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78" r:id="rId2"/>
    <p:sldId id="279" r:id="rId3"/>
    <p:sldId id="287" r:id="rId4"/>
    <p:sldId id="271" r:id="rId5"/>
    <p:sldId id="273" r:id="rId6"/>
    <p:sldId id="280" r:id="rId7"/>
    <p:sldId id="282" r:id="rId8"/>
    <p:sldId id="283" r:id="rId9"/>
    <p:sldId id="291" r:id="rId10"/>
    <p:sldId id="272" r:id="rId11"/>
    <p:sldId id="274" r:id="rId12"/>
    <p:sldId id="275" r:id="rId13"/>
    <p:sldId id="277" r:id="rId14"/>
    <p:sldId id="284" r:id="rId15"/>
    <p:sldId id="286" r:id="rId16"/>
    <p:sldId id="285" r:id="rId17"/>
    <p:sldId id="258" r:id="rId18"/>
    <p:sldId id="266" r:id="rId19"/>
    <p:sldId id="267" r:id="rId20"/>
    <p:sldId id="289" r:id="rId21"/>
    <p:sldId id="269" r:id="rId22"/>
    <p:sldId id="270" r:id="rId23"/>
    <p:sldId id="288" r:id="rId24"/>
    <p:sldId id="260" r:id="rId25"/>
    <p:sldId id="262" r:id="rId26"/>
    <p:sldId id="263" r:id="rId27"/>
    <p:sldId id="265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LORINQUER" initials="CL" lastIdx="7" clrIdx="0">
    <p:extLst/>
  </p:cmAuthor>
  <p:cmAuthor id="2" name="Myriam MENAGER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2C6"/>
    <a:srgbClr val="03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école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Feuil1!$A$2:$A$9</c:f>
              <c:strCache>
                <c:ptCount val="8"/>
                <c:pt idx="0">
                  <c:v>Connaitre le nom des lettres et le son qu'elles produisent</c:v>
                </c:pt>
                <c:pt idx="1">
                  <c:v>Manipuler des phonèmes</c:v>
                </c:pt>
                <c:pt idx="2">
                  <c:v>Comprendre des phrases lues par l'enseignant</c:v>
                </c:pt>
                <c:pt idx="3">
                  <c:v>Comprendre des phrases lues seul.e</c:v>
                </c:pt>
                <c:pt idx="4">
                  <c:v>Ecrire des syllabes simples et complexes</c:v>
                </c:pt>
                <c:pt idx="5">
                  <c:v>Ecrire des mots</c:v>
                </c:pt>
                <c:pt idx="6">
                  <c:v>Lire à haute voix des mots</c:v>
                </c:pt>
                <c:pt idx="7">
                  <c:v>Lire à haute voix un texte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9</c:v>
                </c:pt>
                <c:pt idx="4">
                  <c:v>2</c:v>
                </c:pt>
                <c:pt idx="5">
                  <c:v>13</c:v>
                </c:pt>
                <c:pt idx="6">
                  <c:v>25</c:v>
                </c:pt>
                <c:pt idx="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B0-4E31-98FF-E82CA8D18BF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circonscription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Feuil1!$A$2:$A$9</c:f>
              <c:strCache>
                <c:ptCount val="8"/>
                <c:pt idx="0">
                  <c:v>Connaitre le nom des lettres et le son qu'elles produisent</c:v>
                </c:pt>
                <c:pt idx="1">
                  <c:v>Manipuler des phonèmes</c:v>
                </c:pt>
                <c:pt idx="2">
                  <c:v>Comprendre des phrases lues par l'enseignant</c:v>
                </c:pt>
                <c:pt idx="3">
                  <c:v>Comprendre des phrases lues seul.e</c:v>
                </c:pt>
                <c:pt idx="4">
                  <c:v>Ecrire des syllabes simples et complexes</c:v>
                </c:pt>
                <c:pt idx="5">
                  <c:v>Ecrire des mots</c:v>
                </c:pt>
                <c:pt idx="6">
                  <c:v>Lire à haute voix des mots</c:v>
                </c:pt>
                <c:pt idx="7">
                  <c:v>Lire à haute voix un texte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11.1</c:v>
                </c:pt>
                <c:pt idx="1">
                  <c:v>12.9</c:v>
                </c:pt>
                <c:pt idx="2">
                  <c:v>12.3</c:v>
                </c:pt>
                <c:pt idx="3">
                  <c:v>26.5</c:v>
                </c:pt>
                <c:pt idx="4">
                  <c:v>16.3</c:v>
                </c:pt>
                <c:pt idx="5">
                  <c:v>17.600000000000001</c:v>
                </c:pt>
                <c:pt idx="6">
                  <c:v>22</c:v>
                </c:pt>
                <c:pt idx="7">
                  <c:v>23.2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B0-4E31-98FF-E82CA8D18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36384"/>
        <c:axId val="59422912"/>
      </c:lineChart>
      <c:catAx>
        <c:axId val="5473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422912"/>
        <c:crosses val="autoZero"/>
        <c:auto val="1"/>
        <c:lblAlgn val="ctr"/>
        <c:lblOffset val="100"/>
        <c:noMultiLvlLbl val="0"/>
      </c:catAx>
      <c:valAx>
        <c:axId val="594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3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2937-BBC9-4890-ACCC-1365012638F2}" type="datetimeFigureOut">
              <a:rPr lang="fr-FR" smtClean="0"/>
              <a:t>14/03/2021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9102-5183-4497-B384-C6B71F2BD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09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654AE-1897-4AF3-888C-828D5E323A0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principAlphaEE/42/0/PrincipAlpha_Essai_decriture_Principes_1316420.pdf" TargetMode="External"/><Relationship Id="rId2" Type="http://schemas.openxmlformats.org/officeDocument/2006/relationships/hyperlink" Target="https://cache.media.eduscol.education.fr/file/principAlphaDAA/40/1/PrincipAlpha_DAA_Principes_1316401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hyperlink" Target="https://eduscol.education.fr/126/je-rentre-au-c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cache.media.eduscol.education.fr/file/Actualites/23/2/Lecture_ecriture_versionWEB_939232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telier%20lecture/Livre_Lecture-ecriture_2019_CE1_web_1173175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telier%20lecture/Livre_Lecture-ecriture_2019_CE1_web_1173175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emf"/><Relationship Id="rId7" Type="http://schemas.openxmlformats.org/officeDocument/2006/relationships/hyperlink" Target="https://www.education.gouv.fr/evaluations-2020-reperes-cp-ce1-premiers-resultats-307122" TargetMode="External"/><Relationship Id="rId2" Type="http://schemas.openxmlformats.org/officeDocument/2006/relationships/hyperlink" Target="https://cache.media.eduscol.education.fr/file/Actualites/23/2/Lecture_ecriture_versionWEB_93923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hyperlink" Target="Atelier%20lecture/Livre_Lecture-ecriture_2019_CE1_web_1173175.pdf" TargetMode="Externa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allettedesparents.education.gouv.f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ube-aix-marseille.beta.education.fr/videos/watch/e668237e-d2d9-416a-a739-e531297071e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edagogie.ac-nice.fr/dsden06/mdll/contenus-de-formation-production-ecrit-c2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Production d’écrit </a:t>
            </a:r>
            <a:br>
              <a:rPr lang="fr-FR" dirty="0"/>
            </a:br>
            <a:r>
              <a:rPr lang="fr-FR" dirty="0"/>
              <a:t>du cycle 1 au cycle 2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576856" y="5012159"/>
            <a:ext cx="8915399" cy="49895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Formation académique des RFC, 15 mars 2021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2" y="0"/>
            <a:ext cx="4227933" cy="281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15/03/2021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chemeClr val="accent1"/>
                </a:solidFill>
              </a:rPr>
              <a:t>Catherine </a:t>
            </a:r>
            <a:r>
              <a:rPr lang="en-US" sz="1100" b="1" dirty="0" err="1">
                <a:solidFill>
                  <a:schemeClr val="accent1"/>
                </a:solidFill>
              </a:rPr>
              <a:t>Morvan</a:t>
            </a:r>
            <a:r>
              <a:rPr lang="en-US" sz="1100" b="1" dirty="0">
                <a:solidFill>
                  <a:schemeClr val="accent1"/>
                </a:solidFill>
              </a:rPr>
              <a:t> - Myriam </a:t>
            </a:r>
            <a:r>
              <a:rPr lang="en-US" sz="1100" b="1" dirty="0" err="1">
                <a:solidFill>
                  <a:schemeClr val="accent1"/>
                </a:solidFill>
              </a:rPr>
              <a:t>Ménager</a:t>
            </a:r>
            <a:r>
              <a:rPr lang="en-US" sz="1100" b="1" dirty="0">
                <a:solidFill>
                  <a:schemeClr val="accent1"/>
                </a:solidFill>
              </a:rPr>
              <a:t> – IEN – </a:t>
            </a:r>
            <a:r>
              <a:rPr lang="en-US" sz="1100" b="1" dirty="0" err="1">
                <a:solidFill>
                  <a:schemeClr val="accent1"/>
                </a:solidFill>
              </a:rPr>
              <a:t>Académie</a:t>
            </a:r>
            <a:r>
              <a:rPr lang="en-US" sz="1100" b="1" dirty="0">
                <a:solidFill>
                  <a:schemeClr val="accent1"/>
                </a:solidFill>
              </a:rPr>
              <a:t> de Rennes  </a:t>
            </a:r>
          </a:p>
        </p:txBody>
      </p:sp>
    </p:spTree>
    <p:extLst>
      <p:ext uri="{BB962C8B-B14F-4D97-AF65-F5344CB8AC3E}">
        <p14:creationId xmlns:p14="http://schemas.microsoft.com/office/powerpoint/2010/main" val="42632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74357"/>
              </p:ext>
            </p:extLst>
          </p:nvPr>
        </p:nvGraphicFramePr>
        <p:xfrm>
          <a:off x="1729945" y="1596351"/>
          <a:ext cx="9947190" cy="521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344"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  <a:p>
                      <a:pPr algn="ctr"/>
                      <a:r>
                        <a:rPr lang="fr-FR" sz="1800" dirty="0">
                          <a:latin typeface="+mj-lt"/>
                        </a:rPr>
                        <a:t>En fin d'école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  <a:p>
                      <a:pPr algn="ctr"/>
                      <a:r>
                        <a:rPr lang="fr-FR" sz="1800" dirty="0">
                          <a:latin typeface="+mj-lt"/>
                        </a:rPr>
                        <a:t>En fin de cycle 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024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j-lt"/>
                        </a:rPr>
                        <a:t>Participer verbalement à la production d'un écrit. Savoir qu'on n'écrit pas comme on parle.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j-lt"/>
                        </a:rPr>
                        <a:t>Manipuler des syllabes.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j-lt"/>
                        </a:rPr>
                        <a:t>Écrire seul un mot en utilisant des lettres ou groupes de lettres empruntés aux mots connus.</a:t>
                      </a:r>
                      <a:endParaRPr lang="fr-FR" sz="1800" dirty="0">
                        <a:latin typeface="+mj-lt"/>
                      </a:endParaRPr>
                    </a:p>
                    <a:p>
                      <a:endParaRPr lang="fr-F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endParaRPr lang="fr-FR" sz="1800" dirty="0">
                        <a:latin typeface="+mj-lt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800" dirty="0">
                          <a:latin typeface="+mj-lt"/>
                        </a:rPr>
                        <a:t>Copier ou transcrire,</a:t>
                      </a:r>
                      <a:r>
                        <a:rPr lang="fr-FR" sz="1800" baseline="0" dirty="0">
                          <a:latin typeface="+mj-lt"/>
                        </a:rPr>
                        <a:t> dans une écriture lisible, un texte d’une dizaine de lignes en respectant la mise en page, la ponctuation, l’orthographe et en soignant la présentation.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fr-FR" sz="1800" baseline="0" dirty="0">
                        <a:latin typeface="+mj-lt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800" baseline="0" dirty="0">
                          <a:latin typeface="+mj-lt"/>
                        </a:rPr>
                        <a:t>rédiger un texte d’environ une demi-page, cohérent, organisé, ponctué, pertinent par rapport à la visée et au destinataire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fr-FR" sz="1800" baseline="0" dirty="0">
                        <a:latin typeface="+mj-lt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800" baseline="0" dirty="0">
                          <a:latin typeface="+mj-lt"/>
                        </a:rPr>
                        <a:t>améliorer un texte, notamment son orthographe, en tenant compte d’indications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1" y="160638"/>
            <a:ext cx="1082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I- Progressivité et continuité des apprentissages </a:t>
            </a:r>
          </a:p>
          <a:p>
            <a:pPr algn="ctr"/>
            <a:r>
              <a:rPr lang="fr-FR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Comparatif des attendus aux cycles 1 et 2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604938"/>
            <a:ext cx="995954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15000"/>
              </a:lnSpc>
            </a:pPr>
            <a:r>
              <a:rPr lang="fr-FR" sz="2400" b="1" dirty="0">
                <a:latin typeface="+mj-lt"/>
              </a:rPr>
              <a:t>Pour préparer l’apprentissage de la lecture et de l’écriture à l’école maternelle : </a:t>
            </a:r>
            <a:r>
              <a:rPr lang="fr-FR" sz="2400" u="sng" dirty="0">
                <a:latin typeface="+mj-lt"/>
              </a:rPr>
              <a:t>pages 51 à 58</a:t>
            </a:r>
            <a:r>
              <a:rPr lang="fr-FR" sz="2400" dirty="0">
                <a:latin typeface="+mj-lt"/>
              </a:rPr>
              <a:t> </a:t>
            </a:r>
            <a:r>
              <a:rPr lang="fr-FR" sz="2400" i="1" dirty="0">
                <a:latin typeface="+mj-lt"/>
              </a:rPr>
              <a:t>Pourquoi et comment faire écrire l’élève en maternelle </a:t>
            </a:r>
            <a:r>
              <a:rPr lang="fr-FR" sz="2400" dirty="0">
                <a:latin typeface="+mj-lt"/>
              </a:rPr>
              <a:t>:</a:t>
            </a:r>
            <a:r>
              <a:rPr lang="fr-FR" sz="2400" i="1" dirty="0">
                <a:latin typeface="+mj-lt"/>
              </a:rPr>
              <a:t> </a:t>
            </a:r>
          </a:p>
          <a:p>
            <a:pPr lvl="0" algn="just" defTabSz="914400">
              <a:lnSpc>
                <a:spcPct val="115000"/>
              </a:lnSpc>
            </a:pPr>
            <a:endParaRPr lang="fr-FR" sz="2400" dirty="0">
              <a:latin typeface="+mj-lt"/>
            </a:endParaRPr>
          </a:p>
          <a:p>
            <a:pPr marL="342900" lvl="0" indent="-342900" algn="just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  <a:ea typeface="Calibri"/>
                <a:cs typeface="Times New Roman"/>
              </a:rPr>
              <a:t>des données scientifiques, des éléments didactiques, </a:t>
            </a:r>
          </a:p>
          <a:p>
            <a:pPr marL="342900" lvl="0" indent="-342900" algn="just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+mj-lt"/>
                <a:ea typeface="Calibri"/>
                <a:cs typeface="Times New Roman"/>
              </a:rPr>
              <a:t>des propositions pédagogiques pour la mise en œuvre de l’enseignement, dans une démarche de situation problème : </a:t>
            </a:r>
          </a:p>
          <a:p>
            <a:pPr lvl="0" algn="just" defTabSz="914400">
              <a:lnSpc>
                <a:spcPct val="115000"/>
              </a:lnSpc>
            </a:pPr>
            <a:r>
              <a:rPr lang="fr-FR" sz="2400" dirty="0">
                <a:latin typeface="+mj-lt"/>
                <a:ea typeface="Calibri"/>
                <a:cs typeface="Times New Roman"/>
              </a:rPr>
              <a:t>	- l’activité de Transport-copie </a:t>
            </a:r>
          </a:p>
          <a:p>
            <a:pPr lvl="0" algn="just" defTabSz="914400">
              <a:lnSpc>
                <a:spcPct val="115000"/>
              </a:lnSpc>
            </a:pPr>
            <a:r>
              <a:rPr lang="fr-FR" sz="2400" dirty="0">
                <a:latin typeface="+mj-lt"/>
                <a:ea typeface="Calibri"/>
                <a:cs typeface="Times New Roman"/>
              </a:rPr>
              <a:t>	- la dictée à l’adulte* </a:t>
            </a:r>
          </a:p>
          <a:p>
            <a:pPr lvl="0" algn="just" defTabSz="914400">
              <a:lnSpc>
                <a:spcPct val="115000"/>
              </a:lnSpc>
            </a:pPr>
            <a:r>
              <a:rPr lang="fr-FR" sz="2400" dirty="0">
                <a:latin typeface="+mj-lt"/>
                <a:ea typeface="Calibri"/>
                <a:cs typeface="Times New Roman"/>
              </a:rPr>
              <a:t>	- l’organisation d’essais d’écriture*</a:t>
            </a:r>
          </a:p>
          <a:p>
            <a:pPr lvl="0" algn="just" defTabSz="914400">
              <a:lnSpc>
                <a:spcPct val="115000"/>
              </a:lnSpc>
            </a:pPr>
            <a:endParaRPr lang="fr-FR" sz="2400" dirty="0">
              <a:latin typeface="+mj-lt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15000"/>
              </a:lnSpc>
              <a:buFontTx/>
              <a:buChar char="-"/>
            </a:pPr>
            <a:endParaRPr lang="fr-FR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331787"/>
            <a:ext cx="1719263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15298" y="4015946"/>
            <a:ext cx="8798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 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hlinkClick r:id="rId2"/>
              </a:rPr>
              <a:t>DICTÉE À L’ADULTE </a:t>
            </a:r>
            <a:endParaRPr lang="fr-FR" dirty="0"/>
          </a:p>
          <a:p>
            <a:r>
              <a:rPr lang="fr-FR" dirty="0"/>
              <a:t>                                             PRINCIPES POUR CONCEVOIR SON ENSEIGNEMENT</a:t>
            </a:r>
          </a:p>
          <a:p>
            <a:pPr marL="285750" indent="-285750">
              <a:buFontTx/>
              <a:buChar char="-"/>
            </a:pPr>
            <a:r>
              <a:rPr lang="fr-FR" dirty="0">
                <a:hlinkClick r:id="rId3"/>
              </a:rPr>
              <a:t>ESSAIS D’ÉCRITURE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https://eduscol.education.fr/sites/default/files/styles/banner_1680x360/public/2020-09/banniere-eduscol-1680x360-155-maternelle-je-rentre-au-cp-jpg-378.jpg?itok=C4gwpCWW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23" y="1819687"/>
            <a:ext cx="3388360" cy="72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91" y="2746513"/>
            <a:ext cx="6166023" cy="106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4448432" y="4497859"/>
            <a:ext cx="210065" cy="5337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3244" cy="2933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71351" y="1115880"/>
            <a:ext cx="91893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Pages 74 à 92 : Le rôle de l’écriture dans l’apprentissage de la lecture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Le travail de l'</a:t>
            </a:r>
            <a:r>
              <a:rPr lang="fr-FR" sz="2400" b="1" dirty="0"/>
              <a:t>écriture</a:t>
            </a:r>
            <a:r>
              <a:rPr lang="fr-FR" sz="2400" dirty="0"/>
              <a:t> se situe dans un rapport permanent avec celui de la </a:t>
            </a:r>
            <a:r>
              <a:rPr lang="fr-FR" sz="2400" b="1" dirty="0"/>
              <a:t>lecture</a:t>
            </a:r>
            <a:r>
              <a:rPr lang="fr-FR" sz="2400" dirty="0"/>
              <a:t>. </a:t>
            </a:r>
          </a:p>
          <a:p>
            <a:pPr lvl="0" algn="just"/>
            <a:endParaRPr lang="fr-FR" sz="2400" b="1" dirty="0"/>
          </a:p>
          <a:p>
            <a:pPr lvl="0" algn="just"/>
            <a:r>
              <a:rPr lang="fr-FR" sz="2400" b="1" dirty="0"/>
              <a:t>La place de l’écriture doit être augmentée.</a:t>
            </a:r>
            <a:r>
              <a:rPr lang="fr-FR" sz="2400" dirty="0"/>
              <a:t> </a:t>
            </a:r>
          </a:p>
          <a:p>
            <a:pPr lvl="0" algn="just"/>
            <a:r>
              <a:rPr lang="fr-FR" sz="2400" dirty="0"/>
              <a:t>Exercices d’écriture </a:t>
            </a:r>
            <a:r>
              <a:rPr lang="fr-FR" sz="2400" u="sng" dirty="0"/>
              <a:t>quotidiens</a:t>
            </a:r>
            <a:r>
              <a:rPr lang="fr-FR" sz="2400" dirty="0"/>
              <a:t> : 2 X 15 min + une dictée de 10 à 15 min </a:t>
            </a:r>
          </a:p>
          <a:p>
            <a:pPr lvl="0" algn="just"/>
            <a:r>
              <a:rPr lang="fr-FR" sz="2400" dirty="0"/>
              <a:t>Proposer tous les jours, Sur cahier </a:t>
            </a:r>
            <a:r>
              <a:rPr lang="fr-FR" sz="2400" dirty="0" err="1"/>
              <a:t>Seyes</a:t>
            </a:r>
            <a:r>
              <a:rPr lang="fr-FR" sz="2400" dirty="0"/>
              <a:t> différents types d’exercices faisant intervenir l’écriture : copie, production d’écrits, dictée…Réserver l’ardoise aux exercices s’appuyant sur le procédé La Martinière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file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750"/>
            <a:ext cx="2061916" cy="30221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2656701" y="557750"/>
            <a:ext cx="865796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Chapitre 4, pages 63 à 77 : </a:t>
            </a:r>
            <a:r>
              <a:rPr lang="fr-FR" sz="2400" b="1" dirty="0"/>
              <a:t>L’écriture au CE1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/>
              <a:t>Un saut qualitatif : de la production autonome d’une phrase à celle d’un texte organisé.</a:t>
            </a:r>
          </a:p>
          <a:p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/>
              <a:t>Des principes 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Écrire dans tous les domaines d’enseignement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Une régularité au service de l’automatisation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Des tests de positionnement courts et réguliers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Un unique cahier d’écriture 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 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file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053"/>
            <a:ext cx="1654144" cy="24784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1865873" y="160475"/>
            <a:ext cx="993483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 </a:t>
            </a:r>
          </a:p>
          <a:p>
            <a:r>
              <a:rPr lang="fr-FR" sz="2400" dirty="0"/>
              <a:t>L’organisation de l’enseignement au fil de l’année est guidée par les erreurs des élèves repérées lors des situations d’écriture autonome autour de trois champs :</a:t>
            </a:r>
          </a:p>
          <a:p>
            <a:endParaRPr lang="fr-FR" sz="2400" dirty="0"/>
          </a:p>
          <a:p>
            <a:r>
              <a:rPr lang="fr-FR" sz="2400" b="1" i="1" dirty="0"/>
              <a:t>Le geste graphique</a:t>
            </a:r>
            <a:endParaRPr lang="fr-FR" sz="2400" dirty="0"/>
          </a:p>
          <a:p>
            <a:r>
              <a:rPr lang="fr-FR" sz="2400" dirty="0"/>
              <a:t>Le geste d’écriture cursive doit être automatisé et travaillé, minuscules et majuscules, par familles de gestes. </a:t>
            </a:r>
          </a:p>
          <a:p>
            <a:endParaRPr lang="fr-FR" sz="2400" b="1" i="1" dirty="0"/>
          </a:p>
          <a:p>
            <a:r>
              <a:rPr lang="fr-FR" sz="2400" b="1" i="1" dirty="0"/>
              <a:t>La copie</a:t>
            </a:r>
            <a:endParaRPr lang="fr-FR" sz="2400" dirty="0"/>
          </a:p>
          <a:p>
            <a:r>
              <a:rPr lang="fr-FR" sz="2400" dirty="0"/>
              <a:t>Rôle important pour la mémorisation de l’orthographe lexicale et grammaticale, le vocabulaire et les structures syntaxiques. </a:t>
            </a:r>
          </a:p>
          <a:p>
            <a:r>
              <a:rPr lang="fr-FR" sz="2400" dirty="0"/>
              <a:t>Exemples d’activités ludiques (pages 73-76).</a:t>
            </a:r>
          </a:p>
          <a:p>
            <a:endParaRPr lang="fr-FR" sz="2400" b="1" i="1" dirty="0"/>
          </a:p>
          <a:p>
            <a:r>
              <a:rPr lang="fr-FR" sz="2400" b="1" i="1" dirty="0"/>
              <a:t>La rédaction</a:t>
            </a:r>
            <a:endParaRPr lang="fr-FR" sz="2400" dirty="0"/>
          </a:p>
          <a:p>
            <a:r>
              <a:rPr lang="fr-FR" sz="2400" dirty="0"/>
              <a:t>Démarche à enseigner de façon explicite et progressive. </a:t>
            </a:r>
          </a:p>
          <a:p>
            <a:r>
              <a:rPr lang="fr-FR" sz="2400" dirty="0"/>
              <a:t>Varier les types d’écrits à produire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08128"/>
          </a:xfrm>
        </p:spPr>
        <p:txBody>
          <a:bodyPr>
            <a:normAutofit fontScale="90000"/>
          </a:bodyPr>
          <a:lstStyle/>
          <a:p>
            <a:r>
              <a:rPr lang="fr-FR" dirty="0"/>
              <a:t>Ressources institutionnelles – Récapitulatif </a:t>
            </a:r>
          </a:p>
        </p:txBody>
      </p:sp>
      <p:pic>
        <p:nvPicPr>
          <p:cNvPr id="3" name="Image 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06" y="1366637"/>
            <a:ext cx="2233244" cy="293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338" y="1366637"/>
            <a:ext cx="2245601" cy="29336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68" y="5658844"/>
            <a:ext cx="3707027" cy="10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hlinkClick r:id="rId7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517028" y="5548616"/>
            <a:ext cx="2264667" cy="12003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0" y="1612328"/>
            <a:ext cx="2127036" cy="297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78" y="2096010"/>
            <a:ext cx="338931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08178" y="2799881"/>
            <a:ext cx="337362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Je rentre au CP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487297" y="4455825"/>
            <a:ext cx="455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 : Une synthèse de chacun des guides est déposée dans l’espace ressources</a:t>
            </a:r>
          </a:p>
        </p:txBody>
      </p:sp>
    </p:spTree>
    <p:extLst>
      <p:ext uri="{BB962C8B-B14F-4D97-AF65-F5344CB8AC3E}">
        <p14:creationId xmlns:p14="http://schemas.microsoft.com/office/powerpoint/2010/main" val="37775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1569" y="983712"/>
            <a:ext cx="8915399" cy="1468800"/>
          </a:xfrm>
        </p:spPr>
        <p:txBody>
          <a:bodyPr/>
          <a:lstStyle/>
          <a:p>
            <a:r>
              <a:rPr lang="fr-FR" dirty="0"/>
              <a:t>II- Évaluations nationales 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00649" y="2628086"/>
            <a:ext cx="9354535" cy="3575006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pPr algn="just"/>
            <a:r>
              <a:rPr lang="fr-FR" sz="2400" dirty="0"/>
              <a:t>- Exploiter les évaluations de septembre pour affiner l’analyse des compétences acquises et des difficultés des élèves à l’entrée du CP et convenir de manière collégiale des besoins des élèves.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- Analyser les évaluations à mi-parcours pour mesurer le chemin parcouru mais aussi pour se projeter vers les attendus de fin de CP.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dirty="0" smtClean="0"/>
              <a:t>d’outils </a:t>
            </a:r>
            <a:r>
              <a:rPr lang="fr-FR" dirty="0"/>
              <a:t>pour aider les équipes à l’analyse des résultats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7749" cy="682384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97" y="182676"/>
            <a:ext cx="9082688" cy="128089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Production d’écrit du cycle 1 au cycle 2 </a:t>
            </a:r>
            <a:br>
              <a:rPr lang="fr-FR" dirty="0"/>
            </a:br>
            <a:r>
              <a:rPr lang="fr-FR" dirty="0"/>
              <a:t>le travail avec une constellation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4487" y="1456550"/>
            <a:ext cx="104840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/>
              <a:t>La présentation suivante propose des points de repère didactiques et pédagogiques utilisables dans le cadre du travail avec les constellations. 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Le choix a été fait de s’appuyer très largement sur les ressources institutionnelles dans l’objectif de « faire connaître le prescrit » ;  </a:t>
            </a:r>
            <a:endParaRPr lang="fr-FR" sz="2800" dirty="0" smtClean="0"/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non pas de manière exhaustive mais selon les questionnements des enseignants de la </a:t>
            </a:r>
            <a:r>
              <a:rPr lang="fr-FR" sz="2800" dirty="0" smtClean="0"/>
              <a:t>constellation </a:t>
            </a:r>
            <a:r>
              <a:rPr lang="fr-FR" sz="2800" dirty="0"/>
              <a:t>et les besoins constatés des élèves, pour la définition de progressions au service d’une continuité efficace.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island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1" y="5640175"/>
            <a:ext cx="4378875" cy="9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3188148" y="639321"/>
            <a:ext cx="3533442" cy="5655350"/>
            <a:chOff x="3238413" y="639321"/>
            <a:chExt cx="3533442" cy="5655350"/>
          </a:xfrm>
        </p:grpSpPr>
        <p:sp>
          <p:nvSpPr>
            <p:cNvPr id="8" name="Forme libre 7"/>
            <p:cNvSpPr/>
            <p:nvPr/>
          </p:nvSpPr>
          <p:spPr>
            <a:xfrm>
              <a:off x="5153896" y="2736178"/>
              <a:ext cx="1617959" cy="1515910"/>
            </a:xfrm>
            <a:custGeom>
              <a:avLst/>
              <a:gdLst>
                <a:gd name="connsiteX0" fmla="*/ 0 w 1515910"/>
                <a:gd name="connsiteY0" fmla="*/ 757955 h 1515910"/>
                <a:gd name="connsiteX1" fmla="*/ 757955 w 1515910"/>
                <a:gd name="connsiteY1" fmla="*/ 0 h 1515910"/>
                <a:gd name="connsiteX2" fmla="*/ 1515910 w 1515910"/>
                <a:gd name="connsiteY2" fmla="*/ 757955 h 1515910"/>
                <a:gd name="connsiteX3" fmla="*/ 757955 w 1515910"/>
                <a:gd name="connsiteY3" fmla="*/ 1515910 h 1515910"/>
                <a:gd name="connsiteX4" fmla="*/ 0 w 1515910"/>
                <a:gd name="connsiteY4" fmla="*/ 757955 h 15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910" h="1515910">
                  <a:moveTo>
                    <a:pt x="0" y="757955"/>
                  </a:moveTo>
                  <a:cubicBezTo>
                    <a:pt x="0" y="339348"/>
                    <a:pt x="339348" y="0"/>
                    <a:pt x="757955" y="0"/>
                  </a:cubicBezTo>
                  <a:cubicBezTo>
                    <a:pt x="1176562" y="0"/>
                    <a:pt x="1515910" y="339348"/>
                    <a:pt x="1515910" y="757955"/>
                  </a:cubicBezTo>
                  <a:cubicBezTo>
                    <a:pt x="1515910" y="1176562"/>
                    <a:pt x="1176562" y="1515910"/>
                    <a:pt x="757955" y="1515910"/>
                  </a:cubicBezTo>
                  <a:cubicBezTo>
                    <a:pt x="339348" y="1515910"/>
                    <a:pt x="0" y="1176562"/>
                    <a:pt x="0" y="757955"/>
                  </a:cubicBezTo>
                  <a:close/>
                </a:path>
              </a:pathLst>
            </a:custGeom>
            <a:solidFill>
              <a:srgbClr val="1D9A78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940" tIns="249940" rIns="249940" bIns="249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Réussites</a:t>
              </a:r>
            </a:p>
          </p:txBody>
        </p:sp>
        <p:sp>
          <p:nvSpPr>
            <p:cNvPr id="9" name="Forme libre 8"/>
            <p:cNvSpPr/>
            <p:nvPr/>
          </p:nvSpPr>
          <p:spPr>
            <a:xfrm rot="16200000">
              <a:off x="5859949" y="2196714"/>
              <a:ext cx="307902" cy="515409"/>
            </a:xfrm>
            <a:custGeom>
              <a:avLst/>
              <a:gdLst>
                <a:gd name="connsiteX0" fmla="*/ 0 w 307902"/>
                <a:gd name="connsiteY0" fmla="*/ 103082 h 515409"/>
                <a:gd name="connsiteX1" fmla="*/ 153951 w 307902"/>
                <a:gd name="connsiteY1" fmla="*/ 103082 h 515409"/>
                <a:gd name="connsiteX2" fmla="*/ 153951 w 307902"/>
                <a:gd name="connsiteY2" fmla="*/ 0 h 515409"/>
                <a:gd name="connsiteX3" fmla="*/ 307902 w 307902"/>
                <a:gd name="connsiteY3" fmla="*/ 257705 h 515409"/>
                <a:gd name="connsiteX4" fmla="*/ 153951 w 307902"/>
                <a:gd name="connsiteY4" fmla="*/ 515409 h 515409"/>
                <a:gd name="connsiteX5" fmla="*/ 153951 w 307902"/>
                <a:gd name="connsiteY5" fmla="*/ 412327 h 515409"/>
                <a:gd name="connsiteX6" fmla="*/ 0 w 307902"/>
                <a:gd name="connsiteY6" fmla="*/ 412327 h 515409"/>
                <a:gd name="connsiteX7" fmla="*/ 0 w 307902"/>
                <a:gd name="connsiteY7" fmla="*/ 103082 h 51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902" h="515409">
                  <a:moveTo>
                    <a:pt x="0" y="103082"/>
                  </a:moveTo>
                  <a:lnTo>
                    <a:pt x="153951" y="103082"/>
                  </a:lnTo>
                  <a:lnTo>
                    <a:pt x="153951" y="0"/>
                  </a:lnTo>
                  <a:lnTo>
                    <a:pt x="307902" y="257705"/>
                  </a:lnTo>
                  <a:lnTo>
                    <a:pt x="153951" y="515409"/>
                  </a:lnTo>
                  <a:lnTo>
                    <a:pt x="153951" y="412327"/>
                  </a:lnTo>
                  <a:lnTo>
                    <a:pt x="0" y="412327"/>
                  </a:lnTo>
                  <a:lnTo>
                    <a:pt x="0" y="10308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3082" rIns="92372" bIns="10308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00" kern="120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5255945" y="639321"/>
              <a:ext cx="1515910" cy="1515910"/>
            </a:xfrm>
            <a:custGeom>
              <a:avLst/>
              <a:gdLst>
                <a:gd name="connsiteX0" fmla="*/ 0 w 1515910"/>
                <a:gd name="connsiteY0" fmla="*/ 757955 h 1515910"/>
                <a:gd name="connsiteX1" fmla="*/ 757955 w 1515910"/>
                <a:gd name="connsiteY1" fmla="*/ 0 h 1515910"/>
                <a:gd name="connsiteX2" fmla="*/ 1515910 w 1515910"/>
                <a:gd name="connsiteY2" fmla="*/ 757955 h 1515910"/>
                <a:gd name="connsiteX3" fmla="*/ 757955 w 1515910"/>
                <a:gd name="connsiteY3" fmla="*/ 1515910 h 1515910"/>
                <a:gd name="connsiteX4" fmla="*/ 0 w 1515910"/>
                <a:gd name="connsiteY4" fmla="*/ 757955 h 15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910" h="1515910">
                  <a:moveTo>
                    <a:pt x="0" y="757955"/>
                  </a:moveTo>
                  <a:cubicBezTo>
                    <a:pt x="0" y="339348"/>
                    <a:pt x="339348" y="0"/>
                    <a:pt x="757955" y="0"/>
                  </a:cubicBezTo>
                  <a:cubicBezTo>
                    <a:pt x="1176562" y="0"/>
                    <a:pt x="1515910" y="339348"/>
                    <a:pt x="1515910" y="757955"/>
                  </a:cubicBezTo>
                  <a:cubicBezTo>
                    <a:pt x="1515910" y="1176562"/>
                    <a:pt x="1176562" y="1515910"/>
                    <a:pt x="757955" y="1515910"/>
                  </a:cubicBezTo>
                  <a:cubicBezTo>
                    <a:pt x="339348" y="1515910"/>
                    <a:pt x="0" y="1176562"/>
                    <a:pt x="0" y="757955"/>
                  </a:cubicBezTo>
                  <a:close/>
                </a:path>
              </a:pathLst>
            </a:custGeom>
            <a:solidFill>
              <a:srgbClr val="1D9A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0" tIns="238510" rIns="238510" bIns="238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b="1" dirty="0"/>
                <a:t>Manipuler des phonèmes </a:t>
              </a:r>
              <a:endParaRPr lang="fr-FR" sz="1300" kern="1200" dirty="0"/>
            </a:p>
          </p:txBody>
        </p:sp>
        <p:sp>
          <p:nvSpPr>
            <p:cNvPr id="15" name="Forme libre 14"/>
            <p:cNvSpPr/>
            <p:nvPr/>
          </p:nvSpPr>
          <p:spPr>
            <a:xfrm rot="5613885">
              <a:off x="5900319" y="4275118"/>
              <a:ext cx="294765" cy="467036"/>
            </a:xfrm>
            <a:custGeom>
              <a:avLst/>
              <a:gdLst>
                <a:gd name="connsiteX0" fmla="*/ 0 w 321172"/>
                <a:gd name="connsiteY0" fmla="*/ 103082 h 515409"/>
                <a:gd name="connsiteX1" fmla="*/ 160586 w 321172"/>
                <a:gd name="connsiteY1" fmla="*/ 103082 h 515409"/>
                <a:gd name="connsiteX2" fmla="*/ 160586 w 321172"/>
                <a:gd name="connsiteY2" fmla="*/ 0 h 515409"/>
                <a:gd name="connsiteX3" fmla="*/ 321172 w 321172"/>
                <a:gd name="connsiteY3" fmla="*/ 257705 h 515409"/>
                <a:gd name="connsiteX4" fmla="*/ 160586 w 321172"/>
                <a:gd name="connsiteY4" fmla="*/ 515409 h 515409"/>
                <a:gd name="connsiteX5" fmla="*/ 160586 w 321172"/>
                <a:gd name="connsiteY5" fmla="*/ 412327 h 515409"/>
                <a:gd name="connsiteX6" fmla="*/ 0 w 321172"/>
                <a:gd name="connsiteY6" fmla="*/ 412327 h 515409"/>
                <a:gd name="connsiteX7" fmla="*/ 0 w 321172"/>
                <a:gd name="connsiteY7" fmla="*/ 103082 h 51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72" h="515409">
                  <a:moveTo>
                    <a:pt x="0" y="103082"/>
                  </a:moveTo>
                  <a:lnTo>
                    <a:pt x="160586" y="103082"/>
                  </a:lnTo>
                  <a:lnTo>
                    <a:pt x="160586" y="0"/>
                  </a:lnTo>
                  <a:lnTo>
                    <a:pt x="321172" y="257705"/>
                  </a:lnTo>
                  <a:lnTo>
                    <a:pt x="160586" y="515409"/>
                  </a:lnTo>
                  <a:lnTo>
                    <a:pt x="160586" y="412327"/>
                  </a:lnTo>
                  <a:lnTo>
                    <a:pt x="0" y="412327"/>
                  </a:lnTo>
                  <a:lnTo>
                    <a:pt x="0" y="10308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3082" rIns="96352" bIns="10308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00" kern="120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5255945" y="4778761"/>
              <a:ext cx="1515910" cy="1515910"/>
            </a:xfrm>
            <a:custGeom>
              <a:avLst/>
              <a:gdLst>
                <a:gd name="connsiteX0" fmla="*/ 0 w 1515910"/>
                <a:gd name="connsiteY0" fmla="*/ 757955 h 1515910"/>
                <a:gd name="connsiteX1" fmla="*/ 757955 w 1515910"/>
                <a:gd name="connsiteY1" fmla="*/ 0 h 1515910"/>
                <a:gd name="connsiteX2" fmla="*/ 1515910 w 1515910"/>
                <a:gd name="connsiteY2" fmla="*/ 757955 h 1515910"/>
                <a:gd name="connsiteX3" fmla="*/ 757955 w 1515910"/>
                <a:gd name="connsiteY3" fmla="*/ 1515910 h 1515910"/>
                <a:gd name="connsiteX4" fmla="*/ 0 w 1515910"/>
                <a:gd name="connsiteY4" fmla="*/ 757955 h 15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910" h="1515910">
                  <a:moveTo>
                    <a:pt x="0" y="757955"/>
                  </a:moveTo>
                  <a:cubicBezTo>
                    <a:pt x="0" y="339348"/>
                    <a:pt x="339348" y="0"/>
                    <a:pt x="757955" y="0"/>
                  </a:cubicBezTo>
                  <a:cubicBezTo>
                    <a:pt x="1176562" y="0"/>
                    <a:pt x="1515910" y="339348"/>
                    <a:pt x="1515910" y="757955"/>
                  </a:cubicBezTo>
                  <a:cubicBezTo>
                    <a:pt x="1515910" y="1176562"/>
                    <a:pt x="1176562" y="1515910"/>
                    <a:pt x="757955" y="1515910"/>
                  </a:cubicBezTo>
                  <a:cubicBezTo>
                    <a:pt x="339348" y="1515910"/>
                    <a:pt x="0" y="1176562"/>
                    <a:pt x="0" y="757955"/>
                  </a:cubicBezTo>
                  <a:close/>
                </a:path>
              </a:pathLst>
            </a:custGeom>
            <a:solidFill>
              <a:srgbClr val="1D9A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0" tIns="238510" rIns="238510" bIns="238510" numCol="1" spcCol="1270" anchor="ctr" anchorCtr="0">
              <a:noAutofit/>
            </a:bodyPr>
            <a:lstStyle/>
            <a:p>
              <a:pPr algn="ctr" fontAlgn="ctr"/>
              <a:r>
                <a:rPr lang="fr-FR" sz="1200" b="1" dirty="0">
                  <a:solidFill>
                    <a:schemeClr val="bg1"/>
                  </a:solidFill>
                </a:rPr>
                <a:t>Connaitre le nom des lettres et le son qu’elles produisent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4837418" y="3142049"/>
              <a:ext cx="316478" cy="523076"/>
            </a:xfrm>
            <a:custGeom>
              <a:avLst/>
              <a:gdLst>
                <a:gd name="connsiteX0" fmla="*/ 0 w 321172"/>
                <a:gd name="connsiteY0" fmla="*/ 103082 h 515409"/>
                <a:gd name="connsiteX1" fmla="*/ 160586 w 321172"/>
                <a:gd name="connsiteY1" fmla="*/ 103082 h 515409"/>
                <a:gd name="connsiteX2" fmla="*/ 160586 w 321172"/>
                <a:gd name="connsiteY2" fmla="*/ 0 h 515409"/>
                <a:gd name="connsiteX3" fmla="*/ 321172 w 321172"/>
                <a:gd name="connsiteY3" fmla="*/ 257705 h 515409"/>
                <a:gd name="connsiteX4" fmla="*/ 160586 w 321172"/>
                <a:gd name="connsiteY4" fmla="*/ 515409 h 515409"/>
                <a:gd name="connsiteX5" fmla="*/ 160586 w 321172"/>
                <a:gd name="connsiteY5" fmla="*/ 412327 h 515409"/>
                <a:gd name="connsiteX6" fmla="*/ 0 w 321172"/>
                <a:gd name="connsiteY6" fmla="*/ 412327 h 515409"/>
                <a:gd name="connsiteX7" fmla="*/ 0 w 321172"/>
                <a:gd name="connsiteY7" fmla="*/ 103082 h 51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72" h="515409">
                  <a:moveTo>
                    <a:pt x="321172" y="412327"/>
                  </a:moveTo>
                  <a:lnTo>
                    <a:pt x="160586" y="412327"/>
                  </a:lnTo>
                  <a:lnTo>
                    <a:pt x="160586" y="515409"/>
                  </a:lnTo>
                  <a:lnTo>
                    <a:pt x="0" y="257704"/>
                  </a:lnTo>
                  <a:lnTo>
                    <a:pt x="160586" y="0"/>
                  </a:lnTo>
                  <a:lnTo>
                    <a:pt x="160586" y="103082"/>
                  </a:lnTo>
                  <a:lnTo>
                    <a:pt x="321172" y="103082"/>
                  </a:lnTo>
                  <a:lnTo>
                    <a:pt x="321172" y="4123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352" tIns="103082" rIns="-1" bIns="10308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00" kern="1200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3238413" y="2645632"/>
              <a:ext cx="1515910" cy="1515910"/>
            </a:xfrm>
            <a:custGeom>
              <a:avLst/>
              <a:gdLst>
                <a:gd name="connsiteX0" fmla="*/ 0 w 1515910"/>
                <a:gd name="connsiteY0" fmla="*/ 757955 h 1515910"/>
                <a:gd name="connsiteX1" fmla="*/ 757955 w 1515910"/>
                <a:gd name="connsiteY1" fmla="*/ 0 h 1515910"/>
                <a:gd name="connsiteX2" fmla="*/ 1515910 w 1515910"/>
                <a:gd name="connsiteY2" fmla="*/ 757955 h 1515910"/>
                <a:gd name="connsiteX3" fmla="*/ 757955 w 1515910"/>
                <a:gd name="connsiteY3" fmla="*/ 1515910 h 1515910"/>
                <a:gd name="connsiteX4" fmla="*/ 0 w 1515910"/>
                <a:gd name="connsiteY4" fmla="*/ 757955 h 15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910" h="1515910">
                  <a:moveTo>
                    <a:pt x="0" y="757955"/>
                  </a:moveTo>
                  <a:cubicBezTo>
                    <a:pt x="0" y="339348"/>
                    <a:pt x="339348" y="0"/>
                    <a:pt x="757955" y="0"/>
                  </a:cubicBezTo>
                  <a:cubicBezTo>
                    <a:pt x="1176562" y="0"/>
                    <a:pt x="1515910" y="339348"/>
                    <a:pt x="1515910" y="757955"/>
                  </a:cubicBezTo>
                  <a:cubicBezTo>
                    <a:pt x="1515910" y="1176562"/>
                    <a:pt x="1176562" y="1515910"/>
                    <a:pt x="757955" y="1515910"/>
                  </a:cubicBezTo>
                  <a:cubicBezTo>
                    <a:pt x="339348" y="1515910"/>
                    <a:pt x="0" y="1176562"/>
                    <a:pt x="0" y="757955"/>
                  </a:cubicBezTo>
                  <a:close/>
                </a:path>
              </a:pathLst>
            </a:custGeom>
            <a:solidFill>
              <a:srgbClr val="1D9A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0" tIns="238510" rIns="238510" bIns="238510" numCol="1" spcCol="1270" anchor="ctr" anchorCtr="0">
              <a:noAutofit/>
            </a:bodyPr>
            <a:lstStyle/>
            <a:p>
              <a:pPr algn="ctr" fontAlgn="ctr"/>
              <a:r>
                <a:rPr lang="fr-FR" sz="1200" b="1" dirty="0">
                  <a:solidFill>
                    <a:schemeClr val="bg1"/>
                  </a:solidFill>
                </a:rPr>
                <a:t>Comprendre des phrases lues par l’enseignant(e)</a:t>
              </a:r>
            </a:p>
          </p:txBody>
        </p:sp>
      </p:grpSp>
      <p:sp>
        <p:nvSpPr>
          <p:cNvPr id="29" name="Forme libre 28"/>
          <p:cNvSpPr/>
          <p:nvPr/>
        </p:nvSpPr>
        <p:spPr>
          <a:xfrm>
            <a:off x="7193199" y="2765690"/>
            <a:ext cx="1483712" cy="1483712"/>
          </a:xfrm>
          <a:custGeom>
            <a:avLst/>
            <a:gdLst>
              <a:gd name="connsiteX0" fmla="*/ 0 w 1483712"/>
              <a:gd name="connsiteY0" fmla="*/ 741856 h 1483712"/>
              <a:gd name="connsiteX1" fmla="*/ 741856 w 1483712"/>
              <a:gd name="connsiteY1" fmla="*/ 0 h 1483712"/>
              <a:gd name="connsiteX2" fmla="*/ 1483712 w 1483712"/>
              <a:gd name="connsiteY2" fmla="*/ 741856 h 1483712"/>
              <a:gd name="connsiteX3" fmla="*/ 741856 w 1483712"/>
              <a:gd name="connsiteY3" fmla="*/ 1483712 h 1483712"/>
              <a:gd name="connsiteX4" fmla="*/ 0 w 1483712"/>
              <a:gd name="connsiteY4" fmla="*/ 741856 h 14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12" h="1483712">
                <a:moveTo>
                  <a:pt x="0" y="741856"/>
                </a:moveTo>
                <a:cubicBezTo>
                  <a:pt x="0" y="332140"/>
                  <a:pt x="332140" y="0"/>
                  <a:pt x="741856" y="0"/>
                </a:cubicBezTo>
                <a:cubicBezTo>
                  <a:pt x="1151572" y="0"/>
                  <a:pt x="1483712" y="332140"/>
                  <a:pt x="1483712" y="741856"/>
                </a:cubicBezTo>
                <a:cubicBezTo>
                  <a:pt x="1483712" y="1151572"/>
                  <a:pt x="1151572" y="1483712"/>
                  <a:pt x="741856" y="1483712"/>
                </a:cubicBezTo>
                <a:cubicBezTo>
                  <a:pt x="332140" y="1483712"/>
                  <a:pt x="0" y="1151572"/>
                  <a:pt x="0" y="741856"/>
                </a:cubicBezTo>
                <a:close/>
              </a:path>
            </a:pathLst>
          </a:custGeom>
          <a:solidFill>
            <a:srgbClr val="1D9A7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795" tIns="233795" rIns="233795" bIns="233795" numCol="1" spcCol="1270" anchor="ctr" anchorCtr="0">
            <a:noAutofit/>
          </a:bodyPr>
          <a:lstStyle/>
          <a:p>
            <a:pPr algn="ctr" fontAlgn="ctr"/>
            <a:r>
              <a:rPr lang="fr-FR" sz="1200" b="1" dirty="0">
                <a:solidFill>
                  <a:schemeClr val="bg1"/>
                </a:solidFill>
              </a:rPr>
              <a:t>Ecrire des mots</a:t>
            </a:r>
          </a:p>
        </p:txBody>
      </p:sp>
      <p:sp>
        <p:nvSpPr>
          <p:cNvPr id="32" name="Forme libre 31"/>
          <p:cNvSpPr/>
          <p:nvPr/>
        </p:nvSpPr>
        <p:spPr>
          <a:xfrm>
            <a:off x="6839884" y="3229571"/>
            <a:ext cx="353315" cy="488577"/>
          </a:xfrm>
          <a:custGeom>
            <a:avLst/>
            <a:gdLst>
              <a:gd name="connsiteX0" fmla="*/ 0 w 321172"/>
              <a:gd name="connsiteY0" fmla="*/ 103082 h 515409"/>
              <a:gd name="connsiteX1" fmla="*/ 160586 w 321172"/>
              <a:gd name="connsiteY1" fmla="*/ 103082 h 515409"/>
              <a:gd name="connsiteX2" fmla="*/ 160586 w 321172"/>
              <a:gd name="connsiteY2" fmla="*/ 0 h 515409"/>
              <a:gd name="connsiteX3" fmla="*/ 321172 w 321172"/>
              <a:gd name="connsiteY3" fmla="*/ 257705 h 515409"/>
              <a:gd name="connsiteX4" fmla="*/ 160586 w 321172"/>
              <a:gd name="connsiteY4" fmla="*/ 515409 h 515409"/>
              <a:gd name="connsiteX5" fmla="*/ 160586 w 321172"/>
              <a:gd name="connsiteY5" fmla="*/ 412327 h 515409"/>
              <a:gd name="connsiteX6" fmla="*/ 0 w 321172"/>
              <a:gd name="connsiteY6" fmla="*/ 412327 h 515409"/>
              <a:gd name="connsiteX7" fmla="*/ 0 w 321172"/>
              <a:gd name="connsiteY7" fmla="*/ 103082 h 5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72" h="515409">
                <a:moveTo>
                  <a:pt x="0" y="103082"/>
                </a:moveTo>
                <a:lnTo>
                  <a:pt x="160586" y="103082"/>
                </a:lnTo>
                <a:lnTo>
                  <a:pt x="160586" y="0"/>
                </a:lnTo>
                <a:lnTo>
                  <a:pt x="321172" y="257705"/>
                </a:lnTo>
                <a:lnTo>
                  <a:pt x="160586" y="515409"/>
                </a:lnTo>
                <a:lnTo>
                  <a:pt x="160586" y="412327"/>
                </a:lnTo>
                <a:lnTo>
                  <a:pt x="0" y="412327"/>
                </a:lnTo>
                <a:lnTo>
                  <a:pt x="0" y="10308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082" rIns="96352" bIns="1030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00" kern="1200"/>
          </a:p>
        </p:txBody>
      </p:sp>
      <p:pic>
        <p:nvPicPr>
          <p:cNvPr id="1028" name="Picture 4" descr="C:\Users\sisland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90" y="0"/>
            <a:ext cx="3431018" cy="11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sland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11" y="2765690"/>
            <a:ext cx="2827392" cy="20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78" y="2390802"/>
            <a:ext cx="2738731" cy="21661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90" y="1130029"/>
            <a:ext cx="3431017" cy="7129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5" y="141889"/>
            <a:ext cx="11844775" cy="671610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4" y="1462424"/>
            <a:ext cx="11012536" cy="3989041"/>
          </a:xfrm>
          <a:prstGeom prst="rect">
            <a:avLst/>
          </a:prstGeom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01" y="1367348"/>
            <a:ext cx="11383198" cy="412330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5"/>
          <p:cNvGraphicFramePr>
            <a:graphicFrameLocks noGrp="1"/>
          </p:cNvGraphicFramePr>
          <p:nvPr/>
        </p:nvGraphicFramePr>
        <p:xfrm>
          <a:off x="83820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travail d’équipe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Nécessaire pour assurer une continuité des apprentissages individuelle et collective, il se construit tout au long de l’année scolaire.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729" y="121482"/>
            <a:ext cx="8915399" cy="941176"/>
          </a:xfrm>
        </p:spPr>
        <p:txBody>
          <a:bodyPr/>
          <a:lstStyle/>
          <a:p>
            <a:r>
              <a:rPr lang="fr-FR" dirty="0"/>
              <a:t>Au niveau individuel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4" y="1119234"/>
            <a:ext cx="8647610" cy="57387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487" y="-734400"/>
            <a:ext cx="8915399" cy="1468800"/>
          </a:xfrm>
        </p:spPr>
        <p:txBody>
          <a:bodyPr/>
          <a:lstStyle/>
          <a:p>
            <a:r>
              <a:rPr lang="fr-FR" dirty="0"/>
              <a:t>Au niveau collectif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6053" y="957452"/>
            <a:ext cx="11442357" cy="4712534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Créer « la valise vers le CP » en collectant les « essentiels » de la maternelle :</a:t>
            </a:r>
          </a:p>
          <a:p>
            <a:pPr algn="just"/>
            <a:r>
              <a:rPr lang="fr-FR" sz="2400" dirty="0"/>
              <a:t>		- Abécédaire</a:t>
            </a:r>
          </a:p>
          <a:p>
            <a:pPr algn="just"/>
            <a:r>
              <a:rPr lang="fr-FR" sz="2400" dirty="0"/>
              <a:t>		- Répertoire graphique</a:t>
            </a:r>
          </a:p>
          <a:p>
            <a:pPr algn="just"/>
            <a:r>
              <a:rPr lang="fr-FR" sz="2400" dirty="0"/>
              <a:t>		- Répertoire de mots</a:t>
            </a:r>
          </a:p>
          <a:p>
            <a:pPr algn="just"/>
            <a:r>
              <a:rPr lang="fr-FR" sz="2400" dirty="0"/>
              <a:t>		- Textes de référence produits par la classe</a:t>
            </a:r>
          </a:p>
          <a:p>
            <a:pPr algn="just"/>
            <a:r>
              <a:rPr lang="fr-FR" sz="2400" dirty="0"/>
              <a:t>		- Répertoire de comptines, poésies, chants, ouvrages de littérature étudiés</a:t>
            </a:r>
          </a:p>
          <a:p>
            <a:pPr algn="just"/>
            <a:r>
              <a:rPr lang="fr-FR" sz="2400" dirty="0"/>
              <a:t>		- …/…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52334" y="4337221"/>
            <a:ext cx="8377881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Attention particulière !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Ces outils ont été utilisés régulièrement en GS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Ils sont sélectionnés avec les élèves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Une concertation entre les enseignants permet d’harmoniser les présentations et le choix des outils à rassembler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1682" y="637039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040" y="5023707"/>
            <a:ext cx="355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Page 2, Illustration dans </a:t>
            </a:r>
          </a:p>
          <a:p>
            <a:pPr algn="ctr"/>
            <a:r>
              <a:rPr lang="fr-FR" b="1" dirty="0"/>
              <a:t>« La mallette Grande section » 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70038"/>
            <a:ext cx="3554634" cy="975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0556" y="-466265"/>
            <a:ext cx="8915399" cy="1468800"/>
          </a:xfrm>
        </p:spPr>
        <p:txBody>
          <a:bodyPr/>
          <a:lstStyle/>
          <a:p>
            <a:r>
              <a:rPr lang="fr-FR" dirty="0"/>
              <a:t>Au niveau collectif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6988" y="1002535"/>
            <a:ext cx="10718310" cy="4712534"/>
          </a:xfrm>
        </p:spPr>
        <p:txBody>
          <a:bodyPr>
            <a:noAutofit/>
          </a:bodyPr>
          <a:lstStyle/>
          <a:p>
            <a:r>
              <a:rPr lang="fr-FR" sz="2400" dirty="0"/>
              <a:t>Vivre la continuité, </a:t>
            </a:r>
          </a:p>
          <a:p>
            <a:r>
              <a:rPr lang="fr-FR" sz="2400" dirty="0"/>
              <a:t>- par une anticipation dans le cadre du projet d’école ; </a:t>
            </a:r>
          </a:p>
          <a:p>
            <a:r>
              <a:rPr lang="fr-FR" sz="2400" dirty="0"/>
              <a:t>- par des actions communes sur du long terme ;</a:t>
            </a:r>
          </a:p>
          <a:p>
            <a:r>
              <a:rPr lang="fr-FR" sz="2400" dirty="0"/>
              <a:t>- organiser les visites pour identifier les lieux et les personnes pour rassurer … ; ne pas se contenter d’une visite de l’école, qui pourrait paraître anecdotique  pour les élèves ;</a:t>
            </a:r>
          </a:p>
          <a:p>
            <a:r>
              <a:rPr lang="fr-FR" sz="2400" dirty="0"/>
              <a:t>- penser ces visites dans le cadre d’un projet d’enseignement </a:t>
            </a:r>
            <a:r>
              <a:rPr lang="fr-FR" sz="2400" dirty="0" smtClean="0"/>
              <a:t>inter-cycles </a:t>
            </a:r>
            <a:r>
              <a:rPr lang="fr-FR" sz="2400" dirty="0"/>
              <a:t>en lien avec un domaine précis qui pourra prendre la forme de défis, de jeux, de communications véritables en présentiel, en </a:t>
            </a:r>
            <a:r>
              <a:rPr lang="fr-FR" sz="2400" dirty="0" smtClean="0"/>
              <a:t>distanciel </a:t>
            </a:r>
            <a:r>
              <a:rPr lang="fr-FR" sz="2400" dirty="0"/>
              <a:t>ou par correspondance.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14119" y="5288340"/>
            <a:ext cx="8377881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Attention particulière !</a:t>
            </a:r>
          </a:p>
          <a:p>
            <a:r>
              <a:rPr lang="fr-FR" sz="2400" dirty="0"/>
              <a:t>Les activités ne doivent pas devenir « occupationnelles », ce serait dommageable pour l’engagement dans les apprentissages à venir.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8752" y="637039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592" y="-457200"/>
            <a:ext cx="8915399" cy="1468800"/>
          </a:xfrm>
        </p:spPr>
        <p:txBody>
          <a:bodyPr/>
          <a:lstStyle/>
          <a:p>
            <a:r>
              <a:rPr lang="fr-FR" dirty="0"/>
              <a:t>Associer les parents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42302" y="1168576"/>
            <a:ext cx="9430677" cy="4803974"/>
          </a:xfrm>
        </p:spPr>
        <p:txBody>
          <a:bodyPr>
            <a:normAutofit/>
          </a:bodyPr>
          <a:lstStyle/>
          <a:p>
            <a:pPr algn="just"/>
            <a:r>
              <a:rPr lang="fr-FR" sz="2800" dirty="0"/>
              <a:t>- Organiser la réunion de présentation de la classe de CP conjointement. Se passer le relai entre </a:t>
            </a:r>
            <a:r>
              <a:rPr lang="fr-FR" sz="2800" dirty="0" smtClean="0"/>
              <a:t>enseignantes de </a:t>
            </a:r>
            <a:r>
              <a:rPr lang="fr-FR" sz="2800" dirty="0"/>
              <a:t>GS et de CP concourt à mettre les parents en confiance.</a:t>
            </a:r>
          </a:p>
          <a:p>
            <a:pPr marL="457200" indent="-457200" algn="just">
              <a:buFontTx/>
              <a:buChar char="-"/>
            </a:pPr>
            <a:r>
              <a:rPr lang="fr-FR" sz="2800" dirty="0"/>
              <a:t>Si les parents sont rassurés, ce sont les premières bonnes conditions pour une entrée au CP</a:t>
            </a:r>
          </a:p>
          <a:p>
            <a:pPr algn="just"/>
            <a:r>
              <a:rPr lang="fr-FR" sz="2800" dirty="0"/>
              <a:t>- Profiter des visites ou </a:t>
            </a:r>
            <a:r>
              <a:rPr lang="fr-FR" sz="2800" dirty="0" smtClean="0"/>
              <a:t>décloisonnements </a:t>
            </a:r>
            <a:r>
              <a:rPr lang="fr-FR" sz="2800" dirty="0"/>
              <a:t>GS/CP pour que les parents participent et entrent dans l’école.</a:t>
            </a:r>
          </a:p>
          <a:p>
            <a:pPr algn="just"/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232038"/>
            <a:ext cx="9201667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Attention particulière !</a:t>
            </a:r>
          </a:p>
          <a:p>
            <a:pPr algn="ctr"/>
            <a:r>
              <a:rPr lang="fr-FR" sz="2400" dirty="0"/>
              <a:t>Réflexion à conduire dans les équipes : </a:t>
            </a:r>
          </a:p>
          <a:p>
            <a:pPr algn="just"/>
            <a:r>
              <a:rPr lang="fr-FR" sz="2400" dirty="0"/>
              <a:t>Quelle place pour les parents à l’école ?</a:t>
            </a:r>
          </a:p>
          <a:p>
            <a:pPr algn="just"/>
            <a:r>
              <a:rPr lang="fr-FR" sz="2400" dirty="0"/>
              <a:t>Quelle connaissance de ce passage qui parfois effraie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564130" y="5527041"/>
            <a:ext cx="2491948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Faire connaître et utiliser </a:t>
            </a:r>
            <a:r>
              <a:rPr lang="fr-FR" dirty="0">
                <a:hlinkClick r:id="rId2"/>
              </a:rPr>
              <a:t>la mallette des parents</a:t>
            </a:r>
            <a:r>
              <a:rPr lang="fr-FR" dirty="0"/>
              <a:t>, sur éducation.gouv.fr</a:t>
            </a:r>
          </a:p>
        </p:txBody>
      </p:sp>
    </p:spTree>
    <p:extLst>
      <p:ext uri="{BB962C8B-B14F-4D97-AF65-F5344CB8AC3E}">
        <p14:creationId xmlns:p14="http://schemas.microsoft.com/office/powerpoint/2010/main" val="19240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1821" y="1440342"/>
            <a:ext cx="10376589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/>
              <a:t>I- Progressivité et continuité des apprentissages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/>
              <a:t>Compétences travaillées au C1 / au C2 /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/>
              <a:t>Comparatif des attendus </a:t>
            </a:r>
          </a:p>
          <a:p>
            <a:pPr>
              <a:lnSpc>
                <a:spcPct val="150000"/>
              </a:lnSpc>
            </a:pPr>
            <a:r>
              <a:rPr lang="fr-FR" sz="3200" b="1" dirty="0"/>
              <a:t>II- Évaluations nationales </a:t>
            </a:r>
          </a:p>
          <a:p>
            <a:pPr>
              <a:lnSpc>
                <a:spcPct val="150000"/>
              </a:lnSpc>
            </a:pPr>
            <a:r>
              <a:rPr lang="fr-FR" sz="3200" b="1" dirty="0"/>
              <a:t>III- Travail d’équipe 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6313" y="111210"/>
            <a:ext cx="9614028" cy="123773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I- Progressivité et continuité des apprentissages 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fr-FR" sz="2700" b="1" dirty="0"/>
              <a:t>compétences travaillées de la PS à la GS </a:t>
            </a:r>
            <a:br>
              <a:rPr lang="fr-FR" sz="2700" b="1" dirty="0"/>
            </a:br>
            <a:r>
              <a:rPr lang="fr-FR" sz="2700" b="1" dirty="0"/>
              <a:t/>
            </a:r>
            <a:br>
              <a:rPr lang="fr-FR" sz="2700" b="1" dirty="0"/>
            </a:b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28662"/>
              </p:ext>
            </p:extLst>
          </p:nvPr>
        </p:nvGraphicFramePr>
        <p:xfrm>
          <a:off x="1779375" y="1298258"/>
          <a:ext cx="9922476" cy="544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7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61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11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Des exercices graphiques à l’écriture cursive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01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/>
                        <a:t>Des exercices graphiques pour</a:t>
                      </a:r>
                      <a:r>
                        <a:rPr lang="fr-FR" sz="2000" baseline="0" dirty="0"/>
                        <a:t> entraîner</a:t>
                      </a:r>
                      <a:r>
                        <a:rPr lang="fr-FR" sz="2000" dirty="0"/>
                        <a:t> la maîtrise des gestes moteurs et la prise de repères dans l’espace de la feuille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- Des tâches de motricité fine qui préparent spécifiquement</a:t>
                      </a:r>
                      <a:r>
                        <a:rPr lang="fr-FR" sz="2000" baseline="0" dirty="0"/>
                        <a:t> à l’écriture et un entraînement aux gestes propres à l ’écriture</a:t>
                      </a:r>
                      <a:endParaRPr lang="fr-FR" sz="2000" dirty="0"/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Copie de mots en cursive 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76">
                <a:tc gridSpan="3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2000" b="1" dirty="0"/>
                        <a:t>Les essais d’écriture de mots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613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/>
                        <a:t>Premiers tracés de lignes,</a:t>
                      </a:r>
                      <a:r>
                        <a:rPr lang="fr-FR" sz="2000" baseline="0" dirty="0"/>
                        <a:t> signes divers ou pseudo-lettres </a:t>
                      </a:r>
                      <a:endParaRPr lang="fr-FR" sz="20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aseline="0" dirty="0"/>
                        <a:t>Essais d’encodage de mots simples </a:t>
                      </a:r>
                      <a:endParaRPr lang="fr-FR" sz="2000" dirty="0"/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Essais d’écriture de mots nouveaux en utilisant les ressources de la classe et des connaissances</a:t>
                      </a:r>
                      <a:r>
                        <a:rPr lang="fr-FR" sz="2000" baseline="0" dirty="0"/>
                        <a:t> de l’écrit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30">
                <a:tc gridSpan="3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2000" b="1" dirty="0">
                          <a:solidFill>
                            <a:schemeClr val="accent1"/>
                          </a:solidFill>
                        </a:rPr>
                        <a:t>Points</a:t>
                      </a:r>
                      <a:r>
                        <a:rPr lang="fr-FR" sz="2000" b="1" baseline="0" dirty="0">
                          <a:solidFill>
                            <a:schemeClr val="accent1"/>
                          </a:solidFill>
                        </a:rPr>
                        <a:t> de vigilance  : valorisation et rapport à la norme</a:t>
                      </a:r>
                      <a:endParaRPr lang="fr-F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034665"/>
            <a:ext cx="1747594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Synthèse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du programme</a:t>
            </a:r>
            <a:r>
              <a:rPr lang="fr-FR" sz="1600" b="1" dirty="0"/>
              <a:t>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05390"/>
              </p:ext>
            </p:extLst>
          </p:nvPr>
        </p:nvGraphicFramePr>
        <p:xfrm>
          <a:off x="1853515" y="942086"/>
          <a:ext cx="9922476" cy="565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0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611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11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Les premières productions autonomes</a:t>
                      </a:r>
                      <a:r>
                        <a:rPr lang="fr-FR" sz="2000" b="1" baseline="0" dirty="0"/>
                        <a:t> d’écrits 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010">
                <a:tc gridSpan="4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2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dirty="0"/>
                        <a:t>Pour</a:t>
                      </a:r>
                      <a:r>
                        <a:rPr lang="fr-FR" sz="2000" baseline="0" dirty="0"/>
                        <a:t> les essais </a:t>
                      </a:r>
                      <a:r>
                        <a:rPr lang="fr-FR" sz="2000" dirty="0"/>
                        <a:t>spontanés les enfants peuvent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/>
                        <a:t>chercher</a:t>
                      </a:r>
                      <a:r>
                        <a:rPr lang="fr-FR" sz="2000" baseline="0" dirty="0"/>
                        <a:t> dans des textes connus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/>
                        <a:t>utiliser l</a:t>
                      </a:r>
                      <a:r>
                        <a:rPr lang="fr-FR" sz="2000" dirty="0"/>
                        <a:t>e principe alphabétique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/>
                        <a:t>recopier des morceaux pris à d’autres mots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/>
                        <a:t>tracer des lettres dont le son se retrouve dans le mot à écrire (voyelles)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/>
                        <a:t>attribuer à des lettres la valeur phonique de leur nom (ca = k)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20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76">
                <a:tc gridSpan="4">
                  <a:txBody>
                    <a:bodyPr/>
                    <a:lstStyle/>
                    <a:p>
                      <a:pPr algn="ctr"/>
                      <a:r>
                        <a:rPr lang="fr-FR" sz="2800" b="0" i="0" u="sng" strike="noStrike" baseline="0" dirty="0">
                          <a:solidFill>
                            <a:srgbClr val="000000"/>
                          </a:solidFill>
                          <a:latin typeface="Cambria"/>
                          <a:hlinkClick r:id="rId2"/>
                        </a:rPr>
                        <a:t>Un extrait de conférence de Micheline Cellier : </a:t>
                      </a:r>
                    </a:p>
                    <a:p>
                      <a:pPr algn="ctr"/>
                      <a:r>
                        <a:rPr lang="fr-FR" sz="2800" b="0" i="0" u="none" strike="noStrike" baseline="0" dirty="0">
                          <a:solidFill>
                            <a:srgbClr val="0000FF"/>
                          </a:solidFill>
                          <a:latin typeface="Cambria"/>
                          <a:hlinkClick r:id="rId2"/>
                        </a:rPr>
                        <a:t>repères sur la genèse de l’écrit</a:t>
                      </a:r>
                      <a:endParaRPr lang="fr-FR" sz="2800" b="0" i="0" u="none" strike="noStrike" baseline="0" dirty="0">
                        <a:solidFill>
                          <a:srgbClr val="0000FF"/>
                        </a:solidFill>
                        <a:latin typeface="Cambria"/>
                      </a:endParaRPr>
                    </a:p>
                    <a:p>
                      <a:pPr algn="ctr"/>
                      <a:endParaRPr lang="fr-FR" sz="2800" b="0" i="0" u="none" strike="noStrike" baseline="0" dirty="0">
                        <a:solidFill>
                          <a:srgbClr val="0000FF"/>
                        </a:solidFill>
                        <a:latin typeface="Cambri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8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dirty="0"/>
                        <a:t>STADE PRÉ-SYLLABIQUE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dirty="0"/>
                        <a:t>STADE SYLLABIQUE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dirty="0"/>
                        <a:t>STADE</a:t>
                      </a:r>
                      <a:r>
                        <a:rPr lang="fr-FR" sz="1400" baseline="0" dirty="0"/>
                        <a:t> SYLLABICO-ALPHABÉTIQUE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dirty="0"/>
                        <a:t>STADE ALPHABÉTIQUE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30">
                <a:tc gridSpan="4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fr-FR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2804984" y="6376086"/>
            <a:ext cx="68703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1631092"/>
            <a:ext cx="6810545" cy="51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15201" y="2937454"/>
            <a:ext cx="4670854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Schéma emprunté à Sylvie Plane qui montre bien la complexité de l’acte d’écriture qui nécessite de gérer des compétences diverses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qui ne sont pas mobilisées successivement mais simultanément ;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elles-mêmes complexes et relevant d’un enseignement-apprentissage ;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dont aucune n’est automatisée.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13" y="1717591"/>
            <a:ext cx="3755629" cy="10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1" y="160638"/>
            <a:ext cx="1082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I- Progressivité et continuité des apprentissages </a:t>
            </a:r>
          </a:p>
          <a:p>
            <a:pPr algn="ctr"/>
            <a:r>
              <a:rPr lang="fr-FR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compétences travaillées au cycle 2 </a:t>
            </a:r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83355" y="773640"/>
            <a:ext cx="3076833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Trois grandes opérations constitutives de l’acte d’écriture répertoriées (et simplifiées) dans le tableau ci-contre. </a:t>
            </a:r>
          </a:p>
          <a:p>
            <a:endParaRPr lang="fr-FR" dirty="0"/>
          </a:p>
          <a:p>
            <a:r>
              <a:rPr lang="fr-FR" dirty="0"/>
              <a:t>La difficulté est que la mise en œuvre de ces opérations n’est pas linéaire.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09705"/>
              </p:ext>
            </p:extLst>
          </p:nvPr>
        </p:nvGraphicFramePr>
        <p:xfrm>
          <a:off x="283948" y="1414192"/>
          <a:ext cx="843416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77">
                <a:tc>
                  <a:txBody>
                    <a:bodyPr/>
                    <a:lstStyle/>
                    <a:p>
                      <a:r>
                        <a:rPr lang="fr-FR" dirty="0"/>
                        <a:t>LA PLANIFICATION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MISE EN TEXTE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RÉVISION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078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C’est se construire une vue d’ensemble du texte : </a:t>
                      </a:r>
                    </a:p>
                    <a:p>
                      <a:r>
                        <a:rPr lang="fr-FR" dirty="0"/>
                        <a:t>• le but du texte ; </a:t>
                      </a:r>
                    </a:p>
                    <a:p>
                      <a:r>
                        <a:rPr lang="fr-FR" dirty="0"/>
                        <a:t>• le genre du texte ; </a:t>
                      </a:r>
                    </a:p>
                    <a:p>
                      <a:r>
                        <a:rPr lang="fr-FR" dirty="0"/>
                        <a:t>• son destinataire ; </a:t>
                      </a:r>
                    </a:p>
                    <a:p>
                      <a:r>
                        <a:rPr lang="fr-FR" dirty="0"/>
                        <a:t>• son contenu.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C’est structurer l’ensemble du texte : </a:t>
                      </a:r>
                    </a:p>
                    <a:p>
                      <a:r>
                        <a:rPr lang="fr-FR" dirty="0"/>
                        <a:t>• organiser les informations ; </a:t>
                      </a:r>
                    </a:p>
                    <a:p>
                      <a:r>
                        <a:rPr lang="fr-FR" dirty="0"/>
                        <a:t>• assurer la liaison et la continuité entre les phrases ; </a:t>
                      </a:r>
                    </a:p>
                    <a:p>
                      <a:r>
                        <a:rPr lang="fr-FR" dirty="0"/>
                        <a:t>• rédiger les phrases (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dirty="0"/>
                        <a:t>maîtrise de l’orthographe et de la graphie).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C’est savoir repérer les dysfonctionnements et réécrire le texte 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• correspondance avec le projet d’écriture 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• acceptabilité sémantique 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• grammaticalité des formes et des structures.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50">
                <a:tc gridSpan="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Du</a:t>
                      </a:r>
                      <a:r>
                        <a:rPr lang="fr-FR" baseline="0" dirty="0"/>
                        <a:t> CP au CE2, p</a:t>
                      </a:r>
                      <a:r>
                        <a:rPr lang="fr-FR" dirty="0"/>
                        <a:t>rogressivité de chaque apprentissage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983354" y="4713407"/>
            <a:ext cx="307683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De plus, l’écriture est un engagement, une implication (Q de l’identité du sujet, du destinataire, du cadre scolaire…)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04356"/>
              </p:ext>
            </p:extLst>
          </p:nvPr>
        </p:nvGraphicFramePr>
        <p:xfrm>
          <a:off x="1865612" y="1190280"/>
          <a:ext cx="9020691" cy="4951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6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06">
                <a:tc>
                  <a:txBody>
                    <a:bodyPr/>
                    <a:lstStyle/>
                    <a:p>
                      <a:r>
                        <a:rPr lang="fr-FR" dirty="0"/>
                        <a:t>LA PLANIFICATION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MISE EN TEXTE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RÉVISION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06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</a:t>
                      </a:r>
                      <a:r>
                        <a:rPr lang="fr-FR" baseline="0" dirty="0"/>
                        <a:t> CP au CE2, p</a:t>
                      </a:r>
                      <a:r>
                        <a:rPr lang="fr-FR" dirty="0"/>
                        <a:t>rogressivité de chaque apprentissage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5344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Ritualisation nécessaire de cette phase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>
                          <a:sym typeface="Wingdings" panose="05000000000000000000" pitchFamily="2" charset="2"/>
                        </a:rPr>
                        <a:t> </a:t>
                      </a:r>
                    </a:p>
                    <a:p>
                      <a:r>
                        <a:rPr lang="fr-FR" baseline="0" dirty="0">
                          <a:sym typeface="Wingdings" panose="05000000000000000000" pitchFamily="2" charset="2"/>
                        </a:rPr>
                        <a:t>Autonomie de l’élève </a:t>
                      </a:r>
                      <a:endParaRPr lang="fr-FR" baseline="0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De la rédaction d’une phrase),</a:t>
                      </a:r>
                      <a:r>
                        <a:rPr lang="fr-FR" baseline="0" dirty="0"/>
                        <a:t> mobilisant l’encodage à celle d’un texte. </a:t>
                      </a:r>
                    </a:p>
                    <a:p>
                      <a:r>
                        <a:rPr lang="fr-FR" baseline="0" dirty="0"/>
                        <a:t>De l’écriture tâtonnée à la mobilisation des outils disponibles dans la classe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Une prise en charge progressive</a:t>
                      </a:r>
                      <a:r>
                        <a:rPr lang="fr-FR" baseline="0" dirty="0"/>
                        <a:t> par les élèves en petits groupes puis de manière plus autonome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871">
                <a:tc gridSpan="3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Deux principes</a:t>
                      </a:r>
                      <a:r>
                        <a:rPr lang="fr-FR" baseline="0" dirty="0"/>
                        <a:t> : bienveillance et multiplication des contextes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870" y="757792"/>
            <a:ext cx="6573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spcAft>
                <a:spcPts val="0"/>
              </a:spcAft>
            </a:pPr>
            <a:r>
              <a:rPr lang="fr-FR" sz="2000" b="1" u="sng" dirty="0">
                <a:solidFill>
                  <a:srgbClr val="0000FF"/>
                </a:solidFill>
                <a:latin typeface="Marianne"/>
                <a:ea typeface="Calibri"/>
                <a:cs typeface="Times New Roman"/>
                <a:hlinkClick r:id="rId2"/>
              </a:rPr>
              <a:t>Des opérations pour produire un écrit</a:t>
            </a:r>
          </a:p>
          <a:p>
            <a:pPr marL="914400" algn="ctr">
              <a:spcAft>
                <a:spcPts val="0"/>
              </a:spcAft>
            </a:pPr>
            <a:r>
              <a:rPr lang="fr-FR" sz="2000" b="1" u="sng" dirty="0">
                <a:solidFill>
                  <a:srgbClr val="0000FF"/>
                </a:solidFill>
                <a:latin typeface="Marianne"/>
                <a:ea typeface="Calibri"/>
                <a:cs typeface="Times New Roman"/>
                <a:hlinkClick r:id="rId2"/>
              </a:rPr>
              <a:t>Intervention de Roland </a:t>
            </a:r>
            <a:r>
              <a:rPr lang="fr-FR" sz="2000" b="1" u="sng" dirty="0" err="1">
                <a:solidFill>
                  <a:srgbClr val="0000FF"/>
                </a:solidFill>
                <a:latin typeface="Marianne"/>
                <a:ea typeface="Calibri"/>
                <a:cs typeface="Times New Roman"/>
                <a:hlinkClick r:id="rId2"/>
              </a:rPr>
              <a:t>Goigoux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71" y="2275747"/>
            <a:ext cx="5719075" cy="156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4937" y="1761523"/>
            <a:ext cx="540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Illustration dans « La mallette Grande section » 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1" y="4035253"/>
            <a:ext cx="2837310" cy="2378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2161</TotalTime>
  <Words>1257</Words>
  <Application>Microsoft Office PowerPoint</Application>
  <PresentationFormat>Grand écran</PresentationFormat>
  <Paragraphs>233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Century Gothic</vt:lpstr>
      <vt:lpstr>Marianne</vt:lpstr>
      <vt:lpstr>Times New Roman</vt:lpstr>
      <vt:lpstr>Wingdings</vt:lpstr>
      <vt:lpstr>Wingdings 3</vt:lpstr>
      <vt:lpstr>Brin</vt:lpstr>
      <vt:lpstr>Production d’écrit  du cycle 1 au cycle 2 </vt:lpstr>
      <vt:lpstr>Production d’écrit du cycle 1 au cycle 2  le travail avec une constellation  </vt:lpstr>
      <vt:lpstr>Présentation PowerPoint</vt:lpstr>
      <vt:lpstr>I- Progressivité et continuité des apprentissages   compétences travaillées de la PS à la GS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 institutionnelles – Récapitulatif </vt:lpstr>
      <vt:lpstr>II- Évaluations nationales  </vt:lpstr>
      <vt:lpstr>Exemple d’outils pour aider les équipes à l’analyse des 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travail d’équipe </vt:lpstr>
      <vt:lpstr>Au niveau individuel</vt:lpstr>
      <vt:lpstr>Au niveau collectif</vt:lpstr>
      <vt:lpstr>Au niveau collectif</vt:lpstr>
      <vt:lpstr>Associer les parents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adminlocal</dc:creator>
  <cp:lastModifiedBy>adminlocal</cp:lastModifiedBy>
  <cp:revision>98</cp:revision>
  <dcterms:created xsi:type="dcterms:W3CDTF">2021-03-04T09:16:29Z</dcterms:created>
  <dcterms:modified xsi:type="dcterms:W3CDTF">2021-03-14T21:40:35Z</dcterms:modified>
</cp:coreProperties>
</file>