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59"/>
  </p:notesMasterIdLst>
  <p:handoutMasterIdLst>
    <p:handoutMasterId r:id="rId60"/>
  </p:handoutMasterIdLst>
  <p:sldIdLst>
    <p:sldId id="303" r:id="rId2"/>
    <p:sldId id="304" r:id="rId3"/>
    <p:sldId id="305" r:id="rId4"/>
    <p:sldId id="306" r:id="rId5"/>
    <p:sldId id="33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38" r:id="rId21"/>
    <p:sldId id="335" r:id="rId22"/>
    <p:sldId id="284" r:id="rId23"/>
    <p:sldId id="285" r:id="rId24"/>
    <p:sldId id="287" r:id="rId25"/>
    <p:sldId id="288" r:id="rId26"/>
    <p:sldId id="289" r:id="rId27"/>
    <p:sldId id="290" r:id="rId28"/>
    <p:sldId id="291" r:id="rId29"/>
    <p:sldId id="292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33" r:id="rId45"/>
    <p:sldId id="334" r:id="rId46"/>
    <p:sldId id="332" r:id="rId47"/>
    <p:sldId id="339" r:id="rId48"/>
    <p:sldId id="340" r:id="rId49"/>
    <p:sldId id="341" r:id="rId50"/>
    <p:sldId id="342" r:id="rId51"/>
    <p:sldId id="343" r:id="rId52"/>
    <p:sldId id="344" r:id="rId53"/>
    <p:sldId id="345" r:id="rId54"/>
    <p:sldId id="347" r:id="rId55"/>
    <p:sldId id="348" r:id="rId56"/>
    <p:sldId id="349" r:id="rId57"/>
    <p:sldId id="350" r:id="rId5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1E9"/>
    <a:srgbClr val="94C0BD"/>
    <a:srgbClr val="B9B9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0" autoAdjust="0"/>
  </p:normalViewPr>
  <p:slideViewPr>
    <p:cSldViewPr snapToGrid="0" snapToObjects="1">
      <p:cViewPr>
        <p:scale>
          <a:sx n="81" d="100"/>
          <a:sy n="81" d="100"/>
        </p:scale>
        <p:origin x="-10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BB8BE-E53F-F647-A803-A2D6F65E675A}" type="datetimeFigureOut">
              <a:rPr lang="fr-FR" smtClean="0"/>
              <a:pPr/>
              <a:t>11/03/2019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98C3-28B0-AC42-BAB6-7E4E7488C4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349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F5FE-55B3-8A46-80D1-385A618B8DC6}" type="datetimeFigureOut">
              <a:rPr lang="fr-FR" smtClean="0"/>
              <a:pPr/>
              <a:t>11/03/2019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F963-D54C-794B-AADF-10BB233C528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014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EBB9E-F632-CA4D-859F-3021FCEC923A}" type="slidenum">
              <a:rPr lang="fr-FR"/>
              <a:pPr/>
              <a:t>36</a:t>
            </a:fld>
            <a:endParaRPr lang="fr-FR"/>
          </a:p>
        </p:txBody>
      </p:sp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3208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60917-B69C-8246-9AF4-B1D3A2EBB4CD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A32F3-3640-FE4F-9EE0-808CE2961D34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3658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85000"/>
            </a:schemeClr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29E15D5-E6FD-2744-9820-828C222B8360}" type="datetimeFigureOut">
              <a:rPr lang="fr-FR" smtClean="0"/>
              <a:pPr/>
              <a:t>11/03/2019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8EEE202-F270-634B-8C54-64ABD09C787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3564004" y="1133008"/>
            <a:ext cx="5203825" cy="1196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b="1" dirty="0" smtClean="0">
                <a:solidFill>
                  <a:schemeClr val="bg1"/>
                </a:solidFill>
                <a:ea typeface="+mn-ea"/>
                <a:cs typeface="+mn-cs"/>
              </a:rPr>
              <a:t>Dominique BELLEC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 smtClean="0">
                <a:solidFill>
                  <a:schemeClr val="bg1"/>
                </a:solidFill>
                <a:ea typeface="+mn-ea"/>
                <a:cs typeface="+mn-cs"/>
              </a:rPr>
              <a:t>Docteur en psychologie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400" dirty="0" smtClean="0">
                <a:solidFill>
                  <a:schemeClr val="bg1"/>
                </a:solidFill>
                <a:ea typeface="+mn-ea"/>
                <a:cs typeface="+mn-cs"/>
              </a:rPr>
              <a:t>Professeur agrégé de Sciences Industrielles pour l’Ingénieur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400" dirty="0" err="1">
                <a:solidFill>
                  <a:schemeClr val="bg1"/>
                </a:solidFill>
              </a:rPr>
              <a:t>dominique.bellec@ac-</a:t>
            </a:r>
            <a:r>
              <a:rPr lang="fr-FR" sz="1400" dirty="0" err="1" smtClean="0">
                <a:solidFill>
                  <a:schemeClr val="bg1"/>
                </a:solidFill>
              </a:rPr>
              <a:t>poitiers.fr</a:t>
            </a:r>
            <a:endParaRPr lang="fr-FR" sz="14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5798" y="180618"/>
            <a:ext cx="869849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cs typeface="Arial Black"/>
              </a:rPr>
              <a:t>Mieux connaître le cerveau pour mieux (faire) réussir à l’école</a:t>
            </a:r>
          </a:p>
        </p:txBody>
      </p:sp>
      <p:sp>
        <p:nvSpPr>
          <p:cNvPr id="14341" name="ZoneTexte 4"/>
          <p:cNvSpPr txBox="1">
            <a:spLocks noChangeArrowheads="1"/>
          </p:cNvSpPr>
          <p:nvPr/>
        </p:nvSpPr>
        <p:spPr bwMode="auto">
          <a:xfrm>
            <a:off x="8399463" y="1252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 rot="360000">
            <a:off x="3339807" y="3926216"/>
            <a:ext cx="4847038" cy="1599722"/>
          </a:xfrm>
        </p:spPr>
        <p:txBody>
          <a:bodyPr/>
          <a:lstStyle/>
          <a:p>
            <a:r>
              <a:rPr lang="fr-FR" sz="2400" b="1" dirty="0"/>
              <a:t>Apports des sciences de l’apprentissage </a:t>
            </a:r>
            <a:br>
              <a:rPr lang="fr-FR" sz="2400" b="1" dirty="0"/>
            </a:br>
            <a:r>
              <a:rPr lang="fr-FR" sz="2400" b="1" dirty="0"/>
              <a:t>pour l’acquisition </a:t>
            </a:r>
            <a:r>
              <a:rPr lang="fr-FR" sz="2400" b="1" dirty="0" smtClean="0"/>
              <a:t>et </a:t>
            </a:r>
            <a:r>
              <a:rPr lang="fr-FR" sz="2400" b="1" dirty="0"/>
              <a:t>la </a:t>
            </a:r>
            <a:r>
              <a:rPr lang="fr-FR" sz="2400" b="1" dirty="0" err="1"/>
              <a:t>maîtrise</a:t>
            </a:r>
            <a:r>
              <a:rPr lang="fr-FR" sz="2400" b="1" dirty="0"/>
              <a:t> </a:t>
            </a: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b="1" dirty="0" smtClean="0"/>
              <a:t>des gestes professionnels </a:t>
            </a:r>
            <a:br>
              <a:rPr lang="fr-FR" sz="2400" b="1" dirty="0" smtClean="0"/>
            </a:br>
            <a:r>
              <a:rPr lang="fr-FR" sz="2400" b="1" dirty="0" smtClean="0"/>
              <a:t>en </a:t>
            </a:r>
            <a:r>
              <a:rPr lang="fr-FR" sz="2400" b="1" dirty="0" err="1"/>
              <a:t>ingénierie</a:t>
            </a:r>
            <a:r>
              <a:rPr lang="fr-FR" sz="2400" b="1" dirty="0"/>
              <a:t> </a:t>
            </a:r>
            <a:r>
              <a:rPr lang="fr-FR" sz="2400" b="1" dirty="0" err="1" smtClean="0"/>
              <a:t>pédagogique</a:t>
            </a:r>
            <a:r>
              <a:rPr lang="fr-FR" sz="2400" b="1" dirty="0" smtClean="0">
                <a:latin typeface="Arial" charset="0"/>
              </a:rPr>
              <a:t> </a:t>
            </a:r>
            <a:br>
              <a:rPr lang="fr-FR" sz="2400" b="1" dirty="0" smtClean="0">
                <a:latin typeface="Arial" charset="0"/>
              </a:rPr>
            </a:br>
            <a:r>
              <a:rPr lang="fr-FR" sz="2400" b="1" dirty="0" smtClean="0"/>
              <a:t>et </a:t>
            </a:r>
            <a:r>
              <a:rPr lang="fr-FR" sz="2400" b="1" dirty="0"/>
              <a:t>dans les pratiques de classe</a:t>
            </a:r>
            <a:br>
              <a:rPr lang="fr-FR" sz="2400" b="1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3891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oneTexte 3"/>
          <p:cNvSpPr txBox="1">
            <a:spLocks noChangeArrowheads="1"/>
          </p:cNvSpPr>
          <p:nvPr/>
        </p:nvSpPr>
        <p:spPr bwMode="auto">
          <a:xfrm>
            <a:off x="765175" y="2160588"/>
            <a:ext cx="7489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6600" b="1"/>
              <a:t>R F R E U P M A</a:t>
            </a:r>
          </a:p>
        </p:txBody>
      </p:sp>
    </p:spTree>
    <p:extLst>
      <p:ext uri="{BB962C8B-B14F-4D97-AF65-F5344CB8AC3E}">
        <p14:creationId xmlns:p14="http://schemas.microsoft.com/office/powerpoint/2010/main" xmlns="" val="304032639"/>
      </p:ext>
    </p:extLst>
  </p:cSld>
  <p:clrMapOvr>
    <a:masterClrMapping/>
  </p:clrMapOvr>
  <p:transition advClick="0" advTm="200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oneTexte 3"/>
          <p:cNvSpPr txBox="1">
            <a:spLocks noChangeArrowheads="1"/>
          </p:cNvSpPr>
          <p:nvPr/>
        </p:nvSpPr>
        <p:spPr bwMode="auto">
          <a:xfrm>
            <a:off x="1201738" y="2160588"/>
            <a:ext cx="6580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600" b="1"/>
              <a:t>P A R F U M E R</a:t>
            </a:r>
          </a:p>
        </p:txBody>
      </p:sp>
    </p:spTree>
    <p:extLst>
      <p:ext uri="{BB962C8B-B14F-4D97-AF65-F5344CB8AC3E}">
        <p14:creationId xmlns:p14="http://schemas.microsoft.com/office/powerpoint/2010/main" xmlns="" val="2180932427"/>
      </p:ext>
    </p:extLst>
  </p:cSld>
  <p:clrMapOvr>
    <a:masterClrMapping/>
  </p:clrMapOvr>
  <p:transition spd="slow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20545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r 19"/>
          <p:cNvGrpSpPr>
            <a:grpSpLocks/>
          </p:cNvGrpSpPr>
          <p:nvPr/>
        </p:nvGrpSpPr>
        <p:grpSpPr bwMode="auto">
          <a:xfrm>
            <a:off x="4324350" y="3941763"/>
            <a:ext cx="2087563" cy="1600200"/>
            <a:chOff x="5972416" y="4034775"/>
            <a:chExt cx="2087851" cy="1600921"/>
          </a:xfrm>
        </p:grpSpPr>
        <p:sp>
          <p:nvSpPr>
            <p:cNvPr id="16" name="Trapèze 15"/>
            <p:cNvSpPr/>
            <p:nvPr/>
          </p:nvSpPr>
          <p:spPr>
            <a:xfrm>
              <a:off x="5972416" y="4034775"/>
              <a:ext cx="2087851" cy="1600921"/>
            </a:xfrm>
            <a:prstGeom prst="trapezoid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 flipH="1">
              <a:off x="6807556" y="4034775"/>
              <a:ext cx="828789" cy="875106"/>
            </a:xfrm>
            <a:prstGeom prst="line">
              <a:avLst/>
            </a:prstGeom>
            <a:ln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orde 18"/>
            <p:cNvSpPr/>
            <p:nvPr/>
          </p:nvSpPr>
          <p:spPr>
            <a:xfrm>
              <a:off x="7280696" y="4909881"/>
              <a:ext cx="355649" cy="339878"/>
            </a:xfrm>
            <a:prstGeom prst="chord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1" name="Grouper 20"/>
          <p:cNvGrpSpPr>
            <a:grpSpLocks/>
          </p:cNvGrpSpPr>
          <p:nvPr/>
        </p:nvGrpSpPr>
        <p:grpSpPr bwMode="auto">
          <a:xfrm rot="4020000">
            <a:off x="7180262" y="3811588"/>
            <a:ext cx="1590675" cy="1574800"/>
            <a:chOff x="1236133" y="1405467"/>
            <a:chExt cx="1591734" cy="1574800"/>
          </a:xfrm>
        </p:grpSpPr>
        <p:sp>
          <p:nvSpPr>
            <p:cNvPr id="22" name="Ellipse 21"/>
            <p:cNvSpPr/>
            <p:nvPr/>
          </p:nvSpPr>
          <p:spPr>
            <a:xfrm>
              <a:off x="1236133" y="1405467"/>
              <a:ext cx="1591734" cy="1574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Triangle rectangle 22"/>
            <p:cNvSpPr/>
            <p:nvPr/>
          </p:nvSpPr>
          <p:spPr>
            <a:xfrm>
              <a:off x="2160522" y="1565890"/>
              <a:ext cx="508338" cy="492125"/>
            </a:xfrm>
            <a:prstGeom prst="rtTriangl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74627" y="2072435"/>
              <a:ext cx="270055" cy="346075"/>
            </a:xfrm>
            <a:prstGeom prst="ellipse">
              <a:avLst/>
            </a:prstGeom>
            <a:solidFill>
              <a:srgbClr val="D25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6" name="Grouper 25"/>
          <p:cNvGrpSpPr>
            <a:grpSpLocks/>
          </p:cNvGrpSpPr>
          <p:nvPr/>
        </p:nvGrpSpPr>
        <p:grpSpPr bwMode="auto">
          <a:xfrm>
            <a:off x="1371600" y="1404938"/>
            <a:ext cx="1592263" cy="2022475"/>
            <a:chOff x="1371600" y="1405467"/>
            <a:chExt cx="1591734" cy="2022382"/>
          </a:xfrm>
        </p:grpSpPr>
        <p:grpSp>
          <p:nvGrpSpPr>
            <p:cNvPr id="26640" name="Grouper 6"/>
            <p:cNvGrpSpPr>
              <a:grpSpLocks/>
            </p:cNvGrpSpPr>
            <p:nvPr/>
          </p:nvGrpSpPr>
          <p:grpSpPr bwMode="auto">
            <a:xfrm>
              <a:off x="1371600" y="1405467"/>
              <a:ext cx="1591734" cy="1574800"/>
              <a:chOff x="1236133" y="1405467"/>
              <a:chExt cx="1591734" cy="1574800"/>
            </a:xfrm>
          </p:grpSpPr>
          <p:sp>
            <p:nvSpPr>
              <p:cNvPr id="4" name="Ellipse 3"/>
              <p:cNvSpPr/>
              <p:nvPr/>
            </p:nvSpPr>
            <p:spPr>
              <a:xfrm>
                <a:off x="1236133" y="1405467"/>
                <a:ext cx="1591734" cy="1574728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5" name="Triangle rectangle 4"/>
              <p:cNvSpPr/>
              <p:nvPr/>
            </p:nvSpPr>
            <p:spPr>
              <a:xfrm>
                <a:off x="2167686" y="1565797"/>
                <a:ext cx="507831" cy="492103"/>
              </a:xfrm>
              <a:prstGeom prst="rtTriangl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1896314" y="2057899"/>
                <a:ext cx="271373" cy="346059"/>
              </a:xfrm>
              <a:prstGeom prst="ellipse">
                <a:avLst/>
              </a:prstGeom>
              <a:solidFill>
                <a:srgbClr val="D2533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6641" name="ZoneTexte 24"/>
            <p:cNvSpPr txBox="1">
              <a:spLocks noChangeArrowheads="1"/>
            </p:cNvSpPr>
            <p:nvPr/>
          </p:nvSpPr>
          <p:spPr bwMode="auto">
            <a:xfrm>
              <a:off x="1711082" y="3058531"/>
              <a:ext cx="774314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TUFA</a:t>
              </a:r>
            </a:p>
          </p:txBody>
        </p:sp>
      </p:grpSp>
      <p:grpSp>
        <p:nvGrpSpPr>
          <p:cNvPr id="30" name="Grouper 29"/>
          <p:cNvGrpSpPr>
            <a:grpSpLocks/>
          </p:cNvGrpSpPr>
          <p:nvPr/>
        </p:nvGrpSpPr>
        <p:grpSpPr bwMode="auto">
          <a:xfrm>
            <a:off x="5376863" y="1397000"/>
            <a:ext cx="1574800" cy="2030413"/>
            <a:chOff x="5376334" y="1397003"/>
            <a:chExt cx="1574800" cy="2030941"/>
          </a:xfrm>
        </p:grpSpPr>
        <p:grpSp>
          <p:nvGrpSpPr>
            <p:cNvPr id="26635" name="Grouper 7"/>
            <p:cNvGrpSpPr>
              <a:grpSpLocks/>
            </p:cNvGrpSpPr>
            <p:nvPr/>
          </p:nvGrpSpPr>
          <p:grpSpPr bwMode="auto">
            <a:xfrm rot="-7920000">
              <a:off x="5367867" y="1405470"/>
              <a:ext cx="1591734" cy="1574800"/>
              <a:chOff x="1236133" y="1405467"/>
              <a:chExt cx="1591734" cy="1574800"/>
            </a:xfrm>
          </p:grpSpPr>
          <p:sp>
            <p:nvSpPr>
              <p:cNvPr id="9" name="Ellipse 8"/>
              <p:cNvSpPr/>
              <p:nvPr/>
            </p:nvSpPr>
            <p:spPr>
              <a:xfrm>
                <a:off x="1236695" y="1405682"/>
                <a:ext cx="1591089" cy="15748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0" name="Triangle rectangle 9"/>
              <p:cNvSpPr/>
              <p:nvPr/>
            </p:nvSpPr>
            <p:spPr>
              <a:xfrm>
                <a:off x="2170939" y="1567863"/>
                <a:ext cx="508132" cy="492125"/>
              </a:xfrm>
              <a:prstGeom prst="rtTriangl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899265" y="2058159"/>
                <a:ext cx="269945" cy="346075"/>
              </a:xfrm>
              <a:prstGeom prst="ellipse">
                <a:avLst/>
              </a:prstGeom>
              <a:solidFill>
                <a:srgbClr val="D2533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6636" name="ZoneTexte 26"/>
            <p:cNvSpPr txBox="1">
              <a:spLocks noChangeArrowheads="1"/>
            </p:cNvSpPr>
            <p:nvPr/>
          </p:nvSpPr>
          <p:spPr bwMode="auto">
            <a:xfrm>
              <a:off x="5690103" y="3058531"/>
              <a:ext cx="774571" cy="36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TUFA</a:t>
              </a:r>
            </a:p>
          </p:txBody>
        </p:sp>
      </p:grpSp>
      <p:grpSp>
        <p:nvGrpSpPr>
          <p:cNvPr id="29" name="Grouper 28"/>
          <p:cNvGrpSpPr>
            <a:grpSpLocks/>
          </p:cNvGrpSpPr>
          <p:nvPr/>
        </p:nvGrpSpPr>
        <p:grpSpPr bwMode="auto">
          <a:xfrm>
            <a:off x="1531938" y="3954463"/>
            <a:ext cx="1574800" cy="2051050"/>
            <a:chOff x="1532467" y="3953934"/>
            <a:chExt cx="1574800" cy="2051102"/>
          </a:xfrm>
        </p:grpSpPr>
        <p:grpSp>
          <p:nvGrpSpPr>
            <p:cNvPr id="26630" name="Grouper 11"/>
            <p:cNvGrpSpPr>
              <a:grpSpLocks/>
            </p:cNvGrpSpPr>
            <p:nvPr/>
          </p:nvGrpSpPr>
          <p:grpSpPr bwMode="auto">
            <a:xfrm rot="-4980000">
              <a:off x="1524000" y="3962401"/>
              <a:ext cx="1591734" cy="1574800"/>
              <a:chOff x="1236133" y="1405467"/>
              <a:chExt cx="1591734" cy="1574800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35567" y="1405502"/>
                <a:ext cx="1592302" cy="1574800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4" name="Triangle rectangle 13"/>
              <p:cNvSpPr/>
              <p:nvPr/>
            </p:nvSpPr>
            <p:spPr>
              <a:xfrm>
                <a:off x="2145248" y="1533650"/>
                <a:ext cx="511188" cy="492125"/>
              </a:xfrm>
              <a:prstGeom prst="rtTriangle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5" name="Ellipse 14"/>
              <p:cNvSpPr/>
              <p:nvPr/>
            </p:nvSpPr>
            <p:spPr>
              <a:xfrm>
                <a:off x="1875868" y="2025240"/>
                <a:ext cx="276232" cy="346075"/>
              </a:xfrm>
              <a:prstGeom prst="ellipse">
                <a:avLst/>
              </a:prstGeom>
              <a:solidFill>
                <a:srgbClr val="D2533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26631" name="ZoneTexte 27"/>
            <p:cNvSpPr txBox="1">
              <a:spLocks noChangeArrowheads="1"/>
            </p:cNvSpPr>
            <p:nvPr/>
          </p:nvSpPr>
          <p:spPr bwMode="auto">
            <a:xfrm>
              <a:off x="1897349" y="5635696"/>
              <a:ext cx="774571" cy="36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TUFA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172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15325" cy="555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latin typeface="Calibri"/>
                <a:ea typeface="+mj-ea"/>
                <a:cs typeface="Calibri"/>
              </a:rPr>
              <a:t>Les fondements éthologiques de l’apprentissage  </a:t>
            </a:r>
            <a:endParaRPr lang="fr-FR" sz="2800" b="1" dirty="0">
              <a:latin typeface="Calibri"/>
              <a:ea typeface="+mj-ea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1138" y="1497893"/>
            <a:ext cx="7916862" cy="604837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latin typeface="Calibri"/>
                <a:ea typeface="+mn-ea"/>
                <a:cs typeface="Calibri"/>
              </a:rPr>
              <a:t>Adaptation à l’environnement (réduction de l’incertitude)</a:t>
            </a:r>
          </a:p>
          <a:p>
            <a:pPr marL="182880" indent="-18288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>
              <a:latin typeface="Calibri"/>
              <a:ea typeface="+mn-ea"/>
              <a:cs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latin typeface="Calibri"/>
              <a:ea typeface="+mn-ea"/>
              <a:cs typeface="Calibri"/>
            </a:endParaRPr>
          </a:p>
        </p:txBody>
      </p:sp>
      <p:sp>
        <p:nvSpPr>
          <p:cNvPr id="27651" name="Espace réservé du contenu 2"/>
          <p:cNvSpPr txBox="1">
            <a:spLocks/>
          </p:cNvSpPr>
          <p:nvPr/>
        </p:nvSpPr>
        <p:spPr bwMode="auto">
          <a:xfrm>
            <a:off x="211138" y="4075113"/>
            <a:ext cx="84629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fr-FR" dirty="0">
                <a:latin typeface="Calibri"/>
                <a:cs typeface="Calibri"/>
              </a:rPr>
              <a:t>Connaissances primaires et connaissances secondaires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fr-FR" dirty="0">
              <a:latin typeface="Calibri"/>
              <a:cs typeface="Calibri"/>
            </a:endParaRPr>
          </a:p>
        </p:txBody>
      </p:sp>
      <p:sp>
        <p:nvSpPr>
          <p:cNvPr id="27652" name="Espace réservé du contenu 2"/>
          <p:cNvSpPr txBox="1">
            <a:spLocks/>
          </p:cNvSpPr>
          <p:nvPr/>
        </p:nvSpPr>
        <p:spPr bwMode="auto">
          <a:xfrm>
            <a:off x="211138" y="2894013"/>
            <a:ext cx="36830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fr-FR">
                <a:latin typeface="Calibri"/>
                <a:cs typeface="Calibri"/>
              </a:rPr>
              <a:t>Le cerveau statisticien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556000" y="1978951"/>
            <a:ext cx="4903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dirty="0">
                <a:latin typeface="Calibri"/>
                <a:cs typeface="Calibri"/>
              </a:rPr>
              <a:t>(</a:t>
            </a:r>
            <a:r>
              <a:rPr lang="is-IS" dirty="0">
                <a:latin typeface="Calibri"/>
                <a:cs typeface="Calibri"/>
              </a:rPr>
              <a:t>Immelmann,1982; </a:t>
            </a:r>
            <a:r>
              <a:rPr lang="it-IT" dirty="0">
                <a:latin typeface="Calibri"/>
                <a:cs typeface="Calibri"/>
              </a:rPr>
              <a:t>Stagl,1995; </a:t>
            </a:r>
            <a:r>
              <a:rPr lang="fr-FR" dirty="0" err="1">
                <a:latin typeface="Calibri"/>
                <a:cs typeface="Calibri"/>
              </a:rPr>
              <a:t>Geary</a:t>
            </a:r>
            <a:r>
              <a:rPr lang="fr-FR" dirty="0">
                <a:latin typeface="Calibri"/>
                <a:cs typeface="Calibri"/>
              </a:rPr>
              <a:t>, 2008)</a:t>
            </a:r>
          </a:p>
        </p:txBody>
      </p:sp>
      <p:sp>
        <p:nvSpPr>
          <p:cNvPr id="27654" name="ZoneTexte 4"/>
          <p:cNvSpPr txBox="1">
            <a:spLocks noChangeArrowheads="1"/>
          </p:cNvSpPr>
          <p:nvPr/>
        </p:nvSpPr>
        <p:spPr bwMode="auto">
          <a:xfrm>
            <a:off x="5138738" y="4495800"/>
            <a:ext cx="27233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/>
                <a:cs typeface="Calibri"/>
              </a:rPr>
              <a:t>(Geary,2008, Sweller 2007)</a:t>
            </a:r>
          </a:p>
        </p:txBody>
      </p:sp>
      <p:sp>
        <p:nvSpPr>
          <p:cNvPr id="27655" name="ZoneTexte 5"/>
          <p:cNvSpPr txBox="1">
            <a:spLocks noChangeArrowheads="1"/>
          </p:cNvSpPr>
          <p:nvPr/>
        </p:nvSpPr>
        <p:spPr bwMode="auto">
          <a:xfrm>
            <a:off x="1638300" y="3313113"/>
            <a:ext cx="1742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latin typeface="Calibri"/>
                <a:cs typeface="Calibri"/>
              </a:rPr>
              <a:t>(Dehaene, 2012)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8913" y="5162550"/>
            <a:ext cx="82160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Clr>
                <a:schemeClr val="bg1">
                  <a:lumMod val="65000"/>
                </a:schemeClr>
              </a:buClr>
              <a:buFont typeface="Arial"/>
              <a:buChar char="•"/>
              <a:defRPr/>
            </a:pPr>
            <a:r>
              <a:rPr lang="fr-FR" sz="2400" dirty="0">
                <a:latin typeface="Calibri"/>
                <a:cs typeface="Calibri"/>
              </a:rPr>
              <a:t>Les humains sont naturellement </a:t>
            </a:r>
            <a:r>
              <a:rPr lang="fr-FR" sz="2400" dirty="0" err="1">
                <a:latin typeface="Calibri"/>
                <a:cs typeface="Calibri"/>
              </a:rPr>
              <a:t>motivés</a:t>
            </a:r>
            <a:r>
              <a:rPr lang="fr-FR" sz="2400" dirty="0">
                <a:latin typeface="Calibri"/>
                <a:cs typeface="Calibri"/>
              </a:rPr>
              <a:t> pour se lancer</a:t>
            </a:r>
          </a:p>
          <a:p>
            <a:pPr>
              <a:defRPr/>
            </a:pPr>
            <a:r>
              <a:rPr lang="fr-FR" sz="2400" dirty="0">
                <a:latin typeface="Calibri"/>
                <a:cs typeface="Calibri"/>
              </a:rPr>
              <a:t>    dans des </a:t>
            </a:r>
            <a:r>
              <a:rPr lang="fr-FR" sz="2400" dirty="0" err="1">
                <a:latin typeface="Calibri"/>
                <a:cs typeface="Calibri"/>
              </a:rPr>
              <a:t>activités</a:t>
            </a:r>
            <a:r>
              <a:rPr lang="fr-FR" sz="2400" dirty="0">
                <a:latin typeface="Calibri"/>
                <a:cs typeface="Calibri"/>
              </a:rPr>
              <a:t> qui offrent un enjeu ou qui </a:t>
            </a:r>
            <a:r>
              <a:rPr lang="fr-FR" sz="2400" dirty="0" err="1">
                <a:latin typeface="Calibri"/>
                <a:cs typeface="Calibri"/>
              </a:rPr>
              <a:t>relèvent</a:t>
            </a:r>
            <a:r>
              <a:rPr lang="fr-FR" sz="2400" dirty="0">
                <a:latin typeface="Calibri"/>
                <a:cs typeface="Calibri"/>
              </a:rPr>
              <a:t> du </a:t>
            </a:r>
            <a:r>
              <a:rPr lang="fr-FR" sz="2400" dirty="0" err="1">
                <a:latin typeface="Calibri"/>
                <a:cs typeface="Calibri"/>
              </a:rPr>
              <a:t>défi</a:t>
            </a:r>
            <a:r>
              <a:rPr lang="fr-FR" sz="2400" dirty="0">
                <a:latin typeface="Calibri"/>
                <a:cs typeface="Calibri"/>
              </a:rPr>
              <a:t>. </a:t>
            </a:r>
          </a:p>
          <a:p>
            <a:pPr>
              <a:defRPr/>
            </a:pPr>
            <a:endParaRPr lang="fr-FR" dirty="0">
              <a:latin typeface="Calibri"/>
              <a:cs typeface="Calibri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292850" y="5965825"/>
            <a:ext cx="2526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>
                <a:latin typeface="Calibri"/>
                <a:cs typeface="Calibri"/>
              </a:rPr>
              <a:t>(Bandura et Locke, 2003)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0" y="-8566"/>
            <a:ext cx="9144000" cy="369332"/>
            <a:chOff x="0" y="-8566"/>
            <a:chExt cx="9144000" cy="369332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466863" y="-8566"/>
              <a:ext cx="1677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Apprendre ?!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8924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300" y="398463"/>
            <a:ext cx="6121400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fr-FR" sz="2400" b="1" dirty="0">
                <a:latin typeface="Arial" charset="0"/>
              </a:rPr>
              <a:t>Un des challenges de l’école !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9738" y="1439863"/>
            <a:ext cx="81788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atin typeface="Calibri"/>
                <a:cs typeface="Calibri"/>
              </a:rPr>
              <a:t>Faire apprendre des connaissances à des individus </a:t>
            </a:r>
          </a:p>
          <a:p>
            <a:pPr>
              <a:defRPr/>
            </a:pPr>
            <a:r>
              <a:rPr lang="fr-FR" sz="2400" dirty="0">
                <a:latin typeface="Calibri"/>
                <a:cs typeface="Calibri"/>
              </a:rPr>
              <a:t>qui n’en n’ont pas besoin :</a:t>
            </a:r>
          </a:p>
          <a:p>
            <a:pPr marL="1979613" indent="-285750">
              <a:buFontTx/>
              <a:buChar char="-"/>
              <a:defRPr/>
            </a:pPr>
            <a:r>
              <a:rPr lang="fr-FR" sz="2400" dirty="0">
                <a:latin typeface="Calibri"/>
                <a:cs typeface="Calibri"/>
              </a:rPr>
              <a:t>ici </a:t>
            </a:r>
          </a:p>
          <a:p>
            <a:pPr marL="1979613" indent="-285750">
              <a:buFontTx/>
              <a:buChar char="-"/>
              <a:defRPr/>
            </a:pPr>
            <a:r>
              <a:rPr lang="fr-FR" sz="2400" dirty="0">
                <a:latin typeface="Calibri"/>
                <a:cs typeface="Calibri"/>
              </a:rPr>
              <a:t>maintenant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92138" y="3233738"/>
            <a:ext cx="81788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latin typeface="Calibri"/>
                <a:cs typeface="Calibri"/>
              </a:rPr>
              <a:t>Alors que pour être apprises, ces connaissances demandent :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latin typeface="Calibri"/>
                <a:cs typeface="Calibri"/>
              </a:rPr>
              <a:t>Beaucoup d’efforts, de travail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latin typeface="Calibri"/>
                <a:cs typeface="Calibri"/>
              </a:rPr>
              <a:t>Beaucoup de temps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latin typeface="Calibri"/>
                <a:cs typeface="Calibri"/>
              </a:rPr>
              <a:t>Beaucoup de motivation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</p:spTree>
    <p:extLst>
      <p:ext uri="{BB962C8B-B14F-4D97-AF65-F5344CB8AC3E}">
        <p14:creationId xmlns:p14="http://schemas.microsoft.com/office/powerpoint/2010/main" xmlns="" val="27086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er 11"/>
          <p:cNvGrpSpPr>
            <a:grpSpLocks/>
          </p:cNvGrpSpPr>
          <p:nvPr/>
        </p:nvGrpSpPr>
        <p:grpSpPr bwMode="auto">
          <a:xfrm>
            <a:off x="3316288" y="1577975"/>
            <a:ext cx="2368550" cy="1065213"/>
            <a:chOff x="2486552" y="2543945"/>
            <a:chExt cx="2367956" cy="1065017"/>
          </a:xfrm>
        </p:grpSpPr>
        <p:sp>
          <p:nvSpPr>
            <p:cNvPr id="29704" name="ZoneTexte 4"/>
            <p:cNvSpPr txBox="1">
              <a:spLocks noChangeArrowheads="1"/>
            </p:cNvSpPr>
            <p:nvPr/>
          </p:nvSpPr>
          <p:spPr bwMode="auto">
            <a:xfrm>
              <a:off x="2486552" y="2543945"/>
              <a:ext cx="21344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/>
                <a:t>Utilité perçue</a:t>
              </a:r>
            </a:p>
          </p:txBody>
        </p:sp>
        <p:cxnSp>
          <p:nvCxnSpPr>
            <p:cNvPr id="7" name="Connecteur droit 6"/>
            <p:cNvCxnSpPr/>
            <p:nvPr/>
          </p:nvCxnSpPr>
          <p:spPr>
            <a:xfrm>
              <a:off x="2486552" y="3128038"/>
              <a:ext cx="2367956" cy="190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06" name="ZoneTexte 14"/>
            <p:cNvSpPr txBox="1">
              <a:spLocks noChangeArrowheads="1"/>
            </p:cNvSpPr>
            <p:nvPr/>
          </p:nvSpPr>
          <p:spPr bwMode="auto">
            <a:xfrm>
              <a:off x="2486552" y="3147297"/>
              <a:ext cx="23679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1"/>
                <a:t>Temps, efforts</a:t>
              </a:r>
            </a:p>
          </p:txBody>
        </p:sp>
      </p:grpSp>
      <p:sp>
        <p:nvSpPr>
          <p:cNvPr id="29698" name="ZoneTexte 15"/>
          <p:cNvSpPr txBox="1">
            <a:spLocks noChangeArrowheads="1"/>
          </p:cNvSpPr>
          <p:nvPr/>
        </p:nvSpPr>
        <p:spPr bwMode="auto">
          <a:xfrm>
            <a:off x="1030288" y="4032250"/>
            <a:ext cx="702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Seule solution possible : augmenter l’utilité perçue</a:t>
            </a:r>
          </a:p>
        </p:txBody>
      </p:sp>
      <p:sp>
        <p:nvSpPr>
          <p:cNvPr id="29699" name="ZoneTexte 19"/>
          <p:cNvSpPr txBox="1">
            <a:spLocks noChangeArrowheads="1"/>
          </p:cNvSpPr>
          <p:nvPr/>
        </p:nvSpPr>
        <p:spPr bwMode="auto">
          <a:xfrm>
            <a:off x="563563" y="4679950"/>
            <a:ext cx="823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(Diminuer le temps et les efforts implique une dégradation des apprentissages) </a:t>
            </a:r>
          </a:p>
        </p:txBody>
      </p:sp>
      <p:grpSp>
        <p:nvGrpSpPr>
          <p:cNvPr id="29700" name="Grouper 24"/>
          <p:cNvGrpSpPr>
            <a:grpSpLocks/>
          </p:cNvGrpSpPr>
          <p:nvPr/>
        </p:nvGrpSpPr>
        <p:grpSpPr bwMode="auto">
          <a:xfrm>
            <a:off x="1093788" y="1449388"/>
            <a:ext cx="7521575" cy="4587875"/>
            <a:chOff x="1093254" y="1858418"/>
            <a:chExt cx="7521936" cy="4587601"/>
          </a:xfrm>
        </p:grpSpPr>
        <p:sp>
          <p:nvSpPr>
            <p:cNvPr id="21" name="Ellipse 20"/>
            <p:cNvSpPr/>
            <p:nvPr/>
          </p:nvSpPr>
          <p:spPr>
            <a:xfrm>
              <a:off x="2655429" y="1858418"/>
              <a:ext cx="3624436" cy="1427077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Flèche vers le bas 21"/>
            <p:cNvSpPr/>
            <p:nvPr/>
          </p:nvSpPr>
          <p:spPr>
            <a:xfrm>
              <a:off x="4049321" y="3285495"/>
              <a:ext cx="804901" cy="1066736"/>
            </a:xfrm>
            <a:prstGeom prst="downArrow">
              <a:avLst/>
            </a:prstGeom>
            <a:solidFill>
              <a:schemeClr val="bg1">
                <a:alpha val="17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9703" name="ZoneTexte 22"/>
            <p:cNvSpPr txBox="1">
              <a:spLocks noChangeArrowheads="1"/>
            </p:cNvSpPr>
            <p:nvPr/>
          </p:nvSpPr>
          <p:spPr bwMode="auto">
            <a:xfrm>
              <a:off x="1093254" y="5799688"/>
              <a:ext cx="75219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/>
                <a:t>Métacognition : prise de conscience de l’utilité des apprentissages</a:t>
              </a:r>
            </a:p>
            <a:p>
              <a:pPr eaLnBrk="1" hangingPunct="1"/>
              <a:r>
                <a:rPr lang="fr-FR" sz="1800" b="1"/>
                <a:t>Motivation : camarades, enseignants, parents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</p:spTree>
    <p:extLst>
      <p:ext uri="{BB962C8B-B14F-4D97-AF65-F5344CB8AC3E}">
        <p14:creationId xmlns:p14="http://schemas.microsoft.com/office/powerpoint/2010/main" xmlns="" val="2078804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4139" y="532520"/>
            <a:ext cx="4609861" cy="532529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2800" b="1" dirty="0" smtClean="0">
                <a:latin typeface="Calibri"/>
                <a:cs typeface="Calibri"/>
              </a:rPr>
              <a:t>Quelles pistes pour agir ?</a:t>
            </a:r>
            <a:endParaRPr lang="fr-FR" sz="2800" b="1" dirty="0">
              <a:latin typeface="Calibri"/>
              <a:cs typeface="Calibri"/>
            </a:endParaRPr>
          </a:p>
        </p:txBody>
      </p:sp>
      <p:sp>
        <p:nvSpPr>
          <p:cNvPr id="30722" name="ZoneTexte 3"/>
          <p:cNvSpPr txBox="1">
            <a:spLocks noChangeArrowheads="1"/>
          </p:cNvSpPr>
          <p:nvPr/>
        </p:nvSpPr>
        <p:spPr bwMode="auto">
          <a:xfrm>
            <a:off x="188913" y="1453263"/>
            <a:ext cx="8531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Calibri"/>
                <a:cs typeface="Calibri"/>
              </a:rPr>
              <a:t>Faire appel aux connaissances scientifiques en ingénierie</a:t>
            </a:r>
          </a:p>
          <a:p>
            <a:pPr eaLnBrk="1" hangingPunct="1"/>
            <a:r>
              <a:rPr lang="fr-FR" dirty="0">
                <a:latin typeface="Calibri"/>
                <a:cs typeface="Calibri"/>
              </a:rPr>
              <a:t>pédagogique pour rationaliser la construction des séquences </a:t>
            </a:r>
            <a:r>
              <a:rPr lang="fr-FR" dirty="0" smtClean="0">
                <a:latin typeface="Calibri"/>
                <a:cs typeface="Calibri"/>
              </a:rPr>
              <a:t>d’enseignement : </a:t>
            </a:r>
            <a:r>
              <a:rPr lang="fr-FR" b="1" dirty="0" smtClean="0">
                <a:latin typeface="Calibri"/>
                <a:cs typeface="Calibri"/>
              </a:rPr>
              <a:t>mettre en œuvre des situations qui </a:t>
            </a:r>
            <a:r>
              <a:rPr lang="fr-FR" b="1" i="1" dirty="0" smtClean="0">
                <a:latin typeface="Calibri"/>
                <a:cs typeface="Calibri"/>
              </a:rPr>
              <a:t>à priori </a:t>
            </a:r>
            <a:r>
              <a:rPr lang="fr-FR" b="1" dirty="0" smtClean="0">
                <a:latin typeface="Calibri"/>
                <a:cs typeface="Calibri"/>
              </a:rPr>
              <a:t>sont favorables au plus grand nombre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30723" name="ZoneTexte 4"/>
          <p:cNvSpPr txBox="1">
            <a:spLocks noChangeArrowheads="1"/>
          </p:cNvSpPr>
          <p:nvPr/>
        </p:nvSpPr>
        <p:spPr bwMode="auto">
          <a:xfrm>
            <a:off x="301624" y="3491851"/>
            <a:ext cx="872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Calibri"/>
                <a:cs typeface="Calibri"/>
              </a:rPr>
              <a:t>Travailler en </a:t>
            </a:r>
            <a:r>
              <a:rPr lang="fr-FR" dirty="0" smtClean="0">
                <a:latin typeface="Calibri"/>
                <a:cs typeface="Calibri"/>
              </a:rPr>
              <a:t>équipes : </a:t>
            </a:r>
            <a:r>
              <a:rPr lang="fr-FR" b="1" dirty="0" smtClean="0">
                <a:latin typeface="Calibri"/>
                <a:cs typeface="Calibri"/>
              </a:rPr>
              <a:t>additionner les contributions de chaque enseignant pour  partager l’effort (travail coopératif vs collaboratif)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301625" y="4886237"/>
            <a:ext cx="836771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Calibri"/>
                <a:cs typeface="Calibri"/>
              </a:rPr>
              <a:t>Adopter une posture bienveillante, exigeante et ne pas  oublier qu’apprendre des connaissances secondaires c’est difficile </a:t>
            </a:r>
            <a:r>
              <a:rPr lang="fr-FR" dirty="0" smtClean="0">
                <a:latin typeface="Calibri"/>
                <a:cs typeface="Calibri"/>
              </a:rPr>
              <a:t>! :</a:t>
            </a:r>
          </a:p>
          <a:p>
            <a:pPr eaLnBrk="1" hangingPunct="1"/>
            <a:r>
              <a:rPr lang="fr-FR" b="1" dirty="0" smtClean="0">
                <a:latin typeface="Calibri"/>
                <a:cs typeface="Calibri"/>
              </a:rPr>
              <a:t>Les enseignants ne sont pas les meilleurs de leur classe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</p:spTree>
    <p:extLst>
      <p:ext uri="{BB962C8B-B14F-4D97-AF65-F5344CB8AC3E}">
        <p14:creationId xmlns:p14="http://schemas.microsoft.com/office/powerpoint/2010/main" xmlns="" val="32015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u contenu 2"/>
          <p:cNvSpPr txBox="1">
            <a:spLocks/>
          </p:cNvSpPr>
          <p:nvPr/>
        </p:nvSpPr>
        <p:spPr bwMode="auto">
          <a:xfrm>
            <a:off x="681038" y="1377950"/>
            <a:ext cx="57800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/>
              <a:t>Avoir un manque de connaissances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fr-FR"/>
          </a:p>
        </p:txBody>
      </p:sp>
      <p:sp>
        <p:nvSpPr>
          <p:cNvPr id="31746" name="Espace réservé du contenu 2"/>
          <p:cNvSpPr txBox="1">
            <a:spLocks/>
          </p:cNvSpPr>
          <p:nvPr/>
        </p:nvSpPr>
        <p:spPr bwMode="auto">
          <a:xfrm>
            <a:off x="681038" y="1831975"/>
            <a:ext cx="80914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/>
              <a:t>Ne pas pouvoir réutiliser une connaissance déjà acquise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fr-FR"/>
          </a:p>
        </p:txBody>
      </p:sp>
      <p:sp>
        <p:nvSpPr>
          <p:cNvPr id="31747" name="Espace réservé du contenu 2"/>
          <p:cNvSpPr txBox="1">
            <a:spLocks/>
          </p:cNvSpPr>
          <p:nvPr/>
        </p:nvSpPr>
        <p:spPr bwMode="auto">
          <a:xfrm>
            <a:off x="681038" y="2306638"/>
            <a:ext cx="643096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/>
              <a:t>Etre en surcharge mnésique, attentionnelle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fr-FR"/>
          </a:p>
        </p:txBody>
      </p:sp>
      <p:sp>
        <p:nvSpPr>
          <p:cNvPr id="31748" name="ZoneTexte 11"/>
          <p:cNvSpPr txBox="1">
            <a:spLocks noChangeArrowheads="1"/>
          </p:cNvSpPr>
          <p:nvPr/>
        </p:nvSpPr>
        <p:spPr bwMode="auto">
          <a:xfrm>
            <a:off x="7351713" y="704850"/>
            <a:ext cx="130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Trouble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7351713" y="685800"/>
            <a:ext cx="8890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494588" y="685800"/>
            <a:ext cx="746125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1" name="ZoneTexte 17"/>
          <p:cNvSpPr txBox="1">
            <a:spLocks noChangeArrowheads="1"/>
          </p:cNvSpPr>
          <p:nvPr/>
        </p:nvSpPr>
        <p:spPr bwMode="auto">
          <a:xfrm>
            <a:off x="857250" y="4824413"/>
            <a:ext cx="374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Avoir appris à échouer </a:t>
            </a:r>
          </a:p>
        </p:txBody>
      </p:sp>
      <p:sp>
        <p:nvSpPr>
          <p:cNvPr id="31752" name="Espace réservé du contenu 2"/>
          <p:cNvSpPr txBox="1">
            <a:spLocks/>
          </p:cNvSpPr>
          <p:nvPr/>
        </p:nvSpPr>
        <p:spPr bwMode="auto">
          <a:xfrm>
            <a:off x="857250" y="4257675"/>
            <a:ext cx="643096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/>
              <a:t>Ne pas vouloir travailler à l’école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fr-FR"/>
          </a:p>
        </p:txBody>
      </p:sp>
      <p:sp>
        <p:nvSpPr>
          <p:cNvPr id="31753" name="Espace réservé du contenu 2"/>
          <p:cNvSpPr txBox="1">
            <a:spLocks/>
          </p:cNvSpPr>
          <p:nvPr/>
        </p:nvSpPr>
        <p:spPr bwMode="auto">
          <a:xfrm>
            <a:off x="692150" y="2827338"/>
            <a:ext cx="82311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/>
              <a:t>Ne pas comprendre la consigne (logique, sémantique, pragmatique) 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endParaRPr lang="fr-FR"/>
          </a:p>
        </p:txBody>
      </p:sp>
      <p:sp>
        <p:nvSpPr>
          <p:cNvPr id="31757" name="ZoneTexte 5"/>
          <p:cNvSpPr txBox="1">
            <a:spLocks noChangeArrowheads="1"/>
          </p:cNvSpPr>
          <p:nvPr/>
        </p:nvSpPr>
        <p:spPr bwMode="auto">
          <a:xfrm>
            <a:off x="5360988" y="80963"/>
            <a:ext cx="378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800">
                <a:solidFill>
                  <a:srgbClr val="FFFFFF"/>
                </a:solidFill>
              </a:rPr>
              <a:t>Qu’est ce qu’un élève en difficulté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</p:spTree>
    <p:extLst>
      <p:ext uri="{BB962C8B-B14F-4D97-AF65-F5344CB8AC3E}">
        <p14:creationId xmlns:p14="http://schemas.microsoft.com/office/powerpoint/2010/main" xmlns="" val="299930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8675" y="-134938"/>
            <a:ext cx="8315325" cy="55562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/>
                </a:solidFill>
                <a:ea typeface="+mj-ea"/>
                <a:cs typeface="+mj-cs"/>
              </a:rPr>
              <a:t>Quelles sont les différentes façons d’apprendre ?</a:t>
            </a:r>
            <a:endParaRPr lang="fr-FR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32771" name="ZoneTexte 2"/>
          <p:cNvSpPr txBox="1">
            <a:spLocks noChangeArrowheads="1"/>
          </p:cNvSpPr>
          <p:nvPr/>
        </p:nvSpPr>
        <p:spPr bwMode="auto">
          <a:xfrm>
            <a:off x="7033258" y="6182953"/>
            <a:ext cx="1620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smtClean="0"/>
              <a:t>(Tricot, 2017)</a:t>
            </a:r>
            <a:endParaRPr lang="fr-FR" sz="1800" dirty="0"/>
          </a:p>
          <a:p>
            <a:pPr eaLnBrk="1" hangingPunct="1"/>
            <a:endParaRPr lang="fr-FR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9" y="1191673"/>
            <a:ext cx="8309163" cy="50202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22722" y="461702"/>
            <a:ext cx="739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Calibri"/>
                <a:cs typeface="Calibri"/>
              </a:rPr>
              <a:t>Les caractéristiques des apprentissages scolaires</a:t>
            </a:r>
            <a:endParaRPr lang="fr-FR" sz="2800" b="1" dirty="0">
              <a:latin typeface="Calibri"/>
              <a:cs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</p:spTree>
    <p:extLst>
      <p:ext uri="{BB962C8B-B14F-4D97-AF65-F5344CB8AC3E}">
        <p14:creationId xmlns:p14="http://schemas.microsoft.com/office/powerpoint/2010/main" xmlns="" val="5124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er 13"/>
          <p:cNvGrpSpPr>
            <a:grpSpLocks/>
          </p:cNvGrpSpPr>
          <p:nvPr/>
        </p:nvGrpSpPr>
        <p:grpSpPr bwMode="auto">
          <a:xfrm>
            <a:off x="454025" y="4243388"/>
            <a:ext cx="3762375" cy="2465052"/>
            <a:chOff x="818444" y="1436890"/>
            <a:chExt cx="3761909" cy="2465828"/>
          </a:xfrm>
        </p:grpSpPr>
        <p:sp>
          <p:nvSpPr>
            <p:cNvPr id="4" name="Flèche vers le haut 3"/>
            <p:cNvSpPr/>
            <p:nvPr/>
          </p:nvSpPr>
          <p:spPr>
            <a:xfrm>
              <a:off x="1115270" y="1806893"/>
              <a:ext cx="196826" cy="1805555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Flèche vers la droite 6"/>
            <p:cNvSpPr/>
            <p:nvPr/>
          </p:nvSpPr>
          <p:spPr>
            <a:xfrm rot="20441972">
              <a:off x="818444" y="3002656"/>
              <a:ext cx="2611115" cy="154035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Flèche vers la droite 5"/>
            <p:cNvSpPr/>
            <p:nvPr/>
          </p:nvSpPr>
          <p:spPr>
            <a:xfrm>
              <a:off x="974000" y="3315492"/>
              <a:ext cx="2509527" cy="21279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379" name="ZoneTexte 7"/>
            <p:cNvSpPr txBox="1">
              <a:spLocks noChangeArrowheads="1"/>
            </p:cNvSpPr>
            <p:nvPr/>
          </p:nvSpPr>
          <p:spPr bwMode="auto">
            <a:xfrm>
              <a:off x="1904999" y="3533386"/>
              <a:ext cx="22503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/>
                <a:t>Dimension cognitive </a:t>
              </a:r>
            </a:p>
          </p:txBody>
        </p:sp>
        <p:sp>
          <p:nvSpPr>
            <p:cNvPr id="15380" name="ZoneTexte 8"/>
            <p:cNvSpPr txBox="1">
              <a:spLocks noChangeArrowheads="1"/>
            </p:cNvSpPr>
            <p:nvPr/>
          </p:nvSpPr>
          <p:spPr bwMode="auto">
            <a:xfrm>
              <a:off x="866150" y="1436890"/>
              <a:ext cx="21990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Dimension conative</a:t>
              </a:r>
            </a:p>
          </p:txBody>
        </p:sp>
        <p:sp>
          <p:nvSpPr>
            <p:cNvPr id="15381" name="ZoneTexte 12"/>
            <p:cNvSpPr txBox="1">
              <a:spLocks noChangeArrowheads="1"/>
            </p:cNvSpPr>
            <p:nvPr/>
          </p:nvSpPr>
          <p:spPr bwMode="auto">
            <a:xfrm>
              <a:off x="2385596" y="2205544"/>
              <a:ext cx="21947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Dimension affective</a:t>
              </a:r>
            </a:p>
          </p:txBody>
        </p:sp>
      </p:grpSp>
      <p:grpSp>
        <p:nvGrpSpPr>
          <p:cNvPr id="15362" name="Grouper 19"/>
          <p:cNvGrpSpPr>
            <a:grpSpLocks/>
          </p:cNvGrpSpPr>
          <p:nvPr/>
        </p:nvGrpSpPr>
        <p:grpSpPr bwMode="auto">
          <a:xfrm>
            <a:off x="306388" y="1100138"/>
            <a:ext cx="8767762" cy="990600"/>
            <a:chOff x="503930" y="1212334"/>
            <a:chExt cx="8767619" cy="991105"/>
          </a:xfrm>
        </p:grpSpPr>
        <p:sp>
          <p:nvSpPr>
            <p:cNvPr id="15368" name="ZoneTexte 15"/>
            <p:cNvSpPr txBox="1">
              <a:spLocks noChangeArrowheads="1"/>
            </p:cNvSpPr>
            <p:nvPr/>
          </p:nvSpPr>
          <p:spPr bwMode="auto">
            <a:xfrm>
              <a:off x="546263" y="1212334"/>
              <a:ext cx="436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/>
                <a:t>Positionnement environnementaliste : </a:t>
              </a:r>
            </a:p>
          </p:txBody>
        </p:sp>
        <p:sp>
          <p:nvSpPr>
            <p:cNvPr id="15369" name="ZoneTexte 16"/>
            <p:cNvSpPr txBox="1">
              <a:spLocks noChangeArrowheads="1"/>
            </p:cNvSpPr>
            <p:nvPr/>
          </p:nvSpPr>
          <p:spPr bwMode="auto">
            <a:xfrm>
              <a:off x="503930" y="1557108"/>
              <a:ext cx="87676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/>
                <a:t>L’environnement est le meilleur prédicteur de l’évolution des individus</a:t>
              </a:r>
            </a:p>
            <a:p>
              <a:pPr eaLnBrk="1" hangingPunct="1"/>
              <a:r>
                <a:rPr lang="fr-FR" sz="1800" dirty="0"/>
                <a:t>Environnements enrichis – environnements appauvris (Sol Schwartz, </a:t>
              </a:r>
              <a:r>
                <a:rPr lang="fr-FR" sz="1800" dirty="0" err="1"/>
                <a:t>Hebb</a:t>
              </a:r>
              <a:r>
                <a:rPr lang="fr-FR" sz="1800" dirty="0"/>
                <a:t> Williams)  </a:t>
              </a:r>
            </a:p>
          </p:txBody>
        </p:sp>
      </p:grpSp>
      <p:sp>
        <p:nvSpPr>
          <p:cNvPr id="15363" name="ZoneTexte 17"/>
          <p:cNvSpPr txBox="1">
            <a:spLocks noChangeArrowheads="1"/>
          </p:cNvSpPr>
          <p:nvPr/>
        </p:nvSpPr>
        <p:spPr bwMode="auto">
          <a:xfrm>
            <a:off x="336550" y="3162300"/>
            <a:ext cx="872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Comment construire les environnements pour permettre les apprentissages ?  </a:t>
            </a:r>
          </a:p>
        </p:txBody>
      </p:sp>
      <p:sp>
        <p:nvSpPr>
          <p:cNvPr id="15364" name="ZoneTexte 3"/>
          <p:cNvSpPr txBox="1">
            <a:spLocks noChangeArrowheads="1"/>
          </p:cNvSpPr>
          <p:nvPr/>
        </p:nvSpPr>
        <p:spPr bwMode="auto">
          <a:xfrm>
            <a:off x="3830638" y="5753100"/>
            <a:ext cx="435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(NKambou, Delozanne &amp; Frasson, 2007) </a:t>
            </a:r>
          </a:p>
        </p:txBody>
      </p:sp>
      <p:sp>
        <p:nvSpPr>
          <p:cNvPr id="15365" name="ZoneTexte 20"/>
          <p:cNvSpPr txBox="1">
            <a:spLocks noChangeArrowheads="1"/>
          </p:cNvSpPr>
          <p:nvPr/>
        </p:nvSpPr>
        <p:spPr bwMode="auto">
          <a:xfrm>
            <a:off x="349250" y="2243138"/>
            <a:ext cx="676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/>
              <a:t>Comment agit l’environnement ?</a:t>
            </a:r>
          </a:p>
          <a:p>
            <a:pPr eaLnBrk="1" hangingPunct="1"/>
            <a:r>
              <a:rPr lang="fr-FR" sz="1800"/>
              <a:t>Perceptions – émotions – comportements (Cuisinier et al., 1990)</a:t>
            </a:r>
          </a:p>
        </p:txBody>
      </p:sp>
      <p:sp>
        <p:nvSpPr>
          <p:cNvPr id="15366" name="ZoneTexte 23"/>
          <p:cNvSpPr txBox="1">
            <a:spLocks noChangeArrowheads="1"/>
          </p:cNvSpPr>
          <p:nvPr/>
        </p:nvSpPr>
        <p:spPr bwMode="auto">
          <a:xfrm>
            <a:off x="420688" y="3479800"/>
            <a:ext cx="558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Adéquation entre les caractéristiques </a:t>
            </a:r>
          </a:p>
          <a:p>
            <a:pPr eaLnBrk="1" hangingPunct="1"/>
            <a:r>
              <a:rPr lang="fr-FR" sz="1800"/>
              <a:t>des apprenants et les propriétés de l’environnement</a:t>
            </a:r>
          </a:p>
        </p:txBody>
      </p:sp>
      <p:sp>
        <p:nvSpPr>
          <p:cNvPr id="16391" name="Titre 1"/>
          <p:cNvSpPr>
            <a:spLocks noGrp="1"/>
          </p:cNvSpPr>
          <p:nvPr>
            <p:ph type="title"/>
          </p:nvPr>
        </p:nvSpPr>
        <p:spPr>
          <a:xfrm>
            <a:off x="1360488" y="468210"/>
            <a:ext cx="7586662" cy="500279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sz="2800" b="1" dirty="0">
                <a:latin typeface="Calibri" charset="0"/>
              </a:rPr>
              <a:t>Le cadrage théorique de cette intervention  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118844" y="7114"/>
              <a:ext cx="402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Quelques éléments préparatoires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484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28675" y="-134938"/>
            <a:ext cx="8315325" cy="555626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solidFill>
                  <a:schemeClr val="bg1"/>
                </a:solidFill>
                <a:ea typeface="+mj-ea"/>
                <a:cs typeface="+mj-cs"/>
              </a:rPr>
              <a:t>Quelles sont les différentes façons d’apprendre ?</a:t>
            </a:r>
            <a:endParaRPr lang="fr-FR" sz="20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71154" y="15875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0" y="550646"/>
            <a:ext cx="887247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94152" y="751052"/>
            <a:ext cx="1764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…. c’est aussi :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93423" y="1247425"/>
            <a:ext cx="522130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  désirer</a:t>
            </a:r>
          </a:p>
          <a:p>
            <a:endParaRPr lang="fr-FR" b="1" dirty="0"/>
          </a:p>
          <a:p>
            <a:r>
              <a:rPr lang="fr-FR" b="1" dirty="0" smtClean="0"/>
              <a:t>- persévérer</a:t>
            </a:r>
          </a:p>
          <a:p>
            <a:endParaRPr lang="fr-FR" b="1" dirty="0"/>
          </a:p>
          <a:p>
            <a:r>
              <a:rPr lang="fr-FR" b="1" dirty="0" smtClean="0"/>
              <a:t>- construire</a:t>
            </a:r>
          </a:p>
          <a:p>
            <a:endParaRPr lang="fr-FR" b="1" dirty="0"/>
          </a:p>
          <a:p>
            <a:r>
              <a:rPr lang="fr-FR" b="1" dirty="0" smtClean="0"/>
              <a:t>- interagir</a:t>
            </a:r>
          </a:p>
          <a:p>
            <a:endParaRPr lang="fr-FR" b="1" dirty="0"/>
          </a:p>
          <a:p>
            <a:r>
              <a:rPr lang="fr-FR" b="1" dirty="0" smtClean="0"/>
              <a:t>- prendre </a:t>
            </a:r>
            <a:r>
              <a:rPr lang="fr-FR" b="1" dirty="0"/>
              <a:t>des </a:t>
            </a:r>
            <a:r>
              <a:rPr lang="fr-FR" b="1" dirty="0" smtClean="0"/>
              <a:t>risques</a:t>
            </a:r>
          </a:p>
          <a:p>
            <a:endParaRPr lang="fr-FR" b="1" dirty="0"/>
          </a:p>
          <a:p>
            <a:r>
              <a:rPr lang="fr-FR" b="1" dirty="0" smtClean="0"/>
              <a:t>- changer</a:t>
            </a:r>
          </a:p>
          <a:p>
            <a:endParaRPr lang="fr-FR" b="1" dirty="0"/>
          </a:p>
          <a:p>
            <a:r>
              <a:rPr lang="fr-FR" b="1" dirty="0" smtClean="0"/>
              <a:t>- exercer </a:t>
            </a:r>
            <a:r>
              <a:rPr lang="fr-FR" b="1" dirty="0"/>
              <a:t>un drôle de </a:t>
            </a:r>
            <a:r>
              <a:rPr lang="fr-FR" b="1" dirty="0" smtClean="0"/>
              <a:t>métier</a:t>
            </a:r>
          </a:p>
          <a:p>
            <a:endParaRPr lang="fr-FR" b="1" dirty="0"/>
          </a:p>
          <a:p>
            <a:r>
              <a:rPr lang="fr-FR" b="1" dirty="0" smtClean="0"/>
              <a:t>- mobiliser </a:t>
            </a:r>
            <a:r>
              <a:rPr lang="fr-FR" b="1" dirty="0"/>
              <a:t>et faire évoluer un rapport au savoir</a:t>
            </a:r>
          </a:p>
          <a:p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814732" y="5706572"/>
            <a:ext cx="230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Perrenoud</a:t>
            </a:r>
            <a:r>
              <a:rPr lang="cs-CZ" dirty="0"/>
              <a:t>, </a:t>
            </a:r>
            <a:r>
              <a:rPr lang="cs-CZ" dirty="0" err="1"/>
              <a:t>Ph</a:t>
            </a:r>
            <a:r>
              <a:rPr lang="cs-CZ" dirty="0"/>
              <a:t>. (2004)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875" y="885713"/>
            <a:ext cx="5580806" cy="327546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034061" y="4161175"/>
            <a:ext cx="1377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Source : </a:t>
            </a:r>
            <a:r>
              <a:rPr lang="fr-FR" sz="1100" dirty="0" err="1" smtClean="0"/>
              <a:t>ac-rennes.fr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xmlns="" val="16070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516595"/>
            <a:ext cx="9144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latin typeface="Calibri"/>
                <a:ea typeface="+mj-ea"/>
                <a:cs typeface="Calibri"/>
              </a:rPr>
              <a:t>Quels sont les facteurs qui permettent les apprentissages</a:t>
            </a:r>
            <a:br>
              <a:rPr lang="fr-FR" sz="2800" b="1" dirty="0" smtClean="0">
                <a:latin typeface="Calibri"/>
                <a:ea typeface="+mj-ea"/>
                <a:cs typeface="Calibri"/>
              </a:rPr>
            </a:br>
            <a:r>
              <a:rPr lang="fr-FR" sz="2800" b="1" dirty="0" smtClean="0">
                <a:latin typeface="Calibri"/>
                <a:ea typeface="+mj-ea"/>
                <a:cs typeface="Calibri"/>
              </a:rPr>
              <a:t> de connaissances secondaires ?</a:t>
            </a:r>
            <a:endParaRPr lang="fr-FR" sz="2800" b="1" dirty="0">
              <a:latin typeface="Calibri"/>
              <a:ea typeface="+mj-ea"/>
              <a:cs typeface="Calibri"/>
            </a:endParaRPr>
          </a:p>
        </p:txBody>
      </p:sp>
      <p:grpSp>
        <p:nvGrpSpPr>
          <p:cNvPr id="41986" name="Grouper 11"/>
          <p:cNvGrpSpPr>
            <a:grpSpLocks/>
          </p:cNvGrpSpPr>
          <p:nvPr/>
        </p:nvGrpSpPr>
        <p:grpSpPr bwMode="auto">
          <a:xfrm>
            <a:off x="1268413" y="1896859"/>
            <a:ext cx="5254625" cy="3073605"/>
            <a:chOff x="1518222" y="2561581"/>
            <a:chExt cx="5255382" cy="2794073"/>
          </a:xfrm>
        </p:grpSpPr>
        <p:sp>
          <p:nvSpPr>
            <p:cNvPr id="42000" name="ZoneTexte 6"/>
            <p:cNvSpPr txBox="1">
              <a:spLocks noChangeArrowheads="1"/>
            </p:cNvSpPr>
            <p:nvPr/>
          </p:nvSpPr>
          <p:spPr bwMode="auto">
            <a:xfrm>
              <a:off x="2932359" y="4991980"/>
              <a:ext cx="2452512" cy="3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/>
                <a:t>Apprentissages</a:t>
              </a:r>
            </a:p>
          </p:txBody>
        </p:sp>
        <p:sp>
          <p:nvSpPr>
            <p:cNvPr id="42001" name="ZoneTexte 7"/>
            <p:cNvSpPr txBox="1">
              <a:spLocks noChangeArrowheads="1"/>
            </p:cNvSpPr>
            <p:nvPr/>
          </p:nvSpPr>
          <p:spPr bwMode="auto">
            <a:xfrm>
              <a:off x="2010723" y="3887673"/>
              <a:ext cx="4291895" cy="36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dirty="0"/>
                <a:t>Engagement dans la tâche</a:t>
              </a:r>
            </a:p>
          </p:txBody>
        </p:sp>
        <p:sp>
          <p:nvSpPr>
            <p:cNvPr id="42002" name="ZoneTexte 8"/>
            <p:cNvSpPr txBox="1">
              <a:spLocks noChangeArrowheads="1"/>
            </p:cNvSpPr>
            <p:nvPr/>
          </p:nvSpPr>
          <p:spPr bwMode="auto">
            <a:xfrm>
              <a:off x="1518222" y="2561581"/>
              <a:ext cx="5255382" cy="64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2000" dirty="0"/>
                <a:t>Estime de soi – Confiance en soi</a:t>
              </a:r>
            </a:p>
            <a:p>
              <a:pPr algn="ctr" eaLnBrk="1" hangingPunct="1"/>
              <a:r>
                <a:rPr lang="fr-FR" sz="2000" dirty="0"/>
                <a:t>Buts d’attribution </a:t>
              </a: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3905041" y="3369431"/>
              <a:ext cx="481744" cy="47430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3905041" y="4486576"/>
              <a:ext cx="481744" cy="38861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</p:grpSp>
      <p:sp>
        <p:nvSpPr>
          <p:cNvPr id="41987" name="ZoneTexte 12"/>
          <p:cNvSpPr txBox="1">
            <a:spLocks noChangeArrowheads="1"/>
          </p:cNvSpPr>
          <p:nvPr/>
        </p:nvSpPr>
        <p:spPr bwMode="auto">
          <a:xfrm>
            <a:off x="4137025" y="2785529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</a:rPr>
              <a:t>permet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1689100" y="5602296"/>
            <a:ext cx="5824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</a:rPr>
              <a:t>Dimension cognitive : ergonomie de l’environnement d’apprentissage</a:t>
            </a:r>
          </a:p>
        </p:txBody>
      </p:sp>
      <p:sp>
        <p:nvSpPr>
          <p:cNvPr id="2" name="Demi-tour 1"/>
          <p:cNvSpPr/>
          <p:nvPr/>
        </p:nvSpPr>
        <p:spPr>
          <a:xfrm rot="10800000">
            <a:off x="1268413" y="2881108"/>
            <a:ext cx="5254624" cy="2721187"/>
          </a:xfrm>
          <a:prstGeom prst="uturnArrow">
            <a:avLst>
              <a:gd name="adj1" fmla="val 16205"/>
              <a:gd name="adj2" fmla="val 25000"/>
              <a:gd name="adj3" fmla="val 28769"/>
              <a:gd name="adj4" fmla="val 43750"/>
              <a:gd name="adj5" fmla="val 75000"/>
            </a:avLst>
          </a:prstGeom>
          <a:solidFill>
            <a:schemeClr val="bg1">
              <a:lumMod val="85000"/>
              <a:alpha val="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 rot="16200000" flipH="1">
            <a:off x="-641349" y="3679416"/>
            <a:ext cx="2857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</a:rPr>
              <a:t>Dimension conative (d’engagement)</a:t>
            </a:r>
          </a:p>
        </p:txBody>
      </p:sp>
      <p:sp>
        <p:nvSpPr>
          <p:cNvPr id="41993" name="ZoneTexte 16"/>
          <p:cNvSpPr txBox="1">
            <a:spLocks noChangeArrowheads="1"/>
          </p:cNvSpPr>
          <p:nvPr/>
        </p:nvSpPr>
        <p:spPr bwMode="auto">
          <a:xfrm>
            <a:off x="4202642" y="3955706"/>
            <a:ext cx="1863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</a:rPr>
              <a:t>conditionnent</a:t>
            </a:r>
          </a:p>
        </p:txBody>
      </p:sp>
      <p:grpSp>
        <p:nvGrpSpPr>
          <p:cNvPr id="3" name="Grouper 2"/>
          <p:cNvGrpSpPr>
            <a:grpSpLocks/>
          </p:cNvGrpSpPr>
          <p:nvPr/>
        </p:nvGrpSpPr>
        <p:grpSpPr bwMode="auto">
          <a:xfrm>
            <a:off x="6137275" y="1582389"/>
            <a:ext cx="2803525" cy="882204"/>
            <a:chOff x="6138054" y="1046668"/>
            <a:chExt cx="2802746" cy="881726"/>
          </a:xfrm>
        </p:grpSpPr>
        <p:sp>
          <p:nvSpPr>
            <p:cNvPr id="41996" name="ZoneTexte 14"/>
            <p:cNvSpPr txBox="1">
              <a:spLocks noChangeArrowheads="1"/>
            </p:cNvSpPr>
            <p:nvPr/>
          </p:nvSpPr>
          <p:spPr bwMode="auto">
            <a:xfrm>
              <a:off x="6338888" y="1046668"/>
              <a:ext cx="26019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 dirty="0">
                  <a:solidFill>
                    <a:srgbClr val="FF0000"/>
                  </a:solidFill>
                </a:rPr>
                <a:t>Dimension affective</a:t>
              </a:r>
            </a:p>
          </p:txBody>
        </p:sp>
        <p:sp>
          <p:nvSpPr>
            <p:cNvPr id="17" name="Flèche vers le bas 16"/>
            <p:cNvSpPr/>
            <p:nvPr/>
          </p:nvSpPr>
          <p:spPr bwMode="auto">
            <a:xfrm rot="5400000" flipH="1">
              <a:off x="6282688" y="1302085"/>
              <a:ext cx="481675" cy="77094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/>
            </a:p>
          </p:txBody>
        </p:sp>
      </p:grpSp>
      <p:sp>
        <p:nvSpPr>
          <p:cNvPr id="41995" name="ZoneTexte 3"/>
          <p:cNvSpPr txBox="1">
            <a:spLocks noChangeArrowheads="1"/>
          </p:cNvSpPr>
          <p:nvPr/>
        </p:nvSpPr>
        <p:spPr bwMode="auto">
          <a:xfrm>
            <a:off x="4734868" y="6294735"/>
            <a:ext cx="4354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/>
              <a:t>(</a:t>
            </a:r>
            <a:r>
              <a:rPr lang="fr-FR" sz="1800" dirty="0" err="1"/>
              <a:t>NKambou</a:t>
            </a:r>
            <a:r>
              <a:rPr lang="fr-FR" sz="1800" dirty="0"/>
              <a:t>, </a:t>
            </a:r>
            <a:r>
              <a:rPr lang="fr-FR" sz="1800" dirty="0" err="1"/>
              <a:t>Delozanne</a:t>
            </a:r>
            <a:r>
              <a:rPr lang="fr-FR" sz="1800" dirty="0"/>
              <a:t> &amp; </a:t>
            </a:r>
            <a:r>
              <a:rPr lang="fr-FR" sz="1800" dirty="0" err="1"/>
              <a:t>Frasson</a:t>
            </a:r>
            <a:r>
              <a:rPr lang="fr-FR" sz="1800" dirty="0"/>
              <a:t>, 2007)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59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7466863" y="-8566"/>
            <a:ext cx="1677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Apprendre ?!</a:t>
            </a:r>
          </a:p>
        </p:txBody>
      </p:sp>
    </p:spTree>
    <p:extLst>
      <p:ext uri="{BB962C8B-B14F-4D97-AF65-F5344CB8AC3E}">
        <p14:creationId xmlns:p14="http://schemas.microsoft.com/office/powerpoint/2010/main" xmlns="" val="28817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ZoneTexte 4"/>
          <p:cNvSpPr txBox="1">
            <a:spLocks noChangeArrowheads="1"/>
          </p:cNvSpPr>
          <p:nvPr/>
        </p:nvSpPr>
        <p:spPr bwMode="auto">
          <a:xfrm>
            <a:off x="8399463" y="12525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2" y="2675169"/>
            <a:ext cx="8770935" cy="1033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ZoneTexte 11"/>
          <p:cNvSpPr txBox="1"/>
          <p:nvPr/>
        </p:nvSpPr>
        <p:spPr>
          <a:xfrm>
            <a:off x="7980957" y="2808603"/>
            <a:ext cx="83701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751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803906" y="1072058"/>
            <a:ext cx="5788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Qu’est ce que la motivation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motivation d’un élève ne dépend t-elle que de lui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Peut-on lui reprocher de ne pas être totalement motivé ?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399831" y="2265680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 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803906" y="4706950"/>
            <a:ext cx="4737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Est-ce qu’un élève motivé apprend toujours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Peut-on apprendre sans être motivé ?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99831" y="584356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définitions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399831" y="4292564"/>
            <a:ext cx="390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apprentissages 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803906" y="2760195"/>
            <a:ext cx="6878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Comment agir sur la motivation des élèves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Est-ce que tous les élèves peuvent être motivés au même moment ?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indicateurs du type « résultats » sont-ils des bons prédicteurs</a:t>
            </a:r>
          </a:p>
          <a:p>
            <a:r>
              <a:rPr lang="fr-FR" dirty="0" smtClean="0"/>
              <a:t>      pour mesurer la motivation des élèves ?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399831" y="5722471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Mise en lien avec l’innovation pédagogique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845700" y="168858"/>
            <a:ext cx="837012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6" name="Grouper 15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225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65501" y="1296180"/>
            <a:ext cx="8401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b="1" dirty="0" smtClean="0"/>
              <a:t>Définition proposée par R. Viau (1997) :</a:t>
            </a:r>
          </a:p>
          <a:p>
            <a:r>
              <a:rPr lang="fr-FR" dirty="0"/>
              <a:t>« </a:t>
            </a:r>
            <a:r>
              <a:rPr lang="fr-FR" i="1" dirty="0"/>
              <a:t>La motivation est un concept dynamique qui a ses origines dans la </a:t>
            </a:r>
            <a:r>
              <a:rPr lang="fr-FR" i="1" dirty="0" smtClean="0"/>
              <a:t>perception</a:t>
            </a:r>
          </a:p>
          <a:p>
            <a:r>
              <a:rPr lang="fr-FR" i="1" dirty="0" smtClean="0"/>
              <a:t> </a:t>
            </a:r>
            <a:r>
              <a:rPr lang="fr-FR" i="1" dirty="0"/>
              <a:t>qu’un </a:t>
            </a:r>
            <a:r>
              <a:rPr lang="fr-FR" i="1" dirty="0" err="1"/>
              <a:t>élève</a:t>
            </a:r>
            <a:r>
              <a:rPr lang="fr-FR" i="1" dirty="0"/>
              <a:t> a de </a:t>
            </a:r>
            <a:r>
              <a:rPr lang="fr-FR" i="1" dirty="0" err="1"/>
              <a:t>lui-même</a:t>
            </a:r>
            <a:r>
              <a:rPr lang="fr-FR" i="1" dirty="0"/>
              <a:t> et de son environnement et qui l’incite à choisir une </a:t>
            </a:r>
            <a:r>
              <a:rPr lang="fr-FR" i="1" dirty="0" err="1"/>
              <a:t>activite</a:t>
            </a:r>
            <a:r>
              <a:rPr lang="fr-FR" i="1" dirty="0"/>
              <a:t>́</a:t>
            </a:r>
            <a:r>
              <a:rPr lang="fr-FR" i="1" dirty="0" smtClean="0"/>
              <a:t>,</a:t>
            </a:r>
          </a:p>
          <a:p>
            <a:r>
              <a:rPr lang="fr-FR" i="1" dirty="0" smtClean="0"/>
              <a:t> </a:t>
            </a:r>
            <a:r>
              <a:rPr lang="fr-FR" i="1" dirty="0"/>
              <a:t>à s’y </a:t>
            </a:r>
            <a:r>
              <a:rPr lang="fr-FR" i="1" dirty="0" smtClean="0"/>
              <a:t>engager et </a:t>
            </a:r>
            <a:r>
              <a:rPr lang="fr-FR" i="1" dirty="0"/>
              <a:t>à </a:t>
            </a:r>
            <a:r>
              <a:rPr lang="fr-FR" i="1" dirty="0" err="1"/>
              <a:t>persévérer</a:t>
            </a:r>
            <a:r>
              <a:rPr lang="fr-FR" i="1" dirty="0"/>
              <a:t> dans son </a:t>
            </a:r>
            <a:r>
              <a:rPr lang="fr-FR" i="1" dirty="0" smtClean="0"/>
              <a:t>accomplissement </a:t>
            </a:r>
            <a:r>
              <a:rPr lang="fr-FR" i="1" dirty="0"/>
              <a:t>afin d’atteindre un but</a:t>
            </a:r>
            <a:r>
              <a:rPr lang="fr-FR" dirty="0"/>
              <a:t>».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70590" y="424283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définitions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480294" y="952197"/>
            <a:ext cx="391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Qu’est ce que la motivation </a:t>
            </a:r>
            <a:r>
              <a:rPr lang="fr-FR" sz="2400" b="1" dirty="0" smtClean="0"/>
              <a:t>?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07879" y="3402396"/>
            <a:ext cx="85446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Motivation </a:t>
            </a:r>
            <a:r>
              <a:rPr lang="fr-FR" b="1" dirty="0" err="1"/>
              <a:t>intrinsèque</a:t>
            </a:r>
            <a:r>
              <a:rPr lang="fr-FR" b="1" dirty="0"/>
              <a:t> </a:t>
            </a:r>
          </a:p>
          <a:p>
            <a:r>
              <a:rPr lang="fr-FR" dirty="0"/>
              <a:t>La motivation </a:t>
            </a:r>
            <a:r>
              <a:rPr lang="fr-FR" dirty="0" err="1"/>
              <a:t>intrinsèque</a:t>
            </a:r>
            <a:r>
              <a:rPr lang="fr-FR" dirty="0"/>
              <a:t> (</a:t>
            </a:r>
            <a:r>
              <a:rPr lang="fr-FR" dirty="0" err="1"/>
              <a:t>Deci</a:t>
            </a:r>
            <a:r>
              <a:rPr lang="fr-FR" dirty="0"/>
              <a:t>, 1975, </a:t>
            </a:r>
            <a:r>
              <a:rPr lang="fr-FR" dirty="0" err="1"/>
              <a:t>Deci</a:t>
            </a:r>
            <a:r>
              <a:rPr lang="fr-FR" dirty="0"/>
              <a:t> &amp; Ryan, 1985, Ryan &amp; </a:t>
            </a:r>
            <a:r>
              <a:rPr lang="fr-FR" dirty="0" err="1"/>
              <a:t>Deci</a:t>
            </a:r>
            <a:r>
              <a:rPr lang="fr-FR" dirty="0"/>
              <a:t>, 2000</a:t>
            </a:r>
            <a:r>
              <a:rPr lang="fr-FR" dirty="0" smtClean="0"/>
              <a:t>)</a:t>
            </a:r>
          </a:p>
          <a:p>
            <a:r>
              <a:rPr lang="fr-FR" dirty="0" smtClean="0"/>
              <a:t>renvoie </a:t>
            </a:r>
            <a:r>
              <a:rPr lang="fr-FR" dirty="0"/>
              <a:t>à la pratique volontaire d’une </a:t>
            </a:r>
            <a:r>
              <a:rPr lang="fr-FR" dirty="0" err="1"/>
              <a:t>activite</a:t>
            </a:r>
            <a:r>
              <a:rPr lang="fr-FR" dirty="0"/>
              <a:t>́ pour l’</a:t>
            </a:r>
            <a:r>
              <a:rPr lang="fr-FR" dirty="0" err="1"/>
              <a:t>intérêt</a:t>
            </a:r>
            <a:r>
              <a:rPr lang="fr-FR" dirty="0"/>
              <a:t> qu’elle </a:t>
            </a:r>
            <a:r>
              <a:rPr lang="fr-FR" dirty="0" err="1" smtClean="0"/>
              <a:t>présente</a:t>
            </a:r>
            <a:endParaRPr lang="fr-FR" dirty="0"/>
          </a:p>
          <a:p>
            <a:r>
              <a:rPr lang="fr-FR" dirty="0" smtClean="0"/>
              <a:t>en </a:t>
            </a:r>
            <a:r>
              <a:rPr lang="fr-FR" dirty="0" err="1"/>
              <a:t>elle-même</a:t>
            </a:r>
            <a:r>
              <a:rPr lang="fr-FR" dirty="0"/>
              <a:t> et en l’absence de </a:t>
            </a:r>
            <a:r>
              <a:rPr lang="fr-FR" dirty="0" err="1"/>
              <a:t>récompense</a:t>
            </a:r>
            <a:r>
              <a:rPr lang="fr-FR" dirty="0"/>
              <a:t> </a:t>
            </a:r>
            <a:r>
              <a:rPr lang="fr-FR" dirty="0" err="1"/>
              <a:t>extérieure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 smtClean="0"/>
              <a:t> </a:t>
            </a:r>
          </a:p>
          <a:p>
            <a:r>
              <a:rPr lang="fr-FR" b="1" dirty="0" smtClean="0"/>
              <a:t>Motivation </a:t>
            </a:r>
            <a:r>
              <a:rPr lang="fr-FR" b="1" dirty="0" err="1"/>
              <a:t>extrinsèque</a:t>
            </a:r>
            <a:r>
              <a:rPr lang="fr-FR" dirty="0"/>
              <a:t> </a:t>
            </a:r>
          </a:p>
          <a:p>
            <a:r>
              <a:rPr lang="fr-FR" dirty="0"/>
              <a:t>La motivation </a:t>
            </a:r>
            <a:r>
              <a:rPr lang="fr-FR" dirty="0" err="1"/>
              <a:t>extrinsèque</a:t>
            </a:r>
            <a:r>
              <a:rPr lang="fr-FR" dirty="0"/>
              <a:t> se </a:t>
            </a:r>
            <a:r>
              <a:rPr lang="fr-FR" dirty="0" err="1"/>
              <a:t>réfère</a:t>
            </a:r>
            <a:r>
              <a:rPr lang="fr-FR" dirty="0"/>
              <a:t> à l’engagement </a:t>
            </a:r>
            <a:r>
              <a:rPr lang="fr-FR" dirty="0" smtClean="0"/>
              <a:t>dans </a:t>
            </a:r>
            <a:r>
              <a:rPr lang="fr-FR" dirty="0"/>
              <a:t>un but non </a:t>
            </a:r>
            <a:r>
              <a:rPr lang="fr-FR" dirty="0" err="1"/>
              <a:t>inhérent</a:t>
            </a:r>
            <a:r>
              <a:rPr lang="fr-FR" dirty="0"/>
              <a:t> </a:t>
            </a:r>
            <a:r>
              <a:rPr lang="fr-FR" dirty="0" smtClean="0"/>
              <a:t>à</a:t>
            </a:r>
          </a:p>
          <a:p>
            <a:r>
              <a:rPr lang="fr-FR" dirty="0" smtClean="0"/>
              <a:t>l’</a:t>
            </a:r>
            <a:r>
              <a:rPr lang="fr-FR" dirty="0" err="1" smtClean="0"/>
              <a:t>activite</a:t>
            </a:r>
            <a:r>
              <a:rPr lang="fr-FR" dirty="0" smtClean="0"/>
              <a:t>́ </a:t>
            </a:r>
            <a:r>
              <a:rPr lang="fr-FR" dirty="0"/>
              <a:t>soit en vue de retirer quelque chose de </a:t>
            </a:r>
            <a:r>
              <a:rPr lang="fr-FR" dirty="0" smtClean="0"/>
              <a:t>plaisant, </a:t>
            </a:r>
            <a:r>
              <a:rPr lang="fr-FR" dirty="0"/>
              <a:t>soit afin d’</a:t>
            </a:r>
            <a:r>
              <a:rPr lang="fr-FR" dirty="0" err="1"/>
              <a:t>éviter</a:t>
            </a:r>
            <a:r>
              <a:rPr lang="fr-FR" dirty="0"/>
              <a:t> quelque </a:t>
            </a:r>
            <a:r>
              <a:rPr lang="fr-FR" dirty="0" smtClean="0"/>
              <a:t>chose</a:t>
            </a:r>
          </a:p>
          <a:p>
            <a:r>
              <a:rPr lang="fr-FR" dirty="0" smtClean="0"/>
              <a:t>de </a:t>
            </a:r>
            <a:r>
              <a:rPr lang="fr-FR" dirty="0" err="1"/>
              <a:t>déplaisant</a:t>
            </a:r>
            <a:r>
              <a:rPr lang="fr-FR" dirty="0"/>
              <a:t> (</a:t>
            </a:r>
            <a:r>
              <a:rPr lang="fr-FR" dirty="0" err="1"/>
              <a:t>Deci</a:t>
            </a:r>
            <a:r>
              <a:rPr lang="fr-FR" dirty="0"/>
              <a:t> &amp; Ryan, 1985a)</a:t>
            </a:r>
            <a:r>
              <a:rPr lang="fr-FR" dirty="0" smtClean="0"/>
              <a:t>.</a:t>
            </a:r>
          </a:p>
          <a:p>
            <a:r>
              <a:rPr lang="fr-FR" dirty="0" smtClean="0"/>
              <a:t>La </a:t>
            </a:r>
            <a:r>
              <a:rPr lang="fr-FR" dirty="0"/>
              <a:t>motivation </a:t>
            </a:r>
            <a:r>
              <a:rPr lang="fr-FR" dirty="0" err="1"/>
              <a:t>extrinsèque</a:t>
            </a:r>
            <a:r>
              <a:rPr lang="fr-FR" dirty="0"/>
              <a:t> a, par essence, une fonction instrumentale.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08004" y="3033064"/>
            <a:ext cx="280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travaux de </a:t>
            </a:r>
            <a:r>
              <a:rPr lang="fr-FR" b="1" dirty="0" err="1" smtClean="0"/>
              <a:t>Deci</a:t>
            </a:r>
            <a:r>
              <a:rPr lang="fr-FR" b="1" dirty="0" smtClean="0"/>
              <a:t> et Ryan </a:t>
            </a:r>
            <a:endParaRPr lang="fr-FR" b="1" dirty="0"/>
          </a:p>
        </p:txBody>
      </p:sp>
      <p:grpSp>
        <p:nvGrpSpPr>
          <p:cNvPr id="14" name="Grouper 13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989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35526" y="1078147"/>
            <a:ext cx="704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La motivation d’un élève ne dépend t-elle que de lui </a:t>
            </a:r>
            <a:r>
              <a:rPr lang="fr-FR" sz="2400" b="1" dirty="0" smtClean="0"/>
              <a:t>?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270590" y="424283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définitions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505250" y="2285301"/>
            <a:ext cx="82614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Motivation extrinsèque (ex : </a:t>
            </a:r>
            <a:r>
              <a:rPr lang="fr-FR" b="1" dirty="0" err="1" smtClean="0"/>
              <a:t>Deci</a:t>
            </a:r>
            <a:r>
              <a:rPr lang="fr-FR" b="1" dirty="0" smtClean="0"/>
              <a:t>, Ryan)  : </a:t>
            </a:r>
          </a:p>
          <a:p>
            <a:r>
              <a:rPr lang="fr-FR" dirty="0"/>
              <a:t>D</a:t>
            </a:r>
            <a:r>
              <a:rPr lang="fr-FR" dirty="0" smtClean="0"/>
              <a:t>ans la situation scolaire les caractéristiques de l’environnement d’apprentissage </a:t>
            </a:r>
          </a:p>
          <a:p>
            <a:r>
              <a:rPr lang="fr-FR" dirty="0" smtClean="0"/>
              <a:t>jouent un rôle important. Le caractéristiques de cet environnement sont fondés sur des aspects : </a:t>
            </a:r>
          </a:p>
          <a:p>
            <a:r>
              <a:rPr lang="fr-FR" dirty="0" smtClean="0"/>
              <a:t>			 - humains (ex : relations interpersonnelles, confiance, peur) </a:t>
            </a:r>
          </a:p>
          <a:p>
            <a:r>
              <a:rPr lang="fr-FR" dirty="0" smtClean="0"/>
              <a:t>			 - temporels (ex : organisation des emploi du temps, chrono-pédagogie)</a:t>
            </a:r>
          </a:p>
          <a:p>
            <a:r>
              <a:rPr lang="fr-FR" dirty="0"/>
              <a:t> </a:t>
            </a:r>
            <a:r>
              <a:rPr lang="fr-FR" dirty="0" smtClean="0"/>
              <a:t>			- matériels (ex : ergonomie des lieux de vie, gestion des espaces)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64438" y="1575747"/>
            <a:ext cx="4866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Non ! 2 raisons parmi d’autres :    </a:t>
            </a:r>
            <a:endParaRPr lang="fr-FR" sz="28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05250" y="4542259"/>
            <a:ext cx="8638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Zone Proximale d’apprentissage (ex : </a:t>
            </a:r>
            <a:r>
              <a:rPr lang="fr-FR" b="1" dirty="0" err="1" smtClean="0"/>
              <a:t>Metcalfe</a:t>
            </a:r>
            <a:r>
              <a:rPr lang="fr-FR" b="1" dirty="0" smtClean="0"/>
              <a:t>, </a:t>
            </a:r>
            <a:r>
              <a:rPr lang="fr-FR" b="1" dirty="0" err="1" smtClean="0"/>
              <a:t>Bjork</a:t>
            </a:r>
            <a:r>
              <a:rPr lang="fr-FR" b="1" dirty="0" smtClean="0"/>
              <a:t>) :</a:t>
            </a:r>
          </a:p>
          <a:p>
            <a:r>
              <a:rPr lang="fr-FR" dirty="0" smtClean="0"/>
              <a:t>Calibrage de la situation d’apprentissage. Il s’agit de placer l’élève dans un environnement  où ce qu’il y a à apprendre est suffisamment difficile sinon il y a  jugement métacognitif négatif mais pas trop pour ne pas lui imposer une charge cognitive insoutenable. 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881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96471" y="844932"/>
            <a:ext cx="748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Peut-on lui reprocher de ne pas être totalement motivé </a:t>
            </a:r>
            <a:r>
              <a:rPr lang="fr-FR" sz="2400" b="1" dirty="0" smtClean="0"/>
              <a:t>?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270590" y="411455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définitions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896471" y="2337576"/>
            <a:ext cx="5620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- Travaux sur les buts d’accomplissement (</a:t>
            </a:r>
            <a:r>
              <a:rPr lang="fr-FR" b="1" dirty="0" err="1" smtClean="0"/>
              <a:t>Dweck</a:t>
            </a:r>
            <a:r>
              <a:rPr lang="fr-FR" b="1" dirty="0"/>
              <a:t> </a:t>
            </a:r>
            <a:r>
              <a:rPr lang="fr-FR" b="1" dirty="0" smtClean="0"/>
              <a:t>et al.) :</a:t>
            </a:r>
          </a:p>
          <a:p>
            <a:r>
              <a:rPr lang="fr-FR" dirty="0" smtClean="0"/>
              <a:t>Buts de maîtrise</a:t>
            </a:r>
          </a:p>
          <a:p>
            <a:r>
              <a:rPr lang="fr-FR" dirty="0" smtClean="0"/>
              <a:t>Buts </a:t>
            </a:r>
            <a:r>
              <a:rPr lang="fr-FR" dirty="0"/>
              <a:t>de performance (ou d’égo) 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64438" y="1575747"/>
            <a:ext cx="419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Non ! 3 raisons parmi d’autres :    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964438" y="3582340"/>
            <a:ext cx="530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- Travaux sur le sentiment d’auto-efficacité (Wiener) :</a:t>
            </a:r>
          </a:p>
          <a:p>
            <a:r>
              <a:rPr lang="fr-FR" dirty="0" smtClean="0"/>
              <a:t>Confiance en soi, Estime de soi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64438" y="4608627"/>
            <a:ext cx="4512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- Travaux sur l’attribution causale (</a:t>
            </a:r>
            <a:r>
              <a:rPr lang="fr-FR" b="1" dirty="0" err="1" smtClean="0"/>
              <a:t>Bandura</a:t>
            </a:r>
            <a:r>
              <a:rPr lang="fr-FR" b="1" dirty="0" smtClean="0"/>
              <a:t>) : </a:t>
            </a:r>
          </a:p>
          <a:p>
            <a:r>
              <a:rPr lang="fr-FR" dirty="0" smtClean="0"/>
              <a:t>Espérance de succès 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08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70590" y="398627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définitions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876436" y="790371"/>
            <a:ext cx="51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En résumé pour cette première partie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14912" y="1736718"/>
            <a:ext cx="562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motivation des élèves est un concept complexe :</a:t>
            </a:r>
            <a:r>
              <a:rPr lang="fr-F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De nombreux facteurs sont en jeu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Les relations entre les facteurs sont difficiles à maîtriser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14912" y="3058620"/>
            <a:ext cx="5433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L’ensemble des travaux : </a:t>
            </a:r>
            <a:endParaRPr lang="fr-FR" dirty="0"/>
          </a:p>
          <a:p>
            <a:r>
              <a:rPr lang="fr-FR" dirty="0" smtClean="0"/>
              <a:t>- </a:t>
            </a:r>
            <a:r>
              <a:rPr lang="fr-FR" dirty="0"/>
              <a:t>R</a:t>
            </a:r>
            <a:r>
              <a:rPr lang="fr-FR" dirty="0" smtClean="0"/>
              <a:t>ejette</a:t>
            </a:r>
            <a:r>
              <a:rPr lang="fr-FR" b="1" dirty="0" smtClean="0"/>
              <a:t> </a:t>
            </a:r>
            <a:r>
              <a:rPr lang="fr-FR" dirty="0"/>
              <a:t>u</a:t>
            </a:r>
            <a:r>
              <a:rPr lang="fr-FR" dirty="0" smtClean="0"/>
              <a:t>ne conception innéiste de la motivation</a:t>
            </a:r>
          </a:p>
          <a:p>
            <a:r>
              <a:rPr lang="fr-FR" dirty="0" smtClean="0"/>
              <a:t>- Montre que la motivation est un processus dynamique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83190" y="4328494"/>
            <a:ext cx="771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 l’école, le soin apporté à l’aménagement de l’environnement d’apprentissage (au sens large) est à priori le meilleur moyen de relever le défi de la motivation (extrinsèque) des élèves. </a:t>
            </a:r>
            <a:endParaRPr lang="fr-FR" b="1" dirty="0"/>
          </a:p>
        </p:txBody>
      </p:sp>
      <p:grpSp>
        <p:nvGrpSpPr>
          <p:cNvPr id="17" name="Grouper 16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3945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71242" y="433850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</a:t>
            </a:r>
            <a:endParaRPr lang="fr-FR" b="1" dirty="0"/>
          </a:p>
        </p:txBody>
      </p:sp>
      <p:sp>
        <p:nvSpPr>
          <p:cNvPr id="2" name="Rectangle 1"/>
          <p:cNvSpPr/>
          <p:nvPr/>
        </p:nvSpPr>
        <p:spPr>
          <a:xfrm>
            <a:off x="1572044" y="887713"/>
            <a:ext cx="5798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Comment agir sur la motivation des </a:t>
            </a:r>
            <a:r>
              <a:rPr lang="fr-FR" sz="2400" b="1" dirty="0" smtClean="0"/>
              <a:t>élèves 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55459" y="1692506"/>
            <a:ext cx="243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3 niveaux de réponses : 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11368" y="2266648"/>
            <a:ext cx="873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  Au niveau sociétal : par une valorisation des études mais pas que les études supérieures.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11369" y="2883303"/>
            <a:ext cx="8330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Au niveau de l’établissement : par le projet d’établissement qui en particulier</a:t>
            </a:r>
          </a:p>
          <a:p>
            <a:r>
              <a:rPr lang="fr-FR" dirty="0" smtClean="0"/>
              <a:t>     à une grande incidence sur le sentiment d’appartenance et le plaisir d’aller à l’école. </a:t>
            </a:r>
          </a:p>
          <a:p>
            <a:r>
              <a:rPr lang="fr-FR" dirty="0"/>
              <a:t> </a:t>
            </a:r>
            <a:r>
              <a:rPr lang="fr-FR" dirty="0" smtClean="0"/>
              <a:t>     Ce projet se construit autour de choix stratégiques fondés sur des choix visant </a:t>
            </a:r>
          </a:p>
          <a:p>
            <a:r>
              <a:rPr lang="fr-FR" dirty="0"/>
              <a:t> </a:t>
            </a:r>
            <a:r>
              <a:rPr lang="fr-FR" dirty="0" smtClean="0"/>
              <a:t>    à améliorer le climat scolaire et le sentiment d’auto-efficacité des élèves.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11369" y="4359730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Au niveau de la classe : par une ingénierie pédagogique adaptée au caractéristiques </a:t>
            </a:r>
          </a:p>
          <a:p>
            <a:r>
              <a:rPr lang="fr-FR" dirty="0"/>
              <a:t> </a:t>
            </a:r>
            <a:r>
              <a:rPr lang="fr-FR" dirty="0" smtClean="0"/>
              <a:t>     cognitives, conatives et psycho-affective des élèves. 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537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6"/>
          <p:cNvSpPr txBox="1">
            <a:spLocks noChangeArrowheads="1"/>
          </p:cNvSpPr>
          <p:nvPr/>
        </p:nvSpPr>
        <p:spPr bwMode="auto">
          <a:xfrm>
            <a:off x="206296" y="4247101"/>
            <a:ext cx="353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Perception </a:t>
            </a:r>
          </a:p>
          <a:p>
            <a:pPr algn="ctr" eaLnBrk="1" hangingPunct="1"/>
            <a:r>
              <a:rPr lang="fr-FR" sz="1800"/>
              <a:t>de la contrôlabilité de l’activité</a:t>
            </a:r>
          </a:p>
        </p:txBody>
      </p:sp>
      <p:sp>
        <p:nvSpPr>
          <p:cNvPr id="43011" name="ZoneTexte 7"/>
          <p:cNvSpPr txBox="1">
            <a:spLocks noChangeArrowheads="1"/>
          </p:cNvSpPr>
          <p:nvPr/>
        </p:nvSpPr>
        <p:spPr bwMode="auto">
          <a:xfrm>
            <a:off x="206296" y="2999326"/>
            <a:ext cx="3498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Perception </a:t>
            </a:r>
          </a:p>
          <a:p>
            <a:pPr algn="ctr" eaLnBrk="1" hangingPunct="1"/>
            <a:r>
              <a:rPr lang="fr-FR" sz="1800"/>
              <a:t>de sa compétence</a:t>
            </a:r>
          </a:p>
          <a:p>
            <a:pPr algn="ctr" eaLnBrk="1" hangingPunct="1"/>
            <a:r>
              <a:rPr lang="fr-FR" sz="1800"/>
              <a:t> pour réaliser l’activité</a:t>
            </a:r>
          </a:p>
        </p:txBody>
      </p:sp>
      <p:sp>
        <p:nvSpPr>
          <p:cNvPr id="43012" name="ZoneTexte 8"/>
          <p:cNvSpPr txBox="1">
            <a:spLocks noChangeArrowheads="1"/>
          </p:cNvSpPr>
          <p:nvPr/>
        </p:nvSpPr>
        <p:spPr bwMode="auto">
          <a:xfrm>
            <a:off x="307896" y="2086514"/>
            <a:ext cx="337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Perception</a:t>
            </a:r>
          </a:p>
          <a:p>
            <a:pPr algn="ctr" eaLnBrk="1" hangingPunct="1"/>
            <a:r>
              <a:rPr lang="fr-FR" sz="1800"/>
              <a:t> du but de l’activité</a:t>
            </a:r>
          </a:p>
        </p:txBody>
      </p:sp>
      <p:sp>
        <p:nvSpPr>
          <p:cNvPr id="43013" name="ZoneTexte 11"/>
          <p:cNvSpPr txBox="1">
            <a:spLocks noChangeArrowheads="1"/>
          </p:cNvSpPr>
          <p:nvPr/>
        </p:nvSpPr>
        <p:spPr bwMode="auto">
          <a:xfrm>
            <a:off x="865109" y="1441989"/>
            <a:ext cx="25923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La motivation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912984" y="5055139"/>
            <a:ext cx="3160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>
                <a:solidFill>
                  <a:srgbClr val="FF6600"/>
                </a:solidFill>
              </a:rPr>
              <a:t>Ce sont des perceptions !</a:t>
            </a:r>
          </a:p>
        </p:txBody>
      </p:sp>
      <p:sp>
        <p:nvSpPr>
          <p:cNvPr id="43015" name="ZoneTexte 6"/>
          <p:cNvSpPr txBox="1">
            <a:spLocks noChangeArrowheads="1"/>
          </p:cNvSpPr>
          <p:nvPr/>
        </p:nvSpPr>
        <p:spPr bwMode="auto">
          <a:xfrm>
            <a:off x="4352846" y="4102639"/>
            <a:ext cx="4495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Perception </a:t>
            </a:r>
          </a:p>
          <a:p>
            <a:pPr algn="ctr" eaLnBrk="1" hangingPunct="1"/>
            <a:r>
              <a:rPr lang="fr-FR" sz="1800"/>
              <a:t>de la contrôlabilité de l’</a:t>
            </a:r>
            <a:r>
              <a:rPr lang="fr-FR" altLang="ja-JP" sz="1800"/>
              <a:t>échec</a:t>
            </a:r>
            <a:endParaRPr lang="fr-FR" sz="1800"/>
          </a:p>
        </p:txBody>
      </p:sp>
      <p:sp>
        <p:nvSpPr>
          <p:cNvPr id="43016" name="ZoneTexte 7"/>
          <p:cNvSpPr txBox="1">
            <a:spLocks noChangeArrowheads="1"/>
          </p:cNvSpPr>
          <p:nvPr/>
        </p:nvSpPr>
        <p:spPr bwMode="auto">
          <a:xfrm>
            <a:off x="4724321" y="3100926"/>
            <a:ext cx="375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Perception </a:t>
            </a:r>
          </a:p>
          <a:p>
            <a:pPr algn="ctr" eaLnBrk="1" hangingPunct="1"/>
            <a:r>
              <a:rPr lang="fr-FR" sz="1800"/>
              <a:t>de la stabilité de l’échec</a:t>
            </a:r>
          </a:p>
        </p:txBody>
      </p:sp>
      <p:sp>
        <p:nvSpPr>
          <p:cNvPr id="43017" name="ZoneTexte 8"/>
          <p:cNvSpPr txBox="1">
            <a:spLocks noChangeArrowheads="1"/>
          </p:cNvSpPr>
          <p:nvPr/>
        </p:nvSpPr>
        <p:spPr bwMode="auto">
          <a:xfrm>
            <a:off x="4914821" y="2086514"/>
            <a:ext cx="337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Perception</a:t>
            </a:r>
          </a:p>
          <a:p>
            <a:pPr algn="ctr" eaLnBrk="1" hangingPunct="1"/>
            <a:r>
              <a:rPr lang="fr-FR" sz="1800"/>
              <a:t> du lieu de l’</a:t>
            </a:r>
            <a:r>
              <a:rPr lang="fr-FR" altLang="ja-JP" sz="1800"/>
              <a:t>échec</a:t>
            </a:r>
            <a:endParaRPr lang="fr-FR" sz="1800"/>
          </a:p>
        </p:txBody>
      </p:sp>
      <p:sp>
        <p:nvSpPr>
          <p:cNvPr id="43018" name="ZoneTexte 11"/>
          <p:cNvSpPr txBox="1">
            <a:spLocks noChangeArrowheads="1"/>
          </p:cNvSpPr>
          <p:nvPr/>
        </p:nvSpPr>
        <p:spPr bwMode="auto">
          <a:xfrm>
            <a:off x="4724321" y="1416589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L’espérance de succès</a:t>
            </a:r>
          </a:p>
        </p:txBody>
      </p:sp>
      <p:sp>
        <p:nvSpPr>
          <p:cNvPr id="43020" name="ZoneTexte 1"/>
          <p:cNvSpPr txBox="1">
            <a:spLocks noChangeArrowheads="1"/>
          </p:cNvSpPr>
          <p:nvPr/>
        </p:nvSpPr>
        <p:spPr bwMode="auto">
          <a:xfrm>
            <a:off x="6586538" y="6146800"/>
            <a:ext cx="1849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(Huart, T., 2001)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40508" y="618622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</a:t>
            </a:r>
            <a:endParaRPr lang="fr-FR" b="1" dirty="0"/>
          </a:p>
        </p:txBody>
      </p:sp>
      <p:grpSp>
        <p:nvGrpSpPr>
          <p:cNvPr id="16" name="Grouper 15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390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9375" y="487065"/>
            <a:ext cx="4680300" cy="509721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latin typeface="Calibri"/>
                <a:ea typeface="+mj-ea"/>
                <a:cs typeface="Calibri"/>
              </a:rPr>
              <a:t>Positionnement pédagogique</a:t>
            </a:r>
            <a:endParaRPr lang="fr-FR" sz="2800" b="1" dirty="0">
              <a:latin typeface="Calibri"/>
              <a:ea typeface="+mj-ea"/>
              <a:cs typeface="Calibri"/>
            </a:endParaRPr>
          </a:p>
        </p:txBody>
      </p:sp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412750" y="1508125"/>
            <a:ext cx="8596313" cy="873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FR" sz="2400" dirty="0">
                <a:solidFill>
                  <a:srgbClr val="292934"/>
                </a:solidFill>
                <a:latin typeface="Arial" charset="0"/>
              </a:rPr>
              <a:t>L’école doit permettre des apprentissages de connaissances durables et transférables  </a:t>
            </a:r>
          </a:p>
          <a:p>
            <a:pPr marL="0" indent="0" eaLnBrk="1" hangingPunct="1">
              <a:buFont typeface="Arial" charset="0"/>
              <a:buNone/>
            </a:pPr>
            <a:r>
              <a:rPr lang="fr-FR" dirty="0">
                <a:latin typeface="Arial" charset="0"/>
              </a:rPr>
              <a:t>					</a:t>
            </a:r>
            <a:endParaRPr lang="fr-FR" dirty="0">
              <a:latin typeface="Arial" charset="0"/>
              <a:hlinkClick r:id="rId2" action="ppaction://hlinksldjump"/>
            </a:endParaRPr>
          </a:p>
        </p:txBody>
      </p:sp>
      <p:sp>
        <p:nvSpPr>
          <p:cNvPr id="16387" name="Espace réservé du contenu 2"/>
          <p:cNvSpPr txBox="1">
            <a:spLocks/>
          </p:cNvSpPr>
          <p:nvPr/>
        </p:nvSpPr>
        <p:spPr bwMode="auto">
          <a:xfrm>
            <a:off x="412750" y="3895725"/>
            <a:ext cx="81915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 b="1" dirty="0">
                <a:solidFill>
                  <a:srgbClr val="292934"/>
                </a:solidFill>
              </a:rPr>
              <a:t>L’école</a:t>
            </a:r>
            <a:r>
              <a:rPr lang="fr-FR" dirty="0">
                <a:solidFill>
                  <a:srgbClr val="292934"/>
                </a:solidFill>
              </a:rPr>
              <a:t> est un </a:t>
            </a:r>
            <a:r>
              <a:rPr lang="fr-FR" b="1" dirty="0">
                <a:solidFill>
                  <a:srgbClr val="292934"/>
                </a:solidFill>
              </a:rPr>
              <a:t>lieu de vie </a:t>
            </a:r>
            <a:r>
              <a:rPr lang="fr-FR" dirty="0">
                <a:solidFill>
                  <a:srgbClr val="292934"/>
                </a:solidFill>
              </a:rPr>
              <a:t>qui doit proposer aux élèves des environnements 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lang="fr-FR" dirty="0">
                <a:solidFill>
                  <a:srgbClr val="292934"/>
                </a:solidFill>
              </a:rPr>
              <a:t> enrichis qui stimulent leur système cognitif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r>
              <a:rPr lang="fr-FR" dirty="0">
                <a:solidFill>
                  <a:srgbClr val="292934"/>
                </a:solidFill>
              </a:rPr>
              <a:t> qui leur permettent de se valoriser, de s’épanouir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Char char="-"/>
            </a:pPr>
            <a:endParaRPr lang="fr-FR" sz="1800" dirty="0">
              <a:solidFill>
                <a:srgbClr val="292934"/>
              </a:solidFill>
              <a:hlinkClick r:id="rId2" action="ppaction://hlinksldjump"/>
            </a:endParaRPr>
          </a:p>
        </p:txBody>
      </p:sp>
      <p:sp>
        <p:nvSpPr>
          <p:cNvPr id="16388" name="Espace réservé du contenu 2"/>
          <p:cNvSpPr txBox="1">
            <a:spLocks/>
          </p:cNvSpPr>
          <p:nvPr/>
        </p:nvSpPr>
        <p:spPr bwMode="auto">
          <a:xfrm>
            <a:off x="412750" y="2436813"/>
            <a:ext cx="8416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None/>
            </a:pPr>
            <a:r>
              <a:rPr lang="fr-FR" dirty="0"/>
              <a:t>L’élève est un être humain en développement qui doit être accompagné dans la construction de sa représentation du monde (technologique, social, littéraire, ….)</a:t>
            </a:r>
            <a:endParaRPr lang="fr-FR" sz="1800" dirty="0">
              <a:hlinkClick r:id="rId2" action="ppaction://hlinksldjump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118844" y="7114"/>
              <a:ext cx="402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Quelques éléments préparatoires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5075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4471242" y="644277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751046" y="1174360"/>
            <a:ext cx="776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Est-ce que tous les élèves peuvent être </a:t>
            </a:r>
            <a:r>
              <a:rPr lang="fr-FR" sz="2400" b="1" dirty="0" smtClean="0"/>
              <a:t>motivés</a:t>
            </a:r>
          </a:p>
          <a:p>
            <a:pPr algn="ctr"/>
            <a:r>
              <a:rPr lang="fr-FR" sz="2400" b="1" dirty="0" smtClean="0"/>
              <a:t> </a:t>
            </a:r>
            <a:r>
              <a:rPr lang="fr-FR" sz="2400" b="1" dirty="0"/>
              <a:t>au même moment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1046" y="2445851"/>
            <a:ext cx="4626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Très probablement non ! ….</a:t>
            </a:r>
            <a:endParaRPr lang="fr-FR" sz="2400" b="1" dirty="0"/>
          </a:p>
          <a:p>
            <a:r>
              <a:rPr lang="fr-FR" sz="2400" b="1" dirty="0" smtClean="0"/>
              <a:t>….  Si on se réfère aux travaux sur : 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543062" y="3572022"/>
            <a:ext cx="4888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La diversité </a:t>
            </a:r>
            <a:r>
              <a:rPr lang="fr-FR" dirty="0"/>
              <a:t>des élèves </a:t>
            </a:r>
            <a:endParaRPr lang="fr-FR" dirty="0" smtClean="0"/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L’hétérogénéité des élèves 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595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150" y="1674813"/>
            <a:ext cx="8451850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/>
              <a:t>Chaque </a:t>
            </a:r>
            <a:r>
              <a:rPr lang="fr-FR" sz="2000" dirty="0" err="1"/>
              <a:t>élève</a:t>
            </a:r>
            <a:r>
              <a:rPr lang="fr-FR" sz="2000" dirty="0"/>
              <a:t> </a:t>
            </a:r>
            <a:r>
              <a:rPr lang="fr-FR" sz="2000" dirty="0" smtClean="0"/>
              <a:t>se </a:t>
            </a:r>
            <a:r>
              <a:rPr lang="fr-FR" sz="2000" dirty="0"/>
              <a:t>distingue des autres élèves sur une multitude de dimensions : </a:t>
            </a:r>
          </a:p>
          <a:p>
            <a:pPr>
              <a:defRPr/>
            </a:pPr>
            <a:r>
              <a:rPr lang="fr-FR" sz="2000" dirty="0"/>
              <a:t>	</a:t>
            </a:r>
            <a:r>
              <a:rPr lang="fr-FR" sz="2000" dirty="0" smtClean="0"/>
              <a:t>-        </a:t>
            </a:r>
            <a:r>
              <a:rPr lang="fr-FR" sz="2000" dirty="0"/>
              <a:t>Sociale</a:t>
            </a:r>
          </a:p>
          <a:p>
            <a:pPr marL="987425" indent="-366713">
              <a:defRPr/>
            </a:pPr>
            <a:r>
              <a:rPr lang="fr-FR" sz="2000" dirty="0"/>
              <a:t>-     Relationnelle </a:t>
            </a:r>
          </a:p>
          <a:p>
            <a:pPr marL="987425" indent="-366713">
              <a:buFontTx/>
              <a:buChar char="-"/>
              <a:defRPr/>
            </a:pPr>
            <a:r>
              <a:rPr lang="fr-FR" sz="2000" dirty="0"/>
              <a:t>Cognitive</a:t>
            </a:r>
          </a:p>
          <a:p>
            <a:pPr marL="987425" indent="-366713">
              <a:buFontTx/>
              <a:buChar char="-"/>
              <a:defRPr/>
            </a:pPr>
            <a:r>
              <a:rPr lang="fr-FR" sz="2000" dirty="0"/>
              <a:t> Affective</a:t>
            </a:r>
          </a:p>
          <a:p>
            <a:pPr marL="987425" indent="-366713">
              <a:buFontTx/>
              <a:buChar char="-"/>
              <a:defRPr/>
            </a:pPr>
            <a:r>
              <a:rPr lang="fr-FR" sz="2000" dirty="0"/>
              <a:t>etc. </a:t>
            </a:r>
          </a:p>
          <a:p>
            <a:pPr>
              <a:defRPr/>
            </a:pPr>
            <a:r>
              <a:rPr lang="fr-FR" sz="1600" dirty="0"/>
              <a:t>		(Tomlinson, Brighton, </a:t>
            </a:r>
            <a:r>
              <a:rPr lang="fr-FR" sz="1600" dirty="0" err="1"/>
              <a:t>Hertberg</a:t>
            </a:r>
            <a:r>
              <a:rPr lang="fr-FR" sz="1600" dirty="0"/>
              <a:t>, </a:t>
            </a:r>
            <a:r>
              <a:rPr lang="fr-FR" sz="1600" dirty="0" err="1"/>
              <a:t>Callahan</a:t>
            </a:r>
            <a:r>
              <a:rPr lang="fr-FR" sz="1600" dirty="0"/>
              <a:t>, Moon, </a:t>
            </a:r>
            <a:r>
              <a:rPr lang="fr-FR" sz="1600" dirty="0" err="1"/>
              <a:t>Brimijoin</a:t>
            </a:r>
            <a:r>
              <a:rPr lang="fr-FR" sz="1600" dirty="0"/>
              <a:t> et al., 2003). </a:t>
            </a:r>
          </a:p>
        </p:txBody>
      </p:sp>
      <p:sp>
        <p:nvSpPr>
          <p:cNvPr id="16387" name="ZoneTexte 3"/>
          <p:cNvSpPr txBox="1">
            <a:spLocks noChangeArrowheads="1"/>
          </p:cNvSpPr>
          <p:nvPr/>
        </p:nvSpPr>
        <p:spPr bwMode="auto">
          <a:xfrm>
            <a:off x="3107672" y="869444"/>
            <a:ext cx="2927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/>
              <a:t>Diversité des élèves ? </a:t>
            </a:r>
          </a:p>
        </p:txBody>
      </p:sp>
      <p:sp>
        <p:nvSpPr>
          <p:cNvPr id="16388" name="ZoneTexte 4"/>
          <p:cNvSpPr txBox="1">
            <a:spLocks noChangeArrowheads="1"/>
          </p:cNvSpPr>
          <p:nvPr/>
        </p:nvSpPr>
        <p:spPr bwMode="auto">
          <a:xfrm>
            <a:off x="438150" y="4202113"/>
            <a:ext cx="85264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/>
              <a:t>Les travaux de recherche montrent que le choix des interventions pédagogiques </a:t>
            </a:r>
          </a:p>
          <a:p>
            <a:pPr eaLnBrk="1" hangingPunct="1"/>
            <a:r>
              <a:rPr lang="fr-FR" sz="2000"/>
              <a:t>sont principalement déterminées par les prérequis des élèves au début </a:t>
            </a:r>
          </a:p>
          <a:p>
            <a:pPr eaLnBrk="1" hangingPunct="1"/>
            <a:r>
              <a:rPr lang="fr-FR" sz="2000"/>
              <a:t>de la situation d’apprentissage </a:t>
            </a:r>
          </a:p>
          <a:p>
            <a:pPr eaLnBrk="1" hangingPunct="1"/>
            <a:r>
              <a:rPr lang="fr-FR" sz="1800"/>
              <a:t>  					</a:t>
            </a:r>
            <a:r>
              <a:rPr lang="fr-FR" sz="1400"/>
              <a:t> (Chanquoy, Tricot &amp; Sweller, 2007) </a:t>
            </a:r>
          </a:p>
          <a:p>
            <a:pPr eaLnBrk="1" hangingPunct="1"/>
            <a:endParaRPr lang="fr-FR" sz="1800"/>
          </a:p>
        </p:txBody>
      </p:sp>
      <p:sp>
        <p:nvSpPr>
          <p:cNvPr id="7" name="ZoneTexte 6"/>
          <p:cNvSpPr txBox="1"/>
          <p:nvPr/>
        </p:nvSpPr>
        <p:spPr>
          <a:xfrm>
            <a:off x="4471242" y="507972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</a:t>
            </a:r>
            <a:endParaRPr lang="fr-FR" b="1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17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oneTexte 3"/>
          <p:cNvSpPr txBox="1">
            <a:spLocks noChangeArrowheads="1"/>
          </p:cNvSpPr>
          <p:nvPr/>
        </p:nvSpPr>
        <p:spPr bwMode="auto">
          <a:xfrm>
            <a:off x="2624138" y="21304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sp>
        <p:nvSpPr>
          <p:cNvPr id="17412" name="ZoneTexte 4"/>
          <p:cNvSpPr txBox="1">
            <a:spLocks noChangeArrowheads="1"/>
          </p:cNvSpPr>
          <p:nvPr/>
        </p:nvSpPr>
        <p:spPr bwMode="auto">
          <a:xfrm>
            <a:off x="423863" y="1530350"/>
            <a:ext cx="8128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/>
              <a:t>La </a:t>
            </a:r>
            <a:r>
              <a:rPr lang="fr-FR" sz="2000" dirty="0" err="1"/>
              <a:t>diversite</a:t>
            </a:r>
            <a:r>
              <a:rPr lang="fr-FR" sz="2000" dirty="0"/>
              <a:t>́ est universelle, </a:t>
            </a:r>
            <a:r>
              <a:rPr lang="fr-FR" sz="2000" dirty="0" err="1"/>
              <a:t>liée</a:t>
            </a:r>
            <a:r>
              <a:rPr lang="fr-FR" sz="2000" dirty="0"/>
              <a:t> à une certaine </a:t>
            </a:r>
            <a:r>
              <a:rPr lang="fr-FR" sz="2000" dirty="0" err="1"/>
              <a:t>pluralite</a:t>
            </a:r>
            <a:r>
              <a:rPr lang="fr-FR" sz="2000" dirty="0"/>
              <a:t>́ </a:t>
            </a:r>
            <a:r>
              <a:rPr lang="fr-FR" sz="2000" dirty="0" err="1"/>
              <a:t>nécessaire</a:t>
            </a:r>
            <a:r>
              <a:rPr lang="fr-FR" sz="2000" dirty="0"/>
              <a:t>, à une extraordinaire </a:t>
            </a:r>
            <a:r>
              <a:rPr lang="fr-FR" sz="2000" dirty="0" err="1"/>
              <a:t>variéte</a:t>
            </a:r>
            <a:r>
              <a:rPr lang="fr-FR" sz="2000" dirty="0"/>
              <a:t>́, au fondement de nos cultures. </a:t>
            </a:r>
          </a:p>
          <a:p>
            <a:pPr eaLnBrk="1" hangingPunct="1"/>
            <a:r>
              <a:rPr lang="fr-FR" sz="2000" dirty="0"/>
              <a:t> </a:t>
            </a:r>
          </a:p>
          <a:p>
            <a:pPr eaLnBrk="1" hangingPunct="1"/>
            <a:r>
              <a:rPr lang="fr-FR" sz="2000" dirty="0"/>
              <a:t>Elle renvoie à une connotation </a:t>
            </a:r>
            <a:r>
              <a:rPr lang="fr-FR" sz="2000" dirty="0" err="1"/>
              <a:t>plutôt</a:t>
            </a:r>
            <a:r>
              <a:rPr lang="fr-FR" sz="2000" dirty="0"/>
              <a:t> positive. </a:t>
            </a:r>
          </a:p>
          <a:p>
            <a:pPr eaLnBrk="1" hangingPunct="1"/>
            <a:endParaRPr lang="fr-FR" sz="1800" dirty="0"/>
          </a:p>
        </p:txBody>
      </p:sp>
      <p:sp>
        <p:nvSpPr>
          <p:cNvPr id="17413" name="ZoneTexte 5"/>
          <p:cNvSpPr txBox="1">
            <a:spLocks noChangeArrowheads="1"/>
          </p:cNvSpPr>
          <p:nvPr/>
        </p:nvSpPr>
        <p:spPr bwMode="auto">
          <a:xfrm>
            <a:off x="1100138" y="352742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fr-FR" sz="1800"/>
          </a:p>
        </p:txBody>
      </p:sp>
      <p:sp>
        <p:nvSpPr>
          <p:cNvPr id="17414" name="ZoneTexte 6"/>
          <p:cNvSpPr txBox="1">
            <a:spLocks noChangeArrowheads="1"/>
          </p:cNvSpPr>
          <p:nvPr/>
        </p:nvSpPr>
        <p:spPr bwMode="auto">
          <a:xfrm>
            <a:off x="338138" y="3556000"/>
            <a:ext cx="82391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dirty="0"/>
              <a:t>L’</a:t>
            </a:r>
            <a:r>
              <a:rPr lang="fr-FR" altLang="ja-JP" sz="2000" dirty="0" err="1"/>
              <a:t>hétérogénéite</a:t>
            </a:r>
            <a:r>
              <a:rPr lang="fr-FR" altLang="ja-JP" sz="2000" dirty="0"/>
              <a:t>́, </a:t>
            </a:r>
            <a:r>
              <a:rPr lang="fr-FR" altLang="ja-JP" sz="2000" dirty="0" err="1"/>
              <a:t>désigne</a:t>
            </a:r>
            <a:r>
              <a:rPr lang="fr-FR" altLang="ja-JP" sz="2000" dirty="0"/>
              <a:t> ce qui est </a:t>
            </a:r>
            <a:r>
              <a:rPr lang="fr-FR" altLang="ja-JP" sz="2000" dirty="0" err="1"/>
              <a:t>différent</a:t>
            </a:r>
            <a:r>
              <a:rPr lang="fr-FR" altLang="ja-JP" sz="2000" dirty="0"/>
              <a:t>, ce qui n</a:t>
            </a:r>
            <a:r>
              <a:rPr lang="fr-FR" sz="2000" dirty="0"/>
              <a:t>’</a:t>
            </a:r>
            <a:r>
              <a:rPr lang="fr-FR" altLang="ja-JP" sz="2000" dirty="0"/>
              <a:t>est pas du </a:t>
            </a:r>
            <a:r>
              <a:rPr lang="fr-FR" altLang="ja-JP" sz="2000" dirty="0" err="1"/>
              <a:t>même</a:t>
            </a:r>
            <a:r>
              <a:rPr lang="fr-FR" altLang="ja-JP" sz="2000" dirty="0"/>
              <a:t> genre </a:t>
            </a:r>
          </a:p>
          <a:p>
            <a:pPr eaLnBrk="1" hangingPunct="1"/>
            <a:r>
              <a:rPr lang="fr-FR" sz="2000" dirty="0"/>
              <a:t>ni de la </a:t>
            </a:r>
            <a:r>
              <a:rPr lang="fr-FR" sz="2000" dirty="0" err="1"/>
              <a:t>même</a:t>
            </a:r>
            <a:r>
              <a:rPr lang="fr-FR" sz="2000" dirty="0"/>
              <a:t> nature.</a:t>
            </a:r>
          </a:p>
          <a:p>
            <a:pPr eaLnBrk="1" hangingPunct="1"/>
            <a:endParaRPr lang="fr-FR" sz="2000" dirty="0"/>
          </a:p>
          <a:p>
            <a:pPr eaLnBrk="1" hangingPunct="1"/>
            <a:r>
              <a:rPr lang="fr-FR" sz="2000" dirty="0"/>
              <a:t> Le terme a pris peu à peu à une connotation </a:t>
            </a:r>
            <a:r>
              <a:rPr lang="fr-FR" sz="2000" dirty="0" err="1"/>
              <a:t>plutôt</a:t>
            </a:r>
            <a:r>
              <a:rPr lang="fr-FR" sz="2000" dirty="0"/>
              <a:t> </a:t>
            </a:r>
            <a:r>
              <a:rPr lang="fr-FR" sz="2000" dirty="0" err="1"/>
              <a:t>négative</a:t>
            </a:r>
            <a:r>
              <a:rPr lang="fr-FR" sz="2000" dirty="0"/>
              <a:t>. </a:t>
            </a:r>
          </a:p>
          <a:p>
            <a:pPr eaLnBrk="1" hangingPunct="1"/>
            <a:endParaRPr lang="fr-FR" sz="2000" dirty="0"/>
          </a:p>
          <a:p>
            <a:pPr eaLnBrk="1" hangingPunct="1"/>
            <a:r>
              <a:rPr lang="fr-FR" sz="2000" dirty="0"/>
              <a:t>Le terme </a:t>
            </a:r>
            <a:r>
              <a:rPr lang="fr-FR" sz="2000" dirty="0" err="1"/>
              <a:t>apparaît</a:t>
            </a:r>
            <a:r>
              <a:rPr lang="fr-FR" sz="2000" dirty="0"/>
              <a:t> « </a:t>
            </a:r>
            <a:r>
              <a:rPr lang="fr-FR" sz="2000" i="1" dirty="0"/>
              <a:t>souvent sous les traits d’une </a:t>
            </a:r>
            <a:r>
              <a:rPr lang="fr-FR" sz="2000" i="1" dirty="0" err="1"/>
              <a:t>propriéte</a:t>
            </a:r>
            <a:r>
              <a:rPr lang="fr-FR" sz="2000" i="1" dirty="0"/>
              <a:t>́ d’un groupe qui</a:t>
            </a:r>
          </a:p>
          <a:p>
            <a:pPr eaLnBrk="1" hangingPunct="1"/>
            <a:r>
              <a:rPr lang="fr-FR" sz="2000" i="1" dirty="0"/>
              <a:t> semblerait nuire au bon fonctionnement de ce groupe </a:t>
            </a:r>
            <a:r>
              <a:rPr lang="fr-FR" sz="2000" dirty="0"/>
              <a:t>». </a:t>
            </a:r>
          </a:p>
          <a:p>
            <a:pPr eaLnBrk="1" hangingPunct="1"/>
            <a:endParaRPr lang="fr-FR" sz="1800" dirty="0"/>
          </a:p>
        </p:txBody>
      </p:sp>
      <p:sp>
        <p:nvSpPr>
          <p:cNvPr id="17415" name="ZoneTexte 7"/>
          <p:cNvSpPr txBox="1">
            <a:spLocks noChangeArrowheads="1"/>
          </p:cNvSpPr>
          <p:nvPr/>
        </p:nvSpPr>
        <p:spPr bwMode="auto">
          <a:xfrm>
            <a:off x="6811963" y="5980113"/>
            <a:ext cx="176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B. Sarrazy (2002)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281796" y="442400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</a:t>
            </a:r>
            <a:endParaRPr lang="fr-FR" b="1" dirty="0"/>
          </a:p>
        </p:txBody>
      </p:sp>
      <p:sp>
        <p:nvSpPr>
          <p:cNvPr id="16" name="ZoneTexte 3"/>
          <p:cNvSpPr txBox="1">
            <a:spLocks noChangeArrowheads="1"/>
          </p:cNvSpPr>
          <p:nvPr/>
        </p:nvSpPr>
        <p:spPr bwMode="auto">
          <a:xfrm>
            <a:off x="1946962" y="869444"/>
            <a:ext cx="5786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 dirty="0" smtClean="0"/>
              <a:t>Différences entre diversité et hétérogénéité</a:t>
            </a:r>
            <a:endParaRPr lang="fr-FR" b="1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8" name="Rectangle 17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993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471242" y="431170"/>
            <a:ext cx="429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pratiques de classe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589339" y="1184446"/>
            <a:ext cx="7763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Les indicateurs du type « résultats » sont-ils des bons </a:t>
            </a:r>
            <a:r>
              <a:rPr lang="fr-FR" sz="2400" b="1" dirty="0" smtClean="0"/>
              <a:t>candidats </a:t>
            </a:r>
            <a:r>
              <a:rPr lang="fr-FR" sz="2400" b="1" dirty="0"/>
              <a:t>pour mesurer la motivation des élèves 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8471" y="2359011"/>
            <a:ext cx="84433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Oui</a:t>
            </a:r>
            <a:r>
              <a:rPr lang="fr-FR" dirty="0" smtClean="0"/>
              <a:t>,</a:t>
            </a:r>
            <a:r>
              <a:rPr lang="fr-FR" b="1" dirty="0" smtClean="0"/>
              <a:t> </a:t>
            </a:r>
            <a:r>
              <a:rPr lang="fr-FR" dirty="0" smtClean="0"/>
              <a:t>dans les cas des apprentissages scolaires et quand les buts d’accomplissement </a:t>
            </a:r>
          </a:p>
          <a:p>
            <a:r>
              <a:rPr lang="fr-FR" dirty="0" smtClean="0"/>
              <a:t>Sont orientés vers des buts de performance …</a:t>
            </a:r>
          </a:p>
          <a:p>
            <a:r>
              <a:rPr lang="fr-FR" dirty="0" smtClean="0"/>
              <a:t>… </a:t>
            </a:r>
            <a:r>
              <a:rPr lang="fr-FR" b="1" dirty="0" smtClean="0"/>
              <a:t>Non</a:t>
            </a:r>
            <a:r>
              <a:rPr lang="fr-FR" dirty="0" smtClean="0"/>
              <a:t>, quand les buts d’accomplissement sont orientés vers des buts d’apprentissage</a:t>
            </a:r>
          </a:p>
          <a:p>
            <a:endParaRPr lang="fr-FR" dirty="0"/>
          </a:p>
          <a:p>
            <a:r>
              <a:rPr lang="fr-FR" dirty="0" smtClean="0"/>
              <a:t>L’évaluation par les compétences est sans doute une bonne solution dans ce dernier cas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17007" y="4492348"/>
            <a:ext cx="56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une revue très complète voir les travaux de S. </a:t>
            </a:r>
            <a:r>
              <a:rPr lang="fr-FR" dirty="0" err="1" smtClean="0"/>
              <a:t>Leloup</a:t>
            </a:r>
            <a:endParaRPr lang="fr-FR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264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270590" y="575539"/>
            <a:ext cx="349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définitions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832555" y="1136718"/>
            <a:ext cx="522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/>
              <a:t>En résumé pour cette deuxième partie :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0294" y="2089147"/>
            <a:ext cx="880241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     La motivation en contexte scolaire relève du soin apporté au pratiques pédagogiques.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La motivation est  sous-tendue par une perception des caractéristiques</a:t>
            </a:r>
          </a:p>
          <a:p>
            <a:r>
              <a:rPr lang="fr-FR" dirty="0"/>
              <a:t> </a:t>
            </a:r>
            <a:r>
              <a:rPr lang="fr-FR" dirty="0" smtClean="0"/>
              <a:t>     de l’environnement (perception, émotion, comportement)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l’hétérogénéité, la diversité sont des caractéristiques de classe qui s’accompagne et dont </a:t>
            </a:r>
          </a:p>
          <a:p>
            <a:r>
              <a:rPr lang="fr-FR" dirty="0" smtClean="0"/>
              <a:t>      on peut tirer profit pour construite des situations interpersonnelles profitables</a:t>
            </a:r>
          </a:p>
          <a:p>
            <a:r>
              <a:rPr lang="fr-FR" dirty="0"/>
              <a:t> </a:t>
            </a:r>
            <a:r>
              <a:rPr lang="fr-FR" dirty="0" smtClean="0"/>
              <a:t>     à tous les élèves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grpSp>
        <p:nvGrpSpPr>
          <p:cNvPr id="11" name="Grouper 10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943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5384" y="442538"/>
            <a:ext cx="390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apprentissages 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11138" y="2881673"/>
            <a:ext cx="1682750" cy="9032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352425" y="3119798"/>
            <a:ext cx="142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S’engager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1688" y="2884848"/>
            <a:ext cx="2101850" cy="9032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/>
        </p:nvSpPr>
        <p:spPr bwMode="auto">
          <a:xfrm>
            <a:off x="2228850" y="3119798"/>
            <a:ext cx="1903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Se concentrer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2884848"/>
            <a:ext cx="2392363" cy="9032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ZoneTexte 14"/>
          <p:cNvSpPr txBox="1">
            <a:spLocks noChangeArrowheads="1"/>
          </p:cNvSpPr>
          <p:nvPr/>
        </p:nvSpPr>
        <p:spPr bwMode="auto">
          <a:xfrm>
            <a:off x="4498975" y="3119798"/>
            <a:ext cx="2208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Réaliser la tâche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67538" y="2884848"/>
            <a:ext cx="1682750" cy="90328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ZoneTexte 16"/>
          <p:cNvSpPr txBox="1">
            <a:spLocks noChangeArrowheads="1"/>
          </p:cNvSpPr>
          <p:nvPr/>
        </p:nvSpPr>
        <p:spPr bwMode="auto">
          <a:xfrm>
            <a:off x="7108825" y="3122973"/>
            <a:ext cx="148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Apprendre</a:t>
            </a:r>
          </a:p>
        </p:txBody>
      </p:sp>
      <p:grpSp>
        <p:nvGrpSpPr>
          <p:cNvPr id="15" name="Grouper 14"/>
          <p:cNvGrpSpPr>
            <a:grpSpLocks/>
          </p:cNvGrpSpPr>
          <p:nvPr/>
        </p:nvGrpSpPr>
        <p:grpSpPr bwMode="auto">
          <a:xfrm>
            <a:off x="211138" y="3957998"/>
            <a:ext cx="1801812" cy="1368425"/>
            <a:chOff x="211667" y="3725330"/>
            <a:chExt cx="1801395" cy="1368775"/>
          </a:xfrm>
        </p:grpSpPr>
        <p:sp>
          <p:nvSpPr>
            <p:cNvPr id="16" name="Flèche vers le bas 15"/>
            <p:cNvSpPr/>
            <p:nvPr/>
          </p:nvSpPr>
          <p:spPr>
            <a:xfrm>
              <a:off x="945445" y="3725330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ZoneTexte 8"/>
            <p:cNvSpPr txBox="1">
              <a:spLocks noChangeArrowheads="1"/>
            </p:cNvSpPr>
            <p:nvPr/>
          </p:nvSpPr>
          <p:spPr bwMode="auto">
            <a:xfrm>
              <a:off x="211667" y="4447774"/>
              <a:ext cx="18013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/>
                <a:t>Rôle </a:t>
              </a:r>
            </a:p>
            <a:p>
              <a:pPr algn="ctr" eaLnBrk="1" hangingPunct="1"/>
              <a:r>
                <a:rPr lang="fr-FR" sz="1800"/>
                <a:t>de la motivation</a:t>
              </a:r>
            </a:p>
          </p:txBody>
        </p:sp>
      </p:grpSp>
      <p:grpSp>
        <p:nvGrpSpPr>
          <p:cNvPr id="18" name="Grouper 17"/>
          <p:cNvGrpSpPr>
            <a:grpSpLocks/>
          </p:cNvGrpSpPr>
          <p:nvPr/>
        </p:nvGrpSpPr>
        <p:grpSpPr bwMode="auto">
          <a:xfrm>
            <a:off x="2322513" y="3957998"/>
            <a:ext cx="1493837" cy="1368425"/>
            <a:chOff x="2322688" y="3725330"/>
            <a:chExt cx="1493693" cy="1368775"/>
          </a:xfrm>
        </p:grpSpPr>
        <p:sp>
          <p:nvSpPr>
            <p:cNvPr id="19" name="Flèche vers le bas 18"/>
            <p:cNvSpPr/>
            <p:nvPr/>
          </p:nvSpPr>
          <p:spPr>
            <a:xfrm>
              <a:off x="2902613" y="3725330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ZoneTexte 21"/>
            <p:cNvSpPr txBox="1">
              <a:spLocks noChangeArrowheads="1"/>
            </p:cNvSpPr>
            <p:nvPr/>
          </p:nvSpPr>
          <p:spPr bwMode="auto">
            <a:xfrm>
              <a:off x="2322688" y="4447774"/>
              <a:ext cx="14936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/>
                <a:t>Rôle </a:t>
              </a:r>
            </a:p>
            <a:p>
              <a:pPr algn="ctr" eaLnBrk="1" hangingPunct="1"/>
              <a:r>
                <a:rPr lang="fr-FR" sz="1800"/>
                <a:t>de l’attention</a:t>
              </a:r>
            </a:p>
          </p:txBody>
        </p:sp>
      </p:grpSp>
      <p:grpSp>
        <p:nvGrpSpPr>
          <p:cNvPr id="21" name="Grouper 20"/>
          <p:cNvGrpSpPr>
            <a:grpSpLocks/>
          </p:cNvGrpSpPr>
          <p:nvPr/>
        </p:nvGrpSpPr>
        <p:grpSpPr bwMode="auto">
          <a:xfrm>
            <a:off x="4532313" y="3923073"/>
            <a:ext cx="2185987" cy="1370012"/>
            <a:chOff x="4531834" y="3691506"/>
            <a:chExt cx="2186529" cy="1368775"/>
          </a:xfrm>
        </p:grpSpPr>
        <p:sp>
          <p:nvSpPr>
            <p:cNvPr id="22" name="Flèche vers le bas 21"/>
            <p:cNvSpPr/>
            <p:nvPr/>
          </p:nvSpPr>
          <p:spPr>
            <a:xfrm>
              <a:off x="5458179" y="3691506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ZoneTexte 23"/>
            <p:cNvSpPr txBox="1">
              <a:spLocks noChangeArrowheads="1"/>
            </p:cNvSpPr>
            <p:nvPr/>
          </p:nvSpPr>
          <p:spPr bwMode="auto">
            <a:xfrm>
              <a:off x="4531834" y="4413950"/>
              <a:ext cx="21865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/>
                <a:t>Rôle </a:t>
              </a:r>
            </a:p>
            <a:p>
              <a:pPr algn="ctr" eaLnBrk="1" hangingPunct="1"/>
              <a:r>
                <a:rPr lang="fr-FR" sz="1800"/>
                <a:t>de la métacognition</a:t>
              </a:r>
            </a:p>
          </p:txBody>
        </p:sp>
      </p:grpSp>
      <p:grpSp>
        <p:nvGrpSpPr>
          <p:cNvPr id="24" name="Grouper 23"/>
          <p:cNvGrpSpPr>
            <a:grpSpLocks/>
          </p:cNvGrpSpPr>
          <p:nvPr/>
        </p:nvGrpSpPr>
        <p:grpSpPr bwMode="auto">
          <a:xfrm>
            <a:off x="7032625" y="3923073"/>
            <a:ext cx="1673225" cy="1370012"/>
            <a:chOff x="7032089" y="3691506"/>
            <a:chExt cx="1673355" cy="1368775"/>
          </a:xfrm>
        </p:grpSpPr>
        <p:sp>
          <p:nvSpPr>
            <p:cNvPr id="25" name="Flèche vers le bas 24"/>
            <p:cNvSpPr/>
            <p:nvPr/>
          </p:nvSpPr>
          <p:spPr>
            <a:xfrm>
              <a:off x="7701846" y="3691506"/>
              <a:ext cx="197555" cy="53622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ZoneTexte 25"/>
            <p:cNvSpPr txBox="1">
              <a:spLocks noChangeArrowheads="1"/>
            </p:cNvSpPr>
            <p:nvPr/>
          </p:nvSpPr>
          <p:spPr bwMode="auto">
            <a:xfrm>
              <a:off x="7032089" y="4413950"/>
              <a:ext cx="16733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/>
                <a:t>Rôle </a:t>
              </a:r>
            </a:p>
            <a:p>
              <a:pPr algn="ctr" eaLnBrk="1" hangingPunct="1"/>
              <a:r>
                <a:rPr lang="fr-FR" sz="1800"/>
                <a:t>de la cognition</a:t>
              </a:r>
            </a:p>
          </p:txBody>
        </p:sp>
      </p:grpSp>
      <p:grpSp>
        <p:nvGrpSpPr>
          <p:cNvPr id="27" name="Grouper 26"/>
          <p:cNvGrpSpPr>
            <a:grpSpLocks/>
          </p:cNvGrpSpPr>
          <p:nvPr/>
        </p:nvGrpSpPr>
        <p:grpSpPr bwMode="auto">
          <a:xfrm>
            <a:off x="5133975" y="1584685"/>
            <a:ext cx="3148013" cy="1187450"/>
            <a:chOff x="5133517" y="1353256"/>
            <a:chExt cx="3148631" cy="1186744"/>
          </a:xfrm>
        </p:grpSpPr>
        <p:sp>
          <p:nvSpPr>
            <p:cNvPr id="28" name="ZoneTexte 9"/>
            <p:cNvSpPr txBox="1">
              <a:spLocks noChangeArrowheads="1"/>
            </p:cNvSpPr>
            <p:nvPr/>
          </p:nvSpPr>
          <p:spPr bwMode="auto">
            <a:xfrm>
              <a:off x="5133517" y="1353256"/>
              <a:ext cx="314863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/>
                <a:t>Concurrence entre les deux :</a:t>
              </a:r>
            </a:p>
            <a:p>
              <a:pPr algn="ctr" eaLnBrk="1" hangingPunct="1"/>
              <a:r>
                <a:rPr lang="fr-FR" sz="1800"/>
                <a:t>Surcharge cognitive</a:t>
              </a:r>
            </a:p>
          </p:txBody>
        </p:sp>
        <p:cxnSp>
          <p:nvCxnSpPr>
            <p:cNvPr id="29" name="Connecteur droit 28"/>
            <p:cNvCxnSpPr/>
            <p:nvPr/>
          </p:nvCxnSpPr>
          <p:spPr>
            <a:xfrm flipV="1">
              <a:off x="5457431" y="2041821"/>
              <a:ext cx="525566" cy="498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7108755" y="2027543"/>
              <a:ext cx="593842" cy="498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ZoneTexte 32"/>
          <p:cNvSpPr txBox="1">
            <a:spLocks noChangeArrowheads="1"/>
          </p:cNvSpPr>
          <p:nvPr/>
        </p:nvSpPr>
        <p:spPr bwMode="auto">
          <a:xfrm>
            <a:off x="5656263" y="6207125"/>
            <a:ext cx="3405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Musial, Pradère et Tricot, 2012)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2425" y="811870"/>
            <a:ext cx="7350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Est-ce qu’un élève motivé apprend toujours 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0811" y="1593549"/>
            <a:ext cx="2624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Non, pas toujours </a:t>
            </a:r>
            <a:r>
              <a:rPr lang="fr-FR" sz="2400" b="1" dirty="0"/>
              <a:t>! </a:t>
            </a:r>
            <a:endParaRPr lang="fr-FR" sz="2400" dirty="0"/>
          </a:p>
        </p:txBody>
      </p:sp>
      <p:grpSp>
        <p:nvGrpSpPr>
          <p:cNvPr id="36" name="Grouper 35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7566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363433"/>
              </p:ext>
            </p:extLst>
          </p:nvPr>
        </p:nvGraphicFramePr>
        <p:xfrm>
          <a:off x="388471" y="1954117"/>
          <a:ext cx="8023364" cy="4202074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1780783"/>
                <a:gridCol w="3085848"/>
                <a:gridCol w="3156733"/>
              </a:tblGrid>
              <a:tr h="387502">
                <a:tc>
                  <a:txBody>
                    <a:bodyPr/>
                    <a:lstStyle/>
                    <a:p>
                      <a:pPr algn="ctr"/>
                      <a:endParaRPr lang="fr-FR" b="0" i="0" noProof="0" dirty="0">
                        <a:latin typeface="Calibri Courant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Connaissances primaires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Connaissances secondaires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5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Utilité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Adaptation à l'environnement social, vivant, et physique</a:t>
                      </a:r>
                    </a:p>
                  </a:txBody>
                  <a:tcPr marL="81267" marR="81267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Préparation à la vie future (sociale, de travail)</a:t>
                      </a:r>
                    </a:p>
                  </a:txBody>
                  <a:tcPr marL="81267" marR="81267" anchor="ctr" horzOverflow="overflow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22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Attention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Peu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Très importante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</a:tr>
              <a:tr h="1293676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Apprentissage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Inconscient, sans effort, rapide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Fondé sur l'immersion, les relations sociales, l'exploration, le jeu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Conscient, avec effort, lent.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Fondé sur l'enseignement, la pratique délibérée, intense, dans la durée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</a:tr>
              <a:tr h="56509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Motivation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Pas besoin de motivation</a:t>
                      </a:r>
                    </a:p>
                  </a:txBody>
                  <a:tcPr marL="81267" marR="8126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 Courant" charset="0"/>
                          <a:cs typeface="Calibri Courant" charset="0"/>
                        </a:rPr>
                        <a:t>Motivation extrinsèque souvent nécessaire</a:t>
                      </a: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/>
                </a:tc>
              </a:tr>
              <a:tr h="32222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urant" charset="0"/>
                        <a:ea typeface="ＭＳ Ｐゴシック" charset="0"/>
                        <a:cs typeface="Calibri Courant" charset="0"/>
                      </a:endParaRPr>
                    </a:p>
                  </a:txBody>
                  <a:tcPr marL="81267" marR="81267" anchor="ctr" horzOverflow="overflow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71497" y="6252886"/>
            <a:ext cx="3533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1600" dirty="0">
                <a:solidFill>
                  <a:schemeClr val="tx1"/>
                </a:solidFill>
                <a:latin typeface="Calibri Courant" charset="0"/>
              </a:rPr>
              <a:t>(Geary, 2008; Tricot &amp; </a:t>
            </a:r>
            <a:r>
              <a:rPr lang="en-GB" sz="1600" dirty="0" err="1">
                <a:solidFill>
                  <a:schemeClr val="tx1"/>
                </a:solidFill>
                <a:latin typeface="Calibri Courant" charset="0"/>
              </a:rPr>
              <a:t>Sweller</a:t>
            </a:r>
            <a:r>
              <a:rPr lang="en-GB" sz="1600" dirty="0">
                <a:solidFill>
                  <a:schemeClr val="tx1"/>
                </a:solidFill>
                <a:latin typeface="Calibri Courant" charset="0"/>
              </a:rPr>
              <a:t>, 2014)</a:t>
            </a:r>
            <a:endParaRPr lang="fr-FR" sz="1600" dirty="0">
              <a:solidFill>
                <a:schemeClr val="tx1"/>
              </a:solidFill>
              <a:latin typeface="Calibri Courant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49178" y="356915"/>
            <a:ext cx="390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Questions relatives aux apprentissages 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88471" y="1346078"/>
            <a:ext cx="4072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Oui, certaines connaissances ! 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562938" y="884413"/>
            <a:ext cx="501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Peut-on apprendre sans être motivé ?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209020" y="7114"/>
              <a:ext cx="593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d’engagement dans les apprentissages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76354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900" y="1817688"/>
            <a:ext cx="2460625" cy="1222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400675" y="1817688"/>
            <a:ext cx="2460625" cy="1222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4327526" y="1907271"/>
            <a:ext cx="1073150" cy="3492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ZoneTexte 2"/>
          <p:cNvSpPr txBox="1">
            <a:spLocks noChangeArrowheads="1"/>
          </p:cNvSpPr>
          <p:nvPr/>
        </p:nvSpPr>
        <p:spPr bwMode="auto">
          <a:xfrm>
            <a:off x="682625" y="3868738"/>
            <a:ext cx="781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Mémoire de travail : capacité limitée (empan, durée du maintien)</a:t>
            </a:r>
          </a:p>
        </p:txBody>
      </p:sp>
      <p:sp>
        <p:nvSpPr>
          <p:cNvPr id="33799" name="ZoneTexte 7"/>
          <p:cNvSpPr txBox="1">
            <a:spLocks noChangeArrowheads="1"/>
          </p:cNvSpPr>
          <p:nvPr/>
        </p:nvSpPr>
        <p:spPr bwMode="auto">
          <a:xfrm>
            <a:off x="682625" y="4333875"/>
            <a:ext cx="7302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Mémoire à long terme : capacité illimitée, maintien des informations si renforcement de la trace, indices de récupération </a:t>
            </a:r>
          </a:p>
        </p:txBody>
      </p:sp>
      <p:sp>
        <p:nvSpPr>
          <p:cNvPr id="9" name="Flèche vers la droite 8"/>
          <p:cNvSpPr/>
          <p:nvPr/>
        </p:nvSpPr>
        <p:spPr>
          <a:xfrm>
            <a:off x="793750" y="5508625"/>
            <a:ext cx="841375" cy="34925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3801" name="ZoneTexte 9"/>
          <p:cNvSpPr txBox="1">
            <a:spLocks noChangeArrowheads="1"/>
          </p:cNvSpPr>
          <p:nvPr/>
        </p:nvSpPr>
        <p:spPr bwMode="auto">
          <a:xfrm>
            <a:off x="1905000" y="5424488"/>
            <a:ext cx="658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Association performante si apprentissage </a:t>
            </a:r>
          </a:p>
        </p:txBody>
      </p:sp>
      <p:sp>
        <p:nvSpPr>
          <p:cNvPr id="33802" name="ZoneTexte 10"/>
          <p:cNvSpPr txBox="1">
            <a:spLocks noChangeArrowheads="1"/>
          </p:cNvSpPr>
          <p:nvPr/>
        </p:nvSpPr>
        <p:spPr bwMode="auto">
          <a:xfrm>
            <a:off x="2422525" y="2081213"/>
            <a:ext cx="112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Mémoire </a:t>
            </a:r>
          </a:p>
          <a:p>
            <a:pPr algn="ctr" eaLnBrk="1" hangingPunct="1"/>
            <a:r>
              <a:rPr lang="fr-FR" sz="1800"/>
              <a:t>de travail</a:t>
            </a:r>
          </a:p>
        </p:txBody>
      </p:sp>
      <p:sp>
        <p:nvSpPr>
          <p:cNvPr id="12" name="Flèche vers la droite 11"/>
          <p:cNvSpPr/>
          <p:nvPr/>
        </p:nvSpPr>
        <p:spPr>
          <a:xfrm rot="10800000">
            <a:off x="4311651" y="2452687"/>
            <a:ext cx="1073150" cy="3054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6" name="ZoneTexte 12"/>
          <p:cNvSpPr txBox="1">
            <a:spLocks noChangeArrowheads="1"/>
          </p:cNvSpPr>
          <p:nvPr/>
        </p:nvSpPr>
        <p:spPr bwMode="auto">
          <a:xfrm>
            <a:off x="5708650" y="2128838"/>
            <a:ext cx="17938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Mémoire </a:t>
            </a:r>
          </a:p>
          <a:p>
            <a:pPr algn="ctr" eaLnBrk="1" hangingPunct="1"/>
            <a:r>
              <a:rPr lang="fr-FR" sz="1800"/>
              <a:t>À long terme</a:t>
            </a:r>
          </a:p>
        </p:txBody>
      </p:sp>
      <p:sp>
        <p:nvSpPr>
          <p:cNvPr id="14" name="Flèche vers la droite 13"/>
          <p:cNvSpPr/>
          <p:nvPr/>
        </p:nvSpPr>
        <p:spPr>
          <a:xfrm>
            <a:off x="793750" y="1968841"/>
            <a:ext cx="1073150" cy="226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vers la droite 14"/>
          <p:cNvSpPr/>
          <p:nvPr/>
        </p:nvSpPr>
        <p:spPr>
          <a:xfrm>
            <a:off x="793750" y="2347350"/>
            <a:ext cx="1073150" cy="226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lèche vers la droite 15"/>
          <p:cNvSpPr/>
          <p:nvPr/>
        </p:nvSpPr>
        <p:spPr>
          <a:xfrm>
            <a:off x="793750" y="2758172"/>
            <a:ext cx="1073150" cy="2261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176462" y="528515"/>
            <a:ext cx="5326063" cy="644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800" dirty="0" smtClean="0">
                <a:latin typeface="Arial"/>
                <a:cs typeface="Arial"/>
              </a:rPr>
              <a:t>Organisation générale du système cognitif humain</a:t>
            </a:r>
            <a:endParaRPr lang="fr-FR" sz="1800" dirty="0">
              <a:latin typeface="Arial"/>
              <a:cs typeface="Arial"/>
            </a:endParaRPr>
          </a:p>
        </p:txBody>
      </p:sp>
      <p:sp>
        <p:nvSpPr>
          <p:cNvPr id="33817" name="ZoneTexte 1"/>
          <p:cNvSpPr txBox="1">
            <a:spLocks noChangeArrowheads="1"/>
          </p:cNvSpPr>
          <p:nvPr/>
        </p:nvSpPr>
        <p:spPr bwMode="auto">
          <a:xfrm>
            <a:off x="5135563" y="3182938"/>
            <a:ext cx="28495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Atkinson et Shiffrin (1968) </a:t>
            </a:r>
          </a:p>
          <a:p>
            <a:pPr eaLnBrk="1" hangingPunct="1"/>
            <a:endParaRPr lang="fr-FR" sz="1800"/>
          </a:p>
        </p:txBody>
      </p:sp>
      <p:grpSp>
        <p:nvGrpSpPr>
          <p:cNvPr id="17" name="Grouper 16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8950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er 2"/>
          <p:cNvGrpSpPr>
            <a:grpSpLocks/>
          </p:cNvGrpSpPr>
          <p:nvPr/>
        </p:nvGrpSpPr>
        <p:grpSpPr bwMode="auto">
          <a:xfrm>
            <a:off x="379413" y="1349375"/>
            <a:ext cx="2052637" cy="784225"/>
            <a:chOff x="1866900" y="1817688"/>
            <a:chExt cx="2460625" cy="1222375"/>
          </a:xfrm>
        </p:grpSpPr>
        <p:sp>
          <p:nvSpPr>
            <p:cNvPr id="5" name="Rectangle 4"/>
            <p:cNvSpPr/>
            <p:nvPr/>
          </p:nvSpPr>
          <p:spPr>
            <a:xfrm>
              <a:off x="1866900" y="1817688"/>
              <a:ext cx="2460625" cy="12223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4822" name="ZoneTexte 10"/>
            <p:cNvSpPr txBox="1">
              <a:spLocks noChangeArrowheads="1"/>
            </p:cNvSpPr>
            <p:nvPr/>
          </p:nvSpPr>
          <p:spPr bwMode="auto">
            <a:xfrm>
              <a:off x="2209312" y="1871100"/>
              <a:ext cx="1698872" cy="647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/>
                <a:t>Mémoire </a:t>
              </a:r>
            </a:p>
            <a:p>
              <a:pPr algn="ctr" eaLnBrk="1" hangingPunct="1"/>
              <a:r>
                <a:rPr lang="fr-FR" sz="1800"/>
                <a:t>de travail</a:t>
              </a:r>
            </a:p>
          </p:txBody>
        </p:sp>
      </p:grpSp>
      <p:pic>
        <p:nvPicPr>
          <p:cNvPr id="3481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900" y="1571625"/>
            <a:ext cx="508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866900" y="506413"/>
            <a:ext cx="5326063" cy="644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800" u="sng" dirty="0" smtClean="0">
                <a:latin typeface="Arial"/>
                <a:cs typeface="Arial"/>
              </a:rPr>
              <a:t>Organisation générale du système cognitif humain</a:t>
            </a:r>
            <a:endParaRPr lang="fr-FR" sz="1800" u="sng" dirty="0">
              <a:latin typeface="Arial"/>
              <a:cs typeface="Arial"/>
            </a:endParaRPr>
          </a:p>
        </p:txBody>
      </p:sp>
      <p:sp>
        <p:nvSpPr>
          <p:cNvPr id="34820" name="ZoneTexte 1"/>
          <p:cNvSpPr txBox="1">
            <a:spLocks noChangeArrowheads="1"/>
          </p:cNvSpPr>
          <p:nvPr/>
        </p:nvSpPr>
        <p:spPr bwMode="auto">
          <a:xfrm>
            <a:off x="833438" y="5026025"/>
            <a:ext cx="7550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Performances très limitées en situation de double tâche (Sweller, 1994)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/>
              <a:t>Performances affectées en cas de stress, de fatigue, de peur ….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/>
              <a:t>Evolution au cours du développement  (</a:t>
            </a:r>
            <a:r>
              <a:rPr lang="fi-FI" sz="1800"/>
              <a:t>Delannoy, 2007) </a:t>
            </a:r>
          </a:p>
          <a:p>
            <a:pPr eaLnBrk="1" hangingPunct="1"/>
            <a:r>
              <a:rPr lang="fr-FR" sz="1800"/>
              <a:t> 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62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1700"/>
            <a:ext cx="8424863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2" name="Titre 1"/>
          <p:cNvSpPr txBox="1">
            <a:spLocks/>
          </p:cNvSpPr>
          <p:nvPr/>
        </p:nvSpPr>
        <p:spPr bwMode="auto">
          <a:xfrm>
            <a:off x="1257261" y="376446"/>
            <a:ext cx="71221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u="sng" dirty="0">
                <a:solidFill>
                  <a:schemeClr val="tx2"/>
                </a:solidFill>
                <a:cs typeface="Arial" charset="0"/>
              </a:rPr>
              <a:t>Un exemple de double tâche dans les apprentissages : l’écriture</a:t>
            </a:r>
          </a:p>
        </p:txBody>
      </p:sp>
      <p:sp>
        <p:nvSpPr>
          <p:cNvPr id="35843" name="ZoneTexte 1"/>
          <p:cNvSpPr txBox="1">
            <a:spLocks noChangeArrowheads="1"/>
          </p:cNvSpPr>
          <p:nvPr/>
        </p:nvSpPr>
        <p:spPr bwMode="auto">
          <a:xfrm>
            <a:off x="6143625" y="6369050"/>
            <a:ext cx="253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(Hayes &amp;Flower, 1980)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491669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1557338" y="367993"/>
            <a:ext cx="7586662" cy="990600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sz="2800" b="1" dirty="0">
                <a:latin typeface="Calibri" charset="0"/>
              </a:rPr>
              <a:t>Ce que les humains sont capables …</a:t>
            </a:r>
            <a:br>
              <a:rPr lang="fr-FR" sz="2800" b="1" dirty="0">
                <a:latin typeface="Calibri" charset="0"/>
              </a:rPr>
            </a:br>
            <a:r>
              <a:rPr lang="fr-FR" sz="2800" b="1" dirty="0">
                <a:latin typeface="Calibri" charset="0"/>
              </a:rPr>
              <a:t>( …et en particulier tous nos élèves)  </a:t>
            </a:r>
          </a:p>
        </p:txBody>
      </p:sp>
      <p:pic>
        <p:nvPicPr>
          <p:cNvPr id="1741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850" y="1441271"/>
            <a:ext cx="7183438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r 3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18844" y="7114"/>
              <a:ext cx="402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Quelques éléments préparatoires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33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875" y="1633538"/>
            <a:ext cx="1711325" cy="9112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7890" name="ZoneTexte 12"/>
          <p:cNvSpPr txBox="1">
            <a:spLocks noChangeArrowheads="1"/>
          </p:cNvSpPr>
          <p:nvPr/>
        </p:nvSpPr>
        <p:spPr bwMode="auto">
          <a:xfrm>
            <a:off x="450850" y="1735138"/>
            <a:ext cx="1555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/>
              <a:t>Mémoire </a:t>
            </a:r>
          </a:p>
          <a:p>
            <a:pPr algn="ctr" eaLnBrk="1" hangingPunct="1"/>
            <a:r>
              <a:rPr lang="fr-FR" sz="1800"/>
              <a:t>à long terme</a:t>
            </a:r>
          </a:p>
        </p:txBody>
      </p:sp>
      <p:pic>
        <p:nvPicPr>
          <p:cNvPr id="3789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6200" y="1633538"/>
            <a:ext cx="571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320800" y="5132388"/>
            <a:ext cx="5853113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La mémoire sémantique et la mémoire procédurale </a:t>
            </a:r>
          </a:p>
          <a:p>
            <a:pPr>
              <a:defRPr/>
            </a:pPr>
            <a:r>
              <a:rPr lang="fr-FR" dirty="0"/>
              <a:t>(celles qui stockent les connaissances) :</a:t>
            </a:r>
          </a:p>
          <a:p>
            <a:pPr>
              <a:defRPr/>
            </a:pPr>
            <a:endParaRPr lang="fr-FR" dirty="0"/>
          </a:p>
          <a:p>
            <a:pPr marL="285750" indent="-285750">
              <a:buFontTx/>
              <a:buChar char="-"/>
              <a:defRPr/>
            </a:pPr>
            <a:r>
              <a:rPr lang="fr-FR" dirty="0"/>
              <a:t>Nécessitent des situations d’apprentissage adaptées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/>
              <a:t>Sont très sensibles à la profondeur de traitement </a:t>
            </a:r>
          </a:p>
        </p:txBody>
      </p:sp>
      <p:sp>
        <p:nvSpPr>
          <p:cNvPr id="37893" name="ZoneTexte 1"/>
          <p:cNvSpPr txBox="1">
            <a:spLocks noChangeArrowheads="1"/>
          </p:cNvSpPr>
          <p:nvPr/>
        </p:nvSpPr>
        <p:spPr bwMode="auto">
          <a:xfrm>
            <a:off x="6400800" y="4540250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(Squire, 2004)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66900" y="506413"/>
            <a:ext cx="5326063" cy="64452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800" dirty="0" smtClean="0">
                <a:latin typeface="Arial"/>
                <a:cs typeface="Arial"/>
              </a:rPr>
              <a:t>Organisation générale du système cognitif humain</a:t>
            </a:r>
            <a:endParaRPr lang="fr-FR" sz="1800" dirty="0">
              <a:latin typeface="Arial"/>
              <a:cs typeface="Arial"/>
            </a:endParaRPr>
          </a:p>
        </p:txBody>
      </p:sp>
      <p:grpSp>
        <p:nvGrpSpPr>
          <p:cNvPr id="13" name="Grouper 12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819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oneTexte 15"/>
          <p:cNvSpPr txBox="1">
            <a:spLocks noChangeArrowheads="1"/>
          </p:cNvSpPr>
          <p:nvPr/>
        </p:nvSpPr>
        <p:spPr bwMode="auto">
          <a:xfrm>
            <a:off x="1287463" y="963613"/>
            <a:ext cx="6726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Pour améliorer la mémorisation à long terme </a:t>
            </a:r>
          </a:p>
        </p:txBody>
      </p:sp>
      <p:sp>
        <p:nvSpPr>
          <p:cNvPr id="38914" name="ZoneTexte 5"/>
          <p:cNvSpPr txBox="1">
            <a:spLocks noChangeArrowheads="1"/>
          </p:cNvSpPr>
          <p:nvPr/>
        </p:nvSpPr>
        <p:spPr bwMode="auto">
          <a:xfrm>
            <a:off x="1871663" y="376446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charset="0"/>
                <a:cs typeface="Comic Sans MS" charset="0"/>
              </a:rPr>
              <a:t>Exemples de préconisations pédagogiques</a:t>
            </a:r>
          </a:p>
        </p:txBody>
      </p:sp>
      <p:sp>
        <p:nvSpPr>
          <p:cNvPr id="38915" name="ZoneTexte 7"/>
          <p:cNvSpPr txBox="1">
            <a:spLocks noChangeArrowheads="1"/>
          </p:cNvSpPr>
          <p:nvPr/>
        </p:nvSpPr>
        <p:spPr bwMode="auto">
          <a:xfrm>
            <a:off x="1287463" y="1584325"/>
            <a:ext cx="6194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Ex: le testing effect (Roediger et Karpicke, 2004)</a:t>
            </a:r>
          </a:p>
        </p:txBody>
      </p:sp>
      <p:pic>
        <p:nvPicPr>
          <p:cNvPr id="3891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338" y="2127250"/>
            <a:ext cx="65532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vers la droite 1"/>
          <p:cNvSpPr/>
          <p:nvPr/>
        </p:nvSpPr>
        <p:spPr>
          <a:xfrm>
            <a:off x="681038" y="5353050"/>
            <a:ext cx="606425" cy="433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38920" name="ZoneTexte 2"/>
          <p:cNvSpPr txBox="1">
            <a:spLocks noChangeArrowheads="1"/>
          </p:cNvSpPr>
          <p:nvPr/>
        </p:nvSpPr>
        <p:spPr bwMode="auto">
          <a:xfrm>
            <a:off x="1506538" y="5341938"/>
            <a:ext cx="7254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Ménager un ou des temps de test durant les séances d’enseignement  </a:t>
            </a:r>
          </a:p>
        </p:txBody>
      </p:sp>
      <p:grpSp>
        <p:nvGrpSpPr>
          <p:cNvPr id="11" name="Grouper 10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927244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ZoneTexte 15"/>
          <p:cNvSpPr txBox="1">
            <a:spLocks noChangeArrowheads="1"/>
          </p:cNvSpPr>
          <p:nvPr/>
        </p:nvSpPr>
        <p:spPr bwMode="auto">
          <a:xfrm>
            <a:off x="1085850" y="1214438"/>
            <a:ext cx="7473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292934"/>
                </a:solidFill>
              </a:rPr>
              <a:t>Pour améliorer ses performances aux évaluations</a:t>
            </a:r>
          </a:p>
        </p:txBody>
      </p:sp>
      <p:pic>
        <p:nvPicPr>
          <p:cNvPr id="39938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78025"/>
            <a:ext cx="827405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ZoneTexte 3"/>
          <p:cNvSpPr txBox="1">
            <a:spLocks noChangeArrowheads="1"/>
          </p:cNvSpPr>
          <p:nvPr/>
        </p:nvSpPr>
        <p:spPr bwMode="auto">
          <a:xfrm>
            <a:off x="6719888" y="5235575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solidFill>
                  <a:srgbClr val="292934"/>
                </a:solidFill>
              </a:rPr>
              <a:t>Hal Pashler (2007) </a:t>
            </a:r>
          </a:p>
        </p:txBody>
      </p:sp>
      <p:sp>
        <p:nvSpPr>
          <p:cNvPr id="39940" name="ZoneTexte 5"/>
          <p:cNvSpPr txBox="1">
            <a:spLocks noChangeArrowheads="1"/>
          </p:cNvSpPr>
          <p:nvPr/>
        </p:nvSpPr>
        <p:spPr bwMode="auto">
          <a:xfrm>
            <a:off x="1871663" y="406776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595959"/>
                </a:solidFill>
                <a:latin typeface="Comic Sans MS" charset="0"/>
                <a:cs typeface="Comic Sans MS" charset="0"/>
              </a:rPr>
              <a:t>Exemples de préconisations pédagogiques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589716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oneTexte 15"/>
          <p:cNvSpPr txBox="1">
            <a:spLocks noChangeArrowheads="1"/>
          </p:cNvSpPr>
          <p:nvPr/>
        </p:nvSpPr>
        <p:spPr bwMode="auto">
          <a:xfrm>
            <a:off x="831850" y="101288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>
                <a:solidFill>
                  <a:srgbClr val="292934"/>
                </a:solidFill>
              </a:rPr>
              <a:t>Pour améliorer ses performances aux évaluations</a:t>
            </a:r>
          </a:p>
        </p:txBody>
      </p:sp>
      <p:pic>
        <p:nvPicPr>
          <p:cNvPr id="40962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25" y="1597080"/>
            <a:ext cx="8458200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ZoneTexte 5"/>
          <p:cNvSpPr txBox="1">
            <a:spLocks noChangeArrowheads="1"/>
          </p:cNvSpPr>
          <p:nvPr/>
        </p:nvSpPr>
        <p:spPr bwMode="auto">
          <a:xfrm>
            <a:off x="1652588" y="359175"/>
            <a:ext cx="727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 dirty="0">
                <a:solidFill>
                  <a:srgbClr val="595959"/>
                </a:solidFill>
                <a:latin typeface="Comic Sans MS" charset="0"/>
                <a:cs typeface="Comic Sans MS" charset="0"/>
              </a:rPr>
              <a:t>Exemples de préconisations pédagogiques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67940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41538" y="427038"/>
            <a:ext cx="4668837" cy="465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latin typeface="Calibri"/>
                <a:ea typeface="+mj-ea"/>
                <a:cs typeface="Calibri"/>
              </a:rPr>
              <a:t>Qu’est ce qu’on apprend ?</a:t>
            </a:r>
            <a:endParaRPr lang="fr-FR" sz="2800" b="1" dirty="0">
              <a:latin typeface="Calibri"/>
              <a:ea typeface="+mj-ea"/>
              <a:cs typeface="Calibri"/>
            </a:endParaRP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485775" y="3714750"/>
            <a:ext cx="8329613" cy="387350"/>
            <a:chOff x="485775" y="3714750"/>
            <a:chExt cx="8329613" cy="387350"/>
          </a:xfrm>
        </p:grpSpPr>
        <p:sp>
          <p:nvSpPr>
            <p:cNvPr id="46096" name="ZoneTexte 9"/>
            <p:cNvSpPr txBox="1">
              <a:spLocks noChangeArrowheads="1"/>
            </p:cNvSpPr>
            <p:nvPr/>
          </p:nvSpPr>
          <p:spPr bwMode="auto">
            <a:xfrm>
              <a:off x="7332663" y="3714750"/>
              <a:ext cx="1482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Procédural</a:t>
              </a:r>
            </a:p>
          </p:txBody>
        </p:sp>
        <p:sp>
          <p:nvSpPr>
            <p:cNvPr id="46097" name="ZoneTexte 10"/>
            <p:cNvSpPr txBox="1">
              <a:spLocks noChangeArrowheads="1"/>
            </p:cNvSpPr>
            <p:nvPr/>
          </p:nvSpPr>
          <p:spPr bwMode="auto">
            <a:xfrm>
              <a:off x="485775" y="3732213"/>
              <a:ext cx="1481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Déclaratif</a:t>
              </a:r>
            </a:p>
          </p:txBody>
        </p:sp>
      </p:grpSp>
      <p:grpSp>
        <p:nvGrpSpPr>
          <p:cNvPr id="3" name="Grouper 2"/>
          <p:cNvGrpSpPr>
            <a:grpSpLocks/>
          </p:cNvGrpSpPr>
          <p:nvPr/>
        </p:nvGrpSpPr>
        <p:grpSpPr bwMode="auto">
          <a:xfrm>
            <a:off x="4627563" y="1700213"/>
            <a:ext cx="1481137" cy="4559300"/>
            <a:chOff x="4627563" y="1700213"/>
            <a:chExt cx="1481137" cy="4559300"/>
          </a:xfrm>
        </p:grpSpPr>
        <p:sp>
          <p:nvSpPr>
            <p:cNvPr id="46094" name="ZoneTexte 11"/>
            <p:cNvSpPr txBox="1">
              <a:spLocks noChangeArrowheads="1"/>
            </p:cNvSpPr>
            <p:nvPr/>
          </p:nvSpPr>
          <p:spPr bwMode="auto">
            <a:xfrm>
              <a:off x="4627563" y="1700213"/>
              <a:ext cx="1481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Général</a:t>
              </a:r>
            </a:p>
          </p:txBody>
        </p:sp>
        <p:sp>
          <p:nvSpPr>
            <p:cNvPr id="46095" name="ZoneTexte 12"/>
            <p:cNvSpPr txBox="1">
              <a:spLocks noChangeArrowheads="1"/>
            </p:cNvSpPr>
            <p:nvPr/>
          </p:nvSpPr>
          <p:spPr bwMode="auto">
            <a:xfrm>
              <a:off x="4627563" y="5889625"/>
              <a:ext cx="14811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Particulier</a:t>
              </a:r>
            </a:p>
          </p:txBody>
        </p:sp>
      </p:grpSp>
      <p:sp>
        <p:nvSpPr>
          <p:cNvPr id="24582" name="ZoneTexte 13"/>
          <p:cNvSpPr txBox="1">
            <a:spLocks noChangeArrowheads="1"/>
          </p:cNvSpPr>
          <p:nvPr/>
        </p:nvSpPr>
        <p:spPr bwMode="auto">
          <a:xfrm>
            <a:off x="5353050" y="4264025"/>
            <a:ext cx="1874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Savoir-faire</a:t>
            </a:r>
          </a:p>
          <a:p>
            <a:pPr eaLnBrk="1" hangingPunct="1"/>
            <a:endParaRPr lang="fr-FR" sz="2000" b="1"/>
          </a:p>
          <a:p>
            <a:pPr eaLnBrk="1" hangingPunct="1"/>
            <a:r>
              <a:rPr lang="fr-FR" sz="2000" b="1"/>
              <a:t>Automatisme</a:t>
            </a:r>
          </a:p>
        </p:txBody>
      </p:sp>
      <p:sp>
        <p:nvSpPr>
          <p:cNvPr id="24583" name="ZoneTexte 14"/>
          <p:cNvSpPr txBox="1">
            <a:spLocks noChangeArrowheads="1"/>
          </p:cNvSpPr>
          <p:nvPr/>
        </p:nvSpPr>
        <p:spPr bwMode="auto">
          <a:xfrm>
            <a:off x="5353050" y="2411413"/>
            <a:ext cx="1874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Méthode</a:t>
            </a:r>
          </a:p>
        </p:txBody>
      </p:sp>
      <p:sp>
        <p:nvSpPr>
          <p:cNvPr id="24584" name="ZoneTexte 15"/>
          <p:cNvSpPr txBox="1">
            <a:spLocks noChangeArrowheads="1"/>
          </p:cNvSpPr>
          <p:nvPr/>
        </p:nvSpPr>
        <p:spPr bwMode="auto">
          <a:xfrm>
            <a:off x="1709738" y="2425700"/>
            <a:ext cx="187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Concept</a:t>
            </a:r>
          </a:p>
        </p:txBody>
      </p:sp>
      <p:sp>
        <p:nvSpPr>
          <p:cNvPr id="24585" name="ZoneTexte 16"/>
          <p:cNvSpPr txBox="1">
            <a:spLocks noChangeArrowheads="1"/>
          </p:cNvSpPr>
          <p:nvPr/>
        </p:nvSpPr>
        <p:spPr bwMode="auto">
          <a:xfrm>
            <a:off x="306388" y="4260850"/>
            <a:ext cx="36877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000" b="1"/>
              <a:t>Connaissance spécifique d'un événement ou d'une situation</a:t>
            </a:r>
            <a:r>
              <a:rPr lang="fr-FR" sz="2000"/>
              <a:t>  </a:t>
            </a:r>
          </a:p>
          <a:p>
            <a:pPr eaLnBrk="1" hangingPunct="1"/>
            <a:endParaRPr lang="fr-FR" sz="2000" b="1"/>
          </a:p>
          <a:p>
            <a:pPr eaLnBrk="1" hangingPunct="1"/>
            <a:r>
              <a:rPr lang="fr-FR" sz="2000" b="1"/>
              <a:t>Trace littérale</a:t>
            </a:r>
          </a:p>
        </p:txBody>
      </p:sp>
      <p:sp>
        <p:nvSpPr>
          <p:cNvPr id="46088" name="Rectangle 17"/>
          <p:cNvSpPr>
            <a:spLocks noChangeArrowheads="1"/>
          </p:cNvSpPr>
          <p:nvPr/>
        </p:nvSpPr>
        <p:spPr bwMode="auto">
          <a:xfrm>
            <a:off x="5495925" y="6335713"/>
            <a:ext cx="3463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/>
              <a:t>Musial, Pradère et Tricot (2011) </a:t>
            </a:r>
          </a:p>
        </p:txBody>
      </p:sp>
      <p:sp>
        <p:nvSpPr>
          <p:cNvPr id="46089" name="ZoneTexte 19"/>
          <p:cNvSpPr txBox="1">
            <a:spLocks noChangeArrowheads="1"/>
          </p:cNvSpPr>
          <p:nvPr/>
        </p:nvSpPr>
        <p:spPr bwMode="auto">
          <a:xfrm>
            <a:off x="4496060" y="906519"/>
            <a:ext cx="4319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b="1" dirty="0"/>
              <a:t>Différents formats de connaissances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4572000" y="1700213"/>
            <a:ext cx="0" cy="4559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85775" y="3729038"/>
            <a:ext cx="81676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0" name="ZoneTexte 13"/>
          <p:cNvSpPr txBox="1">
            <a:spLocks noChangeArrowheads="1"/>
          </p:cNvSpPr>
          <p:nvPr/>
        </p:nvSpPr>
        <p:spPr bwMode="auto">
          <a:xfrm>
            <a:off x="2225675" y="1395413"/>
            <a:ext cx="235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Domaine de validité</a:t>
            </a:r>
          </a:p>
        </p:txBody>
      </p:sp>
      <p:sp>
        <p:nvSpPr>
          <p:cNvPr id="46093" name="ZoneTexte 24"/>
          <p:cNvSpPr txBox="1">
            <a:spLocks noChangeArrowheads="1"/>
          </p:cNvSpPr>
          <p:nvPr/>
        </p:nvSpPr>
        <p:spPr bwMode="auto">
          <a:xfrm>
            <a:off x="7450138" y="2954338"/>
            <a:ext cx="169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800" b="1">
                <a:solidFill>
                  <a:srgbClr val="8A8AA3"/>
                </a:solidFill>
              </a:rPr>
              <a:t>Domaine de </a:t>
            </a:r>
          </a:p>
          <a:p>
            <a:pPr algn="ctr" eaLnBrk="1" hangingPunct="1"/>
            <a:r>
              <a:rPr lang="fr-FR" sz="1800" b="1">
                <a:solidFill>
                  <a:srgbClr val="8A8AA3"/>
                </a:solidFill>
              </a:rPr>
              <a:t>connaissance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515872" y="7114"/>
            <a:ext cx="462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Dimension cognitive dans les apprentissages  </a:t>
            </a:r>
          </a:p>
        </p:txBody>
      </p:sp>
      <p:grpSp>
        <p:nvGrpSpPr>
          <p:cNvPr id="25" name="Grouper 24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239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4" grpId="0"/>
      <p:bldP spid="245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4"/>
          <p:cNvSpPr>
            <a:spLocks noGrp="1"/>
          </p:cNvSpPr>
          <p:nvPr>
            <p:ph type="title"/>
          </p:nvPr>
        </p:nvSpPr>
        <p:spPr>
          <a:xfrm>
            <a:off x="2147823" y="496888"/>
            <a:ext cx="4668837" cy="465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latin typeface="Calibri"/>
                <a:ea typeface="+mj-ea"/>
                <a:cs typeface="Calibri"/>
              </a:rPr>
              <a:t>Qu’est ce qu’on apprend ?</a:t>
            </a:r>
            <a:endParaRPr lang="fr-FR" sz="2800" b="1" dirty="0">
              <a:latin typeface="Calibri"/>
              <a:ea typeface="+mj-ea"/>
              <a:cs typeface="Calibri"/>
            </a:endParaRPr>
          </a:p>
        </p:txBody>
      </p:sp>
      <p:sp>
        <p:nvSpPr>
          <p:cNvPr id="47106" name="ZoneTexte 4"/>
          <p:cNvSpPr txBox="1">
            <a:spLocks noChangeArrowheads="1"/>
          </p:cNvSpPr>
          <p:nvPr/>
        </p:nvSpPr>
        <p:spPr bwMode="auto">
          <a:xfrm>
            <a:off x="6527800" y="962025"/>
            <a:ext cx="201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L’autonomie</a:t>
            </a:r>
          </a:p>
        </p:txBody>
      </p:sp>
      <p:grpSp>
        <p:nvGrpSpPr>
          <p:cNvPr id="47107" name="Grouper 16"/>
          <p:cNvGrpSpPr>
            <a:grpSpLocks/>
          </p:cNvGrpSpPr>
          <p:nvPr/>
        </p:nvGrpSpPr>
        <p:grpSpPr bwMode="auto">
          <a:xfrm>
            <a:off x="871538" y="1766888"/>
            <a:ext cx="7229475" cy="4027487"/>
            <a:chOff x="871507" y="1766482"/>
            <a:chExt cx="7229059" cy="4027531"/>
          </a:xfrm>
        </p:grpSpPr>
        <p:sp>
          <p:nvSpPr>
            <p:cNvPr id="47112" name="ZoneTexte 6"/>
            <p:cNvSpPr txBox="1">
              <a:spLocks noChangeArrowheads="1"/>
            </p:cNvSpPr>
            <p:nvPr/>
          </p:nvSpPr>
          <p:spPr bwMode="auto">
            <a:xfrm>
              <a:off x="1112379" y="4963016"/>
              <a:ext cx="477363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/>
                <a:t>Contrôle du bon</a:t>
              </a:r>
            </a:p>
            <a:p>
              <a:pPr algn="ctr" eaLnBrk="1" hangingPunct="1"/>
              <a:r>
                <a:rPr lang="fr-FR"/>
                <a:t> déroulement de la tâche</a:t>
              </a:r>
            </a:p>
          </p:txBody>
        </p:sp>
        <p:sp>
          <p:nvSpPr>
            <p:cNvPr id="47113" name="ZoneTexte 7"/>
            <p:cNvSpPr txBox="1">
              <a:spLocks noChangeArrowheads="1"/>
            </p:cNvSpPr>
            <p:nvPr/>
          </p:nvSpPr>
          <p:spPr bwMode="auto">
            <a:xfrm>
              <a:off x="1353251" y="3284227"/>
              <a:ext cx="429189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/>
                <a:t>Définition d’objectifs et de stratégies </a:t>
              </a:r>
            </a:p>
          </p:txBody>
        </p:sp>
        <p:sp>
          <p:nvSpPr>
            <p:cNvPr id="47114" name="ZoneTexte 8"/>
            <p:cNvSpPr txBox="1">
              <a:spLocks noChangeArrowheads="1"/>
            </p:cNvSpPr>
            <p:nvPr/>
          </p:nvSpPr>
          <p:spPr bwMode="auto">
            <a:xfrm>
              <a:off x="871507" y="1766482"/>
              <a:ext cx="52553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/>
                <a:t>Focus de l’activité</a:t>
              </a:r>
            </a:p>
          </p:txBody>
        </p:sp>
        <p:sp>
          <p:nvSpPr>
            <p:cNvPr id="10" name="Flèche vers le bas 9"/>
            <p:cNvSpPr/>
            <p:nvPr/>
          </p:nvSpPr>
          <p:spPr>
            <a:xfrm>
              <a:off x="3258326" y="2463595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3258326" y="4175696"/>
              <a:ext cx="481744" cy="70076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7121" name="ZoneTexte 11"/>
            <p:cNvSpPr txBox="1">
              <a:spLocks noChangeArrowheads="1"/>
            </p:cNvSpPr>
            <p:nvPr/>
          </p:nvSpPr>
          <p:spPr bwMode="auto">
            <a:xfrm>
              <a:off x="5516670" y="1766482"/>
              <a:ext cx="258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b="1">
                  <a:solidFill>
                    <a:srgbClr val="FF0000"/>
                  </a:solidFill>
                </a:rPr>
                <a:t>Sélection parmi des tâches en instances </a:t>
              </a:r>
            </a:p>
          </p:txBody>
        </p:sp>
        <p:sp>
          <p:nvSpPr>
            <p:cNvPr id="47122" name="ZoneTexte 14"/>
            <p:cNvSpPr txBox="1">
              <a:spLocks noChangeArrowheads="1"/>
            </p:cNvSpPr>
            <p:nvPr/>
          </p:nvSpPr>
          <p:spPr bwMode="auto">
            <a:xfrm>
              <a:off x="5516670" y="5147682"/>
              <a:ext cx="2583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800" b="1">
                  <a:solidFill>
                    <a:srgbClr val="FF0000"/>
                  </a:solidFill>
                </a:rPr>
                <a:t>Prise d’information dans l’environnement</a:t>
              </a:r>
            </a:p>
          </p:txBody>
        </p:sp>
      </p:grp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863850" y="6037263"/>
            <a:ext cx="6045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b="1"/>
              <a:t>Enseignement = disparition du guidage</a:t>
            </a:r>
          </a:p>
        </p:txBody>
      </p:sp>
      <p:grpSp>
        <p:nvGrpSpPr>
          <p:cNvPr id="5" name="Grouper 4"/>
          <p:cNvGrpSpPr>
            <a:grpSpLocks/>
          </p:cNvGrpSpPr>
          <p:nvPr/>
        </p:nvGrpSpPr>
        <p:grpSpPr bwMode="auto">
          <a:xfrm>
            <a:off x="363538" y="3284538"/>
            <a:ext cx="2357437" cy="2168525"/>
            <a:chOff x="363538" y="3284538"/>
            <a:chExt cx="2357016" cy="2168525"/>
          </a:xfrm>
        </p:grpSpPr>
        <p:sp>
          <p:nvSpPr>
            <p:cNvPr id="3" name="Flèche courbée vers la droite 2"/>
            <p:cNvSpPr/>
            <p:nvPr/>
          </p:nvSpPr>
          <p:spPr>
            <a:xfrm flipV="1">
              <a:off x="363538" y="3284538"/>
              <a:ext cx="947568" cy="2168525"/>
            </a:xfrm>
            <a:prstGeom prst="curvedRightArrow">
              <a:avLst>
                <a:gd name="adj1" fmla="val 25000"/>
                <a:gd name="adj2" fmla="val 77000"/>
                <a:gd name="adj3" fmla="val 25000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7111" name="ZoneTexte 1"/>
            <p:cNvSpPr txBox="1">
              <a:spLocks noChangeArrowheads="1"/>
            </p:cNvSpPr>
            <p:nvPr/>
          </p:nvSpPr>
          <p:spPr bwMode="auto">
            <a:xfrm>
              <a:off x="797632" y="4275667"/>
              <a:ext cx="19229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2000" b="1"/>
                <a:t>Métacognition</a:t>
              </a: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943186" y="-10157"/>
              <a:ext cx="5200814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cognitive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236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ChangeArrowheads="1"/>
          </p:cNvSpPr>
          <p:nvPr/>
        </p:nvSpPr>
        <p:spPr bwMode="auto">
          <a:xfrm>
            <a:off x="117475" y="987606"/>
            <a:ext cx="646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/>
              <a:t>L’attitude des enseignants</a:t>
            </a:r>
            <a:endParaRPr lang="fr-FR"/>
          </a:p>
        </p:txBody>
      </p:sp>
      <p:sp>
        <p:nvSpPr>
          <p:cNvPr id="45058" name="ZoneTexte 10"/>
          <p:cNvSpPr txBox="1">
            <a:spLocks noChangeArrowheads="1"/>
          </p:cNvSpPr>
          <p:nvPr/>
        </p:nvSpPr>
        <p:spPr bwMode="auto">
          <a:xfrm>
            <a:off x="765175" y="1306694"/>
            <a:ext cx="81486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 dirty="0"/>
              <a:t>Empathie, sympathie, indulgence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Communication non-verbale, dynamique, claire, qui favorise la participation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Qui développe l’intérêt situationnel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Qui encourage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Qui est juste 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Qui est disponible</a:t>
            </a:r>
          </a:p>
        </p:txBody>
      </p:sp>
      <p:sp>
        <p:nvSpPr>
          <p:cNvPr id="45059" name="ZoneTexte 1"/>
          <p:cNvSpPr txBox="1">
            <a:spLocks noChangeArrowheads="1"/>
          </p:cNvSpPr>
          <p:nvPr/>
        </p:nvSpPr>
        <p:spPr bwMode="auto">
          <a:xfrm>
            <a:off x="4918075" y="3179944"/>
            <a:ext cx="332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Amadieu, F. &amp; Tricot, A. (2015)</a:t>
            </a:r>
          </a:p>
        </p:txBody>
      </p:sp>
      <p:sp>
        <p:nvSpPr>
          <p:cNvPr id="45062" name="ZoneTexte 10"/>
          <p:cNvSpPr txBox="1">
            <a:spLocks noChangeArrowheads="1"/>
          </p:cNvSpPr>
          <p:nvPr/>
        </p:nvSpPr>
        <p:spPr bwMode="auto">
          <a:xfrm>
            <a:off x="390525" y="3954644"/>
            <a:ext cx="8828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FR" sz="1800" dirty="0"/>
              <a:t>Création d’un </a:t>
            </a:r>
            <a:r>
              <a:rPr lang="fr-FR" sz="1800" b="1" dirty="0"/>
              <a:t>climat</a:t>
            </a:r>
            <a:r>
              <a:rPr lang="fr-FR" sz="1800" dirty="0"/>
              <a:t> agréable et propice au travail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Encouragement de la sociabilité, des rencontres, des échanges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Développement de l’autonomie et de la créativité</a:t>
            </a:r>
          </a:p>
          <a:p>
            <a:pPr eaLnBrk="1" hangingPunct="1">
              <a:buFont typeface="Arial" charset="0"/>
              <a:buChar char="•"/>
            </a:pPr>
            <a:r>
              <a:rPr lang="fr-FR" sz="1800" dirty="0"/>
              <a:t>Prise en compte des rythmes d’apprentissage (temps de travail – temps de pause)</a:t>
            </a:r>
          </a:p>
        </p:txBody>
      </p:sp>
      <p:sp>
        <p:nvSpPr>
          <p:cNvPr id="45063" name="ZoneTexte 1"/>
          <p:cNvSpPr txBox="1">
            <a:spLocks noChangeArrowheads="1"/>
          </p:cNvSpPr>
          <p:nvPr/>
        </p:nvSpPr>
        <p:spPr bwMode="auto">
          <a:xfrm>
            <a:off x="4899025" y="5218294"/>
            <a:ext cx="3841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Ficher &amp; Moles (2003)   Kolb (1984)    </a:t>
            </a: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390525" y="3641906"/>
            <a:ext cx="646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b="1"/>
              <a:t>Le design spatial</a:t>
            </a:r>
            <a:endParaRPr lang="fr-FR"/>
          </a:p>
        </p:txBody>
      </p:sp>
      <p:grpSp>
        <p:nvGrpSpPr>
          <p:cNvPr id="10" name="Grouper 9"/>
          <p:cNvGrpSpPr/>
          <p:nvPr/>
        </p:nvGrpSpPr>
        <p:grpSpPr>
          <a:xfrm>
            <a:off x="0" y="0"/>
            <a:ext cx="9144001" cy="376446"/>
            <a:chOff x="0" y="0"/>
            <a:chExt cx="9144001" cy="376446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104179" y="7114"/>
              <a:ext cx="60398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Dimension psycho-affective  dans les apprentissages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9514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7367" y="2164528"/>
            <a:ext cx="786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Faire apprendre des connaissances à partir de </a:t>
            </a:r>
            <a:r>
              <a:rPr lang="fr-FR" b="1" u="sng" dirty="0" smtClean="0"/>
              <a:t>situations artificielles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137814" y="2918643"/>
            <a:ext cx="8866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Ingénierie pédagogique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Création, conception et aménagement des environnements d’apprentissage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Démarche « Buts – Moyens – Tâches » (programmes, référentiels, niveaux taxonomiques)</a:t>
            </a:r>
          </a:p>
        </p:txBody>
      </p:sp>
      <p:sp>
        <p:nvSpPr>
          <p:cNvPr id="2" name="Rectangle 1"/>
          <p:cNvSpPr/>
          <p:nvPr/>
        </p:nvSpPr>
        <p:spPr>
          <a:xfrm>
            <a:off x="391942" y="113933"/>
            <a:ext cx="8529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/>
            <a:r>
              <a:rPr lang="fr-FR" sz="2400" b="1" dirty="0" smtClean="0"/>
              <a:t>Enseigner </a:t>
            </a:r>
            <a:r>
              <a:rPr lang="fr-FR" sz="2400" b="1" dirty="0"/>
              <a:t>: les multiples facettes d’un métier complexe</a:t>
            </a:r>
            <a:r>
              <a:rPr lang="fr-FR" dirty="0"/>
              <a:t> </a:t>
            </a:r>
          </a:p>
        </p:txBody>
      </p:sp>
      <p:sp>
        <p:nvSpPr>
          <p:cNvPr id="8" name="Triangle rectangle 7"/>
          <p:cNvSpPr/>
          <p:nvPr/>
        </p:nvSpPr>
        <p:spPr>
          <a:xfrm rot="10800000">
            <a:off x="8387918" y="-1"/>
            <a:ext cx="756082" cy="724469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7367" y="1206462"/>
            <a:ext cx="85202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école</a:t>
            </a:r>
            <a:r>
              <a:rPr lang="fr-FR" dirty="0" smtClean="0"/>
              <a:t> </a:t>
            </a:r>
            <a:r>
              <a:rPr lang="fr-FR" dirty="0"/>
              <a:t>organise et structure les rapports entre l’enseignement dispensé par l’enseignant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les apprentissages construits par les </a:t>
            </a:r>
            <a:r>
              <a:rPr lang="fr-FR" dirty="0" err="1"/>
              <a:t>élèves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										</a:t>
            </a:r>
            <a:r>
              <a:rPr lang="fr-FR" dirty="0" err="1" smtClean="0"/>
              <a:t>Ginestie</a:t>
            </a:r>
            <a:r>
              <a:rPr lang="fr-FR" dirty="0" smtClean="0"/>
              <a:t>́ </a:t>
            </a:r>
            <a:r>
              <a:rPr lang="fr-FR" dirty="0"/>
              <a:t>et Tricot (2013</a:t>
            </a:r>
            <a:r>
              <a:rPr lang="fr-FR" dirty="0" smtClean="0"/>
              <a:t>)</a:t>
            </a:r>
            <a:endParaRPr lang="fr-FR" dirty="0"/>
          </a:p>
        </p:txBody>
      </p:sp>
      <p:grpSp>
        <p:nvGrpSpPr>
          <p:cNvPr id="6" name="Grouper 5"/>
          <p:cNvGrpSpPr/>
          <p:nvPr/>
        </p:nvGrpSpPr>
        <p:grpSpPr>
          <a:xfrm>
            <a:off x="56313" y="4028929"/>
            <a:ext cx="9161482" cy="2123659"/>
            <a:chOff x="150381" y="4145913"/>
            <a:chExt cx="9161482" cy="2123659"/>
          </a:xfrm>
        </p:grpSpPr>
        <p:sp>
          <p:nvSpPr>
            <p:cNvPr id="4" name="ZoneTexte 3"/>
            <p:cNvSpPr txBox="1"/>
            <p:nvPr/>
          </p:nvSpPr>
          <p:spPr>
            <a:xfrm>
              <a:off x="150381" y="4145913"/>
              <a:ext cx="7190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Gestes et postures professionnelles </a:t>
              </a:r>
              <a:r>
                <a:rPr lang="fr-FR" dirty="0" smtClean="0"/>
                <a:t>:</a:t>
              </a:r>
            </a:p>
          </p:txBody>
        </p:sp>
        <p:sp>
          <p:nvSpPr>
            <p:cNvPr id="11" name="ZoneTexte 10"/>
            <p:cNvSpPr txBox="1">
              <a:spLocks noChangeArrowheads="1"/>
            </p:cNvSpPr>
            <p:nvPr/>
          </p:nvSpPr>
          <p:spPr bwMode="auto">
            <a:xfrm>
              <a:off x="150381" y="4515245"/>
              <a:ext cx="9161482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fr-FR" sz="1800" dirty="0"/>
                <a:t>Empathie, sympathie, </a:t>
              </a:r>
              <a:r>
                <a:rPr lang="fr-FR" sz="1800" dirty="0" smtClean="0"/>
                <a:t>indulgence</a:t>
              </a:r>
              <a:endParaRPr lang="fr-FR" sz="1800" dirty="0"/>
            </a:p>
            <a:p>
              <a:pPr eaLnBrk="1" hangingPunct="1">
                <a:buFont typeface="Arial" charset="0"/>
                <a:buChar char="•"/>
              </a:pPr>
              <a:r>
                <a:rPr lang="fr-FR" sz="1800" dirty="0" smtClean="0"/>
                <a:t>Communication : verbale, non</a:t>
              </a:r>
              <a:r>
                <a:rPr lang="fr-FR" sz="1800" dirty="0"/>
                <a:t>-verbale, dynamique, claire, qui favorise la participation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fr-FR" sz="1800" dirty="0"/>
                <a:t>Qui développe l’intérêt situationnel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fr-FR" sz="1800" dirty="0"/>
                <a:t>Qui encourage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fr-FR" sz="1800" dirty="0"/>
                <a:t>Qui est juste 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fr-FR" sz="1800" dirty="0"/>
                <a:t>Qui est disponible</a:t>
              </a:r>
            </a:p>
          </p:txBody>
        </p:sp>
        <p:sp>
          <p:nvSpPr>
            <p:cNvPr id="12" name="ZoneTexte 1"/>
            <p:cNvSpPr txBox="1">
              <a:spLocks noChangeArrowheads="1"/>
            </p:cNvSpPr>
            <p:nvPr/>
          </p:nvSpPr>
          <p:spPr bwMode="auto">
            <a:xfrm>
              <a:off x="4449729" y="5772326"/>
              <a:ext cx="3327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 dirty="0" err="1"/>
                <a:t>Amadieu</a:t>
              </a:r>
              <a:r>
                <a:rPr lang="fr-FR" sz="1800" dirty="0"/>
                <a:t>, F. &amp; Tricot, A. (2015)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393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523198" y="1584627"/>
            <a:ext cx="440377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Temps, espaces, environnement humain 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Diversité et hétérogénéité des élèves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Nombre d’élèves par classe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Format des connaissances à faire acquérir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Evaluations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…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54510" y="1008253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Quels sont les éléments présents au quotidien dans la vie professionnelle d’un enseignant ?  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19159" y="3321822"/>
            <a:ext cx="85363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C’</a:t>
            </a:r>
            <a:r>
              <a:rPr lang="fr-FR" b="1" dirty="0"/>
              <a:t>e</a:t>
            </a:r>
            <a:r>
              <a:rPr lang="fr-FR" b="1" dirty="0" smtClean="0"/>
              <a:t>st </a:t>
            </a:r>
            <a:r>
              <a:rPr lang="fr-FR" b="1" dirty="0"/>
              <a:t>m</a:t>
            </a:r>
            <a:r>
              <a:rPr lang="fr-FR" b="1" dirty="0" smtClean="0"/>
              <a:t>étier qui   : </a:t>
            </a:r>
          </a:p>
          <a:p>
            <a:endParaRPr lang="fr-FR" b="1" dirty="0" smtClean="0"/>
          </a:p>
          <a:p>
            <a:pPr marL="534988" indent="-268288">
              <a:buFontTx/>
              <a:buChar char="-"/>
            </a:pPr>
            <a:r>
              <a:rPr lang="fr-FR" dirty="0" smtClean="0"/>
              <a:t>Mobilise des compétences en ingénierie de formation</a:t>
            </a:r>
          </a:p>
          <a:p>
            <a:pPr marL="534988" indent="-268288">
              <a:buFontTx/>
              <a:buChar char="-"/>
            </a:pPr>
            <a:r>
              <a:rPr lang="fr-FR" dirty="0" smtClean="0"/>
              <a:t>Mobilise des capacités de </a:t>
            </a:r>
            <a:r>
              <a:rPr lang="fr-FR" dirty="0" err="1" smtClean="0"/>
              <a:t>self-contrôle</a:t>
            </a:r>
            <a:r>
              <a:rPr lang="fr-FR" dirty="0" smtClean="0"/>
              <a:t> (régulation </a:t>
            </a:r>
            <a:r>
              <a:rPr lang="fr-FR" dirty="0"/>
              <a:t>de ses </a:t>
            </a:r>
            <a:r>
              <a:rPr lang="fr-FR" dirty="0" smtClean="0"/>
              <a:t>émotions)</a:t>
            </a:r>
          </a:p>
          <a:p>
            <a:pPr marL="534988" indent="-268288">
              <a:buFontTx/>
              <a:buChar char="-"/>
            </a:pPr>
            <a:r>
              <a:rPr lang="fr-FR" dirty="0" smtClean="0"/>
              <a:t>Nécessite de la </a:t>
            </a:r>
            <a:r>
              <a:rPr lang="fr-FR" dirty="0" err="1" smtClean="0"/>
              <a:t>reflexivité</a:t>
            </a:r>
            <a:r>
              <a:rPr lang="fr-FR" dirty="0" smtClean="0"/>
              <a:t> sur ses pratiques</a:t>
            </a:r>
          </a:p>
          <a:p>
            <a:pPr marL="534988" indent="-268288">
              <a:buFontTx/>
              <a:buChar char="-"/>
            </a:pPr>
            <a:r>
              <a:rPr lang="fr-FR" dirty="0" smtClean="0"/>
              <a:t>Demande </a:t>
            </a:r>
            <a:r>
              <a:rPr lang="fr-FR" dirty="0"/>
              <a:t>des prises de décision en </a:t>
            </a:r>
            <a:r>
              <a:rPr lang="fr-FR" dirty="0" smtClean="0"/>
              <a:t>environnements complexes </a:t>
            </a:r>
          </a:p>
          <a:p>
            <a:pPr marL="534988" indent="-268288">
              <a:buFontTx/>
              <a:buChar char="-"/>
            </a:pPr>
            <a:r>
              <a:rPr lang="fr-FR" dirty="0" smtClean="0"/>
              <a:t>Demande une attention cognitive importante</a:t>
            </a:r>
          </a:p>
          <a:p>
            <a:pPr marL="534988" indent="-268288">
              <a:buFontTx/>
              <a:buChar char="-"/>
            </a:pPr>
            <a:r>
              <a:rPr lang="fr-FR" dirty="0" smtClean="0"/>
              <a:t>Impose des capacités de « </a:t>
            </a:r>
            <a:r>
              <a:rPr lang="fr-FR" dirty="0" err="1" smtClean="0"/>
              <a:t>swichting</a:t>
            </a:r>
            <a:r>
              <a:rPr lang="fr-FR" dirty="0" smtClean="0"/>
              <a:t> » importantes (</a:t>
            </a:r>
            <a:r>
              <a:rPr lang="fr-FR" dirty="0" err="1" smtClean="0"/>
              <a:t>fléxibilité</a:t>
            </a:r>
            <a:r>
              <a:rPr lang="fr-FR" dirty="0" smtClean="0"/>
              <a:t> mentale)</a:t>
            </a:r>
          </a:p>
          <a:p>
            <a:pPr marL="534988" indent="-268288">
              <a:buFontTx/>
              <a:buChar char="-"/>
            </a:pPr>
            <a:r>
              <a:rPr lang="fr-FR" dirty="0" smtClean="0"/>
              <a:t>Nécessite d’être « le seul maître à bord » dans sa classe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09" y="22133"/>
            <a:ext cx="857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/>
            <a:r>
              <a:rPr lang="fr-FR" sz="2400" b="1" dirty="0" smtClean="0"/>
              <a:t>Enseigner </a:t>
            </a:r>
            <a:r>
              <a:rPr lang="fr-FR" sz="2400" b="1" dirty="0"/>
              <a:t>: les multiples facettes d’un métier complexe</a:t>
            </a:r>
            <a:r>
              <a:rPr lang="fr-FR" dirty="0"/>
              <a:t> </a:t>
            </a:r>
          </a:p>
        </p:txBody>
      </p:sp>
      <p:sp>
        <p:nvSpPr>
          <p:cNvPr id="8" name="Triangle rectangle 7"/>
          <p:cNvSpPr/>
          <p:nvPr/>
        </p:nvSpPr>
        <p:spPr>
          <a:xfrm rot="10800000">
            <a:off x="8387918" y="-1"/>
            <a:ext cx="756082" cy="724469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864887" y="5965182"/>
            <a:ext cx="470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Mots clés : Formation, recyclage, entraînement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xmlns="" val="211882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43" y="55148"/>
            <a:ext cx="8740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/>
            <a:r>
              <a:rPr lang="fr-FR" sz="2400" b="1" dirty="0" smtClean="0">
                <a:latin typeface="Calibri"/>
                <a:cs typeface="Calibri"/>
              </a:rPr>
              <a:t>La </a:t>
            </a:r>
            <a:r>
              <a:rPr lang="fr-FR" sz="2400" b="1" dirty="0">
                <a:latin typeface="Calibri"/>
                <a:cs typeface="Calibri"/>
              </a:rPr>
              <a:t>complexité de la situation </a:t>
            </a:r>
            <a:r>
              <a:rPr lang="fr-FR" sz="2400" b="1" dirty="0" smtClean="0">
                <a:latin typeface="Calibri"/>
                <a:cs typeface="Calibri"/>
              </a:rPr>
              <a:t>enseignement- apprentissages </a:t>
            </a:r>
            <a:r>
              <a:rPr lang="fr-FR" sz="2400" b="1" dirty="0">
                <a:latin typeface="Calibri"/>
                <a:cs typeface="Calibri"/>
              </a:rPr>
              <a:t>: </a:t>
            </a:r>
            <a:endParaRPr lang="fr-FR" sz="2400" b="1" dirty="0" smtClean="0">
              <a:latin typeface="Calibri"/>
              <a:cs typeface="Calibri"/>
            </a:endParaRPr>
          </a:p>
          <a:p>
            <a:pPr marL="184150" indent="-184150"/>
            <a:r>
              <a:rPr lang="fr-FR" sz="2400" b="1" dirty="0" smtClean="0">
                <a:latin typeface="Calibri"/>
                <a:cs typeface="Calibri"/>
              </a:rPr>
              <a:t>émergence </a:t>
            </a:r>
            <a:r>
              <a:rPr lang="fr-FR" sz="2400" b="1" dirty="0">
                <a:latin typeface="Calibri"/>
                <a:cs typeface="Calibri"/>
              </a:rPr>
              <a:t>d'une science des </a:t>
            </a:r>
            <a:r>
              <a:rPr lang="fr-FR" sz="2400" b="1" dirty="0" smtClean="0">
                <a:latin typeface="Calibri"/>
                <a:cs typeface="Calibri"/>
              </a:rPr>
              <a:t>apprentissages</a:t>
            </a:r>
            <a:endParaRPr lang="fr-FR" sz="2400" b="1" dirty="0"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51397" y="1503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Triangle rectangle 12"/>
          <p:cNvSpPr/>
          <p:nvPr/>
        </p:nvSpPr>
        <p:spPr>
          <a:xfrm rot="10800000">
            <a:off x="8020320" y="6828"/>
            <a:ext cx="1123680" cy="102928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r 3"/>
          <p:cNvGrpSpPr>
            <a:grpSpLocks/>
          </p:cNvGrpSpPr>
          <p:nvPr/>
        </p:nvGrpSpPr>
        <p:grpSpPr bwMode="auto">
          <a:xfrm>
            <a:off x="175252" y="1833669"/>
            <a:ext cx="8740970" cy="4449881"/>
            <a:chOff x="-252126" y="-1"/>
            <a:chExt cx="5734775" cy="2752661"/>
          </a:xfrm>
        </p:grpSpPr>
        <p:sp>
          <p:nvSpPr>
            <p:cNvPr id="15" name="Text Box 235"/>
            <p:cNvSpPr txBox="1">
              <a:spLocks noChangeArrowheads="1"/>
            </p:cNvSpPr>
            <p:nvPr/>
          </p:nvSpPr>
          <p:spPr bwMode="auto">
            <a:xfrm>
              <a:off x="2127414" y="1119717"/>
              <a:ext cx="1014783" cy="190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lIns="0" tIns="0" rIns="0" bIns="0"/>
            <a:lstStyle/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Didactique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6" name="Oval 234"/>
            <p:cNvSpPr>
              <a:spLocks noChangeArrowheads="1"/>
            </p:cNvSpPr>
            <p:nvPr/>
          </p:nvSpPr>
          <p:spPr bwMode="auto">
            <a:xfrm>
              <a:off x="1468617" y="977205"/>
              <a:ext cx="2114131" cy="568031"/>
            </a:xfrm>
            <a:prstGeom prst="ellips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wrap="none" anchor="ctr" upright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Text Box 236"/>
            <p:cNvSpPr txBox="1">
              <a:spLocks noChangeArrowheads="1"/>
            </p:cNvSpPr>
            <p:nvPr/>
          </p:nvSpPr>
          <p:spPr bwMode="auto">
            <a:xfrm>
              <a:off x="-252126" y="-1"/>
              <a:ext cx="1468617" cy="843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lIns="0" tIns="0" rIns="0" bIns="0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 smtClean="0">
                  <a:latin typeface="Times New Roman"/>
                  <a:ea typeface="Arial Unicode MS"/>
                  <a:cs typeface="+mn-cs"/>
                </a:rPr>
                <a:t>Epistémologie,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Histoire des sciences et des techniques 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8" name="Text Box 237"/>
            <p:cNvSpPr txBox="1">
              <a:spLocks noChangeArrowheads="1"/>
            </p:cNvSpPr>
            <p:nvPr/>
          </p:nvSpPr>
          <p:spPr bwMode="auto">
            <a:xfrm>
              <a:off x="1661708" y="180517"/>
              <a:ext cx="1561639" cy="228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lIns="0" tIns="0" rIns="0" bIns="0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Sciences de l'éducation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</p:txBody>
        </p:sp>
        <p:sp>
          <p:nvSpPr>
            <p:cNvPr id="19" name="Text Box 238"/>
            <p:cNvSpPr txBox="1">
              <a:spLocks noChangeArrowheads="1"/>
            </p:cNvSpPr>
            <p:nvPr/>
          </p:nvSpPr>
          <p:spPr bwMode="auto">
            <a:xfrm>
              <a:off x="3582749" y="-1"/>
              <a:ext cx="1870303" cy="1119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lIns="0" tIns="0" rIns="0" bIns="0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Disciplines </a:t>
              </a:r>
              <a:r>
                <a:rPr lang="fr-FR" b="1" kern="50" dirty="0" smtClean="0">
                  <a:latin typeface="Times New Roman"/>
                  <a:ea typeface="Arial Unicode MS"/>
                  <a:cs typeface="+mn-cs"/>
                </a:rPr>
                <a:t>littéraires, scientifiques</a:t>
              </a: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,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technologiques 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kern="50" dirty="0">
                  <a:latin typeface="Times New Roman"/>
                  <a:ea typeface="Arial Unicode MS"/>
                  <a:cs typeface="+mn-cs"/>
                </a:rPr>
                <a:t>et professionnelles</a:t>
              </a:r>
              <a:endParaRPr lang="fr-FR" b="1" dirty="0">
                <a:latin typeface="Times New Roman"/>
                <a:ea typeface="Times New Roman"/>
                <a:cs typeface="+mn-cs"/>
              </a:endParaRPr>
            </a:p>
          </p:txBody>
        </p:sp>
        <p:cxnSp>
          <p:nvCxnSpPr>
            <p:cNvPr id="20" name="Line 239"/>
            <p:cNvCxnSpPr/>
            <p:nvPr/>
          </p:nvCxnSpPr>
          <p:spPr bwMode="auto">
            <a:xfrm>
              <a:off x="973911" y="574047"/>
              <a:ext cx="983776" cy="439262"/>
            </a:xfrm>
            <a:prstGeom prst="lin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Line 240"/>
            <p:cNvCxnSpPr/>
            <p:nvPr/>
          </p:nvCxnSpPr>
          <p:spPr bwMode="auto">
            <a:xfrm flipH="1">
              <a:off x="2931596" y="578861"/>
              <a:ext cx="1062704" cy="433244"/>
            </a:xfrm>
            <a:prstGeom prst="lin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</p:cxnSp>
        <p:cxnSp>
          <p:nvCxnSpPr>
            <p:cNvPr id="22" name="Line 241"/>
            <p:cNvCxnSpPr/>
            <p:nvPr/>
          </p:nvCxnSpPr>
          <p:spPr bwMode="auto">
            <a:xfrm>
              <a:off x="2497495" y="506654"/>
              <a:ext cx="0" cy="448890"/>
            </a:xfrm>
            <a:prstGeom prst="lin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Line 244"/>
            <p:cNvCxnSpPr/>
            <p:nvPr/>
          </p:nvCxnSpPr>
          <p:spPr bwMode="auto">
            <a:xfrm>
              <a:off x="1990103" y="1469419"/>
              <a:ext cx="0" cy="338172"/>
            </a:xfrm>
            <a:prstGeom prst="lin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cxnSp>
        <p:cxnSp>
          <p:nvCxnSpPr>
            <p:cNvPr id="24" name="Line 245"/>
            <p:cNvCxnSpPr/>
            <p:nvPr/>
          </p:nvCxnSpPr>
          <p:spPr bwMode="auto">
            <a:xfrm>
              <a:off x="2931596" y="1469419"/>
              <a:ext cx="0" cy="339375"/>
            </a:xfrm>
            <a:prstGeom prst="lin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5" name="Line 246"/>
            <p:cNvCxnSpPr/>
            <p:nvPr/>
          </p:nvCxnSpPr>
          <p:spPr bwMode="auto">
            <a:xfrm>
              <a:off x="2460850" y="1541626"/>
              <a:ext cx="0" cy="194960"/>
            </a:xfrm>
            <a:prstGeom prst="line">
              <a:avLst/>
            </a:prstGeom>
            <a:noFill/>
            <a:ln w="9360" cap="flat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26" name="Grouper 15"/>
            <p:cNvGrpSpPr>
              <a:grpSpLocks/>
            </p:cNvGrpSpPr>
            <p:nvPr/>
          </p:nvGrpSpPr>
          <p:grpSpPr bwMode="auto">
            <a:xfrm>
              <a:off x="1701172" y="1721195"/>
              <a:ext cx="3596843" cy="669650"/>
              <a:chOff x="7" y="-16165"/>
              <a:chExt cx="3596843" cy="669650"/>
            </a:xfrm>
          </p:grpSpPr>
          <p:cxnSp>
            <p:nvCxnSpPr>
              <p:cNvPr id="28" name="Line 243"/>
              <p:cNvCxnSpPr/>
              <p:nvPr/>
            </p:nvCxnSpPr>
            <p:spPr bwMode="auto">
              <a:xfrm>
                <a:off x="1447482" y="297683"/>
                <a:ext cx="806189" cy="0"/>
              </a:xfrm>
              <a:prstGeom prst="line">
                <a:avLst/>
              </a:prstGeom>
              <a:noFill/>
              <a:ln w="36360" cap="flat">
                <a:solidFill>
                  <a:srgbClr val="80808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9" name="Grouper 18"/>
              <p:cNvGrpSpPr>
                <a:grpSpLocks/>
              </p:cNvGrpSpPr>
              <p:nvPr/>
            </p:nvGrpSpPr>
            <p:grpSpPr bwMode="auto">
              <a:xfrm>
                <a:off x="7" y="-16165"/>
                <a:ext cx="1468617" cy="583422"/>
                <a:chOff x="7" y="-16165"/>
                <a:chExt cx="1468617" cy="583422"/>
              </a:xfrm>
            </p:grpSpPr>
            <p:sp>
              <p:nvSpPr>
                <p:cNvPr id="31" name="Oval 242"/>
                <p:cNvSpPr>
                  <a:spLocks noChangeArrowheads="1"/>
                </p:cNvSpPr>
                <p:nvPr/>
              </p:nvSpPr>
              <p:spPr bwMode="auto">
                <a:xfrm>
                  <a:off x="7" y="430"/>
                  <a:ext cx="1468617" cy="566827"/>
                </a:xfrm>
                <a:prstGeom prst="ellipse">
                  <a:avLst/>
                </a:prstGeom>
                <a:noFill/>
                <a:ln w="9360" cap="flat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 upright="1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ext Box 247"/>
                <p:cNvSpPr txBox="1">
                  <a:spLocks noChangeArrowheads="1"/>
                </p:cNvSpPr>
                <p:nvPr/>
              </p:nvSpPr>
              <p:spPr bwMode="auto">
                <a:xfrm>
                  <a:off x="71335" y="-16165"/>
                  <a:ext cx="1340360" cy="244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lIns="0" tIns="0" rIns="0" bIns="0"/>
                <a:lstStyle/>
                <a:p>
                  <a:pPr algn="ctr"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b="1" kern="50" dirty="0" smtClean="0">
                      <a:latin typeface="+mj-lt"/>
                      <a:ea typeface="Arial Unicode MS"/>
                      <a:cs typeface="+mn-cs"/>
                    </a:rPr>
                    <a:t>Ingénierie pédagogique</a:t>
                  </a:r>
                  <a:endParaRPr lang="fr-FR" b="1" dirty="0">
                    <a:latin typeface="+mj-lt"/>
                    <a:ea typeface="Times New Roman"/>
                    <a:cs typeface="+mn-cs"/>
                  </a:endParaRPr>
                </a:p>
              </p:txBody>
            </p:sp>
          </p:grpSp>
          <p:sp>
            <p:nvSpPr>
              <p:cNvPr id="30" name="Text Box 248"/>
              <p:cNvSpPr txBox="1">
                <a:spLocks noChangeArrowheads="1"/>
              </p:cNvSpPr>
              <p:nvPr/>
            </p:nvSpPr>
            <p:spPr bwMode="auto">
              <a:xfrm>
                <a:off x="2208570" y="81061"/>
                <a:ext cx="1388280" cy="572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50" dirty="0">
                    <a:latin typeface="Times New Roman"/>
                    <a:ea typeface="Arial Unicode MS"/>
                    <a:cs typeface="+mn-cs"/>
                  </a:rPr>
                  <a:t>Psychologie </a:t>
                </a:r>
                <a:endParaRPr lang="fr-FR" b="1" dirty="0">
                  <a:latin typeface="Times New Roman"/>
                  <a:ea typeface="Times New Roman"/>
                  <a:cs typeface="+mn-cs"/>
                </a:endParaRPr>
              </a:p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kern="50" dirty="0">
                    <a:latin typeface="Times New Roman"/>
                    <a:ea typeface="Arial Unicode MS"/>
                    <a:cs typeface="+mn-cs"/>
                  </a:rPr>
                  <a:t>des apprentissages</a:t>
                </a:r>
                <a:endParaRPr lang="fr-FR" b="1" dirty="0">
                  <a:latin typeface="Times New Roman"/>
                  <a:ea typeface="Times New Roman"/>
                  <a:cs typeface="+mn-cs"/>
                </a:endParaRPr>
              </a:p>
            </p:txBody>
          </p:sp>
        </p:grpSp>
        <p:sp>
          <p:nvSpPr>
            <p:cNvPr id="27" name="Text Box 249"/>
            <p:cNvSpPr txBox="1">
              <a:spLocks noChangeArrowheads="1"/>
            </p:cNvSpPr>
            <p:nvPr/>
          </p:nvSpPr>
          <p:spPr bwMode="auto">
            <a:xfrm>
              <a:off x="0" y="2546869"/>
              <a:ext cx="5482649" cy="205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  <a:ext uri="{FAA26D3D-D897-4be2-8F04-BA451C77F1D7}">
                <ma14:placeholderFlag xmlns:ma14="http://schemas.microsoft.com/office/mac/drawingml/2011/main" xmlns=""/>
              </a:ex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lIns="0" tIns="0" rIns="0" bIns="0"/>
            <a:lstStyle/>
            <a:p>
              <a:pPr algn="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kern="50" dirty="0">
                  <a:latin typeface="Times New Roman"/>
                  <a:ea typeface="Arial Unicode MS"/>
                  <a:cs typeface="+mn-cs"/>
                </a:rPr>
                <a:t>L'ingénierie </a:t>
              </a:r>
              <a:r>
                <a:rPr lang="fr-FR" sz="1400" kern="50" dirty="0" smtClean="0">
                  <a:latin typeface="Times New Roman"/>
                  <a:ea typeface="Arial Unicode MS"/>
                  <a:cs typeface="+mn-cs"/>
                </a:rPr>
                <a:t>pédagogique </a:t>
              </a:r>
              <a:r>
                <a:rPr lang="fr-FR" sz="1400" kern="50" dirty="0">
                  <a:latin typeface="Times New Roman"/>
                  <a:ea typeface="Arial Unicode MS"/>
                  <a:cs typeface="+mn-cs"/>
                </a:rPr>
                <a:t>à l'intersection de plusieurs disciplines </a:t>
              </a:r>
              <a:r>
                <a:rPr lang="fr-FR" sz="1400" kern="50" dirty="0" smtClean="0">
                  <a:latin typeface="Times New Roman"/>
                  <a:ea typeface="Arial Unicode MS"/>
                  <a:cs typeface="+mn-cs"/>
                </a:rPr>
                <a:t>(d’après </a:t>
              </a:r>
              <a:r>
                <a:rPr lang="fr-FR" sz="1400" kern="50" dirty="0" err="1" smtClean="0">
                  <a:latin typeface="Times New Roman"/>
                  <a:ea typeface="Arial Unicode MS"/>
                  <a:cs typeface="+mn-cs"/>
                </a:rPr>
                <a:t>Musial</a:t>
              </a:r>
              <a:r>
                <a:rPr lang="fr-FR" sz="1400" kern="50" dirty="0" smtClean="0">
                  <a:latin typeface="Times New Roman"/>
                  <a:ea typeface="Arial Unicode MS"/>
                  <a:cs typeface="+mn-cs"/>
                </a:rPr>
                <a:t>, </a:t>
              </a:r>
              <a:r>
                <a:rPr lang="fr-FR" sz="1400" kern="50" dirty="0" err="1">
                  <a:latin typeface="Times New Roman"/>
                  <a:ea typeface="Arial Unicode MS"/>
                </a:rPr>
                <a:t>P</a:t>
              </a:r>
              <a:r>
                <a:rPr lang="fr-FR" sz="1400" kern="50" dirty="0" err="1" smtClean="0">
                  <a:latin typeface="Times New Roman"/>
                  <a:ea typeface="Arial Unicode MS"/>
                  <a:cs typeface="+mn-cs"/>
                </a:rPr>
                <a:t>radère</a:t>
              </a:r>
              <a:r>
                <a:rPr lang="fr-FR" sz="1400" kern="50" dirty="0" smtClean="0">
                  <a:latin typeface="Times New Roman"/>
                  <a:ea typeface="Arial Unicode MS"/>
                  <a:cs typeface="+mn-cs"/>
                </a:rPr>
                <a:t>  </a:t>
              </a:r>
              <a:r>
                <a:rPr lang="fr-FR" sz="1400" kern="50" dirty="0">
                  <a:latin typeface="Times New Roman"/>
                  <a:ea typeface="Arial Unicode MS"/>
                  <a:cs typeface="+mn-cs"/>
                </a:rPr>
                <a:t>et Tricot, 2012)</a:t>
              </a:r>
              <a:endParaRPr lang="fr-FR" sz="1400" dirty="0">
                <a:latin typeface="Times New Roman"/>
                <a:ea typeface="Times New Roman"/>
                <a:cs typeface="+mn-cs"/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141811" y="4642004"/>
            <a:ext cx="3266825" cy="646331"/>
            <a:chOff x="141811" y="4642004"/>
            <a:chExt cx="3266825" cy="646331"/>
          </a:xfrm>
        </p:grpSpPr>
        <p:sp>
          <p:nvSpPr>
            <p:cNvPr id="5" name="Flèche vers la gauche 4"/>
            <p:cNvSpPr/>
            <p:nvPr/>
          </p:nvSpPr>
          <p:spPr>
            <a:xfrm>
              <a:off x="2043982" y="4973061"/>
              <a:ext cx="1364654" cy="28653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41811" y="4642004"/>
              <a:ext cx="25314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Production de situations </a:t>
              </a:r>
            </a:p>
            <a:p>
              <a:r>
                <a:rPr lang="fr-FR" b="1" dirty="0" smtClean="0">
                  <a:solidFill>
                    <a:srgbClr val="FF0000"/>
                  </a:solidFill>
                </a:rPr>
                <a:t>d’apprentissage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261710" y="1103090"/>
            <a:ext cx="5283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Il faut produire de situations d’apprentissage …. 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944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818622" y="501757"/>
            <a:ext cx="7586662" cy="605958"/>
          </a:xfrm>
        </p:spPr>
        <p:txBody>
          <a:bodyPr/>
          <a:lstStyle/>
          <a:p>
            <a:pPr algn="r" eaLnBrk="1" hangingPunct="1">
              <a:defRPr/>
            </a:pPr>
            <a:r>
              <a:rPr lang="fr-FR" sz="2800" b="1" dirty="0" smtClean="0">
                <a:latin typeface="Calibri" charset="0"/>
              </a:rPr>
              <a:t>La temporalité dans les apprentissages humains </a:t>
            </a:r>
            <a:endParaRPr lang="fr-FR" sz="2800" b="1" dirty="0">
              <a:latin typeface="Calibri" charset="0"/>
            </a:endParaRPr>
          </a:p>
        </p:txBody>
      </p:sp>
      <p:grpSp>
        <p:nvGrpSpPr>
          <p:cNvPr id="4" name="Grouper 3"/>
          <p:cNvGrpSpPr/>
          <p:nvPr/>
        </p:nvGrpSpPr>
        <p:grpSpPr>
          <a:xfrm>
            <a:off x="0" y="0"/>
            <a:ext cx="9144000" cy="376446"/>
            <a:chOff x="0" y="0"/>
            <a:chExt cx="9144000" cy="37644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118844" y="7114"/>
              <a:ext cx="402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Quelques éléments préparatoires</a:t>
              </a:r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23" y="1317111"/>
            <a:ext cx="4558818" cy="5111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18540" y="2773102"/>
            <a:ext cx="3307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Newell</a:t>
            </a:r>
            <a:r>
              <a:rPr lang="fr-FR" dirty="0"/>
              <a:t>, A. (1994). </a:t>
            </a:r>
            <a:r>
              <a:rPr lang="fr-FR" i="1" dirty="0" err="1"/>
              <a:t>Unified</a:t>
            </a:r>
            <a:r>
              <a:rPr lang="fr-FR" i="1" dirty="0"/>
              <a:t> </a:t>
            </a:r>
            <a:r>
              <a:rPr lang="fr-FR" i="1" dirty="0" err="1"/>
              <a:t>theories</a:t>
            </a:r>
            <a:r>
              <a:rPr lang="fr-FR" i="1" dirty="0"/>
              <a:t> of cognition</a:t>
            </a:r>
            <a:r>
              <a:rPr lang="fr-FR" dirty="0"/>
              <a:t>. Harvard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Press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165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/>
          <p:cNvSpPr/>
          <p:nvPr/>
        </p:nvSpPr>
        <p:spPr>
          <a:xfrm rot="10800000">
            <a:off x="8020320" y="6828"/>
            <a:ext cx="1123680" cy="102928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1387826"/>
            <a:ext cx="78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 situation enseignement – apprentissage est complexe car elle </a:t>
            </a:r>
            <a:r>
              <a:rPr lang="fr-FR" dirty="0"/>
              <a:t>est fondée </a:t>
            </a:r>
            <a:r>
              <a:rPr lang="fr-FR" dirty="0" smtClean="0"/>
              <a:t>sur </a:t>
            </a:r>
            <a:r>
              <a:rPr lang="fr-FR" b="1" dirty="0" smtClean="0"/>
              <a:t>: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92192" y="1739679"/>
            <a:ext cx="81959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une </a:t>
            </a:r>
            <a:r>
              <a:rPr lang="fr-FR" dirty="0"/>
              <a:t>approche multidimensionnelle de l’élève </a:t>
            </a:r>
            <a:r>
              <a:rPr lang="fr-FR" dirty="0" smtClean="0"/>
              <a:t>: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Fonctionnement cognitif et métacognitif</a:t>
            </a:r>
            <a:endParaRPr lang="fr-FR" dirty="0"/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Développement individuel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Relations interpersonnelles avec les pairs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Fonctionnement émotionnel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…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86973" y="3515616"/>
            <a:ext cx="64427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une </a:t>
            </a:r>
            <a:r>
              <a:rPr lang="fr-FR" dirty="0"/>
              <a:t>approche </a:t>
            </a:r>
            <a:r>
              <a:rPr lang="fr-FR" dirty="0" smtClean="0"/>
              <a:t>systémique de l’environnement d’apprentissage :</a:t>
            </a:r>
          </a:p>
          <a:p>
            <a:pPr marL="719138" indent="-268288">
              <a:buFont typeface="Arial"/>
              <a:buChar char="•"/>
            </a:pPr>
            <a:r>
              <a:rPr lang="fr-FR" dirty="0"/>
              <a:t>Organisation pédagogique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Relations interpersonnelles </a:t>
            </a:r>
            <a:r>
              <a:rPr lang="fr-FR" dirty="0"/>
              <a:t>avec la communauté éducative 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Projet d’établissement</a:t>
            </a:r>
            <a:endParaRPr lang="fr-FR" dirty="0"/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444592" y="4994941"/>
            <a:ext cx="2877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Les attentes des acteurs  :</a:t>
            </a:r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Les enseignants</a:t>
            </a:r>
            <a:endParaRPr lang="fr-FR" dirty="0"/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L’établissement</a:t>
            </a:r>
            <a:endParaRPr lang="fr-FR" dirty="0"/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Les parents</a:t>
            </a:r>
            <a:endParaRPr lang="fr-FR" dirty="0"/>
          </a:p>
          <a:p>
            <a:pPr marL="719138" indent="-268288">
              <a:buFont typeface="Arial"/>
              <a:buChar char="•"/>
            </a:pPr>
            <a:r>
              <a:rPr lang="fr-FR" dirty="0" smtClean="0"/>
              <a:t>La société 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6922982" y="1739679"/>
            <a:ext cx="2234830" cy="4894815"/>
            <a:chOff x="6909171" y="1788904"/>
            <a:chExt cx="2234830" cy="4894815"/>
          </a:xfrm>
        </p:grpSpPr>
        <p:sp>
          <p:nvSpPr>
            <p:cNvPr id="3" name="ZoneTexte 2"/>
            <p:cNvSpPr txBox="1"/>
            <p:nvPr/>
          </p:nvSpPr>
          <p:spPr>
            <a:xfrm>
              <a:off x="6921703" y="2369234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Psychologie cognitive</a:t>
              </a: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921704" y="1788904"/>
              <a:ext cx="2222296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Neurosciences 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921703" y="2890966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Psychologie sociale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921703" y="3398632"/>
              <a:ext cx="222229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Psychologie différentielle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921704" y="4189950"/>
              <a:ext cx="222229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Psychologie du développement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909171" y="6314387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Sociologie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921704" y="4994941"/>
              <a:ext cx="2222297" cy="3693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Didactique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909171" y="5515382"/>
              <a:ext cx="222229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dirty="0" smtClean="0"/>
                <a:t>Sciences de l’éducation 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292192" y="937523"/>
            <a:ext cx="829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…. Mais il faut penser à leur utilité, leur utilisabilité et à leur acceptabilité*  : </a:t>
            </a:r>
            <a:endParaRPr lang="fr-FR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981820" y="6488142"/>
            <a:ext cx="464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* Dillon </a:t>
            </a:r>
            <a:r>
              <a:rPr lang="fr-FR" sz="1400" dirty="0"/>
              <a:t>et Morris, 1996; Tricot et al., 2003; </a:t>
            </a:r>
            <a:r>
              <a:rPr lang="fr-FR" sz="1400" dirty="0" err="1"/>
              <a:t>Bétrancourt</a:t>
            </a:r>
            <a:r>
              <a:rPr lang="fr-FR" sz="1400" dirty="0"/>
              <a:t>, </a:t>
            </a:r>
            <a:r>
              <a:rPr lang="fr-FR" sz="1400" dirty="0" smtClean="0"/>
              <a:t>2007</a:t>
            </a:r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144043" y="55148"/>
            <a:ext cx="8740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/>
            <a:r>
              <a:rPr lang="fr-FR" sz="2400" b="1" dirty="0" smtClean="0">
                <a:latin typeface="Calibri"/>
                <a:cs typeface="Calibri"/>
              </a:rPr>
              <a:t>La </a:t>
            </a:r>
            <a:r>
              <a:rPr lang="fr-FR" sz="2400" b="1" dirty="0">
                <a:latin typeface="Calibri"/>
                <a:cs typeface="Calibri"/>
              </a:rPr>
              <a:t>complexité de la situation </a:t>
            </a:r>
            <a:r>
              <a:rPr lang="fr-FR" sz="2400" b="1" dirty="0" smtClean="0">
                <a:latin typeface="Calibri"/>
                <a:cs typeface="Calibri"/>
              </a:rPr>
              <a:t>enseignement- apprentissages </a:t>
            </a:r>
            <a:r>
              <a:rPr lang="fr-FR" sz="2400" b="1" dirty="0">
                <a:latin typeface="Calibri"/>
                <a:cs typeface="Calibri"/>
              </a:rPr>
              <a:t>: </a:t>
            </a:r>
            <a:endParaRPr lang="fr-FR" sz="2400" b="1" dirty="0" smtClean="0">
              <a:latin typeface="Calibri"/>
              <a:cs typeface="Calibri"/>
            </a:endParaRPr>
          </a:p>
          <a:p>
            <a:pPr marL="184150" indent="-184150"/>
            <a:r>
              <a:rPr lang="fr-FR" sz="2400" b="1" dirty="0" smtClean="0">
                <a:latin typeface="Calibri"/>
                <a:cs typeface="Calibri"/>
              </a:rPr>
              <a:t>émergence </a:t>
            </a:r>
            <a:r>
              <a:rPr lang="fr-FR" sz="2400" b="1" dirty="0">
                <a:latin typeface="Calibri"/>
                <a:cs typeface="Calibri"/>
              </a:rPr>
              <a:t>d'une science des </a:t>
            </a:r>
            <a:r>
              <a:rPr lang="fr-FR" sz="2400" b="1" dirty="0" smtClean="0">
                <a:latin typeface="Calibri"/>
                <a:cs typeface="Calibri"/>
              </a:rPr>
              <a:t>apprentissages</a:t>
            </a:r>
            <a:endParaRPr lang="fr-FR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8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/>
          <p:cNvSpPr/>
          <p:nvPr/>
        </p:nvSpPr>
        <p:spPr>
          <a:xfrm rot="10800000">
            <a:off x="8020320" y="6828"/>
            <a:ext cx="1123680" cy="1029288"/>
          </a:xfrm>
          <a:prstGeom prst="rt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2191" y="1555751"/>
            <a:ext cx="8104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Emergence d’une science des apprentissages fondée sur une approche multidisciplinaire </a:t>
            </a:r>
            <a:r>
              <a:rPr lang="fr-FR" sz="2000" b="1" dirty="0"/>
              <a:t>en sciences humaines pour 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sp>
        <p:nvSpPr>
          <p:cNvPr id="44" name="ZoneTexte 23"/>
          <p:cNvSpPr txBox="1">
            <a:spLocks noChangeArrowheads="1"/>
          </p:cNvSpPr>
          <p:nvPr/>
        </p:nvSpPr>
        <p:spPr bwMode="auto">
          <a:xfrm>
            <a:off x="110758" y="2483573"/>
            <a:ext cx="8779242" cy="29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Permettre d’assurer une </a:t>
            </a:r>
            <a:r>
              <a:rPr lang="fr-FR" sz="1800" b="1" dirty="0" smtClean="0"/>
              <a:t>adéquation</a:t>
            </a:r>
            <a:r>
              <a:rPr lang="fr-FR" sz="1800" dirty="0" smtClean="0"/>
              <a:t> </a:t>
            </a:r>
            <a:r>
              <a:rPr lang="fr-FR" sz="1800" dirty="0"/>
              <a:t>entre les </a:t>
            </a:r>
            <a:r>
              <a:rPr lang="fr-FR" sz="1800" b="1" dirty="0"/>
              <a:t>caractéristiques des </a:t>
            </a:r>
            <a:r>
              <a:rPr lang="fr-FR" sz="1800" b="1" dirty="0" smtClean="0"/>
              <a:t>apprenants </a:t>
            </a:r>
            <a:r>
              <a:rPr lang="fr-FR" sz="1800" dirty="0" smtClean="0"/>
              <a:t>et </a:t>
            </a:r>
            <a:r>
              <a:rPr lang="fr-FR" sz="1800" dirty="0"/>
              <a:t>les propriétés de </a:t>
            </a:r>
            <a:r>
              <a:rPr lang="fr-FR" sz="1800" b="1" dirty="0" smtClean="0"/>
              <a:t>l’environnement</a:t>
            </a:r>
            <a:r>
              <a:rPr lang="fr-FR" sz="1800" dirty="0" smtClean="0"/>
              <a:t> dans lequel ils sont placés pour apprendre ;</a:t>
            </a:r>
            <a:endParaRPr lang="fr-FR" sz="1800" dirty="0"/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Développer une attitude </a:t>
            </a:r>
            <a:r>
              <a:rPr lang="fr-FR" sz="1800" b="1" dirty="0" smtClean="0"/>
              <a:t>réflexive </a:t>
            </a:r>
            <a:r>
              <a:rPr lang="fr-FR" sz="1800" dirty="0" smtClean="0"/>
              <a:t>de la part des enseignants </a:t>
            </a:r>
            <a:r>
              <a:rPr lang="fr-FR" sz="1800" dirty="0"/>
              <a:t>face </a:t>
            </a:r>
            <a:r>
              <a:rPr lang="fr-FR" sz="1800" dirty="0" smtClean="0"/>
              <a:t>à leurs </a:t>
            </a:r>
            <a:r>
              <a:rPr lang="fr-FR" sz="1800" b="1" dirty="0"/>
              <a:t>pratiques </a:t>
            </a:r>
            <a:r>
              <a:rPr lang="fr-FR" sz="1800" b="1" dirty="0" smtClean="0"/>
              <a:t>pédagogiques </a:t>
            </a:r>
            <a:r>
              <a:rPr lang="fr-FR" sz="1800" dirty="0" smtClean="0"/>
              <a:t>; </a:t>
            </a:r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Permettre à la communauté éducative de bénéficier de clés d’observation systémique pour rentrer dans une démarche d’amélioration continue (ex: cycle de Deming)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043" y="55148"/>
            <a:ext cx="8740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84150"/>
            <a:r>
              <a:rPr lang="fr-FR" sz="2400" b="1" dirty="0" smtClean="0">
                <a:latin typeface="Calibri"/>
                <a:cs typeface="Calibri"/>
              </a:rPr>
              <a:t>La </a:t>
            </a:r>
            <a:r>
              <a:rPr lang="fr-FR" sz="2400" b="1" dirty="0">
                <a:latin typeface="Calibri"/>
                <a:cs typeface="Calibri"/>
              </a:rPr>
              <a:t>complexité de la situation </a:t>
            </a:r>
            <a:r>
              <a:rPr lang="fr-FR" sz="2400" b="1" dirty="0" smtClean="0">
                <a:latin typeface="Calibri"/>
                <a:cs typeface="Calibri"/>
              </a:rPr>
              <a:t>enseignement- apprentissages </a:t>
            </a:r>
            <a:r>
              <a:rPr lang="fr-FR" sz="2400" b="1" dirty="0">
                <a:latin typeface="Calibri"/>
                <a:cs typeface="Calibri"/>
              </a:rPr>
              <a:t>: </a:t>
            </a:r>
            <a:endParaRPr lang="fr-FR" sz="2400" b="1" dirty="0" smtClean="0">
              <a:latin typeface="Calibri"/>
              <a:cs typeface="Calibri"/>
            </a:endParaRPr>
          </a:p>
          <a:p>
            <a:pPr marL="184150" indent="-184150"/>
            <a:r>
              <a:rPr lang="fr-FR" sz="2400" b="1" dirty="0" smtClean="0">
                <a:latin typeface="Calibri"/>
                <a:cs typeface="Calibri"/>
              </a:rPr>
              <a:t>émergence </a:t>
            </a:r>
            <a:r>
              <a:rPr lang="fr-FR" sz="2400" b="1" dirty="0">
                <a:latin typeface="Calibri"/>
                <a:cs typeface="Calibri"/>
              </a:rPr>
              <a:t>d'une science des </a:t>
            </a:r>
            <a:r>
              <a:rPr lang="fr-FR" sz="2400" b="1" dirty="0" smtClean="0">
                <a:latin typeface="Calibri"/>
                <a:cs typeface="Calibri"/>
              </a:rPr>
              <a:t>apprentissages</a:t>
            </a:r>
            <a:endParaRPr lang="fr-FR"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5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/>
          <p:cNvSpPr/>
          <p:nvPr/>
        </p:nvSpPr>
        <p:spPr>
          <a:xfrm rot="10800000">
            <a:off x="8020320" y="6828"/>
            <a:ext cx="1123680" cy="1029288"/>
          </a:xfrm>
          <a:prstGeom prst="rtTriangle">
            <a:avLst/>
          </a:prstGeom>
          <a:solidFill>
            <a:srgbClr val="C0504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2191" y="1355696"/>
            <a:ext cx="810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L’expérimentation se situe dans le domaine de la recherche :  </a:t>
            </a:r>
            <a:endParaRPr lang="fr-FR" sz="2000" b="1" dirty="0"/>
          </a:p>
        </p:txBody>
      </p:sp>
      <p:sp>
        <p:nvSpPr>
          <p:cNvPr id="44" name="ZoneTexte 23"/>
          <p:cNvSpPr txBox="1">
            <a:spLocks noChangeArrowheads="1"/>
          </p:cNvSpPr>
          <p:nvPr/>
        </p:nvSpPr>
        <p:spPr bwMode="auto">
          <a:xfrm>
            <a:off x="110758" y="1803968"/>
            <a:ext cx="8779242" cy="297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Il s’agit de valider des hypothèses à partir d’expériences où sont manipulées des variables dépendantes et indépendantes. </a:t>
            </a:r>
            <a:endParaRPr lang="fr-FR" sz="1800" dirty="0"/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Ces expérimentations sont réalisées avec des groupes de participants, des tests et les résultats sont traités avec des méthodes statistiques descriptives puis </a:t>
            </a:r>
            <a:r>
              <a:rPr lang="fr-FR" sz="1800" dirty="0" err="1" smtClean="0"/>
              <a:t>inférentielles</a:t>
            </a:r>
            <a:r>
              <a:rPr lang="fr-FR" sz="1800" dirty="0" smtClean="0"/>
              <a:t> ; </a:t>
            </a:r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Les travaux expérimentaux font l’objet de réplications (stabilité des résultats), sont soumis à la communauté scientifique (articles).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7831" y="207837"/>
            <a:ext cx="635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 </a:t>
            </a:r>
            <a:r>
              <a:rPr lang="fr-FR" sz="2400" b="1" dirty="0"/>
              <a:t>expérimentations </a:t>
            </a:r>
            <a:r>
              <a:rPr lang="fr-FR" sz="2400" b="1" dirty="0" smtClean="0"/>
              <a:t>pour des préconisations !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59529" y="5124824"/>
            <a:ext cx="6456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 au CARDIE : </a:t>
            </a:r>
          </a:p>
          <a:p>
            <a:r>
              <a:rPr lang="fr-FR" dirty="0" smtClean="0"/>
              <a:t>« Respirez</a:t>
            </a:r>
            <a:r>
              <a:rPr lang="fr-FR" dirty="0"/>
              <a:t>, apprenez et construisez des apprentissages </a:t>
            </a:r>
            <a:r>
              <a:rPr lang="fr-FR" dirty="0" smtClean="0"/>
              <a:t>sereins ! »</a:t>
            </a:r>
          </a:p>
          <a:p>
            <a:pPr lvl="6" algn="r"/>
            <a:r>
              <a:rPr lang="fr-FR" dirty="0" smtClean="0"/>
              <a:t>		(Castel, </a:t>
            </a:r>
            <a:r>
              <a:rPr lang="fr-FR" dirty="0" err="1" smtClean="0"/>
              <a:t>Zahn</a:t>
            </a:r>
            <a:r>
              <a:rPr lang="fr-FR" dirty="0" smtClean="0"/>
              <a:t>, Bellec, 2018)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498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/>
          <p:cNvSpPr/>
          <p:nvPr/>
        </p:nvSpPr>
        <p:spPr>
          <a:xfrm rot="10800000">
            <a:off x="8020320" y="6828"/>
            <a:ext cx="1123680" cy="1029288"/>
          </a:xfrm>
          <a:prstGeom prst="rtTriangle">
            <a:avLst/>
          </a:prstGeom>
          <a:solidFill>
            <a:srgbClr val="C0504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92191" y="1355696"/>
            <a:ext cx="8104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Les préconisations </a:t>
            </a:r>
            <a:r>
              <a:rPr lang="fr-FR" sz="2000" b="1" u="sng" dirty="0" smtClean="0"/>
              <a:t>sont issues </a:t>
            </a:r>
            <a:r>
              <a:rPr lang="fr-FR" sz="2000" b="1" dirty="0" smtClean="0"/>
              <a:t>des travaux de recherche :  </a:t>
            </a:r>
            <a:endParaRPr lang="fr-FR" sz="2000" b="1" dirty="0"/>
          </a:p>
        </p:txBody>
      </p:sp>
      <p:sp>
        <p:nvSpPr>
          <p:cNvPr id="44" name="ZoneTexte 23"/>
          <p:cNvSpPr txBox="1">
            <a:spLocks noChangeArrowheads="1"/>
          </p:cNvSpPr>
          <p:nvPr/>
        </p:nvSpPr>
        <p:spPr bwMode="auto">
          <a:xfrm>
            <a:off x="110758" y="1803968"/>
            <a:ext cx="8779242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Elles correspondent à des connaissances empiriques validées par la communauté scientifique (ce ne sont pas des croyances) ;</a:t>
            </a:r>
            <a:endParaRPr lang="fr-FR" sz="1800" dirty="0"/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Elle permettent de concevoir rationnellement des dispositifs d’apprentissage (au sens de l’ingénierie) ;</a:t>
            </a:r>
          </a:p>
          <a:p>
            <a:pPr marL="285750" indent="-285750" eaLnBrk="1" hangingPunct="1">
              <a:lnSpc>
                <a:spcPct val="150000"/>
              </a:lnSpc>
              <a:buFont typeface="Arial"/>
              <a:buChar char="•"/>
            </a:pPr>
            <a:r>
              <a:rPr lang="fr-FR" sz="1800" dirty="0" smtClean="0"/>
              <a:t>Les dispositifs peuvent être évalués, critiqués sur la base de connaissances et pas sur de l’intime conviction.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7832" y="223516"/>
            <a:ext cx="635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Des </a:t>
            </a:r>
            <a:r>
              <a:rPr lang="fr-FR" sz="2400" b="1" dirty="0"/>
              <a:t>expérimentations </a:t>
            </a:r>
            <a:r>
              <a:rPr lang="fr-FR" sz="2400" b="1" dirty="0" smtClean="0"/>
              <a:t>pour des préconisations !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091764" y="4917159"/>
            <a:ext cx="66785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Exemple de préconisation : </a:t>
            </a:r>
          </a:p>
          <a:p>
            <a:r>
              <a:rPr lang="fr-FR" dirty="0" smtClean="0"/>
              <a:t> Apprentissages en plusieurs étapes pour réguler la charge cognitive</a:t>
            </a:r>
          </a:p>
          <a:p>
            <a:r>
              <a:rPr lang="fr-FR" dirty="0"/>
              <a:t>	</a:t>
            </a:r>
            <a:r>
              <a:rPr lang="fr-FR" dirty="0" smtClean="0"/>
              <a:t>					 </a:t>
            </a:r>
            <a:r>
              <a:rPr lang="fr-FR" dirty="0"/>
              <a:t>Bellec, D., Tricot, A., &amp; </a:t>
            </a:r>
            <a:r>
              <a:rPr lang="fr-FR" dirty="0" err="1"/>
              <a:t>Ayres</a:t>
            </a:r>
            <a:r>
              <a:rPr lang="fr-FR" dirty="0"/>
              <a:t>, P. (2012</a:t>
            </a:r>
            <a:r>
              <a:rPr lang="fr-FR" dirty="0" smtClean="0"/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9560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708400" y="533400"/>
            <a:ext cx="5199063" cy="7540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ea typeface="+mj-ea"/>
                <a:cs typeface="+mj-cs"/>
              </a:rPr>
              <a:t>Références bibliographiques</a:t>
            </a:r>
            <a:endParaRPr lang="fr-FR" sz="3200" dirty="0">
              <a:ea typeface="+mj-ea"/>
              <a:cs typeface="+mj-cs"/>
            </a:endParaRPr>
          </a:p>
        </p:txBody>
      </p:sp>
      <p:sp>
        <p:nvSpPr>
          <p:cNvPr id="53250" name="ZoneTexte 1"/>
          <p:cNvSpPr txBox="1">
            <a:spLocks noChangeArrowheads="1"/>
          </p:cNvSpPr>
          <p:nvPr/>
        </p:nvSpPr>
        <p:spPr bwMode="auto">
          <a:xfrm>
            <a:off x="152400" y="1760538"/>
            <a:ext cx="8348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Geary, D. C. (2008). An evolutionarily informed education science. </a:t>
            </a:r>
            <a:r>
              <a:rPr lang="fr-FR" sz="1800" i="1"/>
              <a:t>Educational Psychologist, 43</a:t>
            </a:r>
            <a:r>
              <a:rPr lang="fr-FR" sz="1800"/>
              <a:t>, 279-295. </a:t>
            </a:r>
          </a:p>
          <a:p>
            <a:pPr eaLnBrk="1" hangingPunct="1"/>
            <a:endParaRPr lang="fr-FR" sz="1800"/>
          </a:p>
        </p:txBody>
      </p:sp>
      <p:sp>
        <p:nvSpPr>
          <p:cNvPr id="53251" name="ZoneTexte 2"/>
          <p:cNvSpPr txBox="1">
            <a:spLocks noChangeArrowheads="1"/>
          </p:cNvSpPr>
          <p:nvPr/>
        </p:nvSpPr>
        <p:spPr bwMode="auto">
          <a:xfrm>
            <a:off x="152400" y="2549525"/>
            <a:ext cx="87550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Merrill, M. David, Drake, Leston, D., Lacy, Mark J. Pratt, Jean A. &amp; the ID2 Research </a:t>
            </a:r>
          </a:p>
          <a:p>
            <a:pPr eaLnBrk="1" hangingPunct="1"/>
            <a:r>
              <a:rPr lang="fr-FR" sz="1800"/>
              <a:t>Group. (1996). Reclaiming instructional design. </a:t>
            </a:r>
            <a:r>
              <a:rPr lang="fr-FR" sz="1800" i="1"/>
              <a:t>Educational Technology</a:t>
            </a:r>
            <a:r>
              <a:rPr lang="fr-FR" sz="1800"/>
              <a:t>, </a:t>
            </a:r>
            <a:r>
              <a:rPr lang="fr-FR" sz="1800" i="1"/>
              <a:t>36</a:t>
            </a:r>
            <a:r>
              <a:rPr lang="fr-FR" sz="1800"/>
              <a:t>, 5-7. </a:t>
            </a:r>
          </a:p>
          <a:p>
            <a:pPr eaLnBrk="1" hangingPunct="1"/>
            <a:endParaRPr lang="fr-FR" sz="1800"/>
          </a:p>
        </p:txBody>
      </p:sp>
      <p:sp>
        <p:nvSpPr>
          <p:cNvPr id="53252" name="ZoneTexte 4"/>
          <p:cNvSpPr txBox="1">
            <a:spLocks noChangeArrowheads="1"/>
          </p:cNvSpPr>
          <p:nvPr/>
        </p:nvSpPr>
        <p:spPr bwMode="auto">
          <a:xfrm>
            <a:off x="152400" y="3365500"/>
            <a:ext cx="9010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Metcalfe, J. (2009). Metacognitive judgments and control of study. </a:t>
            </a:r>
            <a:r>
              <a:rPr lang="fr-FR" sz="1800" i="1"/>
              <a:t>Current Direction in </a:t>
            </a:r>
            <a:endParaRPr lang="fr-FR" sz="1800"/>
          </a:p>
          <a:p>
            <a:pPr eaLnBrk="1" hangingPunct="1"/>
            <a:r>
              <a:rPr lang="fr-FR" sz="1800" i="1"/>
              <a:t>Psychological Science</a:t>
            </a:r>
            <a:r>
              <a:rPr lang="fr-FR" sz="1800"/>
              <a:t>, </a:t>
            </a:r>
            <a:r>
              <a:rPr lang="fr-FR" sz="1800" i="1"/>
              <a:t>18</a:t>
            </a:r>
            <a:r>
              <a:rPr lang="fr-FR" sz="1800"/>
              <a:t>, 159-163 </a:t>
            </a:r>
          </a:p>
          <a:p>
            <a:pPr eaLnBrk="1" hangingPunct="1"/>
            <a:endParaRPr lang="fr-FR" sz="1800"/>
          </a:p>
        </p:txBody>
      </p:sp>
      <p:sp>
        <p:nvSpPr>
          <p:cNvPr id="53253" name="ZoneTexte 5"/>
          <p:cNvSpPr txBox="1">
            <a:spLocks noChangeArrowheads="1"/>
          </p:cNvSpPr>
          <p:nvPr/>
        </p:nvSpPr>
        <p:spPr bwMode="auto">
          <a:xfrm>
            <a:off x="152400" y="4094163"/>
            <a:ext cx="8643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Sweller, J. (1994). Cognitive load theory, learning difficulty and instructional design.</a:t>
            </a:r>
          </a:p>
          <a:p>
            <a:pPr eaLnBrk="1" hangingPunct="1"/>
            <a:r>
              <a:rPr lang="fr-FR" sz="1800"/>
              <a:t> </a:t>
            </a:r>
            <a:r>
              <a:rPr lang="fr-FR" sz="1800" i="1"/>
              <a:t>Learning and Instruction, 4</a:t>
            </a:r>
            <a:r>
              <a:rPr lang="fr-FR" sz="1800"/>
              <a:t>, 295-312. </a:t>
            </a:r>
          </a:p>
        </p:txBody>
      </p:sp>
      <p:sp>
        <p:nvSpPr>
          <p:cNvPr id="53254" name="ZoneTexte 6"/>
          <p:cNvSpPr txBox="1">
            <a:spLocks noChangeArrowheads="1"/>
          </p:cNvSpPr>
          <p:nvPr/>
        </p:nvSpPr>
        <p:spPr bwMode="auto">
          <a:xfrm>
            <a:off x="152400" y="4824413"/>
            <a:ext cx="8469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Chanquoy, L., Tricot, A. &amp; Sweller, J. (2007). </a:t>
            </a:r>
            <a:r>
              <a:rPr lang="fr-FR" sz="1800" i="1"/>
              <a:t>La charge cognitive</a:t>
            </a:r>
            <a:r>
              <a:rPr lang="fr-FR" sz="1800"/>
              <a:t>. Paris : A. Colin. </a:t>
            </a:r>
          </a:p>
        </p:txBody>
      </p:sp>
      <p:sp>
        <p:nvSpPr>
          <p:cNvPr id="53255" name="ZoneTexte 7"/>
          <p:cNvSpPr txBox="1">
            <a:spLocks noChangeArrowheads="1"/>
          </p:cNvSpPr>
          <p:nvPr/>
        </p:nvSpPr>
        <p:spPr bwMode="auto">
          <a:xfrm>
            <a:off x="152400" y="5384800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>
                <a:cs typeface="Arial" charset="0"/>
              </a:rPr>
              <a:t> Huart, T. (2001). Un éclairage théorique sur la motivation en contexte scolaire :</a:t>
            </a:r>
            <a:br>
              <a:rPr lang="fr-FR" sz="1800">
                <a:cs typeface="Arial" charset="0"/>
              </a:rPr>
            </a:br>
            <a:r>
              <a:rPr lang="fr-FR" sz="1800">
                <a:cs typeface="Arial" charset="0"/>
              </a:rPr>
              <a:t>un concept éclaté en multiples facettes. </a:t>
            </a:r>
            <a:r>
              <a:rPr lang="fr-FR" sz="1800" i="1">
                <a:cs typeface="Arial" charset="0"/>
              </a:rPr>
              <a:t>Cahiers du Service de Pédagogie expérimentale</a:t>
            </a:r>
            <a:r>
              <a:rPr lang="fr-FR" sz="1800">
                <a:cs typeface="Arial" charset="0"/>
              </a:rPr>
              <a:t>. Université de Liège. 7-8/2001 221 </a:t>
            </a:r>
          </a:p>
          <a:p>
            <a:pPr eaLnBrk="1" hangingPunct="1"/>
            <a:endParaRPr lang="fr-FR" sz="1800"/>
          </a:p>
        </p:txBody>
      </p:sp>
      <p:grpSp>
        <p:nvGrpSpPr>
          <p:cNvPr id="9" name="Grouper 8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313061" y="-10157"/>
              <a:ext cx="259440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Pour aller plus loin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52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3708400" y="533400"/>
            <a:ext cx="5199063" cy="75406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3200" dirty="0" smtClean="0">
                <a:ea typeface="+mj-ea"/>
                <a:cs typeface="+mj-cs"/>
              </a:rPr>
              <a:t>Références bibliographiques</a:t>
            </a:r>
            <a:endParaRPr lang="fr-FR" sz="3200" dirty="0">
              <a:ea typeface="+mj-ea"/>
              <a:cs typeface="+mj-cs"/>
            </a:endParaRPr>
          </a:p>
        </p:txBody>
      </p:sp>
      <p:sp>
        <p:nvSpPr>
          <p:cNvPr id="54274" name="Rectangle 9"/>
          <p:cNvSpPr>
            <a:spLocks noChangeArrowheads="1"/>
          </p:cNvSpPr>
          <p:nvPr/>
        </p:nvSpPr>
        <p:spPr bwMode="auto">
          <a:xfrm>
            <a:off x="388938" y="1728788"/>
            <a:ext cx="812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/>
              <a:t>Gavens, N., &amp; Camos, V. (2006). La mémoire de travail : une place centrale dans les apprentissages scolaires fondamentaux. In E. Gentaz &amp; P. Dessus (Eds.), </a:t>
            </a:r>
            <a:r>
              <a:rPr lang="fr-FR" i="1"/>
              <a:t>Apprentissages et enseignement : Sciences cognitives et  éducation</a:t>
            </a:r>
            <a:r>
              <a:rPr lang="fr-FR"/>
              <a:t> (pp. 91-106). Paris : Dunod.</a:t>
            </a:r>
          </a:p>
        </p:txBody>
      </p:sp>
      <p:sp>
        <p:nvSpPr>
          <p:cNvPr id="54275" name="ZoneTexte 2"/>
          <p:cNvSpPr txBox="1">
            <a:spLocks noChangeArrowheads="1"/>
          </p:cNvSpPr>
          <p:nvPr/>
        </p:nvSpPr>
        <p:spPr bwMode="auto">
          <a:xfrm>
            <a:off x="388938" y="3116263"/>
            <a:ext cx="7513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Sweller, J. &amp; Chandler, P. (1994). Why some material is difficult to learn. </a:t>
            </a:r>
          </a:p>
          <a:p>
            <a:pPr eaLnBrk="1" hangingPunct="1"/>
            <a:r>
              <a:rPr lang="fr-FR" sz="1800" i="1"/>
              <a:t>Cognition and Instruction, 12, </a:t>
            </a:r>
            <a:r>
              <a:rPr lang="fr-FR" sz="1800"/>
              <a:t>185-233</a:t>
            </a:r>
            <a:r>
              <a:rPr lang="fr-FR" sz="1800" i="1"/>
              <a:t>. . </a:t>
            </a:r>
            <a:endParaRPr lang="fr-FR" sz="1800"/>
          </a:p>
          <a:p>
            <a:pPr eaLnBrk="1" hangingPunct="1"/>
            <a:endParaRPr lang="fr-FR" sz="1800"/>
          </a:p>
        </p:txBody>
      </p:sp>
      <p:sp>
        <p:nvSpPr>
          <p:cNvPr id="54276" name="ZoneTexte 3"/>
          <p:cNvSpPr txBox="1">
            <a:spLocks noChangeArrowheads="1"/>
          </p:cNvSpPr>
          <p:nvPr/>
        </p:nvSpPr>
        <p:spPr bwMode="auto">
          <a:xfrm>
            <a:off x="355600" y="3937000"/>
            <a:ext cx="87344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Amadieu, F., &amp; Tricot, A. (2014). </a:t>
            </a:r>
            <a:r>
              <a:rPr lang="fr-FR" sz="1800" i="1"/>
              <a:t>Apprendre avec le numérique : mythes et réalités</a:t>
            </a:r>
            <a:r>
              <a:rPr lang="fr-FR" sz="1800"/>
              <a:t>.</a:t>
            </a:r>
          </a:p>
          <a:p>
            <a:pPr eaLnBrk="1" hangingPunct="1"/>
            <a:r>
              <a:rPr lang="fr-FR" sz="1800"/>
              <a:t> Paris: Retz</a:t>
            </a:r>
          </a:p>
          <a:p>
            <a:pPr eaLnBrk="1" hangingPunct="1"/>
            <a:endParaRPr lang="fr-FR" sz="1800"/>
          </a:p>
          <a:p>
            <a:pPr eaLnBrk="1" hangingPunct="1"/>
            <a:r>
              <a:rPr lang="fr-FR" sz="1800"/>
              <a:t>Musial, M., Pradère, F., &amp; Tricot, A. (2012). </a:t>
            </a:r>
            <a:r>
              <a:rPr lang="fr-FR" sz="1800" i="1"/>
              <a:t>Comment concevoir un enseignement ?</a:t>
            </a:r>
          </a:p>
          <a:p>
            <a:pPr eaLnBrk="1" hangingPunct="1"/>
            <a:r>
              <a:rPr lang="fr-FR" sz="1800"/>
              <a:t> Bruxelles : De Boeck</a:t>
            </a:r>
          </a:p>
          <a:p>
            <a:pPr eaLnBrk="1" hangingPunct="1"/>
            <a:endParaRPr lang="fr-FR" sz="1800"/>
          </a:p>
        </p:txBody>
      </p:sp>
      <p:grpSp>
        <p:nvGrpSpPr>
          <p:cNvPr id="6" name="Grouper 5"/>
          <p:cNvGrpSpPr/>
          <p:nvPr/>
        </p:nvGrpSpPr>
        <p:grpSpPr>
          <a:xfrm>
            <a:off x="0" y="-10157"/>
            <a:ext cx="9144000" cy="369332"/>
            <a:chOff x="0" y="-10157"/>
            <a:chExt cx="9144000" cy="36933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3591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6313061" y="-10157"/>
              <a:ext cx="2594402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Pour aller plus loin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471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er 3"/>
          <p:cNvGrpSpPr>
            <a:grpSpLocks/>
          </p:cNvGrpSpPr>
          <p:nvPr/>
        </p:nvGrpSpPr>
        <p:grpSpPr bwMode="auto">
          <a:xfrm>
            <a:off x="1084263" y="1389063"/>
            <a:ext cx="1590675" cy="1574800"/>
            <a:chOff x="1236133" y="1405467"/>
            <a:chExt cx="1591734" cy="1574800"/>
          </a:xfrm>
        </p:grpSpPr>
        <p:sp>
          <p:nvSpPr>
            <p:cNvPr id="6" name="Ellipse 5"/>
            <p:cNvSpPr/>
            <p:nvPr/>
          </p:nvSpPr>
          <p:spPr>
            <a:xfrm>
              <a:off x="1236133" y="1405467"/>
              <a:ext cx="1591734" cy="15748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Triangle rectangle 6"/>
            <p:cNvSpPr/>
            <p:nvPr/>
          </p:nvSpPr>
          <p:spPr>
            <a:xfrm>
              <a:off x="2167027" y="1565804"/>
              <a:ext cx="508338" cy="492125"/>
            </a:xfrm>
            <a:prstGeom prst="rtTriangle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896973" y="2057929"/>
              <a:ext cx="270055" cy="346075"/>
            </a:xfrm>
            <a:prstGeom prst="ellipse">
              <a:avLst/>
            </a:prstGeom>
            <a:solidFill>
              <a:srgbClr val="D2533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8657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ZoneTexte 5"/>
          <p:cNvSpPr txBox="1">
            <a:spLocks noChangeArrowheads="1"/>
          </p:cNvSpPr>
          <p:nvPr/>
        </p:nvSpPr>
        <p:spPr bwMode="auto">
          <a:xfrm>
            <a:off x="2444750" y="2661071"/>
            <a:ext cx="461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2800" b="1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2276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3"/>
          <p:cNvSpPr txBox="1">
            <a:spLocks noChangeArrowheads="1"/>
          </p:cNvSpPr>
          <p:nvPr/>
        </p:nvSpPr>
        <p:spPr bwMode="auto">
          <a:xfrm>
            <a:off x="2913063" y="2222500"/>
            <a:ext cx="27765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600" b="1"/>
              <a:t>Prêt ? </a:t>
            </a:r>
          </a:p>
        </p:txBody>
      </p:sp>
    </p:spTree>
    <p:extLst>
      <p:ext uri="{BB962C8B-B14F-4D97-AF65-F5344CB8AC3E}">
        <p14:creationId xmlns:p14="http://schemas.microsoft.com/office/powerpoint/2010/main" xmlns="" val="35224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oneTexte 3"/>
          <p:cNvSpPr txBox="1">
            <a:spLocks noChangeArrowheads="1"/>
          </p:cNvSpPr>
          <p:nvPr/>
        </p:nvSpPr>
        <p:spPr bwMode="auto">
          <a:xfrm>
            <a:off x="355600" y="2160588"/>
            <a:ext cx="8483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600" b="1"/>
              <a:t>5  9  2  7  1  4  8  3  6</a:t>
            </a:r>
          </a:p>
        </p:txBody>
      </p:sp>
    </p:spTree>
    <p:extLst>
      <p:ext uri="{BB962C8B-B14F-4D97-AF65-F5344CB8AC3E}">
        <p14:creationId xmlns:p14="http://schemas.microsoft.com/office/powerpoint/2010/main" xmlns="" val="4282662574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oneTexte 3"/>
          <p:cNvSpPr txBox="1">
            <a:spLocks noChangeArrowheads="1"/>
          </p:cNvSpPr>
          <p:nvPr/>
        </p:nvSpPr>
        <p:spPr bwMode="auto">
          <a:xfrm>
            <a:off x="474663" y="2160588"/>
            <a:ext cx="8397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600" b="1"/>
              <a:t>1  2  3  4  5  6  7  8  9 </a:t>
            </a:r>
          </a:p>
        </p:txBody>
      </p:sp>
    </p:spTree>
    <p:extLst>
      <p:ext uri="{BB962C8B-B14F-4D97-AF65-F5344CB8AC3E}">
        <p14:creationId xmlns:p14="http://schemas.microsoft.com/office/powerpoint/2010/main" xmlns="" val="2065469415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oneTexte 3"/>
          <p:cNvSpPr txBox="1">
            <a:spLocks noChangeArrowheads="1"/>
          </p:cNvSpPr>
          <p:nvPr/>
        </p:nvSpPr>
        <p:spPr bwMode="auto">
          <a:xfrm>
            <a:off x="3132138" y="2222500"/>
            <a:ext cx="28289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6600" b="1"/>
              <a:t>Prêt ? </a:t>
            </a:r>
          </a:p>
        </p:txBody>
      </p:sp>
    </p:spTree>
    <p:extLst>
      <p:ext uri="{BB962C8B-B14F-4D97-AF65-F5344CB8AC3E}">
        <p14:creationId xmlns:p14="http://schemas.microsoft.com/office/powerpoint/2010/main" xmlns="" val="22775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et de croquis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Carnet de croquis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net de croquis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59283</TotalTime>
  <Words>3295</Words>
  <Application>Microsoft Office PowerPoint</Application>
  <PresentationFormat>Affichage à l'écran (4:3)</PresentationFormat>
  <Paragraphs>535</Paragraphs>
  <Slides>57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Carnet de croquis</vt:lpstr>
      <vt:lpstr>Apports des sciences de l’apprentissage  pour l’acquisition et la maîtrise  des gestes professionnels  en ingénierie pédagogique  et dans les pratiques de classe </vt:lpstr>
      <vt:lpstr>Le cadrage théorique de cette intervention  </vt:lpstr>
      <vt:lpstr>Positionnement pédagogique</vt:lpstr>
      <vt:lpstr>Ce que les humains sont capables … ( …et en particulier tous nos élèves)  </vt:lpstr>
      <vt:lpstr>La temporalité dans les apprentissages humains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Les fondements éthologiques de l’apprentissage  </vt:lpstr>
      <vt:lpstr>Un des challenges de l’école !</vt:lpstr>
      <vt:lpstr>Diapositive 16</vt:lpstr>
      <vt:lpstr>Quelles pistes pour agir ?</vt:lpstr>
      <vt:lpstr>Diapositive 18</vt:lpstr>
      <vt:lpstr>Quelles sont les différentes façons d’apprendre ?</vt:lpstr>
      <vt:lpstr>Quelles sont les différentes façons d’apprendre ?</vt:lpstr>
      <vt:lpstr>Quels sont les facteurs qui permettent les apprentissages  de connaissances secondaires ?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Qu’est ce qu’on apprend ?</vt:lpstr>
      <vt:lpstr>Qu’est ce qu’on apprend ?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Références bibliographiques</vt:lpstr>
      <vt:lpstr>Références bibliographiques</vt:lpstr>
      <vt:lpstr>Diapositive 56</vt:lpstr>
      <vt:lpstr>Diapositive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Bellec</dc:creator>
  <cp:lastModifiedBy>locatpr</cp:lastModifiedBy>
  <cp:revision>82</cp:revision>
  <dcterms:created xsi:type="dcterms:W3CDTF">2018-10-15T12:42:10Z</dcterms:created>
  <dcterms:modified xsi:type="dcterms:W3CDTF">2019-03-11T14:45:31Z</dcterms:modified>
</cp:coreProperties>
</file>