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6"/>
  </p:notesMasterIdLst>
  <p:sldIdLst>
    <p:sldId id="260" r:id="rId2"/>
    <p:sldId id="262" r:id="rId3"/>
    <p:sldId id="265" r:id="rId4"/>
    <p:sldId id="261" r:id="rId5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99FF"/>
    <a:srgbClr val="F3C94E"/>
    <a:srgbClr val="EF513B"/>
    <a:srgbClr val="3387B0"/>
    <a:srgbClr val="3DB87E"/>
    <a:srgbClr val="009900"/>
    <a:srgbClr val="A02B93"/>
    <a:srgbClr val="156082"/>
    <a:srgbClr val="FFC000"/>
    <a:srgbClr val="CC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285" autoAdjust="0"/>
    <p:restoredTop sz="93447" autoAdjust="0"/>
  </p:normalViewPr>
  <p:slideViewPr>
    <p:cSldViewPr snapToGrid="0">
      <p:cViewPr varScale="1">
        <p:scale>
          <a:sx n="64" d="100"/>
          <a:sy n="64" d="100"/>
        </p:scale>
        <p:origin x="3450" y="288"/>
      </p:cViewPr>
      <p:guideLst/>
    </p:cSldViewPr>
  </p:slideViewPr>
  <p:notesTextViewPr>
    <p:cViewPr>
      <p:scale>
        <a:sx n="66" d="100"/>
        <a:sy n="66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18B32E-834D-4BE0-890C-70020A92C9E0}" type="datetimeFigureOut">
              <a:rPr lang="fr-FR" smtClean="0"/>
              <a:t>27/08/2025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9440D9-8AA8-4E70-89F1-0AE79E7DF1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392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1pPr>
    <a:lvl2pPr marL="521437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2pPr>
    <a:lvl3pPr marL="1042873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3pPr>
    <a:lvl4pPr marL="1564310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4pPr>
    <a:lvl5pPr marL="2085746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5pPr>
    <a:lvl6pPr marL="2607183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6pPr>
    <a:lvl7pPr marL="3128620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7pPr>
    <a:lvl8pPr marL="3650056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8pPr>
    <a:lvl9pPr marL="4171493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gif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>
            <a:extLst>
              <a:ext uri="{FF2B5EF4-FFF2-40B4-BE49-F238E27FC236}">
                <a16:creationId xmlns:a16="http://schemas.microsoft.com/office/drawing/2014/main" id="{1209FC28-EF2E-3C20-1ADE-888C968901B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431" y="4806205"/>
            <a:ext cx="2916000" cy="1540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4" name="AutoShape 4">
            <a:extLst>
              <a:ext uri="{FF2B5EF4-FFF2-40B4-BE49-F238E27FC236}">
                <a16:creationId xmlns:a16="http://schemas.microsoft.com/office/drawing/2014/main" id="{68051A37-5CF0-ACFA-D95D-EF4D287733B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57199" y="310415"/>
            <a:ext cx="3060000" cy="4680000"/>
          </a:xfrm>
          <a:prstGeom prst="roundRect">
            <a:avLst>
              <a:gd name="adj" fmla="val 8134"/>
            </a:avLst>
          </a:prstGeom>
          <a:noFill/>
          <a:ln w="38100" algn="ctr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6" name="Picture 6">
            <a:extLst>
              <a:ext uri="{FF2B5EF4-FFF2-40B4-BE49-F238E27FC236}">
                <a16:creationId xmlns:a16="http://schemas.microsoft.com/office/drawing/2014/main" id="{47635E26-5246-FB29-BB07-3141F8EA3DC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712" y="346928"/>
            <a:ext cx="720000" cy="579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7" name="AutoShape 4">
            <a:extLst>
              <a:ext uri="{FF2B5EF4-FFF2-40B4-BE49-F238E27FC236}">
                <a16:creationId xmlns:a16="http://schemas.microsoft.com/office/drawing/2014/main" id="{9B6CDF00-1BE2-042E-2E82-4A953B5E361D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042477" y="302501"/>
            <a:ext cx="3060000" cy="4680000"/>
          </a:xfrm>
          <a:prstGeom prst="roundRect">
            <a:avLst>
              <a:gd name="adj" fmla="val 8134"/>
            </a:avLst>
          </a:prstGeom>
          <a:noFill/>
          <a:ln w="38100" algn="ctr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5" name="Picture 6">
            <a:extLst>
              <a:ext uri="{FF2B5EF4-FFF2-40B4-BE49-F238E27FC236}">
                <a16:creationId xmlns:a16="http://schemas.microsoft.com/office/drawing/2014/main" id="{2C282AE8-DB71-A545-C1F4-987CF094D7A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5900" y="346928"/>
            <a:ext cx="720000" cy="579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6" name="Picture 3">
            <a:extLst>
              <a:ext uri="{FF2B5EF4-FFF2-40B4-BE49-F238E27FC236}">
                <a16:creationId xmlns:a16="http://schemas.microsoft.com/office/drawing/2014/main" id="{9355F5C8-95B1-7B79-873E-7A58BF4616A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9494" y="4806205"/>
            <a:ext cx="2916000" cy="1540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7" name="Picture 6">
            <a:extLst>
              <a:ext uri="{FF2B5EF4-FFF2-40B4-BE49-F238E27FC236}">
                <a16:creationId xmlns:a16="http://schemas.microsoft.com/office/drawing/2014/main" id="{E7CC81A5-DE64-E6F4-692A-18918EAAD1A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3775" y="346928"/>
            <a:ext cx="720000" cy="579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8" name="Picture 6">
            <a:extLst>
              <a:ext uri="{FF2B5EF4-FFF2-40B4-BE49-F238E27FC236}">
                <a16:creationId xmlns:a16="http://schemas.microsoft.com/office/drawing/2014/main" id="{71310FDB-5B55-4DBD-0168-9687A4410AA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5963" y="346928"/>
            <a:ext cx="720000" cy="579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9" name="Picture 3">
            <a:extLst>
              <a:ext uri="{FF2B5EF4-FFF2-40B4-BE49-F238E27FC236}">
                <a16:creationId xmlns:a16="http://schemas.microsoft.com/office/drawing/2014/main" id="{6B335149-66D9-4486-4021-0D8649C8767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431" y="10213016"/>
            <a:ext cx="2916000" cy="1540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20" name="AutoShape 4">
            <a:extLst>
              <a:ext uri="{FF2B5EF4-FFF2-40B4-BE49-F238E27FC236}">
                <a16:creationId xmlns:a16="http://schemas.microsoft.com/office/drawing/2014/main" id="{78D8983C-2AC2-0381-BAFA-82873757F4A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57199" y="5717226"/>
            <a:ext cx="3060000" cy="4680000"/>
          </a:xfrm>
          <a:prstGeom prst="roundRect">
            <a:avLst>
              <a:gd name="adj" fmla="val 8134"/>
            </a:avLst>
          </a:prstGeom>
          <a:noFill/>
          <a:ln w="38100" algn="ctr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21" name="Picture 6">
            <a:extLst>
              <a:ext uri="{FF2B5EF4-FFF2-40B4-BE49-F238E27FC236}">
                <a16:creationId xmlns:a16="http://schemas.microsoft.com/office/drawing/2014/main" id="{624DFA3C-0E54-CBF0-83AE-FFD311E08D8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712" y="5753739"/>
            <a:ext cx="720000" cy="579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22" name="AutoShape 4">
            <a:extLst>
              <a:ext uri="{FF2B5EF4-FFF2-40B4-BE49-F238E27FC236}">
                <a16:creationId xmlns:a16="http://schemas.microsoft.com/office/drawing/2014/main" id="{F6D2D43C-9DB4-BD00-F7A3-C28A4E9D13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042477" y="5709312"/>
            <a:ext cx="3060000" cy="4680000"/>
          </a:xfrm>
          <a:prstGeom prst="roundRect">
            <a:avLst>
              <a:gd name="adj" fmla="val 8134"/>
            </a:avLst>
          </a:prstGeom>
          <a:noFill/>
          <a:ln w="38100" algn="ctr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23" name="Picture 6">
            <a:extLst>
              <a:ext uri="{FF2B5EF4-FFF2-40B4-BE49-F238E27FC236}">
                <a16:creationId xmlns:a16="http://schemas.microsoft.com/office/drawing/2014/main" id="{CB6773FE-A0B2-FF80-5966-D3A1063DAB2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5900" y="5753739"/>
            <a:ext cx="720000" cy="579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24" name="Picture 3">
            <a:extLst>
              <a:ext uri="{FF2B5EF4-FFF2-40B4-BE49-F238E27FC236}">
                <a16:creationId xmlns:a16="http://schemas.microsoft.com/office/drawing/2014/main" id="{FEB929E2-171D-E4CD-C76E-1524505A2C0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9494" y="10213016"/>
            <a:ext cx="2916000" cy="1540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25" name="Picture 6">
            <a:extLst>
              <a:ext uri="{FF2B5EF4-FFF2-40B4-BE49-F238E27FC236}">
                <a16:creationId xmlns:a16="http://schemas.microsoft.com/office/drawing/2014/main" id="{40C70E5B-BBF0-B314-F12E-E3B6FC2A6D8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3775" y="5753739"/>
            <a:ext cx="720000" cy="579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26" name="Picture 6">
            <a:extLst>
              <a:ext uri="{FF2B5EF4-FFF2-40B4-BE49-F238E27FC236}">
                <a16:creationId xmlns:a16="http://schemas.microsoft.com/office/drawing/2014/main" id="{3D2DE47E-0B87-9C88-243A-9974298485C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5963" y="5753739"/>
            <a:ext cx="720000" cy="579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52399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  <a:prstGeom prst="rect">
            <a:avLst/>
          </a:prstGeo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  <a:prstGeom prst="rect">
            <a:avLst/>
          </a:prstGeo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27/08/2025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5832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  <a:prstGeom prst="rect">
            <a:avLst/>
          </a:prstGeo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27/08/2025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87257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27/08/2025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78993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  <a:prstGeom prst="rect">
            <a:avLst/>
          </a:prstGeo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27/08/2025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69200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e 13">
            <a:extLst>
              <a:ext uri="{FF2B5EF4-FFF2-40B4-BE49-F238E27FC236}">
                <a16:creationId xmlns:a16="http://schemas.microsoft.com/office/drawing/2014/main" id="{7989F08D-5973-164A-9513-3FB8FF97B414}"/>
              </a:ext>
            </a:extLst>
          </p:cNvPr>
          <p:cNvGrpSpPr/>
          <p:nvPr userDrawn="1"/>
        </p:nvGrpSpPr>
        <p:grpSpPr>
          <a:xfrm>
            <a:off x="251612" y="235305"/>
            <a:ext cx="3436276" cy="4492047"/>
            <a:chOff x="362480" y="425192"/>
            <a:chExt cx="4860000" cy="3176114"/>
          </a:xfrm>
        </p:grpSpPr>
        <p:sp>
          <p:nvSpPr>
            <p:cNvPr id="7" name="AutoShape 2">
              <a:extLst>
                <a:ext uri="{FF2B5EF4-FFF2-40B4-BE49-F238E27FC236}">
                  <a16:creationId xmlns:a16="http://schemas.microsoft.com/office/drawing/2014/main" id="{4E1B60FC-9A1E-6CF3-D7D9-5F199DB5E585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362480" y="425192"/>
              <a:ext cx="4860000" cy="3176114"/>
            </a:xfrm>
            <a:prstGeom prst="roundRect">
              <a:avLst>
                <a:gd name="adj" fmla="val 4755"/>
              </a:avLst>
            </a:prstGeom>
            <a:noFill/>
            <a:ln w="38100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40318" tIns="40318" rIns="40318" bIns="40318" numCol="1" anchor="t" anchorCtr="0" compatLnSpc="1">
              <a:prstTxWarp prst="textNoShape">
                <a:avLst/>
              </a:prstTxWarp>
            </a:bodyPr>
            <a:lstStyle/>
            <a:p>
              <a:endParaRPr lang="fr-FR" sz="2263" dirty="0"/>
            </a:p>
          </p:txBody>
        </p:sp>
        <p:pic>
          <p:nvPicPr>
            <p:cNvPr id="1027" name="Picture 3">
              <a:extLst>
                <a:ext uri="{FF2B5EF4-FFF2-40B4-BE49-F238E27FC236}">
                  <a16:creationId xmlns:a16="http://schemas.microsoft.com/office/drawing/2014/main" id="{866EE059-8B85-8CEF-B08E-C22C07ACC28C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5173" y="465440"/>
              <a:ext cx="512316" cy="3884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pic>
          <p:nvPicPr>
            <p:cNvPr id="1028" name="Picture 4">
              <a:extLst>
                <a:ext uri="{FF2B5EF4-FFF2-40B4-BE49-F238E27FC236}">
                  <a16:creationId xmlns:a16="http://schemas.microsoft.com/office/drawing/2014/main" id="{7C5DDCEC-6F53-FF0C-2682-D3BF306B1B58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62847" y="465440"/>
              <a:ext cx="512316" cy="3884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pic>
          <p:nvPicPr>
            <p:cNvPr id="1029" name="Picture 5">
              <a:extLst>
                <a:ext uri="{FF2B5EF4-FFF2-40B4-BE49-F238E27FC236}">
                  <a16:creationId xmlns:a16="http://schemas.microsoft.com/office/drawing/2014/main" id="{7921CBA1-2734-C3D1-89DC-F93C1F59EADD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5590" y="3373202"/>
              <a:ext cx="4593779" cy="2281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E60E394B-0AC6-27DF-D4DA-5DEDA79BB795}"/>
              </a:ext>
            </a:extLst>
          </p:cNvPr>
          <p:cNvGrpSpPr/>
          <p:nvPr userDrawn="1"/>
        </p:nvGrpSpPr>
        <p:grpSpPr>
          <a:xfrm>
            <a:off x="3871787" y="242753"/>
            <a:ext cx="3436276" cy="4492047"/>
            <a:chOff x="362480" y="425192"/>
            <a:chExt cx="4860000" cy="3176114"/>
          </a:xfrm>
        </p:grpSpPr>
        <p:sp>
          <p:nvSpPr>
            <p:cNvPr id="16" name="AutoShape 2">
              <a:extLst>
                <a:ext uri="{FF2B5EF4-FFF2-40B4-BE49-F238E27FC236}">
                  <a16:creationId xmlns:a16="http://schemas.microsoft.com/office/drawing/2014/main" id="{F37B6F5D-8F9C-9467-7ACE-FACE707809CC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362480" y="425192"/>
              <a:ext cx="4860000" cy="3176114"/>
            </a:xfrm>
            <a:prstGeom prst="roundRect">
              <a:avLst>
                <a:gd name="adj" fmla="val 4755"/>
              </a:avLst>
            </a:prstGeom>
            <a:noFill/>
            <a:ln w="38100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40318" tIns="40318" rIns="40318" bIns="40318" numCol="1" anchor="t" anchorCtr="0" compatLnSpc="1">
              <a:prstTxWarp prst="textNoShape">
                <a:avLst/>
              </a:prstTxWarp>
            </a:bodyPr>
            <a:lstStyle/>
            <a:p>
              <a:endParaRPr lang="fr-FR" sz="2263" dirty="0"/>
            </a:p>
          </p:txBody>
        </p:sp>
        <p:pic>
          <p:nvPicPr>
            <p:cNvPr id="17" name="Picture 3">
              <a:extLst>
                <a:ext uri="{FF2B5EF4-FFF2-40B4-BE49-F238E27FC236}">
                  <a16:creationId xmlns:a16="http://schemas.microsoft.com/office/drawing/2014/main" id="{C5D0D89E-0386-63A0-24E7-68B5456877A0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5173" y="465440"/>
              <a:ext cx="512316" cy="3884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pic>
          <p:nvPicPr>
            <p:cNvPr id="18" name="Picture 4">
              <a:extLst>
                <a:ext uri="{FF2B5EF4-FFF2-40B4-BE49-F238E27FC236}">
                  <a16:creationId xmlns:a16="http://schemas.microsoft.com/office/drawing/2014/main" id="{71F3B4A8-E837-6449-F6B6-DDD98F3819A2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62847" y="465440"/>
              <a:ext cx="512316" cy="3884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pic>
          <p:nvPicPr>
            <p:cNvPr id="19" name="Picture 5">
              <a:extLst>
                <a:ext uri="{FF2B5EF4-FFF2-40B4-BE49-F238E27FC236}">
                  <a16:creationId xmlns:a16="http://schemas.microsoft.com/office/drawing/2014/main" id="{DF7E2FAD-0204-72C4-D786-73EBD06C1761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5590" y="3373202"/>
              <a:ext cx="4593779" cy="2281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356511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>
            <a:extLst>
              <a:ext uri="{FF2B5EF4-FFF2-40B4-BE49-F238E27FC236}">
                <a16:creationId xmlns:a16="http://schemas.microsoft.com/office/drawing/2014/main" id="{1F48AD48-B9C8-CB5C-934D-7F623C2BBAD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187" y="4624288"/>
            <a:ext cx="6581775" cy="347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8" name="AutoShape 4">
            <a:extLst>
              <a:ext uri="{FF2B5EF4-FFF2-40B4-BE49-F238E27FC236}">
                <a16:creationId xmlns:a16="http://schemas.microsoft.com/office/drawing/2014/main" id="{E16208FF-42E5-4B7F-0034-5D5E2E7FAE4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57199" y="310415"/>
            <a:ext cx="6645275" cy="4680000"/>
          </a:xfrm>
          <a:prstGeom prst="roundRect">
            <a:avLst>
              <a:gd name="adj" fmla="val 8134"/>
            </a:avLst>
          </a:prstGeom>
          <a:noFill/>
          <a:ln w="38100" algn="ctr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029" name="Picture 5">
            <a:extLst>
              <a:ext uri="{FF2B5EF4-FFF2-40B4-BE49-F238E27FC236}">
                <a16:creationId xmlns:a16="http://schemas.microsoft.com/office/drawing/2014/main" id="{8EAE277D-7EC2-80DE-EE2F-D7A5E0002EF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0774" y="346928"/>
            <a:ext cx="865188" cy="696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B8586B54-D21B-046A-4194-554E7E4C76D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712" y="346928"/>
            <a:ext cx="865187" cy="696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1" name="Picture 3">
            <a:extLst>
              <a:ext uri="{FF2B5EF4-FFF2-40B4-BE49-F238E27FC236}">
                <a16:creationId xmlns:a16="http://schemas.microsoft.com/office/drawing/2014/main" id="{82BD10C3-E975-708D-1B1C-898C224EFDC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699" y="10015271"/>
            <a:ext cx="6581775" cy="347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12" name="AutoShape 4">
            <a:extLst>
              <a:ext uri="{FF2B5EF4-FFF2-40B4-BE49-F238E27FC236}">
                <a16:creationId xmlns:a16="http://schemas.microsoft.com/office/drawing/2014/main" id="{04F90931-616D-D407-D03B-5FCB083CD84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88949" y="5701398"/>
            <a:ext cx="6645275" cy="4680000"/>
          </a:xfrm>
          <a:prstGeom prst="roundRect">
            <a:avLst>
              <a:gd name="adj" fmla="val 8134"/>
            </a:avLst>
          </a:prstGeom>
          <a:noFill/>
          <a:ln w="38100" algn="ctr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3" name="Picture 5">
            <a:extLst>
              <a:ext uri="{FF2B5EF4-FFF2-40B4-BE49-F238E27FC236}">
                <a16:creationId xmlns:a16="http://schemas.microsoft.com/office/drawing/2014/main" id="{B56B9443-71C7-06BF-2EB3-CB0BE065C51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2524" y="5737911"/>
            <a:ext cx="865188" cy="696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4" name="Picture 6">
            <a:extLst>
              <a:ext uri="{FF2B5EF4-FFF2-40B4-BE49-F238E27FC236}">
                <a16:creationId xmlns:a16="http://schemas.microsoft.com/office/drawing/2014/main" id="{0E8F866A-5E6D-B80E-8297-F1612AD5682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462" y="5737911"/>
            <a:ext cx="865187" cy="696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16804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>
            <a:extLst>
              <a:ext uri="{FF2B5EF4-FFF2-40B4-BE49-F238E27FC236}">
                <a16:creationId xmlns:a16="http://schemas.microsoft.com/office/drawing/2014/main" id="{8EAE277D-7EC2-80DE-EE2F-D7A5E0002EF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0774" y="346928"/>
            <a:ext cx="865188" cy="696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B8586B54-D21B-046A-4194-554E7E4C76D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712" y="346928"/>
            <a:ext cx="865187" cy="696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1" name="Picture 3">
            <a:extLst>
              <a:ext uri="{FF2B5EF4-FFF2-40B4-BE49-F238E27FC236}">
                <a16:creationId xmlns:a16="http://schemas.microsoft.com/office/drawing/2014/main" id="{82BD10C3-E975-708D-1B1C-898C224EFDC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699" y="10015271"/>
            <a:ext cx="6581775" cy="347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12" name="AutoShape 4">
            <a:extLst>
              <a:ext uri="{FF2B5EF4-FFF2-40B4-BE49-F238E27FC236}">
                <a16:creationId xmlns:a16="http://schemas.microsoft.com/office/drawing/2014/main" id="{04F90931-616D-D407-D03B-5FCB083CD84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57201" y="264389"/>
            <a:ext cx="6645600" cy="10163034"/>
          </a:xfrm>
          <a:prstGeom prst="roundRect">
            <a:avLst>
              <a:gd name="adj" fmla="val 5670"/>
            </a:avLst>
          </a:prstGeom>
          <a:noFill/>
          <a:ln w="38100" algn="ctr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5009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  <a:prstGeom prst="rect">
            <a:avLst/>
          </a:prstGeo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27/08/2025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  <p:pic>
        <p:nvPicPr>
          <p:cNvPr id="7" name="Image 6" descr="Une image contenant Graphique, art, illustration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24DAC6FF-E660-1EAC-75BB-285717815AC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9" y="1"/>
            <a:ext cx="794574" cy="10691813"/>
          </a:xfrm>
          <a:prstGeom prst="rect">
            <a:avLst/>
          </a:prstGeom>
        </p:spPr>
      </p:pic>
      <p:pic>
        <p:nvPicPr>
          <p:cNvPr id="8" name="Image 7" descr="Une image contenant graphisme, Graphique, dessin humoristique, clipart&#10;&#10;Le contenu généré par l’IA peut être incorrect.">
            <a:extLst>
              <a:ext uri="{FF2B5EF4-FFF2-40B4-BE49-F238E27FC236}">
                <a16:creationId xmlns:a16="http://schemas.microsoft.com/office/drawing/2014/main" id="{64138200-ACE1-3544-D57D-1ED6B2F30F3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5412" y="212846"/>
            <a:ext cx="794574" cy="773545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09A1FA93-5D5B-FE95-3330-D95B5631F7A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276" y="10130564"/>
            <a:ext cx="2837445" cy="561250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73DA0CAC-B2A8-B731-5E24-45F2B4A3072D}"/>
              </a:ext>
            </a:extLst>
          </p:cNvPr>
          <p:cNvSpPr txBox="1"/>
          <p:nvPr userDrawn="1"/>
        </p:nvSpPr>
        <p:spPr>
          <a:xfrm>
            <a:off x="3781673" y="10192014"/>
            <a:ext cx="3778003" cy="32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543" dirty="0">
                <a:solidFill>
                  <a:schemeClr val="bg1">
                    <a:lumMod val="50000"/>
                  </a:schemeClr>
                </a:solidFill>
              </a:rPr>
              <a:t>Charte d’organisation des rencontres</a:t>
            </a:r>
          </a:p>
        </p:txBody>
      </p:sp>
    </p:spTree>
    <p:extLst>
      <p:ext uri="{BB962C8B-B14F-4D97-AF65-F5344CB8AC3E}">
        <p14:creationId xmlns:p14="http://schemas.microsoft.com/office/powerpoint/2010/main" val="1363867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smtClean="0"/>
              <a:t>8/27/2025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smtClean="0"/>
              <a:t>‹N°›</a:t>
            </a:fld>
            <a:endParaRPr lang="en-US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F8E8441F-395E-FD93-229C-CA2D2CEF3F4A}"/>
              </a:ext>
            </a:extLst>
          </p:cNvPr>
          <p:cNvSpPr txBox="1"/>
          <p:nvPr userDrawn="1"/>
        </p:nvSpPr>
        <p:spPr>
          <a:xfrm>
            <a:off x="469729" y="10030229"/>
            <a:ext cx="3452450" cy="627548"/>
          </a:xfrm>
          <a:prstGeom prst="roundRect">
            <a:avLst/>
          </a:prstGeom>
          <a:noFill/>
          <a:ln>
            <a:solidFill>
              <a:srgbClr val="DCEAF7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543" b="1" dirty="0">
                <a:solidFill>
                  <a:srgbClr val="00B0F0"/>
                </a:solidFill>
                <a:effectLst>
                  <a:outerShdw blurRad="50800" dist="127000" dir="2700000" algn="tl" rotWithShape="0">
                    <a:prstClr val="black">
                      <a:alpha val="13000"/>
                    </a:prstClr>
                  </a:outerShdw>
                </a:effectLst>
                <a:latin typeface="+mj-lt"/>
                <a:ea typeface="+mj-ea"/>
                <a:cs typeface="+mj-cs"/>
              </a:rPr>
              <a:t>L’</a:t>
            </a:r>
            <a:r>
              <a:rPr lang="fr-FR" sz="1543" b="1" dirty="0" err="1">
                <a:solidFill>
                  <a:srgbClr val="00B0F0"/>
                </a:solidFill>
                <a:effectLst>
                  <a:outerShdw blurRad="50800" dist="127000" dir="2700000" algn="tl" rotWithShape="0">
                    <a:prstClr val="black">
                      <a:alpha val="13000"/>
                    </a:prstClr>
                  </a:outerShdw>
                </a:effectLst>
                <a:latin typeface="+mj-lt"/>
                <a:ea typeface="+mj-ea"/>
                <a:cs typeface="+mj-cs"/>
              </a:rPr>
              <a:t>Usep</a:t>
            </a:r>
            <a:r>
              <a:rPr lang="fr-FR" sz="1543" i="1" kern="1200" dirty="0">
                <a:solidFill>
                  <a:schemeClr val="bg1">
                    <a:lumMod val="50000"/>
                  </a:schemeClr>
                </a:solidFill>
                <a:effectLst>
                  <a:outerShdw blurRad="76200" dist="127000" dir="2700000" algn="tl" rotWithShape="0">
                    <a:prstClr val="black">
                      <a:alpha val="24000"/>
                    </a:prstClr>
                  </a:outerShdw>
                </a:effectLst>
                <a:latin typeface="Aptos Light" panose="020B0004020202020204" pitchFamily="34" charset="0"/>
                <a:ea typeface="+mn-ea"/>
                <a:cs typeface="+mn-cs"/>
              </a:rPr>
              <a:t>,</a:t>
            </a:r>
            <a:r>
              <a:rPr lang="fr-FR" sz="1543" b="1" i="1" dirty="0">
                <a:solidFill>
                  <a:schemeClr val="bg1">
                    <a:lumMod val="50000"/>
                  </a:schemeClr>
                </a:solidFill>
                <a:effectLst>
                  <a:outerShdw blurRad="76200" dist="127000" dir="2700000" algn="tl" rotWithShape="0">
                    <a:prstClr val="black">
                      <a:alpha val="24000"/>
                    </a:prstClr>
                  </a:outerShdw>
                </a:effectLst>
                <a:latin typeface="Aptos Light" panose="020B0004020202020204" pitchFamily="34" charset="0"/>
                <a:ea typeface="+mj-ea"/>
                <a:cs typeface="+mj-cs"/>
              </a:rPr>
              <a:t> </a:t>
            </a:r>
            <a:r>
              <a:rPr lang="fr-FR" sz="1543" i="1" dirty="0">
                <a:solidFill>
                  <a:schemeClr val="bg1">
                    <a:lumMod val="50000"/>
                  </a:schemeClr>
                </a:solidFill>
                <a:effectLst>
                  <a:outerShdw blurRad="76200" dist="127000" dir="2700000" algn="tl" rotWithShape="0">
                    <a:prstClr val="black">
                      <a:alpha val="24000"/>
                    </a:prstClr>
                  </a:outerShdw>
                </a:effectLst>
                <a:latin typeface="Aptos Light" panose="020B0004020202020204" pitchFamily="34" charset="0"/>
              </a:rPr>
              <a:t>le sport scolaire pour bien grandir ensemble !</a:t>
            </a:r>
          </a:p>
        </p:txBody>
      </p:sp>
      <p:pic>
        <p:nvPicPr>
          <p:cNvPr id="8" name="Image 7" descr="Une image contenant Graphique, Police, graphisme, logo&#10;&#10;Le contenu généré par l’IA peut être incorrect.">
            <a:extLst>
              <a:ext uri="{FF2B5EF4-FFF2-40B4-BE49-F238E27FC236}">
                <a16:creationId xmlns:a16="http://schemas.microsoft.com/office/drawing/2014/main" id="{ACA211CF-D4F5-191F-8A45-F43CCBDA38E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8238" y="346015"/>
            <a:ext cx="902256" cy="1370212"/>
          </a:xfrm>
          <a:prstGeom prst="rect">
            <a:avLst/>
          </a:prstGeom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846B806C-723F-BBF7-BD22-31D96CF71959}"/>
              </a:ext>
            </a:extLst>
          </p:cNvPr>
          <p:cNvSpPr txBox="1"/>
          <p:nvPr userDrawn="1"/>
        </p:nvSpPr>
        <p:spPr>
          <a:xfrm>
            <a:off x="4359296" y="10081274"/>
            <a:ext cx="3058635" cy="5672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fr-FR" sz="1543" i="1" dirty="0">
                <a:solidFill>
                  <a:schemeClr val="bg1">
                    <a:lumMod val="50000"/>
                  </a:schemeClr>
                </a:solidFill>
              </a:rPr>
              <a:t>RSA disciplines </a:t>
            </a:r>
            <a:r>
              <a:rPr lang="fr-FR" sz="1543" i="1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enchaînées au Cycle 2</a:t>
            </a:r>
          </a:p>
        </p:txBody>
      </p:sp>
      <p:pic>
        <p:nvPicPr>
          <p:cNvPr id="10" name="Espace réservé du contenu 4">
            <a:extLst>
              <a:ext uri="{FF2B5EF4-FFF2-40B4-BE49-F238E27FC236}">
                <a16:creationId xmlns:a16="http://schemas.microsoft.com/office/drawing/2014/main" id="{27C2618F-8095-B080-3627-5688EC18A68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4794007" y="5485202"/>
            <a:ext cx="10046376" cy="214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1000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27/08/2025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5913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27/08/2025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9982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27/08/2025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29322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27/08/2025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8143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91680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87" r:id="rId2"/>
    <p:sldLayoutId id="2147483697" r:id="rId3"/>
    <p:sldLayoutId id="2147483685" r:id="rId4"/>
    <p:sldLayoutId id="2147483686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  <p:sldLayoutId id="2147483694" r:id="rId12"/>
    <p:sldLayoutId id="2147483695" r:id="rId13"/>
    <p:sldLayoutId id="2147483663" r:id="rId14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A52DAE-5D10-46E7-24F4-3C502D7D72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0F0907A7-C3FD-0DD5-EF2E-885C65C7504D}"/>
              </a:ext>
            </a:extLst>
          </p:cNvPr>
          <p:cNvSpPr txBox="1"/>
          <p:nvPr/>
        </p:nvSpPr>
        <p:spPr>
          <a:xfrm>
            <a:off x="457199" y="1734982"/>
            <a:ext cx="3057525" cy="29700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fr-FR" sz="2000" b="1" dirty="0">
                <a:highlight>
                  <a:srgbClr val="00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DÉPART / ARRIVÉE</a:t>
            </a:r>
          </a:p>
          <a:p>
            <a:pPr algn="ctr">
              <a:spcAft>
                <a:spcPts val="600"/>
              </a:spcAft>
            </a:pPr>
            <a:r>
              <a:rPr lang="fr-FR" sz="1600" b="1" dirty="0">
                <a:highlight>
                  <a:srgbClr val="FFFF00"/>
                </a:highlight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ÉCLECTIC</a:t>
            </a:r>
            <a:r>
              <a:rPr lang="fr-FR" sz="1600" b="1" dirty="0"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lang="fr-FR" sz="1600" b="1" dirty="0">
                <a:highlight>
                  <a:srgbClr val="00FFFF"/>
                </a:highlight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DÉFI COOPÉTITIF</a:t>
            </a:r>
          </a:p>
          <a:p>
            <a:r>
              <a:rPr lang="fr-FR" dirty="0"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 donne le départ.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dirty="0"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 vérifie le départ et l’arrivée des coureurs (s’équiper, ne pas gêner les autres, ne pas rouler dans la zone).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dirty="0"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 vérifie que les coureurs effectuent correctement le relais.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CE0EB4A1-92E4-17EF-410A-87D62CD537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5961" y="392474"/>
            <a:ext cx="1260000" cy="1253609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D6A70845-303E-4700-6E11-0D3D3774ADD0}"/>
              </a:ext>
            </a:extLst>
          </p:cNvPr>
          <p:cNvSpPr txBox="1"/>
          <p:nvPr/>
        </p:nvSpPr>
        <p:spPr>
          <a:xfrm>
            <a:off x="457199" y="7157882"/>
            <a:ext cx="305752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fr-FR" sz="2000" b="1" dirty="0">
                <a:highlight>
                  <a:srgbClr val="00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DÉPART / ARRIVÉE</a:t>
            </a:r>
          </a:p>
          <a:p>
            <a:pPr algn="ctr">
              <a:spcAft>
                <a:spcPts val="600"/>
              </a:spcAft>
            </a:pPr>
            <a:r>
              <a:rPr lang="fr-FR" sz="1600" b="1" dirty="0">
                <a:highlight>
                  <a:srgbClr val="FFFF00"/>
                </a:highlight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ÉCLECTIC </a:t>
            </a:r>
          </a:p>
          <a:p>
            <a:pPr algn="ctr"/>
            <a:endParaRPr lang="fr-FR" sz="1600" b="1" dirty="0">
              <a:highlight>
                <a:srgbClr val="FFFF00"/>
              </a:highlight>
              <a:latin typeface="Arial Narrow" panose="020B0606020202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Aft>
                <a:spcPts val="600"/>
              </a:spcAft>
            </a:pPr>
            <a:r>
              <a:rPr lang="fr-FR" dirty="0"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 note le temps réalisé par chaque équipe à la fin du relais.</a:t>
            </a:r>
          </a:p>
          <a:p>
            <a:pPr>
              <a:spcAft>
                <a:spcPts val="600"/>
              </a:spcAft>
            </a:pPr>
            <a:r>
              <a:rPr lang="fr-FR" dirty="0"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J’attribue les points à la fin du 2</a:t>
            </a:r>
            <a:r>
              <a:rPr lang="fr-FR" baseline="30000" dirty="0"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fr-FR" dirty="0"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relais 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Temps amélioré = 3 points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Temps identique = 2 points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Échec = 1 point</a:t>
            </a:r>
          </a:p>
          <a:p>
            <a:pPr>
              <a:spcAft>
                <a:spcPts val="600"/>
              </a:spcAft>
            </a:pPr>
            <a:r>
              <a:rPr lang="fr-FR" dirty="0"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pic>
        <p:nvPicPr>
          <p:cNvPr id="16" name="Image 15">
            <a:extLst>
              <a:ext uri="{FF2B5EF4-FFF2-40B4-BE49-F238E27FC236}">
                <a16:creationId xmlns:a16="http://schemas.microsoft.com/office/drawing/2014/main" id="{E47FDEB1-553D-CC7E-88FC-2F363C387E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5961" y="5803298"/>
            <a:ext cx="1260000" cy="1253609"/>
          </a:xfrm>
          <a:prstGeom prst="rect">
            <a:avLst/>
          </a:prstGeom>
        </p:spPr>
      </p:pic>
      <p:sp>
        <p:nvSpPr>
          <p:cNvPr id="18" name="ZoneTexte 17">
            <a:extLst>
              <a:ext uri="{FF2B5EF4-FFF2-40B4-BE49-F238E27FC236}">
                <a16:creationId xmlns:a16="http://schemas.microsoft.com/office/drawing/2014/main" id="{7D8E055E-3D95-1594-5B8A-048EBC069FE9}"/>
              </a:ext>
            </a:extLst>
          </p:cNvPr>
          <p:cNvSpPr txBox="1"/>
          <p:nvPr/>
        </p:nvSpPr>
        <p:spPr>
          <a:xfrm>
            <a:off x="4044951" y="7157882"/>
            <a:ext cx="3057525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fr-FR" sz="2000" b="1" dirty="0">
                <a:highlight>
                  <a:srgbClr val="00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DÉPART / ARRIVÉE</a:t>
            </a:r>
          </a:p>
          <a:p>
            <a:pPr algn="ctr">
              <a:spcAft>
                <a:spcPts val="600"/>
              </a:spcAft>
            </a:pPr>
            <a:r>
              <a:rPr lang="fr-FR" sz="1600" b="1" dirty="0">
                <a:highlight>
                  <a:srgbClr val="00FFFF"/>
                </a:highlight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DÉFI COOPÉTITIF</a:t>
            </a:r>
          </a:p>
          <a:p>
            <a:pPr>
              <a:spcAft>
                <a:spcPts val="600"/>
              </a:spcAft>
            </a:pPr>
            <a:endParaRPr lang="fr-FR" dirty="0">
              <a:latin typeface="Arial Narrow" panose="020B0606020202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Aft>
                <a:spcPts val="600"/>
              </a:spcAft>
            </a:pPr>
            <a:r>
              <a:rPr lang="fr-FR" dirty="0"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J’attribue les points en fonction de l’ordre d’arrivée 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fr-FR" baseline="30000" dirty="0"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er</a:t>
            </a:r>
            <a:r>
              <a:rPr lang="fr-FR" dirty="0"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= 3 points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fr-FR" baseline="30000" dirty="0"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fr-FR" dirty="0"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= 2 points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lang="fr-FR" baseline="30000" dirty="0"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fr-FR" dirty="0"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= 1 point.</a:t>
            </a:r>
          </a:p>
        </p:txBody>
      </p:sp>
      <p:pic>
        <p:nvPicPr>
          <p:cNvPr id="19" name="Image 18">
            <a:extLst>
              <a:ext uri="{FF2B5EF4-FFF2-40B4-BE49-F238E27FC236}">
                <a16:creationId xmlns:a16="http://schemas.microsoft.com/office/drawing/2014/main" id="{FBE5A1CE-81F3-0D6C-7768-D42650D8F7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3713" y="5803298"/>
            <a:ext cx="1260000" cy="1253609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0F53892D-E85E-805D-9206-C2EA3F44CFF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3713" y="392474"/>
            <a:ext cx="1260000" cy="1253609"/>
          </a:xfrm>
          <a:prstGeom prst="rect">
            <a:avLst/>
          </a:prstGeom>
        </p:spPr>
      </p:pic>
      <p:sp>
        <p:nvSpPr>
          <p:cNvPr id="12" name="ZoneTexte 11">
            <a:extLst>
              <a:ext uri="{FF2B5EF4-FFF2-40B4-BE49-F238E27FC236}">
                <a16:creationId xmlns:a16="http://schemas.microsoft.com/office/drawing/2014/main" id="{7AF8B49D-DFC8-2BE5-736B-2BBDA0A0E4F9}"/>
              </a:ext>
            </a:extLst>
          </p:cNvPr>
          <p:cNvSpPr txBox="1"/>
          <p:nvPr/>
        </p:nvSpPr>
        <p:spPr>
          <a:xfrm>
            <a:off x="4044951" y="1734983"/>
            <a:ext cx="3057525" cy="19543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fr-FR" sz="2000" b="1" dirty="0">
                <a:highlight>
                  <a:srgbClr val="00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DÉPART / ARRIVÉE</a:t>
            </a:r>
          </a:p>
          <a:p>
            <a:pPr algn="ctr">
              <a:spcAft>
                <a:spcPts val="600"/>
              </a:spcAft>
            </a:pPr>
            <a:r>
              <a:rPr lang="fr-FR" sz="1600" b="1" dirty="0">
                <a:highlight>
                  <a:srgbClr val="FFFF00"/>
                </a:highlight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ÉCLECTIC</a:t>
            </a:r>
          </a:p>
          <a:p>
            <a:pPr algn="ctr">
              <a:spcAft>
                <a:spcPts val="600"/>
              </a:spcAft>
            </a:pPr>
            <a:endParaRPr lang="fr-FR" sz="1600" b="1" dirty="0">
              <a:highlight>
                <a:srgbClr val="FFFF00"/>
              </a:highlight>
              <a:latin typeface="Arial Narrow" panose="020B0606020202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Aft>
                <a:spcPts val="600"/>
              </a:spcAft>
            </a:pPr>
            <a:r>
              <a:rPr lang="fr-FR" dirty="0"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 chronomètre le temps réalisé par chaque équipe à la fin de chaque course de relais.</a:t>
            </a:r>
            <a:endParaRPr lang="fr-FR" sz="1600" b="1" dirty="0">
              <a:highlight>
                <a:srgbClr val="FFFF00"/>
              </a:highlight>
              <a:latin typeface="Arial Narrow" panose="020B0606020202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29450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2931DD-416F-E63C-5BD9-7F5C863920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A169C824-ED3C-E51B-ED6E-67D056DDED67}"/>
              </a:ext>
            </a:extLst>
          </p:cNvPr>
          <p:cNvSpPr txBox="1"/>
          <p:nvPr/>
        </p:nvSpPr>
        <p:spPr>
          <a:xfrm>
            <a:off x="476487" y="1760559"/>
            <a:ext cx="3057525" cy="3123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fr-FR" sz="1600" b="1" dirty="0">
                <a:highlight>
                  <a:srgbClr val="00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2000" b="1" dirty="0">
                <a:highlight>
                  <a:srgbClr val="00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DÉPLACEMENTS ①③④</a:t>
            </a:r>
          </a:p>
          <a:p>
            <a:pPr algn="ctr">
              <a:spcAft>
                <a:spcPts val="600"/>
              </a:spcAft>
            </a:pPr>
            <a:r>
              <a:rPr lang="fr-FR" sz="1600" b="1" dirty="0">
                <a:highlight>
                  <a:srgbClr val="FFFF00"/>
                </a:highlight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ÉCLECTIC</a:t>
            </a:r>
            <a:r>
              <a:rPr lang="fr-FR" sz="1600" b="1" dirty="0"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lang="fr-FR" sz="1600" b="1" dirty="0">
                <a:highlight>
                  <a:srgbClr val="00FFFF"/>
                </a:highlight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DÉFI COOPÉTITIF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dirty="0"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 vérifie que les coureurs se déplacent côte à côte.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dirty="0"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 vérifie que les coureurs respectent l’itinéraire.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dirty="0"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③ Trinôme : je vérifie que l’échange a lieu dans la zone (main à main)</a:t>
            </a:r>
            <a:endParaRPr lang="fr-FR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6AF07CB8-8FAF-3F38-EF78-7ABE818BB3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5248" y="418050"/>
            <a:ext cx="1260000" cy="1253609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89101454-E07F-3590-6461-981812FC42B2}"/>
              </a:ext>
            </a:extLst>
          </p:cNvPr>
          <p:cNvSpPr txBox="1"/>
          <p:nvPr/>
        </p:nvSpPr>
        <p:spPr>
          <a:xfrm>
            <a:off x="4064239" y="1783680"/>
            <a:ext cx="3057525" cy="29392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fr-FR" sz="2000" b="1" dirty="0">
                <a:highlight>
                  <a:srgbClr val="00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DÉPLACEMENT ②</a:t>
            </a:r>
            <a:endParaRPr lang="fr-FR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spcAft>
                <a:spcPts val="600"/>
              </a:spcAft>
            </a:pPr>
            <a:r>
              <a:rPr lang="fr-FR" sz="1600" b="1" dirty="0">
                <a:highlight>
                  <a:srgbClr val="FFFF00"/>
                </a:highlight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ÉCLECTIC</a:t>
            </a:r>
          </a:p>
          <a:p>
            <a:pPr algn="ctr"/>
            <a:endParaRPr lang="fr-FR" sz="1600" b="1" dirty="0">
              <a:highlight>
                <a:srgbClr val="FFFF00"/>
              </a:highlight>
              <a:latin typeface="Arial Narrow" panose="020B0606020202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dirty="0"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 vérifie que les coureurs effectuent correctement les déplacements (contrôle du ballon au pied).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dirty="0"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 vérifie que l’échange a lieu dans la zone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B79F3074-1EC3-307D-5036-02BE8BC6EB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3001" y="418050"/>
            <a:ext cx="1260000" cy="1253609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6AD2DB0B-368C-3982-81CA-83E0111B46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5248" y="5807322"/>
            <a:ext cx="1260000" cy="1253609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801FE055-E2C0-A7C0-F825-FCF0B0EC7A99}"/>
              </a:ext>
            </a:extLst>
          </p:cNvPr>
          <p:cNvSpPr txBox="1"/>
          <p:nvPr/>
        </p:nvSpPr>
        <p:spPr>
          <a:xfrm>
            <a:off x="476487" y="7172952"/>
            <a:ext cx="3057525" cy="3123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fr-FR" sz="2000" b="1" dirty="0">
                <a:highlight>
                  <a:srgbClr val="00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DÉPLACEMENT ②</a:t>
            </a:r>
            <a:endParaRPr lang="fr-FR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spcAft>
                <a:spcPts val="600"/>
              </a:spcAft>
            </a:pPr>
            <a:r>
              <a:rPr lang="fr-FR" sz="1600" b="1" dirty="0">
                <a:highlight>
                  <a:srgbClr val="00FFFF"/>
                </a:highlight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DÉFI COOPÉTITIF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dirty="0"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 vérifie qu’un des coureurs a bien les yeux bandés.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dirty="0"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 vérifie que les coureurs sont côte à côte et se tiennent par un lien.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dirty="0"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 vérifie que l’échange a lieu dans la zone.</a:t>
            </a:r>
          </a:p>
        </p:txBody>
      </p:sp>
      <p:pic>
        <p:nvPicPr>
          <p:cNvPr id="16" name="Image 15">
            <a:extLst>
              <a:ext uri="{FF2B5EF4-FFF2-40B4-BE49-F238E27FC236}">
                <a16:creationId xmlns:a16="http://schemas.microsoft.com/office/drawing/2014/main" id="{1B4E484B-B8DC-3660-4A6C-D0D91EC4CC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3712" y="5806097"/>
            <a:ext cx="1260000" cy="1253609"/>
          </a:xfrm>
          <a:prstGeom prst="rect">
            <a:avLst/>
          </a:prstGeom>
        </p:spPr>
      </p:pic>
      <p:sp>
        <p:nvSpPr>
          <p:cNvPr id="17" name="ZoneTexte 16">
            <a:extLst>
              <a:ext uri="{FF2B5EF4-FFF2-40B4-BE49-F238E27FC236}">
                <a16:creationId xmlns:a16="http://schemas.microsoft.com/office/drawing/2014/main" id="{68805B24-5F32-0DC8-146F-A24532D9BE79}"/>
              </a:ext>
            </a:extLst>
          </p:cNvPr>
          <p:cNvSpPr txBox="1"/>
          <p:nvPr/>
        </p:nvSpPr>
        <p:spPr>
          <a:xfrm>
            <a:off x="4044951" y="7171727"/>
            <a:ext cx="3057525" cy="25083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fr-FR" sz="2000" b="1" dirty="0">
                <a:highlight>
                  <a:srgbClr val="00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DÉPLACEMENT OBSTACLES</a:t>
            </a:r>
            <a:endParaRPr lang="fr-FR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spcAft>
                <a:spcPts val="600"/>
              </a:spcAft>
            </a:pPr>
            <a:r>
              <a:rPr lang="fr-FR" sz="1600" b="1" dirty="0">
                <a:highlight>
                  <a:srgbClr val="FFFF00"/>
                </a:highlight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ÉCLECTIC</a:t>
            </a:r>
            <a:r>
              <a:rPr lang="fr-FR" sz="1600" b="1" dirty="0"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lang="fr-FR" sz="1600" b="1" dirty="0">
                <a:highlight>
                  <a:srgbClr val="00FFFF"/>
                </a:highlight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DÉFI COOPÉTITIF</a:t>
            </a:r>
          </a:p>
          <a:p>
            <a:endParaRPr lang="fr-FR" sz="1600" dirty="0">
              <a:latin typeface="Arial Narrow" panose="020B0606020202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Aft>
                <a:spcPts val="600"/>
              </a:spcAft>
            </a:pPr>
            <a:r>
              <a:rPr lang="fr-FR" dirty="0"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 vérifie que les coureurs respectent l’itinéraire et effectuent correctement le parcours.</a:t>
            </a:r>
          </a:p>
          <a:p>
            <a:pPr>
              <a:spcAft>
                <a:spcPts val="600"/>
              </a:spcAft>
            </a:pPr>
            <a:r>
              <a:rPr lang="fr-FR" dirty="0"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 erreur, je fais recommencer au début.</a:t>
            </a:r>
          </a:p>
        </p:txBody>
      </p:sp>
    </p:spTree>
    <p:extLst>
      <p:ext uri="{BB962C8B-B14F-4D97-AF65-F5344CB8AC3E}">
        <p14:creationId xmlns:p14="http://schemas.microsoft.com/office/powerpoint/2010/main" val="4571255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99D05A-642F-4362-0707-F7AB883F80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A2F2CC41-4ADF-2BC7-E4B7-A048C2B4C59C}"/>
              </a:ext>
            </a:extLst>
          </p:cNvPr>
          <p:cNvSpPr txBox="1"/>
          <p:nvPr/>
        </p:nvSpPr>
        <p:spPr>
          <a:xfrm>
            <a:off x="457199" y="1734982"/>
            <a:ext cx="3057525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fr-FR" sz="2000" b="1" dirty="0">
                <a:highlight>
                  <a:srgbClr val="00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POSE / DÉPOSE</a:t>
            </a:r>
          </a:p>
          <a:p>
            <a:pPr algn="ctr">
              <a:spcAft>
                <a:spcPts val="600"/>
              </a:spcAft>
            </a:pPr>
            <a:r>
              <a:rPr lang="fr-FR" sz="1600" b="1" dirty="0">
                <a:highlight>
                  <a:srgbClr val="FFFF00"/>
                </a:highlight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ÉCLECTIC</a:t>
            </a:r>
          </a:p>
          <a:p>
            <a:pPr algn="ctr"/>
            <a:endParaRPr lang="fr-FR" sz="1600" b="1" dirty="0">
              <a:highlight>
                <a:srgbClr val="FFFF00"/>
              </a:highlight>
              <a:latin typeface="Arial Narrow" panose="020B0606020202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dirty="0"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 vérifie que le vélo est posé.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dirty="0"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 vérifie que le ballon n’est pas touché à la main.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②</a:t>
            </a:r>
            <a:r>
              <a:rPr lang="fr-FR" dirty="0"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 vérifie que le ballon est replacé dans le cerceau.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2A84D753-5198-979E-8BF2-A8C004C04E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5961" y="392474"/>
            <a:ext cx="1260000" cy="1253609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ABCA6BA2-9909-E98C-3740-76F3F374353D}"/>
              </a:ext>
            </a:extLst>
          </p:cNvPr>
          <p:cNvSpPr txBox="1"/>
          <p:nvPr/>
        </p:nvSpPr>
        <p:spPr>
          <a:xfrm>
            <a:off x="4044951" y="1734982"/>
            <a:ext cx="3057525" cy="3277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fr-FR" sz="1600" b="1" dirty="0">
                <a:highlight>
                  <a:srgbClr val="00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2000" b="1" dirty="0">
                <a:highlight>
                  <a:srgbClr val="00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POSE / DÉPOSE</a:t>
            </a:r>
          </a:p>
          <a:p>
            <a:pPr algn="ctr">
              <a:spcAft>
                <a:spcPts val="600"/>
              </a:spcAft>
            </a:pPr>
            <a:r>
              <a:rPr lang="fr-FR" sz="1600" b="1" dirty="0">
                <a:highlight>
                  <a:srgbClr val="00FFFF"/>
                </a:highlight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DÉFI COOPÉTITIF </a:t>
            </a:r>
          </a:p>
          <a:p>
            <a:pPr algn="ctr"/>
            <a:endParaRPr lang="fr-FR" sz="1600" b="1" dirty="0">
              <a:highlight>
                <a:srgbClr val="00FFFF"/>
              </a:highlight>
              <a:latin typeface="Arial Narrow" panose="020B0606020202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dirty="0"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 vérifie que le vélo est posé.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dirty="0"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 vérifie que le masque est porté avant de sortir de la zone.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②</a:t>
            </a:r>
            <a:r>
              <a:rPr lang="fr-FR" dirty="0"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 vérifie que le masque et le lien sont reposés dans le cerceau.</a:t>
            </a:r>
          </a:p>
          <a:p>
            <a:pPr>
              <a:spcAft>
                <a:spcPts val="600"/>
              </a:spcAft>
            </a:pPr>
            <a:endParaRPr lang="fr-FR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05E4A5B0-8661-5CDC-0658-DF7E3809E8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3712" y="392473"/>
            <a:ext cx="1260000" cy="1253609"/>
          </a:xfrm>
          <a:prstGeom prst="rect">
            <a:avLst/>
          </a:prstGeom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63D0C9F8-084A-0330-53E1-3B1FC3C0EE63}"/>
              </a:ext>
            </a:extLst>
          </p:cNvPr>
          <p:cNvSpPr txBox="1"/>
          <p:nvPr/>
        </p:nvSpPr>
        <p:spPr>
          <a:xfrm>
            <a:off x="4044951" y="7175885"/>
            <a:ext cx="3057525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fr-FR" sz="2000" b="1" dirty="0">
                <a:highlight>
                  <a:srgbClr val="00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ACROCHAISE</a:t>
            </a:r>
          </a:p>
          <a:p>
            <a:pPr algn="ctr">
              <a:spcAft>
                <a:spcPts val="600"/>
              </a:spcAft>
            </a:pPr>
            <a:r>
              <a:rPr lang="fr-FR" sz="1600" b="1" dirty="0">
                <a:highlight>
                  <a:srgbClr val="FFFF00"/>
                </a:highlight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ÉCLECTIC</a:t>
            </a:r>
          </a:p>
          <a:p>
            <a:pPr algn="ctr"/>
            <a:endParaRPr lang="fr-FR" sz="1600" b="1" dirty="0">
              <a:highlight>
                <a:srgbClr val="FFFF00"/>
              </a:highlight>
              <a:latin typeface="Arial Narrow" panose="020B0606020202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dirty="0"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 tire au hasard les 2 figures à réaliser.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dirty="0"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 valide les positions réalisées par les 2 coureurs.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8669D95B-DD24-0A49-B3AF-0BD51BF5AF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3713" y="5833377"/>
            <a:ext cx="1260000" cy="1253609"/>
          </a:xfrm>
          <a:prstGeom prst="rect">
            <a:avLst/>
          </a:prstGeom>
        </p:spPr>
      </p:pic>
      <p:sp>
        <p:nvSpPr>
          <p:cNvPr id="18" name="ZoneTexte 17">
            <a:extLst>
              <a:ext uri="{FF2B5EF4-FFF2-40B4-BE49-F238E27FC236}">
                <a16:creationId xmlns:a16="http://schemas.microsoft.com/office/drawing/2014/main" id="{28B3FC1A-2DBF-9B96-F4B8-BC88E23D345B}"/>
              </a:ext>
            </a:extLst>
          </p:cNvPr>
          <p:cNvSpPr txBox="1"/>
          <p:nvPr/>
        </p:nvSpPr>
        <p:spPr>
          <a:xfrm>
            <a:off x="457199" y="7201707"/>
            <a:ext cx="3057525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fr-FR" sz="2000" b="1" dirty="0">
                <a:highlight>
                  <a:srgbClr val="00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ACROCHAISE / TIR À L’ARC</a:t>
            </a:r>
          </a:p>
          <a:p>
            <a:pPr algn="ctr">
              <a:spcAft>
                <a:spcPts val="600"/>
              </a:spcAft>
            </a:pPr>
            <a:r>
              <a:rPr lang="fr-FR" sz="1600" b="1" dirty="0">
                <a:highlight>
                  <a:srgbClr val="FFFF00"/>
                </a:highlight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ÉCLECTIC</a:t>
            </a:r>
            <a:r>
              <a:rPr lang="fr-FR" sz="1600" b="1" dirty="0"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lang="fr-FR" sz="1600" b="1" dirty="0">
                <a:highlight>
                  <a:srgbClr val="00FFFF"/>
                </a:highlight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DÉFI COOPÉTITIF</a:t>
            </a:r>
          </a:p>
          <a:p>
            <a:endParaRPr lang="fr-FR" sz="1600" b="1" dirty="0">
              <a:highlight>
                <a:srgbClr val="00FFFF"/>
              </a:highlight>
              <a:latin typeface="Arial Narrow" panose="020B0606020202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Aft>
                <a:spcPts val="600"/>
              </a:spcAft>
            </a:pPr>
            <a:r>
              <a:rPr lang="fr-FR" dirty="0"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l’arrivée, je vérifie que le vélo est posé au sol </a:t>
            </a:r>
          </a:p>
          <a:p>
            <a:pPr>
              <a:spcAft>
                <a:spcPts val="600"/>
              </a:spcAft>
            </a:pPr>
            <a:r>
              <a:rPr lang="fr-FR" dirty="0"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 rapporte le vélo au point de départ.</a:t>
            </a:r>
          </a:p>
          <a:p>
            <a:endParaRPr lang="fr-FR" dirty="0">
              <a:latin typeface="Arial Narrow" panose="020B0606020202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9" name="Image 18">
            <a:extLst>
              <a:ext uri="{FF2B5EF4-FFF2-40B4-BE49-F238E27FC236}">
                <a16:creationId xmlns:a16="http://schemas.microsoft.com/office/drawing/2014/main" id="{37508A4A-EAF1-BE0C-9F64-E76146BF8E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5960" y="5833377"/>
            <a:ext cx="1260000" cy="1253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48485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FBF25F-95CE-6722-ED7A-70757FE7FE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oneTexte 8">
            <a:extLst>
              <a:ext uri="{FF2B5EF4-FFF2-40B4-BE49-F238E27FC236}">
                <a16:creationId xmlns:a16="http://schemas.microsoft.com/office/drawing/2014/main" id="{751AA86C-6B88-D470-1689-D386B5DC537C}"/>
              </a:ext>
            </a:extLst>
          </p:cNvPr>
          <p:cNvSpPr txBox="1"/>
          <p:nvPr/>
        </p:nvSpPr>
        <p:spPr>
          <a:xfrm>
            <a:off x="457199" y="1763500"/>
            <a:ext cx="3057525" cy="34624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fr-FR" sz="2000" b="1" dirty="0">
                <a:highlight>
                  <a:srgbClr val="00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TIR À L’ARC</a:t>
            </a:r>
          </a:p>
          <a:p>
            <a:pPr algn="ctr">
              <a:spcAft>
                <a:spcPts val="600"/>
              </a:spcAft>
            </a:pPr>
            <a:r>
              <a:rPr lang="fr-FR" sz="1600" b="1" dirty="0">
                <a:highlight>
                  <a:srgbClr val="00FFFF"/>
                </a:highlight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DÉFI COOPÉTITIF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dirty="0"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J’assure la fluidité et la sécurité du parcours : </a:t>
            </a:r>
          </a:p>
          <a:p>
            <a:pPr marL="177800" indent="-177800">
              <a:buFont typeface="Arial" panose="020B0604020202020204" pitchFamily="34" charset="0"/>
              <a:buChar char="•"/>
            </a:pPr>
            <a:r>
              <a:rPr lang="fr-FR" sz="1600" dirty="0"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 seul coureur par zone de tir.</a:t>
            </a:r>
          </a:p>
          <a:p>
            <a:pPr marL="177800" indent="-177800">
              <a:buFont typeface="Arial" panose="020B0604020202020204" pitchFamily="34" charset="0"/>
              <a:buChar char="•"/>
            </a:pPr>
            <a:r>
              <a:rPr lang="fr-FR" sz="1600" dirty="0"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Arc en direction de la cible.</a:t>
            </a:r>
          </a:p>
          <a:p>
            <a:pPr marL="177800" indent="-177800">
              <a:buFont typeface="Arial" panose="020B0604020202020204" pitchFamily="34" charset="0"/>
              <a:buChar char="•"/>
            </a:pPr>
            <a:r>
              <a:rPr lang="fr-FR" sz="1600" dirty="0"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Respect des zones de sécurité.</a:t>
            </a:r>
          </a:p>
          <a:p>
            <a:pPr>
              <a:spcBef>
                <a:spcPts val="600"/>
              </a:spcBef>
            </a:pPr>
            <a:r>
              <a:rPr lang="fr-FR" dirty="0"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 valide les cibles touchées (2 flèches par coureur) et j’attribue les pénalités (1 tour par échec).</a:t>
            </a:r>
          </a:p>
          <a:p>
            <a:pPr>
              <a:spcAft>
                <a:spcPts val="600"/>
              </a:spcAft>
            </a:pPr>
            <a:endParaRPr lang="fr-FR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0BEB49D-E1EC-314C-1A6A-6075651132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5960" y="420991"/>
            <a:ext cx="1260000" cy="1253609"/>
          </a:xfrm>
          <a:prstGeom prst="rect">
            <a:avLst/>
          </a:prstGeom>
        </p:spPr>
      </p:pic>
      <p:sp>
        <p:nvSpPr>
          <p:cNvPr id="12" name="ZoneTexte 11">
            <a:extLst>
              <a:ext uri="{FF2B5EF4-FFF2-40B4-BE49-F238E27FC236}">
                <a16:creationId xmlns:a16="http://schemas.microsoft.com/office/drawing/2014/main" id="{4995B91C-8D89-0F2E-7823-8E743DB97C86}"/>
              </a:ext>
            </a:extLst>
          </p:cNvPr>
          <p:cNvSpPr txBox="1"/>
          <p:nvPr/>
        </p:nvSpPr>
        <p:spPr>
          <a:xfrm>
            <a:off x="4044954" y="1763500"/>
            <a:ext cx="3057525" cy="19543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fr-FR" sz="2000" b="1" dirty="0">
                <a:highlight>
                  <a:srgbClr val="00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TIR À L’ARC</a:t>
            </a:r>
          </a:p>
          <a:p>
            <a:pPr algn="ctr">
              <a:spcAft>
                <a:spcPts val="600"/>
              </a:spcAft>
            </a:pPr>
            <a:r>
              <a:rPr lang="fr-FR" sz="1600" b="1" dirty="0">
                <a:highlight>
                  <a:srgbClr val="00FFFF"/>
                </a:highlight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DÉFI COOPÉTITIF </a:t>
            </a:r>
          </a:p>
          <a:p>
            <a:endParaRPr lang="fr-FR" sz="1600" dirty="0">
              <a:latin typeface="Arial Narrow" panose="020B0606020202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dirty="0"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 ramasse les flèches en vérifiant qu’aucun coureur ne tire au même moment.</a:t>
            </a:r>
          </a:p>
        </p:txBody>
      </p:sp>
      <p:pic>
        <p:nvPicPr>
          <p:cNvPr id="16" name="Image 15">
            <a:extLst>
              <a:ext uri="{FF2B5EF4-FFF2-40B4-BE49-F238E27FC236}">
                <a16:creationId xmlns:a16="http://schemas.microsoft.com/office/drawing/2014/main" id="{570B0236-E3B5-54AA-4AE5-CC6C10483C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3716" y="420991"/>
            <a:ext cx="1260000" cy="1253609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D7C324A8-23FE-7847-0F76-116AB6CE20E2}"/>
              </a:ext>
            </a:extLst>
          </p:cNvPr>
          <p:cNvSpPr txBox="1"/>
          <p:nvPr/>
        </p:nvSpPr>
        <p:spPr>
          <a:xfrm>
            <a:off x="457198" y="7161423"/>
            <a:ext cx="3057525" cy="23852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fr-FR" sz="2000" b="1" dirty="0">
                <a:highlight>
                  <a:srgbClr val="00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OUKÉTI ?</a:t>
            </a:r>
          </a:p>
          <a:p>
            <a:pPr algn="ctr">
              <a:spcAft>
                <a:spcPts val="600"/>
              </a:spcAft>
            </a:pPr>
            <a:r>
              <a:rPr lang="fr-FR" sz="1600" b="1" dirty="0">
                <a:highlight>
                  <a:srgbClr val="FFFF00"/>
                </a:highlight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ÉCLECTIC</a:t>
            </a:r>
          </a:p>
          <a:p>
            <a:pPr algn="ctr">
              <a:spcAft>
                <a:spcPts val="600"/>
              </a:spcAft>
            </a:pPr>
            <a:endParaRPr lang="fr-FR" sz="1600" b="1" dirty="0">
              <a:highlight>
                <a:srgbClr val="FFFF00"/>
              </a:highlight>
              <a:latin typeface="Arial Narrow" panose="020B0606020202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Aft>
                <a:spcPts val="600"/>
              </a:spcAft>
            </a:pPr>
            <a:r>
              <a:rPr lang="fr-FR" dirty="0"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 tire au hasard 2 pictogrammes à retrouver.</a:t>
            </a:r>
          </a:p>
          <a:p>
            <a:pPr>
              <a:spcAft>
                <a:spcPts val="600"/>
              </a:spcAft>
            </a:pPr>
            <a:r>
              <a:rPr lang="fr-FR" dirty="0"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 vérifie le bon déroulement.</a:t>
            </a:r>
          </a:p>
          <a:p>
            <a:pPr>
              <a:spcAft>
                <a:spcPts val="600"/>
              </a:spcAft>
            </a:pPr>
            <a:r>
              <a:rPr lang="fr-FR" dirty="0"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 valide les réponses.</a:t>
            </a:r>
            <a:endParaRPr lang="fr-FR" sz="1600" b="1" dirty="0">
              <a:highlight>
                <a:srgbClr val="FFFF00"/>
              </a:highlight>
              <a:latin typeface="Arial Narrow" panose="020B0606020202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B69E262D-CBFF-0548-2D5C-C5A42DE5BE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5960" y="5818915"/>
            <a:ext cx="1260000" cy="1253609"/>
          </a:xfrm>
          <a:prstGeom prst="rect">
            <a:avLst/>
          </a:prstGeom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8FBEB4B1-FE15-E709-DA50-68740170F42E}"/>
              </a:ext>
            </a:extLst>
          </p:cNvPr>
          <p:cNvSpPr txBox="1"/>
          <p:nvPr/>
        </p:nvSpPr>
        <p:spPr>
          <a:xfrm>
            <a:off x="4044950" y="7161423"/>
            <a:ext cx="3057525" cy="26622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fr-FR" sz="2000" b="1" dirty="0">
                <a:highlight>
                  <a:srgbClr val="00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TANGRAM</a:t>
            </a:r>
          </a:p>
          <a:p>
            <a:pPr algn="ctr">
              <a:spcAft>
                <a:spcPts val="600"/>
              </a:spcAft>
            </a:pPr>
            <a:r>
              <a:rPr lang="fr-FR" sz="1600" b="1" dirty="0">
                <a:highlight>
                  <a:srgbClr val="00FFFF"/>
                </a:highlight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DÉFI COOPÉTITIF </a:t>
            </a:r>
          </a:p>
          <a:p>
            <a:pPr algn="ctr"/>
            <a:endParaRPr lang="fr-FR" sz="1600" b="1" dirty="0">
              <a:highlight>
                <a:srgbClr val="00FFFF"/>
              </a:highlight>
              <a:latin typeface="Arial Narrow" panose="020B0606020202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dirty="0"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 tire au hasard et successivement 2 figures à reconstituer.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dirty="0"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 vérifie la réalisation successive des 2 tangrams.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AE6C18D7-BCA0-F5A1-686A-DDF90C0EFB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3711" y="5818914"/>
            <a:ext cx="1260000" cy="1253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881932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136</TotalTime>
  <Words>533</Words>
  <Application>Microsoft Office PowerPoint</Application>
  <PresentationFormat>Personnalisé</PresentationFormat>
  <Paragraphs>89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0" baseType="lpstr">
      <vt:lpstr>Aptos</vt:lpstr>
      <vt:lpstr>Aptos Light</vt:lpstr>
      <vt:lpstr>Arial</vt:lpstr>
      <vt:lpstr>Arial Narrow</vt:lpstr>
      <vt:lpstr>Calibri</vt:lpstr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LABLANCHE Patrick</dc:creator>
  <cp:lastModifiedBy>LABLANCHE Patrick</cp:lastModifiedBy>
  <cp:revision>235</cp:revision>
  <dcterms:created xsi:type="dcterms:W3CDTF">2025-04-03T12:57:19Z</dcterms:created>
  <dcterms:modified xsi:type="dcterms:W3CDTF">2025-08-27T07:22:12Z</dcterms:modified>
</cp:coreProperties>
</file>