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93" r:id="rId2"/>
    <p:sldId id="299" r:id="rId3"/>
    <p:sldId id="298" r:id="rId4"/>
    <p:sldId id="318" r:id="rId5"/>
    <p:sldId id="300" r:id="rId6"/>
    <p:sldId id="302" r:id="rId7"/>
    <p:sldId id="306" r:id="rId8"/>
    <p:sldId id="308" r:id="rId9"/>
    <p:sldId id="309" r:id="rId10"/>
    <p:sldId id="304" r:id="rId11"/>
    <p:sldId id="310" r:id="rId12"/>
    <p:sldId id="311" r:id="rId13"/>
    <p:sldId id="312" r:id="rId14"/>
    <p:sldId id="314" r:id="rId15"/>
    <p:sldId id="315" r:id="rId16"/>
    <p:sldId id="313" r:id="rId17"/>
    <p:sldId id="317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213F0D"/>
    <a:srgbClr val="C8E39D"/>
    <a:srgbClr val="99CC00"/>
    <a:srgbClr val="C3E3C9"/>
    <a:srgbClr val="1E8482"/>
    <a:srgbClr val="F9F5F6"/>
    <a:srgbClr val="D1B7BD"/>
    <a:srgbClr val="1D0D13"/>
    <a:srgbClr val="FCF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4660"/>
  </p:normalViewPr>
  <p:slideViewPr>
    <p:cSldViewPr snapToGrid="0">
      <p:cViewPr>
        <p:scale>
          <a:sx n="125" d="100"/>
          <a:sy n="125" d="100"/>
        </p:scale>
        <p:origin x="582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8800" cy="38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3455" y="4949704"/>
            <a:ext cx="7766936" cy="1096899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Тетяна КРЕКОТІНА, методист 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Національного центру  «Мала академія наук України»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-14906" y="6677025"/>
            <a:ext cx="432434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090489"/>
            <a:ext cx="9525" cy="18000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232412"/>
            <a:ext cx="0" cy="265747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8589804" y="104775"/>
            <a:ext cx="3600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-14908"/>
            <a:ext cx="4762" cy="166687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954738" y="180976"/>
            <a:ext cx="3240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-18635"/>
            <a:ext cx="4762" cy="13906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/>
        </p:nvSpPr>
        <p:spPr>
          <a:xfrm>
            <a:off x="358140" y="1525936"/>
            <a:ext cx="10828020" cy="222697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40385" algn="r">
              <a:spcAft>
                <a:spcPts val="2000"/>
              </a:spcAft>
            </a:pPr>
            <a:r>
              <a:rPr lang="uk-UA" sz="2800" kern="1200" dirty="0">
                <a:solidFill>
                  <a:srgbClr val="2A5010"/>
                </a:solidFill>
                <a:effectLst/>
                <a:latin typeface="Arial Black" panose="020B0A04020102020204" pitchFamily="34" charset="0"/>
                <a:ea typeface="+mj-ea"/>
                <a:cs typeface="+mj-cs"/>
              </a:rPr>
              <a:t>ТИПОВІ ПОМИЛКИ В ОФОРМЛЕННІ МАТЕРІАЛІВ ВСЕУКРАЇНСЬКОГО КОНКУРСУ РУКОПИСІВ НАВЧАЛЬНОЇ ЛІТЕРАТУРИ ДЛЯ ЗАКЛАДІВ ПОЗАШКІЛЬНОЇ ОСВІТИ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0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331787" y="2062785"/>
            <a:ext cx="4184035" cy="4291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Подається лише одна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навчальна 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програма як комплексна </a:t>
            </a:r>
            <a:endParaRPr lang="uk-UA" sz="24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має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2 - 3 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роки навчання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4" y="1391430"/>
            <a:ext cx="676901" cy="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38" y="1356893"/>
            <a:ext cx="748996" cy="463552"/>
          </a:xfrm>
          <a:prstGeom prst="rect">
            <a:avLst/>
          </a:prstGeom>
        </p:spPr>
      </p:pic>
      <p:sp>
        <p:nvSpPr>
          <p:cNvPr id="21" name="Объект 14"/>
          <p:cNvSpPr txBox="1">
            <a:spLocks/>
          </p:cNvSpPr>
          <p:nvPr/>
        </p:nvSpPr>
        <p:spPr>
          <a:xfrm>
            <a:off x="4445366" y="1944791"/>
            <a:ext cx="7746634" cy="4527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 typeface="Wingdings 3" charset="2"/>
              <a:buNone/>
            </a:pPr>
            <a:endParaRPr lang="uk-UA" sz="800" dirty="0" smtClean="0">
              <a:solidFill>
                <a:srgbClr val="21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r>
              <a:rPr lang="uk-UA" sz="2800" dirty="0">
                <a:solidFill>
                  <a:srgbClr val="21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Дизайн-студія </a:t>
            </a:r>
            <a:r>
              <a:rPr lang="en-US" sz="2800" dirty="0" smtClean="0">
                <a:solidFill>
                  <a:srgbClr val="21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ART’el</a:t>
            </a:r>
            <a:r>
              <a:rPr lang="uk-UA" sz="2800" dirty="0" smtClean="0">
                <a:solidFill>
                  <a:srgbClr val="21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ь</a:t>
            </a:r>
            <a:r>
              <a:rPr lang="en-US" sz="2800" dirty="0" smtClean="0">
                <a:solidFill>
                  <a:srgbClr val="21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mod</a:t>
            </a:r>
            <a:r>
              <a:rPr lang="en-US" sz="2800" dirty="0">
                <a:solidFill>
                  <a:srgbClr val="21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endParaRPr lang="uk-UA" sz="2800" dirty="0" smtClean="0">
              <a:solidFill>
                <a:srgbClr val="21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endParaRPr lang="uk-UA" sz="800" dirty="0" smtClean="0">
              <a:solidFill>
                <a:srgbClr val="21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r>
              <a:rPr lang="en-US" sz="2000" dirty="0" smtClean="0">
                <a:solidFill>
                  <a:srgbClr val="21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solidFill>
                  <a:srgbClr val="213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Комплексна навчальна програма</a:t>
            </a:r>
            <a:endParaRPr lang="en-US" sz="2400" dirty="0">
              <a:solidFill>
                <a:srgbClr val="213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99774" y="11258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>
                <a:solidFill>
                  <a:srgbClr val="90C22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Типові помилки в навчальних програмах. Комплексна програма</a:t>
            </a:r>
            <a:endParaRPr lang="en-US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150" y="3270620"/>
            <a:ext cx="6703522" cy="29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405659" y="1963739"/>
            <a:ext cx="2304290" cy="4291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Зміст рукопису не  узгоджується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назвою і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не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відповідає виду видання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5" y="1110822"/>
            <a:ext cx="676901" cy="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06" y="1061395"/>
            <a:ext cx="748996" cy="463552"/>
          </a:xfrm>
          <a:prstGeom prst="rect">
            <a:avLst/>
          </a:prstGeom>
        </p:spPr>
      </p:pic>
      <p:sp>
        <p:nvSpPr>
          <p:cNvPr id="20" name="Объект 15"/>
          <p:cNvSpPr>
            <a:spLocks noGrp="1"/>
          </p:cNvSpPr>
          <p:nvPr>
            <p:ph sz="half" idx="2"/>
          </p:nvPr>
        </p:nvSpPr>
        <p:spPr>
          <a:xfrm>
            <a:off x="2657561" y="1032820"/>
            <a:ext cx="9353464" cy="5615630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uk-UA" sz="15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Види </a:t>
            </a:r>
            <a:r>
              <a:rPr lang="uk-UA" sz="1500" dirty="0">
                <a:solidFill>
                  <a:srgbClr val="213F0D"/>
                </a:solidFill>
                <a:latin typeface="Arial Black" panose="020B0A04020102020204" pitchFamily="34" charset="0"/>
              </a:rPr>
              <a:t>навчальних </a:t>
            </a:r>
            <a:r>
              <a:rPr lang="uk-UA" sz="15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видань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uk-UA" sz="1500" dirty="0" smtClean="0">
              <a:solidFill>
                <a:srgbClr val="213F0D"/>
              </a:solidFill>
              <a:latin typeface="Arial Black" panose="020B0A04020102020204" pitchFamily="34" charset="0"/>
            </a:endParaRPr>
          </a:p>
          <a:p>
            <a:pPr lvl="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uk-UA" sz="1500" b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Збірник -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твори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автора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(співавторів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або різних авторів</a:t>
            </a:r>
          </a:p>
          <a:p>
            <a:pPr lvl="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uk-UA" sz="1500" b="1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Методичні рекомендації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педагогів), </a:t>
            </a:r>
            <a:r>
              <a:rPr lang="uk-UA" sz="1500" b="1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методичні настанови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учнів,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вихованців, слухачів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1500" b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рекомендації щодо організації освітньої діяльності</a:t>
            </a:r>
            <a:endParaRPr lang="uk-UA" sz="1500" dirty="0">
              <a:solidFill>
                <a:srgbClr val="213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uk-UA" sz="1500" b="1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Методичний посібник - </a:t>
            </a:r>
            <a:r>
              <a:rPr lang="uk-UA" sz="1500" b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організації практичної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</a:p>
          <a:p>
            <a:pPr lvl="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uk-UA" sz="1500" b="1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програма  - </a:t>
            </a:r>
            <a:r>
              <a:rPr lang="uk-UA" sz="1500" b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зміст, обсяг, порядок організації освітнього процесу в гуртку, секції тощо</a:t>
            </a:r>
            <a:endParaRPr lang="uk-UA" sz="1500" dirty="0">
              <a:solidFill>
                <a:srgbClr val="213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uk-UA" sz="1500" b="1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Навчальний посібник - </a:t>
            </a:r>
            <a:r>
              <a:rPr lang="uk-UA" sz="1500" b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доповнення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підручника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часткова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повна) його заміна</a:t>
            </a:r>
          </a:p>
          <a:p>
            <a:pPr lvl="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uk-UA" sz="1500" b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 посібник  - 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навчання предмета (розділу, частини) </a:t>
            </a:r>
          </a:p>
          <a:p>
            <a:pPr lvl="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uk-UA" sz="1500" b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Навчальний </a:t>
            </a:r>
            <a:r>
              <a:rPr lang="uk-UA" sz="1500" b="1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наочний посібник </a:t>
            </a:r>
            <a:r>
              <a:rPr lang="uk-UA" sz="1500" b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посібник,  у змісті якого мають бути зображення,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унаочнюють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освітній процес</a:t>
            </a:r>
            <a:endParaRPr lang="uk-UA" sz="1500" dirty="0">
              <a:solidFill>
                <a:srgbClr val="213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uk-UA" sz="1500" b="1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Практичний посібник -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 практичної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 для розширення й поглиблення знань, формування умінь і навичок їх застосовування</a:t>
            </a:r>
          </a:p>
          <a:p>
            <a:pPr lvl="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uk-UA" sz="1500" b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Практикум  </a:t>
            </a:r>
            <a:r>
              <a:rPr lang="uk-UA" sz="1500" b="1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навчальний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посібник із практичними завданнями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(або)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вправами (збірники задач, завдань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вправ;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тестові завдання,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інструкції </a:t>
            </a:r>
            <a:r>
              <a:rPr lang="uk-UA" sz="1500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лабораторних і практичних робіт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тощо) </a:t>
            </a:r>
            <a:endParaRPr lang="uk-UA" sz="1500" dirty="0">
              <a:solidFill>
                <a:srgbClr val="213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uk-UA" sz="1500" b="1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Робочий зошит - </a:t>
            </a:r>
            <a:r>
              <a:rPr lang="uk-UA" sz="1500" b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дидактичний матеріал, що передбачає самостійну роботу учня, вихованця, слухача </a:t>
            </a:r>
            <a:endParaRPr lang="uk-UA" sz="1500" dirty="0">
              <a:solidFill>
                <a:srgbClr val="213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uk-UA" sz="1500" b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Наочний </a:t>
            </a:r>
            <a:r>
              <a:rPr lang="uk-UA" sz="1500" b="1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посібник </a:t>
            </a:r>
            <a:r>
              <a:rPr lang="uk-UA" sz="1500" b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500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посібник, у змісті якого переважають призначені для унаочнення освітнього процесу зображення</a:t>
            </a:r>
            <a:endParaRPr lang="uk-UA" sz="1500" dirty="0">
              <a:solidFill>
                <a:srgbClr val="213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05657" y="10573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Навчально-методична література.</a:t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рукописах</a:t>
            </a:r>
            <a:endParaRPr lang="uk-UA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666851" y="1676597"/>
            <a:ext cx="2698461" cy="4704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Не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дотримуються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вимоги щодо оформлення структурних частин</a:t>
            </a:r>
          </a:p>
          <a:p>
            <a:pPr marL="0" indent="0">
              <a:buNone/>
            </a:pPr>
            <a:endParaRPr lang="uk-UA" sz="8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Титульна сторінка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Анотація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Вступ 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Основна частина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Висновки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Використані  джерела</a:t>
            </a:r>
            <a:endParaRPr lang="uk-UA" i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28" y="1126089"/>
            <a:ext cx="658022" cy="4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00" y="1109463"/>
            <a:ext cx="748996" cy="463552"/>
          </a:xfrm>
          <a:prstGeom prst="rect">
            <a:avLst/>
          </a:prstGeom>
        </p:spPr>
      </p:pic>
      <p:sp>
        <p:nvSpPr>
          <p:cNvPr id="20" name="Объект 15"/>
          <p:cNvSpPr>
            <a:spLocks noGrp="1"/>
          </p:cNvSpPr>
          <p:nvPr>
            <p:ph sz="half" idx="2"/>
          </p:nvPr>
        </p:nvSpPr>
        <p:spPr>
          <a:xfrm>
            <a:off x="3745980" y="1619830"/>
            <a:ext cx="8064644" cy="4400266"/>
          </a:xfrm>
        </p:spPr>
        <p:txBody>
          <a:bodyPr>
            <a:noAutofit/>
          </a:bodyPr>
          <a:lstStyle/>
          <a:p>
            <a:pPr lvl="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титульній стор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інці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пишеться спочатку тема, а потім – вид видання!</a:t>
            </a:r>
          </a:p>
          <a:p>
            <a:pPr lvl="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анотації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коротко викладається загальний зміст розробки – ≈200 слів –  (указується, якій проблемі вона присвячується, які питання розкриває, кому може бути корисна). </a:t>
            </a:r>
          </a:p>
          <a:p>
            <a:pPr lvl="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вступі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(1-2 сторінки) розкривається актуальність (чому обрано цю проблему, її місце у змісті освіти, основні положення, що будуть розкриті в основній частині). </a:t>
            </a:r>
          </a:p>
          <a:p>
            <a:pPr lvl="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Основна частина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 складатися з кількох розділів, у яких подається </a:t>
            </a:r>
            <a:r>
              <a:rPr lang="uk-UA" dirty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uk-UA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 дослідження проблеми, рекомендації з організації освітнього процесу. </a:t>
            </a:r>
          </a:p>
          <a:p>
            <a:pPr lvl="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подають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висновки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висвітлюються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результати.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списку </a:t>
            </a: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використаних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джерел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надаються джерела та література за останні 5 років. Виключення – класичні наукові праці 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3105" y="595334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Загальний обсяг методичної розробки має бути не менше 24 сторінки комп'ютерного тексту за умови: приблизно 1800 знаків на сторінці</a:t>
            </a:r>
            <a:endParaRPr lang="uk-UA" sz="1400" b="1" i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65163" y="-51630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Навчально-методична література.</a:t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рукописах</a:t>
            </a:r>
            <a:endParaRPr lang="uk-UA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290513" y="1390070"/>
            <a:ext cx="2698461" cy="47041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Покрокова інструкція з формулювання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еми 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41" y="1037178"/>
            <a:ext cx="748996" cy="463552"/>
          </a:xfrm>
          <a:prstGeom prst="rect">
            <a:avLst/>
          </a:prstGeom>
        </p:spPr>
      </p:pic>
      <p:sp>
        <p:nvSpPr>
          <p:cNvPr id="20" name="Объект 15"/>
          <p:cNvSpPr>
            <a:spLocks noGrp="1"/>
          </p:cNvSpPr>
          <p:nvPr>
            <p:ph sz="half" idx="2"/>
          </p:nvPr>
        </p:nvSpPr>
        <p:spPr>
          <a:xfrm>
            <a:off x="2816181" y="1134016"/>
            <a:ext cx="9065066" cy="523262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Поставте такі запитання: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400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						    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що рукопис?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						     Як і де реалізуються завдання?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400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							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Сформулюйте назву, опираючись на ключові слова </a:t>
            </a:r>
          </a:p>
          <a:p>
            <a:pPr marL="0" lvl="0" indent="0" algn="r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цьому етапі назва складається з 20-30 слів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Скоротіть отриману назву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    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Уникайте</a:t>
            </a: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повторів і надмірних уточнень, 			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використання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«?» та «!». </a:t>
            </a:r>
            <a:endParaRPr lang="uk-UA" sz="1400" i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Орієнтуйтесь на обсяг 10-15 слів </a:t>
            </a:r>
            <a:endParaRPr lang="uk-UA" sz="16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Перевірте граматичні конструкції 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Сформулюйте фінальну версію  </a:t>
            </a: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400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            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«упровадження», «використання», «організація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»….</a:t>
            </a:r>
            <a:endParaRPr lang="uk-UA" sz="1400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1400" i="1" strike="sngStrike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uk-UA" sz="1400" i="1" strike="sngStrike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дослідження"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i="1" strike="sngStrike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"аналіз" </a:t>
            </a: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uk-UA" sz="1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38981" y="7937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Навчально-методична література.</a:t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рукописах</a:t>
            </a:r>
            <a:endParaRPr lang="uk-UA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1166956" y="5912512"/>
            <a:ext cx="9237417" cy="721651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322885" y="5912512"/>
            <a:ext cx="8925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інноваційних педагогічних технологій у діяльність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 дослідницько-експериментального напряму в закладі позашкільної освіти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659586" y="1781358"/>
            <a:ext cx="2698461" cy="47041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Не зовсім  коректне формулювання проблеми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78" y="1157513"/>
            <a:ext cx="658022" cy="4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57" y="1050065"/>
            <a:ext cx="908118" cy="562032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665163" y="-51630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Навчально-методична література.</a:t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рукописах</a:t>
            </a:r>
            <a:endParaRPr lang="uk-UA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74742" y="1511796"/>
            <a:ext cx="645099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Checklist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для перевірки коректності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назви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030104"/>
              </p:ext>
            </p:extLst>
          </p:nvPr>
        </p:nvGraphicFramePr>
        <p:xfrm>
          <a:off x="3283662" y="2098443"/>
          <a:ext cx="7833159" cy="43570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6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 Black" panose="020B0A04020102020204" pitchFamily="34" charset="0"/>
                        </a:rPr>
                        <a:t>Не </a:t>
                      </a:r>
                      <a:r>
                        <a:rPr lang="uk-UA" sz="1600" dirty="0">
                          <a:effectLst/>
                          <a:latin typeface="Arial Black" panose="020B0A04020102020204" pitchFamily="34" charset="0"/>
                        </a:rPr>
                        <a:t>потребує </a:t>
                      </a:r>
                      <a:r>
                        <a:rPr lang="uk-UA" sz="1600" dirty="0" smtClean="0">
                          <a:effectLst/>
                          <a:latin typeface="Arial Black" panose="020B0A04020102020204" pitchFamily="34" charset="0"/>
                        </a:rPr>
                        <a:t> корегування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 smtClean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 Black" panose="020B0A04020102020204" pitchFamily="34" charset="0"/>
                        </a:rPr>
                        <a:t>Необхідне </a:t>
                      </a:r>
                      <a:r>
                        <a:rPr lang="uk-UA" sz="1600" dirty="0">
                          <a:effectLst/>
                          <a:latin typeface="Arial Black" panose="020B0A04020102020204" pitchFamily="34" charset="0"/>
                        </a:rPr>
                        <a:t>корегування</a:t>
                      </a:r>
                      <a:endParaRPr lang="ru-RU" sz="16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6" marR="489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слів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</a:t>
                      </a: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до 15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більше </a:t>
                      </a: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слів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Розділові знаки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«,» «;» «:»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«?» «!»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Ключові слова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Жаргонізми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Жартівливі слова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Скорочення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Дотримання </a:t>
                      </a: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наукового стилю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Відповідає змісту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Орієнтування на елементи рукопису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мета, методи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висновки, результати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Авторський підхід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відображає</a:t>
                      </a:r>
                      <a:endParaRPr lang="ru-RU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відображає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47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Дотримання норм граматики та пунктуації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26" marR="4892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3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581949" y="1324622"/>
            <a:ext cx="2698461" cy="47041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Зміст  матеріалу не відповідає вимогам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щодо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усталених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фахових, стилістичних, естетичних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критеріїв 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орм,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не відповідає Державному стандарту України 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01" y="930331"/>
            <a:ext cx="676901" cy="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97" y="1059334"/>
            <a:ext cx="748996" cy="463552"/>
          </a:xfrm>
          <a:prstGeom prst="rect">
            <a:avLst/>
          </a:prstGeom>
        </p:spPr>
      </p:pic>
      <p:sp>
        <p:nvSpPr>
          <p:cNvPr id="20" name="Объект 15"/>
          <p:cNvSpPr>
            <a:spLocks noGrp="1"/>
          </p:cNvSpPr>
          <p:nvPr>
            <p:ph sz="half" idx="2"/>
          </p:nvPr>
        </p:nvSpPr>
        <p:spPr>
          <a:xfrm>
            <a:off x="3280410" y="1291110"/>
            <a:ext cx="8763952" cy="5232622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None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виду видання має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бути: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None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1) </a:t>
            </a: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науковим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uk-UA" sz="12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відповідає об’єктивним  науковим </a:t>
            </a:r>
            <a:r>
              <a:rPr lang="uk-UA" sz="12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закономірностям;</a:t>
            </a:r>
            <a:endParaRPr lang="uk-UA" sz="1200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uk-UA" sz="1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2) логічним: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None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uk-UA" sz="12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розроблений відповідно до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None/>
            </a:pPr>
            <a:r>
              <a:rPr lang="uk-UA" sz="12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uk-UA" sz="12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сучасної логічної структури наукової </a:t>
            </a:r>
            <a:r>
              <a:rPr lang="uk-UA" sz="12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галузі;</a:t>
            </a:r>
            <a:endParaRPr lang="uk-UA" sz="1200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None/>
            </a:pPr>
            <a:r>
              <a:rPr lang="uk-UA" sz="12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- з урахуванням психологічних і фізіологічних особливостей дітей </a:t>
            </a:r>
            <a:r>
              <a:rPr lang="uk-UA" sz="12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None/>
            </a:pPr>
            <a:r>
              <a:rPr lang="uk-UA" sz="12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2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різного </a:t>
            </a:r>
            <a:r>
              <a:rPr lang="uk-UA" sz="12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віку;</a:t>
            </a:r>
            <a:endParaRPr lang="uk-UA" sz="1200" i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3) написаний </a:t>
            </a: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 </a:t>
            </a: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дотриманням наукового </a:t>
            </a: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стилю;</a:t>
            </a:r>
            <a:endParaRPr lang="uk-UA" sz="12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4) вибудований без методичних огріхів і </a:t>
            </a: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неточностей;</a:t>
            </a:r>
            <a:endParaRPr lang="uk-UA" sz="12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5) відредагований з урахуванням норм сучасної української </a:t>
            </a: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мови;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оформлений згідно з вимогами Державного 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стандарту </a:t>
            </a: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України; </a:t>
            </a:r>
            <a:endParaRPr lang="uk-UA" sz="12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розроблений із </a:t>
            </a: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дотриманням естетичних </a:t>
            </a: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еталонів.</a:t>
            </a:r>
            <a:endParaRPr lang="uk-UA" sz="20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400"/>
              </a:spcAft>
              <a:buClrTx/>
              <a:buSzTx/>
              <a:buNone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Рукопис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має: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200"/>
              </a:spcAft>
              <a:buClrTx/>
              <a:buSzTx/>
              <a:buNone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</a:t>
            </a: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містити</a:t>
            </a:r>
            <a:endParaRPr lang="uk-UA" sz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200"/>
              </a:spcAft>
              <a:buClrTx/>
              <a:buSzTx/>
              <a:buNone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</a:t>
            </a:r>
            <a:r>
              <a:rPr lang="uk-UA" sz="12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виховний потенціал,</a:t>
            </a:r>
          </a:p>
          <a:p>
            <a:pPr marL="0" lvl="0" indent="0">
              <a:spcBef>
                <a:spcPts val="0"/>
              </a:spcBef>
              <a:spcAft>
                <a:spcPts val="200"/>
              </a:spcAft>
              <a:buClrTx/>
              <a:buSzTx/>
              <a:buNone/>
            </a:pPr>
            <a:r>
              <a:rPr lang="uk-UA" sz="12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							</a:t>
            </a:r>
            <a:r>
              <a:rPr lang="uk-UA" sz="12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бути</a:t>
            </a:r>
            <a:r>
              <a:rPr lang="uk-UA" sz="1200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200" i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200"/>
              </a:spcAft>
              <a:buClrTx/>
              <a:buSzTx/>
              <a:buNone/>
            </a:pPr>
            <a:r>
              <a:rPr lang="uk-UA" sz="12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</a:t>
            </a:r>
            <a:r>
              <a:rPr lang="uk-UA" sz="12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дидактично  досконалим, </a:t>
            </a:r>
          </a:p>
          <a:p>
            <a:pPr marL="0" lvl="0" indent="0">
              <a:spcBef>
                <a:spcPts val="0"/>
              </a:spcBef>
              <a:spcAft>
                <a:spcPts val="200"/>
              </a:spcAft>
              <a:buClrTx/>
              <a:buSzTx/>
              <a:buNone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мати</a:t>
            </a:r>
            <a:r>
              <a:rPr lang="uk-UA" sz="12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spcAft>
                <a:spcPts val="200"/>
              </a:spcAft>
              <a:buClrTx/>
              <a:buSzTx/>
              <a:buNone/>
            </a:pPr>
            <a:r>
              <a:rPr lang="uk-UA" sz="12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розвивальний ефект</a:t>
            </a:r>
            <a:endParaRPr lang="uk-UA" sz="1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38981" y="7937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Навчально-методична література.</a:t>
            </a:r>
            <a:b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рукописах</a:t>
            </a:r>
            <a:endParaRPr lang="uk-UA" sz="26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307975" y="1642290"/>
            <a:ext cx="2698461" cy="47041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Порушення усталених норм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і вимог – низький результат у конкурсі</a:t>
            </a:r>
            <a:endParaRPr lang="uk-UA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69" y="1088940"/>
            <a:ext cx="676901" cy="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Объект 15"/>
          <p:cNvSpPr>
            <a:spLocks noGrp="1"/>
          </p:cNvSpPr>
          <p:nvPr>
            <p:ph sz="half" idx="2"/>
          </p:nvPr>
        </p:nvSpPr>
        <p:spPr>
          <a:xfrm>
            <a:off x="3006436" y="1433696"/>
            <a:ext cx="8952201" cy="5157605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900"/>
              </a:spcAft>
              <a:buClrTx/>
              <a:buSzTx/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Аналіз поданих на конкурс рукописів </a:t>
            </a:r>
          </a:p>
          <a:p>
            <a:pPr marL="0" lvl="0" indent="0">
              <a:spcBef>
                <a:spcPts val="0"/>
              </a:spcBef>
              <a:spcAft>
                <a:spcPts val="900"/>
              </a:spcAft>
              <a:buClrTx/>
              <a:buSzTx/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(навчальні програми і навчально-методична література) </a:t>
            </a:r>
          </a:p>
          <a:p>
            <a:pPr marL="0" lvl="0" indent="0">
              <a:spcBef>
                <a:spcPts val="0"/>
              </a:spcBef>
              <a:spcAft>
                <a:spcPts val="900"/>
              </a:spcAft>
              <a:buClrTx/>
              <a:buSzTx/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два останні роки, було виявлено проблеми у: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ClrTx/>
              <a:buSzTx/>
              <a:buNone/>
            </a:pPr>
            <a:endParaRPr lang="uk-UA" sz="500" b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виборі актуальності – 9 %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формулюванні теми дослідження – 14,2 %; 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викладі змісту в науковому стилі – 22, 7 %; 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непропорційному співвідношення розмірів параграфів – 14, 9 %; 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вибудовуванні логіки – 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19,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8 %;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допущенні змістові, лексичні, граматичні, стилістичні помилки –100 %</a:t>
            </a: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недостатня кількість джерел, виданих за останні 5 років – 82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84200" y="13496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Навчально-методична література.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Критерії аналізу </a:t>
            </a:r>
          </a:p>
        </p:txBody>
      </p:sp>
    </p:spTree>
    <p:extLst>
      <p:ext uri="{BB962C8B-B14F-4D97-AF65-F5344CB8AC3E}">
        <p14:creationId xmlns:p14="http://schemas.microsoft.com/office/powerpoint/2010/main" val="22634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745403" y="1626047"/>
            <a:ext cx="2698461" cy="47041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Порушення усталених норм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і вимог – низький результат у конкурсі</a:t>
            </a:r>
            <a:endParaRPr lang="uk-UA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32" y="1072697"/>
            <a:ext cx="676901" cy="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94" y="1043265"/>
            <a:ext cx="748996" cy="467626"/>
          </a:xfrm>
          <a:prstGeom prst="rect">
            <a:avLst/>
          </a:prstGeom>
        </p:spPr>
      </p:pic>
      <p:sp>
        <p:nvSpPr>
          <p:cNvPr id="20" name="Объект 15"/>
          <p:cNvSpPr>
            <a:spLocks noGrp="1"/>
          </p:cNvSpPr>
          <p:nvPr>
            <p:ph sz="half" idx="2"/>
          </p:nvPr>
        </p:nvSpPr>
        <p:spPr>
          <a:xfrm>
            <a:off x="3979718" y="1609618"/>
            <a:ext cx="8064644" cy="523262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Зміст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має: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- </a:t>
            </a:r>
            <a:r>
              <a:rPr lang="uk-UA" sz="16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відповідати </a:t>
            </a:r>
            <a:r>
              <a:rPr lang="uk-UA" sz="16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темі, </a:t>
            </a:r>
            <a:r>
              <a:rPr lang="uk-UA" sz="16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містити відомості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найбільш раціональні способи й засоби організації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освітнього процесу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ефективні методи, прийоми, форми роботи з навчальним матеріалом, застосування сучасних технічних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інформаційних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засобів навчання;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uk-UA" sz="16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зорієнтовувати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організацію освітнього процесу на широке застосування активних форм і методів навчання;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uk-UA" sz="16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повторювати зміст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підручників і навчальних програм;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uk-UA" sz="16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бути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1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систематизованим,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викладеним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чітко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Рекомендовані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методи, прийоми, форми та засоб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навчання мають бути обґрунтовані посиланнями на свій педагогічний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досвід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Мова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має бути лаконічною, грамотною та переконливою,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термінологія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відповідати педагогічному словнику.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Має бути дотримана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естетичність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оформлення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84200" y="13496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Навчально-методична література.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Критерії аналізу </a:t>
            </a:r>
          </a:p>
        </p:txBody>
      </p:sp>
    </p:spTree>
    <p:extLst>
      <p:ext uri="{BB962C8B-B14F-4D97-AF65-F5344CB8AC3E}">
        <p14:creationId xmlns:p14="http://schemas.microsoft.com/office/powerpoint/2010/main" val="22074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260802" y="2643853"/>
            <a:ext cx="4184035" cy="38807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Не дотримується структура програми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4215938" y="2706306"/>
            <a:ext cx="8096250" cy="429101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Структурні  </a:t>
            </a:r>
            <a:r>
              <a:rPr lang="uk-UA" sz="3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елементи програми</a:t>
            </a:r>
            <a:endParaRPr lang="uk-UA" sz="30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	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13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титульний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аркуш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пояснювальна записка: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актуальність, законодавча основа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тема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завдання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сучасні освітні технології, форми і методи навчання й 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управління освітнім процесом, засоби навчання, методи і форми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контролю </a:t>
            </a:r>
            <a:endParaRPr lang="uk-UA" b="1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навчально-тематичний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план</a:t>
            </a:r>
            <a:endParaRPr lang="uk-UA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зміст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програми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прогнозований результат: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володіння уміннями і навичками;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список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джерел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орієнтовний перелік обладнання (за потреби);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додатки (за потреби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uk-UA" sz="2400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73" y="1960708"/>
            <a:ext cx="676901" cy="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737" y="1981046"/>
            <a:ext cx="748996" cy="46355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946150" y="49231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навчальних програмах. </a:t>
            </a:r>
          </a:p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Структура програми</a:t>
            </a:r>
            <a:endParaRPr lang="en-US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63" y="87153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Додаток до листа</a:t>
            </a:r>
          </a:p>
          <a:p>
            <a:pPr lvl="0" algn="r"/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Інституту 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інноваційних</a:t>
            </a:r>
          </a:p>
          <a:p>
            <a:pPr lvl="0" algn="r"/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технологій 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і змісту </a:t>
            </a:r>
            <a:r>
              <a:rPr lang="uk-UA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освіти</a:t>
            </a:r>
          </a:p>
          <a:p>
            <a:pPr lvl="0" algn="r"/>
            <a:endParaRPr lang="uk-UA" sz="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lvl="0" algn="r"/>
            <a:r>
              <a:rPr lang="uk-UA" sz="1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21/08-1330 від 16.08.2023</a:t>
            </a:r>
          </a:p>
        </p:txBody>
      </p:sp>
    </p:spTree>
    <p:extLst>
      <p:ext uri="{BB962C8B-B14F-4D97-AF65-F5344CB8AC3E}">
        <p14:creationId xmlns:p14="http://schemas.microsoft.com/office/powerpoint/2010/main" val="40683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307975" y="1832383"/>
            <a:ext cx="5410654" cy="475891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Пояснювальна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записка: </a:t>
            </a:r>
            <a:endParaRPr lang="uk-UA" sz="20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подається опис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наукової галузі, не зазначені форми роботи за роками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</a:p>
          <a:p>
            <a:pPr marL="0" indent="0">
              <a:spcBef>
                <a:spcPts val="0"/>
              </a:spcBef>
              <a:buNone/>
            </a:pPr>
            <a:endParaRPr lang="uk-UA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Мета: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подається абстрактно, занадто об'ємна (кілька цілей)</a:t>
            </a:r>
          </a:p>
          <a:p>
            <a:pPr marL="0" indent="0">
              <a:buNone/>
            </a:pPr>
            <a:endParaRPr lang="uk-UA" sz="20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Завдання: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узгоджені з метою, не відповідають віку вихованців, не правильно формулюються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 (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 пізнавальні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k-UA" sz="20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000" strike="sngStrik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Ознайомити</a:t>
            </a:r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6183163" y="1848882"/>
            <a:ext cx="6110514" cy="4432855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90C226"/>
              </a:buClr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Пояснювальна записка: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90C226"/>
              </a:buClr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актуальність розроблення програми,</a:t>
            </a:r>
          </a:p>
          <a:p>
            <a:pPr marL="0" lvl="0" indent="0">
              <a:spcBef>
                <a:spcPts val="0"/>
              </a:spcBef>
              <a:buClr>
                <a:srgbClr val="90C226"/>
              </a:buClr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її новизна </a:t>
            </a:r>
            <a:endParaRPr lang="uk-UA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90C226"/>
              </a:buClr>
              <a:buNone/>
            </a:pP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90C226"/>
              </a:buClr>
              <a:buNone/>
            </a:pP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90C226"/>
              </a:buClr>
              <a:buNone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Мета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90C226"/>
              </a:buClr>
              <a:buNone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формується,  у кого, коли, де</a:t>
            </a:r>
          </a:p>
          <a:p>
            <a:pPr marL="0" lvl="0" indent="0">
              <a:spcBef>
                <a:spcPts val="0"/>
              </a:spcBef>
              <a:buClr>
                <a:srgbClr val="90C226"/>
              </a:buClr>
              <a:buNone/>
            </a:pP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90C226"/>
              </a:buClr>
              <a:buNone/>
            </a:pP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90C226"/>
              </a:buClr>
              <a:buNone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Завдання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  <a:endParaRPr lang="uk-UA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90C226"/>
              </a:buClr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 узгоджені з метою та прогнозованими результатами (використовуються дієслова недоконаного виду: формувати, розвивати…).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63" y="1321758"/>
            <a:ext cx="676901" cy="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69" y="1321758"/>
            <a:ext cx="748996" cy="467626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003300" y="43320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навчальних програмах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Пояснювальна записка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19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307975" y="1832383"/>
            <a:ext cx="4648654" cy="4352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Здобувачі освіти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63" y="1321758"/>
            <a:ext cx="676901" cy="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569" y="1072561"/>
            <a:ext cx="748996" cy="467626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003300" y="43320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навчальних програмах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Пояснювальна записка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492532" y="1704975"/>
            <a:ext cx="7108825" cy="51860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 д о б у в а ч і   о с в і т и   – </a:t>
            </a:r>
          </a:p>
          <a:p>
            <a:endParaRPr lang="uk-UA" sz="1100" b="1" i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вихованці</a:t>
            </a:r>
            <a:r>
              <a:rPr lang="uk-UA" sz="32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учні</a:t>
            </a:r>
            <a:r>
              <a:rPr lang="uk-UA" sz="32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студенти, курсанти, </a:t>
            </a: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слухачі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, стажисти, аспіранти (ад'юнкти), докторанти, інші особи, які здобувають освіту за будь-яким видом та формою здобуття освіти.</a:t>
            </a:r>
          </a:p>
          <a:p>
            <a:endParaRPr lang="uk-UA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(Закон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"Про освіту" від 05.09.2017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№</a:t>
            </a:r>
            <a:r>
              <a:rPr lang="en-A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A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2145-VIII)</a:t>
            </a:r>
            <a:endParaRPr lang="uk-UA" sz="28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uk-UA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3100" y="1704975"/>
            <a:ext cx="7108825" cy="51860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 д о б у в а ч і   о с в і т и   – </a:t>
            </a:r>
          </a:p>
          <a:p>
            <a:endParaRPr lang="uk-UA" sz="1100" b="1" i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вихованці</a:t>
            </a:r>
            <a:r>
              <a:rPr lang="uk-UA" sz="32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учні</a:t>
            </a:r>
            <a:r>
              <a:rPr lang="uk-UA" sz="32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студенти, курсанти, </a:t>
            </a:r>
            <a:r>
              <a:rPr lang="uk-UA" sz="32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слухачі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, стажисти, аспіранти (ад'юнкти), докторанти, інші особи, які здобувають освіту за будь-яким видом та формою здобуття освіти.</a:t>
            </a:r>
          </a:p>
          <a:p>
            <a:endParaRPr lang="uk-UA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(Закон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"Про освіту" від 05.09.2017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№</a:t>
            </a:r>
            <a:r>
              <a:rPr lang="en-AU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A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2145-VIII)</a:t>
            </a:r>
            <a:endParaRPr lang="uk-UA" sz="28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uk-UA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307975" y="2386011"/>
            <a:ext cx="3995314" cy="4291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Зазначається кількість вихованців у гуртку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4488087" y="2374615"/>
            <a:ext cx="7479555" cy="4432855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-UA" sz="2400" dirty="0">
                <a:solidFill>
                  <a:srgbClr val="213F0D"/>
                </a:solidFill>
                <a:latin typeface="Arial Black" panose="020B0A04020102020204" pitchFamily="34" charset="0"/>
              </a:rPr>
              <a:t>Середня наповнюваність гуртків, груп, секцій, відділень, </a:t>
            </a:r>
            <a:r>
              <a:rPr lang="uk-UA" sz="24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відділів</a:t>
            </a:r>
            <a:r>
              <a:rPr lang="uk-UA" sz="2400" dirty="0">
                <a:solidFill>
                  <a:srgbClr val="213F0D"/>
                </a:solidFill>
                <a:latin typeface="Arial Black" panose="020B0A04020102020204" pitchFamily="34" charset="0"/>
              </a:rPr>
              <a:t>, студій та інших творчих об'єднань, як правило, 10 - 15 вихованців, учнів і слухачів. </a:t>
            </a:r>
          </a:p>
          <a:p>
            <a:pPr marL="0" lvl="0" indent="0">
              <a:spcBef>
                <a:spcPts val="0"/>
              </a:spcBef>
              <a:buNone/>
            </a:pPr>
            <a:endParaRPr lang="uk-UA" sz="1400" dirty="0" smtClean="0">
              <a:solidFill>
                <a:srgbClr val="213F0D"/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uk-UA" sz="1400" dirty="0">
              <a:solidFill>
                <a:srgbClr val="213F0D"/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sz="1600" b="1" i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Наповнюваність </a:t>
            </a:r>
            <a:r>
              <a:rPr lang="uk-UA" sz="1600" b="1" i="1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окремих   гуртків,   груп   та  інших  творчих </a:t>
            </a:r>
            <a:r>
              <a:rPr lang="uk-UA" sz="1600" b="1" i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об'єднань  установлюється  </a:t>
            </a:r>
            <a:r>
              <a:rPr lang="uk-UA" sz="1600" b="1" i="1" dirty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директором  позашкільного   навчального </a:t>
            </a:r>
            <a:r>
              <a:rPr lang="uk-UA" sz="1600" b="1" i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закладу</a:t>
            </a:r>
            <a:endParaRPr lang="uk-UA" sz="1600" b="1" i="1" dirty="0">
              <a:solidFill>
                <a:srgbClr val="213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1400" dirty="0">
              <a:solidFill>
                <a:srgbClr val="213F0D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endParaRPr lang="ru-RU" sz="1400" dirty="0">
              <a:solidFill>
                <a:srgbClr val="213F0D"/>
              </a:solidFill>
              <a:latin typeface="Arial Black" panose="020B0A04020102020204" pitchFamily="34" charset="0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Положення про позашкільний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навчальний заклад</a:t>
            </a:r>
            <a:endParaRPr lang="uk-UA" sz="1400" dirty="0">
              <a:solidFill>
                <a:srgbClr val="213F0D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4" y="1789799"/>
            <a:ext cx="676901" cy="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66" y="1704975"/>
            <a:ext cx="748996" cy="463552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031875" y="38100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навчальних програмах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Пояснювальна записка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50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232227" y="1756643"/>
            <a:ext cx="4184035" cy="4767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Заняття можуть проводитися в групах індивідуального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навчання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uk-UA" sz="105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uk-UA" sz="8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uk-UA" sz="14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uk-UA" sz="8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uk-UA" sz="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uk-UA" sz="8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uk-UA" sz="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Керівник гуртка може вносити зміни….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4393357" y="1752071"/>
            <a:ext cx="7479555" cy="4432855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-UA" sz="2400" i="1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Індивідуальна</a:t>
            </a:r>
            <a:r>
              <a:rPr lang="uk-UA" sz="24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  та  </a:t>
            </a:r>
            <a:r>
              <a:rPr lang="uk-UA" sz="2400" i="1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групова</a:t>
            </a:r>
            <a:r>
              <a:rPr lang="uk-UA" sz="24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  </a:t>
            </a:r>
            <a:r>
              <a:rPr lang="uk-UA" sz="2400" i="1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робота</a:t>
            </a:r>
            <a:r>
              <a:rPr lang="uk-UA" sz="24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   </a:t>
            </a:r>
          </a:p>
          <a:p>
            <a:pPr marL="0" lvl="0" indent="0">
              <a:spcBef>
                <a:spcPts val="0"/>
              </a:spcBef>
              <a:buNone/>
            </a:pPr>
            <a:endParaRPr lang="uk-UA" sz="2400" dirty="0">
              <a:solidFill>
                <a:srgbClr val="213F0D"/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організовується   в позашкільному   навчальному   закладі   для  вихованців  (учнів, слухачів) закладу  і  проводиться  з  використанням  різних організаційних форм: </a:t>
            </a:r>
            <a:r>
              <a:rPr lang="uk-UA" sz="2000" i="1" dirty="0" smtClean="0">
                <a:solidFill>
                  <a:srgbClr val="213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заняття,   урок,   індивідуальне   заняття,    групове    заняття, заняття для кількох гуртків</a:t>
            </a:r>
          </a:p>
          <a:p>
            <a:pPr marL="0" lvl="0" indent="0" algn="r">
              <a:spcBef>
                <a:spcPts val="0"/>
              </a:spcBef>
              <a:buClr>
                <a:srgbClr val="90C226"/>
              </a:buClr>
              <a:buNone/>
            </a:pPr>
            <a:r>
              <a:rPr lang="uk-UA" sz="1400" dirty="0">
                <a:solidFill>
                  <a:srgbClr val="213F0D"/>
                </a:solidFill>
                <a:latin typeface="Arial Black" panose="020B0A04020102020204" pitchFamily="34" charset="0"/>
              </a:rPr>
              <a:t>Положення про порядок </a:t>
            </a:r>
          </a:p>
          <a:p>
            <a:pPr marL="0" lvl="0" indent="0" algn="r">
              <a:spcBef>
                <a:spcPts val="0"/>
              </a:spcBef>
              <a:buClr>
                <a:srgbClr val="90C226"/>
              </a:buClr>
              <a:buNone/>
            </a:pPr>
            <a:r>
              <a:rPr lang="uk-UA" sz="1400" dirty="0">
                <a:solidFill>
                  <a:srgbClr val="213F0D"/>
                </a:solidFill>
                <a:latin typeface="Arial Black" panose="020B0A04020102020204" pitchFamily="34" charset="0"/>
              </a:rPr>
              <a:t>          організації індивідуальної та групової роботи </a:t>
            </a:r>
          </a:p>
          <a:p>
            <a:pPr marL="0" lvl="0" indent="0" algn="r">
              <a:spcBef>
                <a:spcPts val="0"/>
              </a:spcBef>
              <a:buClr>
                <a:srgbClr val="90C226"/>
              </a:buClr>
              <a:buNone/>
            </a:pPr>
            <a:r>
              <a:rPr lang="uk-UA" sz="1400" dirty="0">
                <a:solidFill>
                  <a:srgbClr val="213F0D"/>
                </a:solidFill>
                <a:latin typeface="Arial Black" panose="020B0A04020102020204" pitchFamily="34" charset="0"/>
              </a:rPr>
              <a:t>                в позашкільних навчальних закладах</a:t>
            </a:r>
          </a:p>
          <a:p>
            <a:pPr marL="0" lvl="0" indent="0">
              <a:spcBef>
                <a:spcPts val="0"/>
              </a:spcBef>
              <a:buNone/>
            </a:pPr>
            <a:endParaRPr lang="uk-UA" sz="1600" i="1" dirty="0">
              <a:solidFill>
                <a:srgbClr val="213F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Керівник гуртка має працювати за  обраною програмою чи розробити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власну та 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затвердити її</a:t>
            </a:r>
          </a:p>
          <a:p>
            <a:pPr marL="0" lvl="0" indent="0" algn="r">
              <a:spcBef>
                <a:spcPts val="0"/>
              </a:spcBef>
              <a:buNone/>
            </a:pPr>
            <a:endParaRPr lang="uk-UA" sz="1400" dirty="0" smtClean="0">
              <a:solidFill>
                <a:srgbClr val="213F0D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7" y="1237349"/>
            <a:ext cx="676901" cy="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55" y="1085188"/>
            <a:ext cx="817637" cy="506034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003300" y="44069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навчальних програмах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Пояснювальна записка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08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sz="1100" b="1" i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400" dirty="0">
              <a:solidFill>
                <a:srgbClr val="54A021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uk-UA" i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8116"/>
              </p:ext>
            </p:extLst>
          </p:nvPr>
        </p:nvGraphicFramePr>
        <p:xfrm>
          <a:off x="1750306" y="1839082"/>
          <a:ext cx="7148006" cy="4422781"/>
        </p:xfrm>
        <a:graphic>
          <a:graphicData uri="http://schemas.openxmlformats.org/drawingml/2006/table">
            <a:tbl>
              <a:tblPr bandRow="1"/>
              <a:tblGrid>
                <a:gridCol w="3191158">
                  <a:extLst>
                    <a:ext uri="{9D8B030D-6E8A-4147-A177-3AD203B41FA5}">
                      <a16:colId xmlns:a16="http://schemas.microsoft.com/office/drawing/2014/main" val="4280249729"/>
                    </a:ext>
                  </a:extLst>
                </a:gridCol>
                <a:gridCol w="1410489">
                  <a:extLst>
                    <a:ext uri="{9D8B030D-6E8A-4147-A177-3AD203B41FA5}">
                      <a16:colId xmlns:a16="http://schemas.microsoft.com/office/drawing/2014/main" val="1723635399"/>
                    </a:ext>
                  </a:extLst>
                </a:gridCol>
                <a:gridCol w="1323241">
                  <a:extLst>
                    <a:ext uri="{9D8B030D-6E8A-4147-A177-3AD203B41FA5}">
                      <a16:colId xmlns:a16="http://schemas.microsoft.com/office/drawing/2014/main" val="1175336506"/>
                    </a:ext>
                  </a:extLst>
                </a:gridCol>
                <a:gridCol w="1223118">
                  <a:extLst>
                    <a:ext uri="{9D8B030D-6E8A-4147-A177-3AD203B41FA5}">
                      <a16:colId xmlns:a16="http://schemas.microsoft.com/office/drawing/2014/main" val="167001103"/>
                    </a:ext>
                  </a:extLst>
                </a:gridCol>
              </a:tblGrid>
              <a:tr h="2192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500" b="1" dirty="0" smtClean="0">
                        <a:solidFill>
                          <a:srgbClr val="385723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</a:t>
                      </a:r>
                      <a:r>
                        <a:rPr lang="uk-UA" sz="1400" b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тема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годин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746892"/>
                  </a:ext>
                </a:extLst>
              </a:tr>
              <a:tr h="21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теоретичних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практичних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усього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442814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986967"/>
                  </a:ext>
                </a:extLst>
              </a:tr>
              <a:tr h="235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 1. 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26366"/>
                  </a:ext>
                </a:extLst>
              </a:tr>
              <a:tr h="235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813858"/>
                  </a:ext>
                </a:extLst>
              </a:tr>
              <a:tr h="235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162000"/>
                  </a:ext>
                </a:extLst>
              </a:tr>
              <a:tr h="235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112169"/>
                  </a:ext>
                </a:extLst>
              </a:tr>
              <a:tr h="235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 2. 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217285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</a:t>
                      </a:r>
                      <a:r>
                        <a:rPr lang="uk-UA" sz="1400" dirty="0" smtClean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958914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uk-UA" sz="1400" dirty="0" smtClean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836288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226942"/>
                  </a:ext>
                </a:extLst>
              </a:tr>
              <a:tr h="657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 3. Науково-дослідницька </a:t>
                      </a:r>
                      <a:r>
                        <a:rPr lang="uk-UA" sz="1400" b="1" dirty="0" smtClean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 </a:t>
                      </a:r>
                      <a:r>
                        <a:rPr lang="uk-UA" sz="1400" b="1" i="1" dirty="0" smtClean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smtClean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Малій академії наук </a:t>
                      </a:r>
                      <a:r>
                        <a:rPr lang="uk-UA" sz="1400" b="1" i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endParaRPr lang="en-US" sz="1400" i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598049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022566"/>
                  </a:ext>
                </a:extLst>
              </a:tr>
              <a:tr h="19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008990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38572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344633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Підсумок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822081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38572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US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4" marR="60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4813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1665" y="1167111"/>
            <a:ext cx="57887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b="1" i="0" u="none" strike="noStrike" cap="none" normalizeH="0" baseline="0" dirty="0" smtClean="0">
                <a:ln>
                  <a:noFill/>
                </a:ln>
                <a:solidFill>
                  <a:srgbClr val="385723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 рівень, ________ рік навчання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b="1" i="0" u="none" strike="noStrike" cap="none" normalizeH="0" baseline="0" dirty="0" smtClean="0">
                <a:ln>
                  <a:noFill/>
                </a:ln>
                <a:solidFill>
                  <a:srgbClr val="385723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НАВЧАЛЬНО-ТЕМАТИЧНИЙ ПЛАН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331479" y="6261863"/>
            <a:ext cx="467954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en-US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Співвідношення кількості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en-US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теоретичних і практичних годин – 1:3</a:t>
            </a:r>
            <a:endParaRPr lang="en-US" altLang="en-US" sz="1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33816" y="0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навчальних програмах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Навчально-тематичний план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39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629142" y="2194503"/>
            <a:ext cx="4445000" cy="4291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Зміст теоретичної  і практичної частин не узгоджені за об'ємом</a:t>
            </a:r>
          </a:p>
          <a:p>
            <a:pPr marL="0" indent="0">
              <a:buNone/>
            </a:pPr>
            <a:endParaRPr lang="uk-UA" sz="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Однотипні види роботи в багатьох теоретичних частинах</a:t>
            </a:r>
          </a:p>
          <a:p>
            <a:pPr marL="0" indent="0">
              <a:buNone/>
            </a:pPr>
            <a:endParaRPr lang="uk-UA" sz="8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Невідповідність годин у змісті програми і навчально-тематичному плані 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5493734" y="2194503"/>
            <a:ext cx="6517290" cy="4315585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-UA" sz="24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Співвідношення теоретичної і практичної частин </a:t>
            </a:r>
            <a:r>
              <a:rPr lang="uk-UA" sz="2400" dirty="0">
                <a:solidFill>
                  <a:srgbClr val="213F0D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rgbClr val="213F0D"/>
                </a:solidFill>
                <a:latin typeface="Arial Black" panose="020B0A04020102020204" pitchFamily="34" charset="0"/>
              </a:rPr>
              <a:t>≈</a:t>
            </a:r>
            <a:r>
              <a:rPr lang="uk-UA" sz="2400" dirty="0">
                <a:solidFill>
                  <a:srgbClr val="213F0D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1:3</a:t>
            </a:r>
          </a:p>
          <a:p>
            <a:pPr marL="0" lvl="0" indent="0">
              <a:spcBef>
                <a:spcPts val="0"/>
              </a:spcBef>
              <a:buNone/>
            </a:pPr>
            <a:endParaRPr lang="uk-UA" sz="2400" dirty="0" smtClean="0">
              <a:solidFill>
                <a:srgbClr val="213F0D"/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uk-UA" sz="2400" dirty="0">
              <a:solidFill>
                <a:srgbClr val="213F0D"/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sz="24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Застосовуються завдання і вправи: інтерактивні, розвивальні, пізнавальні, пошукові, проблемні, проєктні тощо</a:t>
            </a: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5" y="1535369"/>
            <a:ext cx="676901" cy="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78" y="1539443"/>
            <a:ext cx="748996" cy="463552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38969" y="73598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навчальних програмах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uk-UA" sz="28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Зміст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програми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65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rgbClr val="E6F4C6">
                <a:lumMod val="21000"/>
                <a:lumOff val="79000"/>
                <a:alpha val="0"/>
              </a:srgbClr>
            </a:gs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 flipV="1">
            <a:off x="9527" y="6762750"/>
            <a:ext cx="5048248" cy="19050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102" y="6677025"/>
            <a:ext cx="4324348" cy="0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0025" y="5753100"/>
            <a:ext cx="9525" cy="1057275"/>
          </a:xfrm>
          <a:prstGeom prst="line">
            <a:avLst/>
          </a:prstGeom>
          <a:ln w="28575">
            <a:solidFill>
              <a:srgbClr val="C8E3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64" y="4152900"/>
            <a:ext cx="0" cy="2657475"/>
          </a:xfrm>
          <a:prstGeom prst="line">
            <a:avLst/>
          </a:prstGeom>
          <a:ln w="57150">
            <a:solidFill>
              <a:srgbClr val="C8E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229975" y="104775"/>
            <a:ext cx="9144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096750" y="38100"/>
            <a:ext cx="4762" cy="166687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1591925" y="180976"/>
            <a:ext cx="56197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011025" y="47625"/>
            <a:ext cx="4762" cy="139065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467260" y="1871194"/>
            <a:ext cx="4184035" cy="42910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Прогнозований </a:t>
            </a:r>
            <a:endParaRPr lang="uk-UA" sz="20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</a:t>
            </a:r>
            <a:endParaRPr lang="uk-UA" sz="20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uk-UA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Не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узгоджується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із завданнями програми та її змістом</a:t>
            </a:r>
          </a:p>
          <a:p>
            <a:pPr marL="0" indent="0">
              <a:buNone/>
            </a:pPr>
            <a:endParaRPr lang="uk-UA" sz="20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Не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правильно формулюється прогнозування компетентностей, особливо пізнавальної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4829696" y="1958705"/>
            <a:ext cx="7267054" cy="4315585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-UA" sz="23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Необхідно визначати прогнозований результат з урахуванням завдань навчальної програми</a:t>
            </a:r>
            <a:endParaRPr lang="uk-UA" sz="2300" dirty="0">
              <a:solidFill>
                <a:srgbClr val="213F0D"/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uk-UA" sz="2300" dirty="0" smtClean="0">
              <a:solidFill>
                <a:srgbClr val="213F0D"/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sz="2300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Формулювати з урахуванням загальних і спеціальних методів навчання, значення поняття «пізнання»</a:t>
            </a:r>
          </a:p>
          <a:p>
            <a:pPr marL="0" lvl="0" indent="0">
              <a:spcBef>
                <a:spcPts val="0"/>
              </a:spcBef>
              <a:buNone/>
            </a:pPr>
            <a:endParaRPr lang="uk-UA" sz="2300" i="1" dirty="0" smtClean="0">
              <a:solidFill>
                <a:srgbClr val="213F0D"/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uk-UA" sz="800" b="1" dirty="0" smtClean="0">
              <a:solidFill>
                <a:srgbClr val="213F0D"/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sz="2300" b="1" dirty="0" smtClean="0">
                <a:solidFill>
                  <a:srgbClr val="213F0D"/>
                </a:solidFill>
                <a:latin typeface="Arial Black" panose="020B0A04020102020204" pitchFamily="34" charset="0"/>
              </a:rPr>
              <a:t>Використовуються віддієслівні іменники: </a:t>
            </a:r>
            <a:r>
              <a:rPr lang="uk-UA" sz="23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розроблення, створення, використання, розв'язання, дотримання, комунікування, визначення</a:t>
            </a:r>
          </a:p>
        </p:txBody>
      </p:sp>
      <p:pic>
        <p:nvPicPr>
          <p:cNvPr id="1026" name="Picture 2" descr="отказаться смайлик знак человек солнце вектор PNG , знак, человек, солнце 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9" y="1237349"/>
            <a:ext cx="676901" cy="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Матеріали для куточок настрою &quot;Смайлики&quot;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411" y="977102"/>
            <a:ext cx="841001" cy="520494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38981" y="83454"/>
            <a:ext cx="10926762" cy="102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Типові помилки в навчальних програмах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Прогнозований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5007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</TotalTime>
  <Words>1228</Words>
  <Application>Microsoft Office PowerPoint</Application>
  <PresentationFormat>Широкоэкранный</PresentationFormat>
  <Paragraphs>345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привіт</dc:creator>
  <cp:lastModifiedBy>привіт</cp:lastModifiedBy>
  <cp:revision>206</cp:revision>
  <cp:lastPrinted>2024-12-09T14:02:12Z</cp:lastPrinted>
  <dcterms:created xsi:type="dcterms:W3CDTF">2024-09-11T09:31:37Z</dcterms:created>
  <dcterms:modified xsi:type="dcterms:W3CDTF">2024-12-09T14:39:21Z</dcterms:modified>
</cp:coreProperties>
</file>