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DM Sans Bold Italics" panose="020B0604020202020204" charset="0"/>
      <p:regular r:id="rId16"/>
    </p:embeddedFont>
    <p:embeddedFont>
      <p:font typeface="DM Sans" panose="020B0604020202020204" charset="0"/>
      <p:regular r:id="rId17"/>
    </p:embeddedFont>
    <p:embeddedFont>
      <p:font typeface="Montserrat Classic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uce Bold" panose="020B0604020202020204" charset="0"/>
      <p:regular r:id="rId23"/>
    </p:embeddedFont>
    <p:embeddedFont>
      <p:font typeface="DM Sans Italics" panose="020B0604020202020204" charset="0"/>
      <p:regular r:id="rId24"/>
    </p:embeddedFont>
    <p:embeddedFont>
      <p:font typeface="DM Sans Bold" panose="020B0604020202020204" charset="0"/>
      <p:regular r:id="rId25"/>
    </p:embeddedFont>
    <p:embeddedFont>
      <p:font typeface="Open Sauce Italics" panose="020B0604020202020204" charset="0"/>
      <p:regular r:id="rId26"/>
    </p:embeddedFont>
    <p:embeddedFont>
      <p:font typeface="Oswald Bold" panose="020B0604020202020204" charset="-5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79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_2ysekheyQ" TargetMode="External"/><Relationship Id="rId3" Type="http://schemas.openxmlformats.org/officeDocument/2006/relationships/image" Target="../media/image25.sv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07230" y="3996096"/>
            <a:ext cx="13022953" cy="180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520" b="1" spc="186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ЛАБОРАТОРІЯ КУЛЬТУРНОЇ ОСВІТИ ТА ГУМАНІТАРНИХ ДИСЦИПЛІН</a:t>
            </a:r>
          </a:p>
          <a:p>
            <a:pPr algn="ctr">
              <a:lnSpc>
                <a:spcPts val="4857"/>
              </a:lnSpc>
              <a:spcBef>
                <a:spcPct val="0"/>
              </a:spcBef>
            </a:pPr>
            <a:r>
              <a:rPr lang="en-US" sz="3520" b="1" spc="186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6712" y="1570358"/>
            <a:ext cx="14819541" cy="8335992"/>
          </a:xfrm>
          <a:custGeom>
            <a:avLst/>
            <a:gdLst/>
            <a:ahLst/>
            <a:cxnLst/>
            <a:rect l="l" t="t" r="r" b="b"/>
            <a:pathLst>
              <a:path w="14819541" h="8335992">
                <a:moveTo>
                  <a:pt x="0" y="0"/>
                </a:moveTo>
                <a:lnTo>
                  <a:pt x="14819541" y="0"/>
                </a:lnTo>
                <a:lnTo>
                  <a:pt x="14819541" y="8335991"/>
                </a:lnTo>
                <a:lnTo>
                  <a:pt x="0" y="8335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02" y="5884869"/>
            <a:ext cx="2365495" cy="62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І буде світ новим…</a:t>
            </a:r>
          </a:p>
        </p:txBody>
      </p:sp>
      <p:sp>
        <p:nvSpPr>
          <p:cNvPr id="4" name="Freeform 4"/>
          <p:cNvSpPr/>
          <p:nvPr/>
        </p:nvSpPr>
        <p:spPr>
          <a:xfrm rot="-10799999">
            <a:off x="-2729621" y="-7074240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79206" y="2339199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5319" y="5295497"/>
            <a:ext cx="1729662" cy="4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51" b="1" spc="25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505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0930" y="5875344"/>
            <a:ext cx="3204526" cy="3816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«Якщо у вас немає переконання і сміливості, щоб захистити те, що ви вважаєте правильним, жорстокість буде супроводжувати вас завжди» Барак Обама (із звернення до молодих африканських лідерів, 3 серпня 2015 року)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44856" y="5295497"/>
            <a:ext cx="2709833" cy="4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51" b="1" spc="25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302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3545" y="5884869"/>
            <a:ext cx="3204526" cy="158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«Ви маєте право на власну думку, але не на власні факти» Деніел Патрік Мойніган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23691" y="5295497"/>
            <a:ext cx="2709833" cy="4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51" b="1" spc="25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308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18070" y="5875344"/>
            <a:ext cx="3188051" cy="407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800" spc="17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«Життя і смерть – мабуть, ми найгостріше нині</a:t>
            </a:r>
          </a:p>
          <a:p>
            <a:pPr algn="ctr">
              <a:lnSpc>
                <a:spcPts val="2483"/>
              </a:lnSpc>
            </a:pPr>
            <a:r>
              <a:rPr lang="en-US" sz="1800" spc="17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відчуваємо, що це таке. To be or not to be – це для нас слова-рани. Я вірю, що із цього пекельного досвіду народиться щось потужне, нова етика, потужний український голос про добро і зло» Володимир Єрмоленко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57179" y="5295497"/>
            <a:ext cx="2709833" cy="4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51" b="1" spc="25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265</a:t>
            </a:r>
          </a:p>
        </p:txBody>
      </p:sp>
      <p:sp>
        <p:nvSpPr>
          <p:cNvPr id="13" name="Freeform 13"/>
          <p:cNvSpPr/>
          <p:nvPr/>
        </p:nvSpPr>
        <p:spPr>
          <a:xfrm>
            <a:off x="8498323" y="15909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498323" y="2126806"/>
            <a:ext cx="2027545" cy="83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5"/>
              </a:lnSpc>
            </a:pPr>
            <a:r>
              <a:rPr lang="en-US" sz="4924" spc="482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028067" y="4756772"/>
            <a:ext cx="501082" cy="5010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61555" y="4756772"/>
            <a:ext cx="501082" cy="50108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7376" y="4757228"/>
            <a:ext cx="501082" cy="5010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49231" y="4756772"/>
            <a:ext cx="501082" cy="50108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5264835" y="15909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685999" y="15909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4144" y="1483626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74144" y="2126806"/>
            <a:ext cx="2027545" cy="83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5"/>
              </a:lnSpc>
            </a:pPr>
            <a:r>
              <a:rPr lang="en-US" sz="4924" spc="482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2019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85999" y="2126806"/>
            <a:ext cx="2027545" cy="83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5"/>
              </a:lnSpc>
            </a:pPr>
            <a:r>
              <a:rPr lang="en-US" sz="4924" spc="482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64835" y="2193489"/>
            <a:ext cx="2027545" cy="83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5"/>
              </a:lnSpc>
            </a:pPr>
            <a:r>
              <a:rPr lang="en-US" sz="4924" spc="482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2021</a:t>
            </a:r>
          </a:p>
        </p:txBody>
      </p:sp>
      <p:sp>
        <p:nvSpPr>
          <p:cNvPr id="33" name="Freeform 33"/>
          <p:cNvSpPr/>
          <p:nvPr/>
        </p:nvSpPr>
        <p:spPr>
          <a:xfrm>
            <a:off x="11841007" y="15909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1841007" y="2126806"/>
            <a:ext cx="2027545" cy="83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5"/>
              </a:lnSpc>
            </a:pPr>
            <a:r>
              <a:rPr lang="en-US" sz="4924" spc="482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2023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604239" y="4769683"/>
            <a:ext cx="501082" cy="50108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275415" y="5884869"/>
            <a:ext cx="3204526" cy="254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«Жест забуття і прощення хоч й пасує скривдженим, практикується (все ж) тими, хто цієї кривди завдав» (Теодор Адорно, переклад Віталій Мудраков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992851" y="5295497"/>
            <a:ext cx="1723858" cy="4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51" b="1" spc="25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285</a:t>
            </a:r>
          </a:p>
        </p:txBody>
      </p:sp>
      <p:sp>
        <p:nvSpPr>
          <p:cNvPr id="40" name="Freeform 40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180539" y="1587813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5183003" y="2103127"/>
            <a:ext cx="2027545" cy="830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5"/>
              </a:lnSpc>
            </a:pPr>
            <a:r>
              <a:rPr lang="en-US" sz="4924" spc="482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2024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5943771" y="4772524"/>
            <a:ext cx="501082" cy="50108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4589828" y="5295497"/>
            <a:ext cx="3327651" cy="4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2551" b="1" spc="25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200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651391" y="5875344"/>
            <a:ext cx="3204526" cy="349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«Якщо ви не усвідомлюєте, як вас сприймають інші, ви наражаєте себе на небезпеку» (Джейсон Стенлі джерело подкаст «Коли все має значення» </a:t>
            </a:r>
            <a:r>
              <a:rPr lang="en-US" sz="1844" u="sng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hlinkClick r:id="rId8" tooltip="https://www.youtube.com/watch?v=c_2ysekheyQ"/>
              </a:rPr>
              <a:t>https://www.youtube.com/watch?v=c_2ysekheyQ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114" y="2070836"/>
            <a:ext cx="14509329" cy="1484858"/>
            <a:chOff x="0" y="0"/>
            <a:chExt cx="5559152" cy="568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568913"/>
            </a:xfrm>
            <a:custGeom>
              <a:avLst/>
              <a:gdLst/>
              <a:ahLst/>
              <a:cxnLst/>
              <a:rect l="l" t="t" r="r" b="b"/>
              <a:pathLst>
                <a:path w="5559152" h="568913">
                  <a:moveTo>
                    <a:pt x="0" y="0"/>
                  </a:moveTo>
                  <a:lnTo>
                    <a:pt x="5559152" y="0"/>
                  </a:lnTo>
                  <a:lnTo>
                    <a:pt x="5559152" y="568913"/>
                  </a:lnTo>
                  <a:lnTo>
                    <a:pt x="0" y="56891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587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16680" y="180094"/>
            <a:ext cx="9652776" cy="105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5"/>
              </a:lnSpc>
            </a:pPr>
            <a:r>
              <a:rPr lang="en-US" sz="6199" b="1" spc="607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МАН. ОСВІТЯНСЬКА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0925" y="2398627"/>
            <a:ext cx="12966864" cy="68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3999" b="1" spc="39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Курс «ProTeacher»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7963628"/>
            <a:ext cx="14509329" cy="1773960"/>
            <a:chOff x="0" y="0"/>
            <a:chExt cx="5559152" cy="6796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59152" cy="679681"/>
            </a:xfrm>
            <a:custGeom>
              <a:avLst/>
              <a:gdLst/>
              <a:ahLst/>
              <a:cxnLst/>
              <a:rect l="l" t="t" r="r" b="b"/>
              <a:pathLst>
                <a:path w="5559152" h="679681">
                  <a:moveTo>
                    <a:pt x="0" y="0"/>
                  </a:moveTo>
                  <a:lnTo>
                    <a:pt x="5559152" y="0"/>
                  </a:lnTo>
                  <a:lnTo>
                    <a:pt x="5559152" y="679681"/>
                  </a:lnTo>
                  <a:lnTo>
                    <a:pt x="0" y="67968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5559152" cy="69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3825158"/>
            <a:ext cx="14509329" cy="1773960"/>
            <a:chOff x="0" y="0"/>
            <a:chExt cx="5559152" cy="6796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59152" cy="679681"/>
            </a:xfrm>
            <a:custGeom>
              <a:avLst/>
              <a:gdLst/>
              <a:ahLst/>
              <a:cxnLst/>
              <a:rect l="l" t="t" r="r" b="b"/>
              <a:pathLst>
                <a:path w="5559152" h="679681">
                  <a:moveTo>
                    <a:pt x="0" y="0"/>
                  </a:moveTo>
                  <a:lnTo>
                    <a:pt x="5559152" y="0"/>
                  </a:lnTo>
                  <a:lnTo>
                    <a:pt x="5559152" y="679681"/>
                  </a:lnTo>
                  <a:lnTo>
                    <a:pt x="0" y="67968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559152" cy="69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67262" y="3986333"/>
            <a:ext cx="14032205" cy="13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3999" b="1" i="1" spc="39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Спецкурс «Теоретичні та практичні засади роботи над власним вистловлюванням / есе»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5903918"/>
            <a:ext cx="14509329" cy="1773960"/>
            <a:chOff x="0" y="0"/>
            <a:chExt cx="5559152" cy="6796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59152" cy="679681"/>
            </a:xfrm>
            <a:custGeom>
              <a:avLst/>
              <a:gdLst/>
              <a:ahLst/>
              <a:cxnLst/>
              <a:rect l="l" t="t" r="r" b="b"/>
              <a:pathLst>
                <a:path w="5559152" h="679681">
                  <a:moveTo>
                    <a:pt x="0" y="0"/>
                  </a:moveTo>
                  <a:lnTo>
                    <a:pt x="5559152" y="0"/>
                  </a:lnTo>
                  <a:lnTo>
                    <a:pt x="5559152" y="679681"/>
                  </a:lnTo>
                  <a:lnTo>
                    <a:pt x="0" y="67968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5559152" cy="69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67262" y="6065093"/>
            <a:ext cx="13112024" cy="13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3999" b="1" i="1" spc="39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Спецкурс «Медіаграмотність у час війни: як вистояти і перемогти?»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0925" y="8106503"/>
            <a:ext cx="13583912" cy="137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3999" b="1" i="1" spc="39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Спецкурс за кримськотатарською тематикою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29190"/>
            <a:ext cx="14509329" cy="3513974"/>
            <a:chOff x="0" y="0"/>
            <a:chExt cx="5559152" cy="1346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1346356"/>
            </a:xfrm>
            <a:custGeom>
              <a:avLst/>
              <a:gdLst/>
              <a:ahLst/>
              <a:cxnLst/>
              <a:rect l="l" t="t" r="r" b="b"/>
              <a:pathLst>
                <a:path w="5559152" h="1346356">
                  <a:moveTo>
                    <a:pt x="0" y="0"/>
                  </a:moveTo>
                  <a:lnTo>
                    <a:pt x="5559152" y="0"/>
                  </a:lnTo>
                  <a:lnTo>
                    <a:pt x="5559152" y="1346356"/>
                  </a:lnTo>
                  <a:lnTo>
                    <a:pt x="0" y="1346356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1365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16680" y="218194"/>
            <a:ext cx="9652776" cy="137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3999" b="1" spc="39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ВСЕУКРАЇНСЬКИЙ ПРОЄКТ «НАВЧАТИСЯ, ЩОБ НАВЧАТИ»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0925" y="3657720"/>
            <a:ext cx="13603912" cy="20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19"/>
              </a:lnSpc>
              <a:spcBef>
                <a:spcPct val="0"/>
              </a:spcBef>
            </a:pPr>
            <a:r>
              <a:rPr lang="en-US" sz="3999" b="1" spc="39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Семінар-практикум з української філології для педагогів «Сучасні напрями лінгвістичних досліджень»</a:t>
            </a:r>
          </a:p>
        </p:txBody>
      </p:sp>
      <p:sp>
        <p:nvSpPr>
          <p:cNvPr id="7" name="Freeform 7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0307" y="2860211"/>
            <a:ext cx="8097687" cy="324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5"/>
              </a:lnSpc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ДЯКУЮ </a:t>
            </a:r>
          </a:p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ЗА УВАГУ!</a:t>
            </a:r>
          </a:p>
        </p:txBody>
      </p:sp>
      <p:sp>
        <p:nvSpPr>
          <p:cNvPr id="3" name="Freeform 3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14520" y="2526826"/>
            <a:ext cx="8631475" cy="8350952"/>
          </a:xfrm>
          <a:custGeom>
            <a:avLst/>
            <a:gdLst/>
            <a:ahLst/>
            <a:cxnLst/>
            <a:rect l="l" t="t" r="r" b="b"/>
            <a:pathLst>
              <a:path w="8631475" h="8350952">
                <a:moveTo>
                  <a:pt x="0" y="0"/>
                </a:moveTo>
                <a:lnTo>
                  <a:pt x="8631475" y="0"/>
                </a:lnTo>
                <a:lnTo>
                  <a:pt x="8631475" y="8350953"/>
                </a:lnTo>
                <a:lnTo>
                  <a:pt x="0" y="835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73986" y="8072628"/>
            <a:ext cx="3902216" cy="118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sz="2300" b="1" i="1" spc="225">
                <a:solidFill>
                  <a:srgbClr val="FFFBFB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chepurko@man.gov.ua</a:t>
            </a:r>
          </a:p>
          <a:p>
            <a:pPr algn="ctr">
              <a:lnSpc>
                <a:spcPts val="3174"/>
              </a:lnSpc>
            </a:pPr>
            <a:r>
              <a:rPr lang="en-US" sz="2300" b="1" i="1" spc="225">
                <a:solidFill>
                  <a:srgbClr val="FFFBFB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+380978971049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91677"/>
            <a:ext cx="14226196" cy="1814671"/>
            <a:chOff x="0" y="0"/>
            <a:chExt cx="5450671" cy="695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0671" cy="695279"/>
            </a:xfrm>
            <a:custGeom>
              <a:avLst/>
              <a:gdLst/>
              <a:ahLst/>
              <a:cxnLst/>
              <a:rect l="l" t="t" r="r" b="b"/>
              <a:pathLst>
                <a:path w="5450671" h="695279">
                  <a:moveTo>
                    <a:pt x="0" y="0"/>
                  </a:moveTo>
                  <a:lnTo>
                    <a:pt x="5450671" y="0"/>
                  </a:lnTo>
                  <a:lnTo>
                    <a:pt x="5450671" y="695279"/>
                  </a:lnTo>
                  <a:lnTo>
                    <a:pt x="0" y="695279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450671" cy="714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859"/>
                </a:lnSpc>
              </a:pPr>
              <a:r>
                <a:rPr lang="en-US" sz="2199" i="1">
                  <a:solidFill>
                    <a:srgbClr val="FFFFFF"/>
                  </a:solidFill>
                  <a:latin typeface="Open Sauce Italics"/>
                  <a:ea typeface="Open Sauce Italics"/>
                  <a:cs typeface="Open Sauce Italics"/>
                  <a:sym typeface="Open Sauce Italics"/>
                </a:rPr>
                <a:t>Авторка курсів: </a:t>
              </a:r>
            </a:p>
            <a:p>
              <a:pPr algn="l">
                <a:lnSpc>
                  <a:spcPts val="2859"/>
                </a:lnSpc>
              </a:pPr>
              <a:r>
                <a:rPr lang="en-US" sz="2199" i="1">
                  <a:solidFill>
                    <a:srgbClr val="FFFFFF"/>
                  </a:solidFill>
                  <a:latin typeface="Open Sauce Italics"/>
                  <a:ea typeface="Open Sauce Italics"/>
                  <a:cs typeface="Open Sauce Italics"/>
                  <a:sym typeface="Open Sauce Italics"/>
                </a:rPr>
                <a:t>Олеся СУЛИМА, методистка лабораторії культурної освіти та гуманітарних дисциплін НЦ «МАНУ»,  доцентка кафедри української мови Українського державного університету імені Михайла Драгоманова, кандидатка філологічних наук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669456" y="1483626"/>
            <a:ext cx="3040546" cy="3028669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665" r="-2466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3889671"/>
            <a:ext cx="12599210" cy="622624"/>
            <a:chOff x="0" y="0"/>
            <a:chExt cx="4827302" cy="2385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7303" cy="238554"/>
            </a:xfrm>
            <a:custGeom>
              <a:avLst/>
              <a:gdLst/>
              <a:ahLst/>
              <a:cxnLst/>
              <a:rect l="l" t="t" r="r" b="b"/>
              <a:pathLst>
                <a:path w="4827303" h="238554">
                  <a:moveTo>
                    <a:pt x="0" y="0"/>
                  </a:moveTo>
                  <a:lnTo>
                    <a:pt x="4827303" y="0"/>
                  </a:lnTo>
                  <a:lnTo>
                    <a:pt x="4827303" y="238554"/>
                  </a:lnTo>
                  <a:lnTo>
                    <a:pt x="0" y="238554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4827302" cy="25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8700" y="4598020"/>
            <a:ext cx="12599210" cy="545480"/>
            <a:chOff x="0" y="0"/>
            <a:chExt cx="4827302" cy="2089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27303" cy="208997"/>
            </a:xfrm>
            <a:custGeom>
              <a:avLst/>
              <a:gdLst/>
              <a:ahLst/>
              <a:cxnLst/>
              <a:rect l="l" t="t" r="r" b="b"/>
              <a:pathLst>
                <a:path w="4827303" h="208997">
                  <a:moveTo>
                    <a:pt x="0" y="0"/>
                  </a:moveTo>
                  <a:lnTo>
                    <a:pt x="4827303" y="0"/>
                  </a:lnTo>
                  <a:lnTo>
                    <a:pt x="4827303" y="208997"/>
                  </a:lnTo>
                  <a:lnTo>
                    <a:pt x="0" y="208997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27302" cy="228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566991"/>
            <a:ext cx="12599210" cy="539862"/>
            <a:chOff x="0" y="0"/>
            <a:chExt cx="4827302" cy="2068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27303" cy="206844"/>
            </a:xfrm>
            <a:custGeom>
              <a:avLst/>
              <a:gdLst/>
              <a:ahLst/>
              <a:cxnLst/>
              <a:rect l="l" t="t" r="r" b="b"/>
              <a:pathLst>
                <a:path w="4827303" h="206844">
                  <a:moveTo>
                    <a:pt x="0" y="0"/>
                  </a:moveTo>
                  <a:lnTo>
                    <a:pt x="4827303" y="0"/>
                  </a:lnTo>
                  <a:lnTo>
                    <a:pt x="4827303" y="206844"/>
                  </a:lnTo>
                  <a:lnTo>
                    <a:pt x="0" y="206844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4827302" cy="225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5851660"/>
            <a:ext cx="12599210" cy="629606"/>
            <a:chOff x="0" y="0"/>
            <a:chExt cx="4827302" cy="2412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27303" cy="241229"/>
            </a:xfrm>
            <a:custGeom>
              <a:avLst/>
              <a:gdLst/>
              <a:ahLst/>
              <a:cxnLst/>
              <a:rect l="l" t="t" r="r" b="b"/>
              <a:pathLst>
                <a:path w="4827303" h="241229">
                  <a:moveTo>
                    <a:pt x="0" y="0"/>
                  </a:moveTo>
                  <a:lnTo>
                    <a:pt x="4827303" y="0"/>
                  </a:lnTo>
                  <a:lnTo>
                    <a:pt x="4827303" y="241229"/>
                  </a:lnTo>
                  <a:lnTo>
                    <a:pt x="0" y="241229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827302" cy="260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5229225"/>
            <a:ext cx="12599210" cy="536710"/>
            <a:chOff x="0" y="0"/>
            <a:chExt cx="4827302" cy="2056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27303" cy="205637"/>
            </a:xfrm>
            <a:custGeom>
              <a:avLst/>
              <a:gdLst/>
              <a:ahLst/>
              <a:cxnLst/>
              <a:rect l="l" t="t" r="r" b="b"/>
              <a:pathLst>
                <a:path w="4827303" h="205637">
                  <a:moveTo>
                    <a:pt x="0" y="0"/>
                  </a:moveTo>
                  <a:lnTo>
                    <a:pt x="4827303" y="0"/>
                  </a:lnTo>
                  <a:lnTo>
                    <a:pt x="4827303" y="205637"/>
                  </a:lnTo>
                  <a:lnTo>
                    <a:pt x="0" y="205637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827302" cy="224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7178290"/>
            <a:ext cx="12599210" cy="590910"/>
            <a:chOff x="0" y="0"/>
            <a:chExt cx="4827302" cy="22640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27303" cy="226403"/>
            </a:xfrm>
            <a:custGeom>
              <a:avLst/>
              <a:gdLst/>
              <a:ahLst/>
              <a:cxnLst/>
              <a:rect l="l" t="t" r="r" b="b"/>
              <a:pathLst>
                <a:path w="4827303" h="226403">
                  <a:moveTo>
                    <a:pt x="0" y="0"/>
                  </a:moveTo>
                  <a:lnTo>
                    <a:pt x="4827303" y="0"/>
                  </a:lnTo>
                  <a:lnTo>
                    <a:pt x="4827303" y="226403"/>
                  </a:lnTo>
                  <a:lnTo>
                    <a:pt x="0" y="2264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4827302" cy="245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7854925"/>
            <a:ext cx="12599210" cy="577924"/>
            <a:chOff x="0" y="0"/>
            <a:chExt cx="4827302" cy="2214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27303" cy="221428"/>
            </a:xfrm>
            <a:custGeom>
              <a:avLst/>
              <a:gdLst/>
              <a:ahLst/>
              <a:cxnLst/>
              <a:rect l="l" t="t" r="r" b="b"/>
              <a:pathLst>
                <a:path w="4827303" h="221428">
                  <a:moveTo>
                    <a:pt x="0" y="0"/>
                  </a:moveTo>
                  <a:lnTo>
                    <a:pt x="4827303" y="0"/>
                  </a:lnTo>
                  <a:lnTo>
                    <a:pt x="4827303" y="221428"/>
                  </a:lnTo>
                  <a:lnTo>
                    <a:pt x="0" y="221428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4827302" cy="240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28700" y="8537624"/>
            <a:ext cx="12599210" cy="577924"/>
            <a:chOff x="0" y="0"/>
            <a:chExt cx="4827302" cy="2214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27303" cy="221428"/>
            </a:xfrm>
            <a:custGeom>
              <a:avLst/>
              <a:gdLst/>
              <a:ahLst/>
              <a:cxnLst/>
              <a:rect l="l" t="t" r="r" b="b"/>
              <a:pathLst>
                <a:path w="4827303" h="221428">
                  <a:moveTo>
                    <a:pt x="0" y="0"/>
                  </a:moveTo>
                  <a:lnTo>
                    <a:pt x="4827303" y="0"/>
                  </a:lnTo>
                  <a:lnTo>
                    <a:pt x="4827303" y="221428"/>
                  </a:lnTo>
                  <a:lnTo>
                    <a:pt x="0" y="221428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4827302" cy="240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3888125" y="5570313"/>
            <a:ext cx="4057870" cy="2028935"/>
          </a:xfrm>
          <a:custGeom>
            <a:avLst/>
            <a:gdLst/>
            <a:ahLst/>
            <a:cxnLst/>
            <a:rect l="l" t="t" r="r" b="b"/>
            <a:pathLst>
              <a:path w="4057870" h="2028935">
                <a:moveTo>
                  <a:pt x="0" y="0"/>
                </a:moveTo>
                <a:lnTo>
                  <a:pt x="4057870" y="0"/>
                </a:lnTo>
                <a:lnTo>
                  <a:pt x="4057870" y="2028935"/>
                </a:lnTo>
                <a:lnTo>
                  <a:pt x="0" y="20289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5509346" y="304109"/>
            <a:ext cx="8337122" cy="103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999" b="1" spc="293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ВСЕУКРАЇНСЬКА ФІЛОЛОГІЧНА ШКОЛА</a:t>
            </a:r>
          </a:p>
          <a:p>
            <a:pPr algn="l">
              <a:lnSpc>
                <a:spcPts val="4139"/>
              </a:lnSpc>
            </a:pPr>
            <a:r>
              <a:rPr lang="en-US" sz="2999" b="1" spc="293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МАЛОЇ АКАДЕМІЇ НАУК УКРАЇНИ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3988123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«Складні питання граматики української мови»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4693270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«Синтаксис: проблемні питання»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28700" y="6690816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«Топ -5 тем з української мови»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8700" y="5946910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«Власне висловлювання: принципи створення»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8700" y="5284720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«Синтаксис простого речення: складні теми»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8700" y="7221153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«Ефективність мовлення: мовні стратегії й тактики»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7921600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«НМТ: як виконувати тестові завдання»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8623349"/>
            <a:ext cx="11270742" cy="37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b="1" spc="216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«Сучасні напрями лінгвістичних досліджень»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857330"/>
            <a:ext cx="15279026" cy="1859572"/>
            <a:chOff x="0" y="0"/>
            <a:chExt cx="5854056" cy="712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4056" cy="712483"/>
            </a:xfrm>
            <a:custGeom>
              <a:avLst/>
              <a:gdLst/>
              <a:ahLst/>
              <a:cxnLst/>
              <a:rect l="l" t="t" r="r" b="b"/>
              <a:pathLst>
                <a:path w="5854056" h="712483">
                  <a:moveTo>
                    <a:pt x="0" y="0"/>
                  </a:moveTo>
                  <a:lnTo>
                    <a:pt x="5854056" y="0"/>
                  </a:lnTo>
                  <a:lnTo>
                    <a:pt x="5854056" y="712483"/>
                  </a:lnTo>
                  <a:lnTo>
                    <a:pt x="0" y="71248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854056" cy="73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897130"/>
            <a:ext cx="14803578" cy="2017754"/>
            <a:chOff x="0" y="0"/>
            <a:chExt cx="5671891" cy="773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71891" cy="773089"/>
            </a:xfrm>
            <a:custGeom>
              <a:avLst/>
              <a:gdLst/>
              <a:ahLst/>
              <a:cxnLst/>
              <a:rect l="l" t="t" r="r" b="b"/>
              <a:pathLst>
                <a:path w="5671891" h="773089">
                  <a:moveTo>
                    <a:pt x="0" y="0"/>
                  </a:moveTo>
                  <a:lnTo>
                    <a:pt x="5671891" y="0"/>
                  </a:lnTo>
                  <a:lnTo>
                    <a:pt x="5671891" y="773089"/>
                  </a:lnTo>
                  <a:lnTo>
                    <a:pt x="0" y="773089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671891" cy="792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71708" y="4030568"/>
            <a:ext cx="13875746" cy="152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210" b="1" spc="21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Курс «Аналіз літературного твору»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i="1" spc="21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Авторка курсу: Ірина САВЧЕНКО – професорка кафедри української літератури Українського державного університету імені Михайла Драгоманова, кандидатка філологічних наук, доцентка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708" y="7881429"/>
            <a:ext cx="14166320" cy="190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210" b="1" spc="21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Курс «Сучасний літературний процес»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i="1" spc="21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Авторка курсу: Ірина ГРИГОРЕНКО – доцентка кафедри української літератури факультету української філології та літературної творчості імені Андрія Малишка Українського державного університету імені Михайла Драгоманова, кандидатка філологічних наук</a:t>
            </a:r>
          </a:p>
        </p:txBody>
      </p:sp>
      <p:sp>
        <p:nvSpPr>
          <p:cNvPr id="10" name="Freeform 10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371708" y="1738175"/>
            <a:ext cx="16076880" cy="1909606"/>
            <a:chOff x="0" y="0"/>
            <a:chExt cx="6159748" cy="7316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59748" cy="731653"/>
            </a:xfrm>
            <a:custGeom>
              <a:avLst/>
              <a:gdLst/>
              <a:ahLst/>
              <a:cxnLst/>
              <a:rect l="l" t="t" r="r" b="b"/>
              <a:pathLst>
                <a:path w="6159748" h="731653">
                  <a:moveTo>
                    <a:pt x="0" y="0"/>
                  </a:moveTo>
                  <a:lnTo>
                    <a:pt x="6159748" y="0"/>
                  </a:lnTo>
                  <a:lnTo>
                    <a:pt x="6159748" y="731653"/>
                  </a:lnTo>
                  <a:lnTo>
                    <a:pt x="0" y="73165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6159748" cy="750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5538029" y="3450155"/>
            <a:ext cx="2959943" cy="2948380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25046" r="223" b="-25046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28700" y="5913612"/>
            <a:ext cx="13799054" cy="1771166"/>
            <a:chOff x="0" y="0"/>
            <a:chExt cx="5287015" cy="67861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87015" cy="678610"/>
            </a:xfrm>
            <a:custGeom>
              <a:avLst/>
              <a:gdLst/>
              <a:ahLst/>
              <a:cxnLst/>
              <a:rect l="l" t="t" r="r" b="b"/>
              <a:pathLst>
                <a:path w="5287015" h="678610">
                  <a:moveTo>
                    <a:pt x="0" y="0"/>
                  </a:moveTo>
                  <a:lnTo>
                    <a:pt x="5287015" y="0"/>
                  </a:lnTo>
                  <a:lnTo>
                    <a:pt x="5287015" y="678610"/>
                  </a:lnTo>
                  <a:lnTo>
                    <a:pt x="0" y="67861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5287015" cy="697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260715" y="5143500"/>
            <a:ext cx="3134078" cy="3121836"/>
            <a:chOff x="0" y="0"/>
            <a:chExt cx="6502400" cy="6477000"/>
          </a:xfrm>
        </p:grpSpPr>
        <p:sp>
          <p:nvSpPr>
            <p:cNvPr id="24" name="Freeform 2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9647" r="223" b="-44196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371708" y="6014836"/>
            <a:ext cx="11801939" cy="152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210" b="1" spc="21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Курс «Український літературний модерн кінця ХІХ – початку ХХ ст.»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i="1" spc="21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Авторка курсу: Інна ЛІПНИЦЬКА – завідувачка, професорка кафедри української літератури Українського державного університету імені Михайла Драгоманова, кандидатка філологічних наук</a:t>
            </a:r>
          </a:p>
        </p:txBody>
      </p:sp>
      <p:sp>
        <p:nvSpPr>
          <p:cNvPr id="27" name="Freeform 27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016680" y="375149"/>
            <a:ext cx="965277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  <a:spcBef>
                <a:spcPct val="0"/>
              </a:spcBef>
            </a:pPr>
            <a:r>
              <a:rPr lang="en-US" sz="2899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ВСЕУКРАЇНСЬКА ШКОЛА З ЛІТЕРАТУРОЗНАВСТВА</a:t>
            </a:r>
          </a:p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МАЛОЇ АКАДЕМІЇ НАУК УКРАЇНИ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43227" y="1974285"/>
            <a:ext cx="11801545" cy="152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210" i="1" spc="21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Кураторка проєкту:</a:t>
            </a:r>
          </a:p>
          <a:p>
            <a:pPr algn="l">
              <a:lnSpc>
                <a:spcPts val="3050"/>
              </a:lnSpc>
            </a:pPr>
            <a:r>
              <a:rPr lang="en-US" sz="2210" i="1" spc="21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Оксана ХІМЧЕНКО – методистка лабораторії культурної освіти та гуманітарних дисциплін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i="1" spc="21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ohimchenko@man.gov.ua</a:t>
            </a:r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355319" y="1319687"/>
            <a:ext cx="2769324" cy="2758506"/>
            <a:chOff x="0" y="0"/>
            <a:chExt cx="6502400" cy="6477000"/>
          </a:xfrm>
        </p:grpSpPr>
        <p:sp>
          <p:nvSpPr>
            <p:cNvPr id="32" name="Freeform 3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223" t="-9470" r="223" b="-9470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8255" y="2050198"/>
            <a:ext cx="14509329" cy="1924115"/>
            <a:chOff x="0" y="0"/>
            <a:chExt cx="5559152" cy="737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737212"/>
            </a:xfrm>
            <a:custGeom>
              <a:avLst/>
              <a:gdLst/>
              <a:ahLst/>
              <a:cxnLst/>
              <a:rect l="l" t="t" r="r" b="b"/>
              <a:pathLst>
                <a:path w="5559152" h="737212">
                  <a:moveTo>
                    <a:pt x="0" y="0"/>
                  </a:moveTo>
                  <a:lnTo>
                    <a:pt x="5559152" y="0"/>
                  </a:lnTo>
                  <a:lnTo>
                    <a:pt x="5559152" y="737212"/>
                  </a:lnTo>
                  <a:lnTo>
                    <a:pt x="0" y="737212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756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1440" y="6802493"/>
            <a:ext cx="16617519" cy="2575671"/>
            <a:chOff x="0" y="0"/>
            <a:chExt cx="6366891" cy="986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66890" cy="986851"/>
            </a:xfrm>
            <a:custGeom>
              <a:avLst/>
              <a:gdLst/>
              <a:ahLst/>
              <a:cxnLst/>
              <a:rect l="l" t="t" r="r" b="b"/>
              <a:pathLst>
                <a:path w="6366890" h="986851">
                  <a:moveTo>
                    <a:pt x="0" y="0"/>
                  </a:moveTo>
                  <a:lnTo>
                    <a:pt x="6366890" y="0"/>
                  </a:lnTo>
                  <a:lnTo>
                    <a:pt x="6366890" y="986851"/>
                  </a:lnTo>
                  <a:lnTo>
                    <a:pt x="0" y="98685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366891" cy="1005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674507" y="237244"/>
            <a:ext cx="8664065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ВСЕУКРАЇНСЬКА ШКОЛА З ПРОФОРІЄНТАЦІЇ МАЛОЇ АКАДЕМІЇ НАУК УКРАЇНИ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708" y="2153863"/>
            <a:ext cx="12966864" cy="16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Авторка навчальної прогами та куруторка школи:</a:t>
            </a:r>
          </a:p>
          <a:p>
            <a:pPr algn="l">
              <a:lnSpc>
                <a:spcPts val="3311"/>
              </a:lnSpc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Анна ЧУМАК, методистка II категорії лабораторії культурної освіти та гуманітарних дисциплін НЦ «МАНУ», кандидатка філософських наук</a:t>
            </a:r>
          </a:p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chumakann@man.gov.ua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8084" y="6938454"/>
            <a:ext cx="15362667" cy="208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400" b="1" spc="23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Під час навчання створюється атмосфера «занурення в професію» за допомогою організації комунікаційних майданчиків із залученням спікерів-практиків професій. Саме в такий спосіб молодь отримує можливість відкрити для себе ту чи іншу професію, а в майбутньому вибрати професійний шлях відповідно до власних здібностей, нахилів, уподобань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827754" y="1483626"/>
            <a:ext cx="2959943" cy="2948380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74179" y="4390730"/>
            <a:ext cx="16644779" cy="1645744"/>
            <a:chOff x="0" y="0"/>
            <a:chExt cx="6377335" cy="6305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77335" cy="630556"/>
            </a:xfrm>
            <a:custGeom>
              <a:avLst/>
              <a:gdLst/>
              <a:ahLst/>
              <a:cxnLst/>
              <a:rect l="l" t="t" r="r" b="b"/>
              <a:pathLst>
                <a:path w="6377335" h="630556">
                  <a:moveTo>
                    <a:pt x="0" y="0"/>
                  </a:moveTo>
                  <a:lnTo>
                    <a:pt x="6377335" y="0"/>
                  </a:lnTo>
                  <a:lnTo>
                    <a:pt x="6377335" y="630556"/>
                  </a:lnTo>
                  <a:lnTo>
                    <a:pt x="0" y="630556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377335" cy="649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71708" y="4640802"/>
            <a:ext cx="15449043" cy="955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3"/>
              </a:lnSpc>
              <a:spcBef>
                <a:spcPct val="0"/>
              </a:spcBef>
            </a:pPr>
            <a:r>
              <a:rPr lang="en-US" sz="2799" b="1" spc="2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Мета школи - розвиток здібностей, талантів, твердих і м’яких навичок слухачів у процесі обрання професії</a:t>
            </a:r>
          </a:p>
        </p:txBody>
      </p:sp>
      <p:sp>
        <p:nvSpPr>
          <p:cNvPr id="19" name="Freeform 19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8255" y="2050198"/>
            <a:ext cx="14509329" cy="1773960"/>
            <a:chOff x="0" y="0"/>
            <a:chExt cx="5559152" cy="679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679681"/>
            </a:xfrm>
            <a:custGeom>
              <a:avLst/>
              <a:gdLst/>
              <a:ahLst/>
              <a:cxnLst/>
              <a:rect l="l" t="t" r="r" b="b"/>
              <a:pathLst>
                <a:path w="5559152" h="679681">
                  <a:moveTo>
                    <a:pt x="0" y="0"/>
                  </a:moveTo>
                  <a:lnTo>
                    <a:pt x="5559152" y="0"/>
                  </a:lnTo>
                  <a:lnTo>
                    <a:pt x="5559152" y="679681"/>
                  </a:lnTo>
                  <a:lnTo>
                    <a:pt x="0" y="67968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69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51388" y="237244"/>
            <a:ext cx="9087184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ВСЕУКРАЇНСЬКА ШКОЛА З МЕДІАГРАМОТНОСТІ МАЛОЇ АКАДЕМІЇ НАУК УКРАЇНИ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708" y="2099423"/>
            <a:ext cx="12966864" cy="16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Авторка навчальної прогами та куруторка школи:</a:t>
            </a:r>
          </a:p>
          <a:p>
            <a:pPr algn="l">
              <a:lnSpc>
                <a:spcPts val="3311"/>
              </a:lnSpc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Анна ЧУМАК, методистка II категорії лабораторії культурної освіти та гуманітарних дисциплін НЦ «МАНУ», кандидатка філософських наук</a:t>
            </a:r>
          </a:p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chumakann@man.gov.ua</a:t>
            </a:r>
          </a:p>
        </p:txBody>
      </p:sp>
      <p:sp>
        <p:nvSpPr>
          <p:cNvPr id="7" name="Freeform 7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827754" y="1483626"/>
            <a:ext cx="2959943" cy="2948380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8255" y="4432006"/>
            <a:ext cx="16644779" cy="4105123"/>
            <a:chOff x="0" y="0"/>
            <a:chExt cx="6377335" cy="15728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77335" cy="1572850"/>
            </a:xfrm>
            <a:custGeom>
              <a:avLst/>
              <a:gdLst/>
              <a:ahLst/>
              <a:cxnLst/>
              <a:rect l="l" t="t" r="r" b="b"/>
              <a:pathLst>
                <a:path w="6377335" h="1572850">
                  <a:moveTo>
                    <a:pt x="0" y="0"/>
                  </a:moveTo>
                  <a:lnTo>
                    <a:pt x="6377335" y="0"/>
                  </a:lnTo>
                  <a:lnTo>
                    <a:pt x="6377335" y="1572850"/>
                  </a:lnTo>
                  <a:lnTo>
                    <a:pt x="0" y="157285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377335" cy="159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71708" y="5022556"/>
            <a:ext cx="16247250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Мета школи: </a:t>
            </a: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- формування навичок критичного мислення (сучасні практики)</a:t>
            </a: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- ознайомлення та оволодіння практичними інструментами протидії пропаганді</a:t>
            </a: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- формування культури інформаційної гігієни</a:t>
            </a: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- вироблення способів протидії компаніям по дезінформації та маніпуляції</a:t>
            </a: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- демонстрація цифрових викликів сьогодення</a:t>
            </a:r>
          </a:p>
          <a:p>
            <a:pPr marL="0" lvl="0" indent="0" algn="l">
              <a:lnSpc>
                <a:spcPts val="3450"/>
              </a:lnSpc>
              <a:spcBef>
                <a:spcPct val="0"/>
              </a:spcBef>
            </a:pPr>
            <a:endParaRPr lang="en-US" sz="2500" b="1" spc="245">
              <a:solidFill>
                <a:srgbClr val="231F2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8255" y="1955821"/>
            <a:ext cx="14509329" cy="1962715"/>
            <a:chOff x="0" y="0"/>
            <a:chExt cx="5559152" cy="752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752001"/>
            </a:xfrm>
            <a:custGeom>
              <a:avLst/>
              <a:gdLst/>
              <a:ahLst/>
              <a:cxnLst/>
              <a:rect l="l" t="t" r="r" b="b"/>
              <a:pathLst>
                <a:path w="5559152" h="752001">
                  <a:moveTo>
                    <a:pt x="0" y="0"/>
                  </a:moveTo>
                  <a:lnTo>
                    <a:pt x="5559152" y="0"/>
                  </a:lnTo>
                  <a:lnTo>
                    <a:pt x="5559152" y="752001"/>
                  </a:lnTo>
                  <a:lnTo>
                    <a:pt x="0" y="7520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77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16680" y="237244"/>
            <a:ext cx="9652776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ВСЕУКРАЇНСЬКА ШКОЛА З МИСТЕЦТВОЗНАВСТВА МАЛОЇ АКАДЕМІЇ НАУК УКРАЇНИ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708" y="2099423"/>
            <a:ext cx="12966864" cy="16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Авторка навчальної прогами та куруторка школи:</a:t>
            </a:r>
          </a:p>
          <a:p>
            <a:pPr algn="l">
              <a:lnSpc>
                <a:spcPts val="3311"/>
              </a:lnSpc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Анна ЧУМАК, методистка II категорії лабораторії культурної освіти та гуманітарних дисциплін НЦ «МАНУ», кандидатка філософських наук</a:t>
            </a:r>
          </a:p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chumakann@man.gov.ua</a:t>
            </a:r>
          </a:p>
        </p:txBody>
      </p:sp>
      <p:sp>
        <p:nvSpPr>
          <p:cNvPr id="7" name="Freeform 7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827754" y="1483626"/>
            <a:ext cx="2959943" cy="2948380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8255" y="4432006"/>
            <a:ext cx="16644779" cy="4105123"/>
            <a:chOff x="0" y="0"/>
            <a:chExt cx="6377335" cy="15728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77335" cy="1572850"/>
            </a:xfrm>
            <a:custGeom>
              <a:avLst/>
              <a:gdLst/>
              <a:ahLst/>
              <a:cxnLst/>
              <a:rect l="l" t="t" r="r" b="b"/>
              <a:pathLst>
                <a:path w="6377335" h="1572850">
                  <a:moveTo>
                    <a:pt x="0" y="0"/>
                  </a:moveTo>
                  <a:lnTo>
                    <a:pt x="6377335" y="0"/>
                  </a:lnTo>
                  <a:lnTo>
                    <a:pt x="6377335" y="1572850"/>
                  </a:lnTo>
                  <a:lnTo>
                    <a:pt x="0" y="157285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377335" cy="159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71708" y="5022556"/>
            <a:ext cx="15887592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Мета школи - переосмислення мистецьких практик та їх сприйняття на тлі деколонізаційних процесів.</a:t>
            </a:r>
          </a:p>
          <a:p>
            <a:pPr algn="l">
              <a:lnSpc>
                <a:spcPts val="3450"/>
              </a:lnSpc>
            </a:pPr>
            <a:endParaRPr lang="en-US" sz="2500" b="1" spc="245">
              <a:solidFill>
                <a:srgbClr val="231F2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2024 рік: «Українська вишивка в орнаментиці Олени Пчілки»</a:t>
            </a:r>
          </a:p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2023 рік: «Деколонізація мистецтва: у пошуках культурного центру» </a:t>
            </a:r>
          </a:p>
          <a:p>
            <a:pPr algn="l">
              <a:lnSpc>
                <a:spcPts val="3450"/>
              </a:lnSpc>
            </a:pPr>
            <a:endParaRPr lang="en-US" sz="2500" b="1" spc="245">
              <a:solidFill>
                <a:srgbClr val="231F2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450"/>
              </a:lnSpc>
              <a:spcBef>
                <a:spcPct val="0"/>
              </a:spcBef>
            </a:pPr>
            <a:endParaRPr lang="en-US" sz="2500" b="1" spc="245">
              <a:solidFill>
                <a:srgbClr val="231F2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114" y="2975458"/>
            <a:ext cx="14509329" cy="2451175"/>
            <a:chOff x="0" y="0"/>
            <a:chExt cx="5559152" cy="939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939151"/>
            </a:xfrm>
            <a:custGeom>
              <a:avLst/>
              <a:gdLst/>
              <a:ahLst/>
              <a:cxnLst/>
              <a:rect l="l" t="t" r="r" b="b"/>
              <a:pathLst>
                <a:path w="5559152" h="939151">
                  <a:moveTo>
                    <a:pt x="0" y="0"/>
                  </a:moveTo>
                  <a:lnTo>
                    <a:pt x="5559152" y="0"/>
                  </a:lnTo>
                  <a:lnTo>
                    <a:pt x="5559152" y="939151"/>
                  </a:lnTo>
                  <a:lnTo>
                    <a:pt x="0" y="93915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95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51388" y="237244"/>
            <a:ext cx="9087184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ВСЕУКРАЇНСЬКА ШКОЛА З ГРОМАДЯНСЬКОЇ ОСВІТИ МАЛОЇ АКАДЕМІЇ НАУК УКРАЇНИ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708" y="3342652"/>
            <a:ext cx="12966864" cy="16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Авторка навчальної прогами та куруторка курсу:</a:t>
            </a:r>
          </a:p>
          <a:p>
            <a:pPr algn="l">
              <a:lnSpc>
                <a:spcPts val="3311"/>
              </a:lnSpc>
            </a:pPr>
            <a:r>
              <a:rPr lang="en-US" sz="2400" spc="23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Тетяна Калугаряну</a:t>
            </a: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методистка II категорії лабораторії культурної освіти та гуманітарних дисциплін НЦ «МАНУ»</a:t>
            </a:r>
          </a:p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400" i="1" spc="235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t.kalugarianu@man.gov.ua</a:t>
            </a:r>
          </a:p>
        </p:txBody>
      </p:sp>
      <p:sp>
        <p:nvSpPr>
          <p:cNvPr id="7" name="Freeform 7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677951" y="2675761"/>
            <a:ext cx="2959943" cy="2948380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7" r="-2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93114" y="6109917"/>
            <a:ext cx="16644779" cy="2878216"/>
            <a:chOff x="0" y="0"/>
            <a:chExt cx="6377335" cy="11027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77335" cy="1102769"/>
            </a:xfrm>
            <a:custGeom>
              <a:avLst/>
              <a:gdLst/>
              <a:ahLst/>
              <a:cxnLst/>
              <a:rect l="l" t="t" r="r" b="b"/>
              <a:pathLst>
                <a:path w="6377335" h="1102769">
                  <a:moveTo>
                    <a:pt x="0" y="0"/>
                  </a:moveTo>
                  <a:lnTo>
                    <a:pt x="6377335" y="0"/>
                  </a:lnTo>
                  <a:lnTo>
                    <a:pt x="6377335" y="1102769"/>
                  </a:lnTo>
                  <a:lnTo>
                    <a:pt x="0" y="1102769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6377335" cy="112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71708" y="6653675"/>
            <a:ext cx="15887592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0"/>
              </a:lnSpc>
              <a:spcBef>
                <a:spcPct val="0"/>
              </a:spcBef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Мета курсу - підготувати молоде покоління до ефективної роботи в команді, реалізації власних ідей, вивчення важливих навичок управління та планування, що сприятиме професійному і особистісному розвитку в майбутньому</a:t>
            </a:r>
          </a:p>
        </p:txBody>
      </p:sp>
      <p:sp>
        <p:nvSpPr>
          <p:cNvPr id="15" name="Freeform 15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600408" y="1675485"/>
            <a:ext cx="9087184" cy="814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3"/>
              </a:lnSpc>
            </a:pPr>
            <a:r>
              <a:rPr lang="en-US" sz="4799" b="1" spc="47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КУРС “MUST-HAVE”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114" y="2070836"/>
            <a:ext cx="14509329" cy="1773960"/>
            <a:chOff x="0" y="0"/>
            <a:chExt cx="5559152" cy="679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59152" cy="679681"/>
            </a:xfrm>
            <a:custGeom>
              <a:avLst/>
              <a:gdLst/>
              <a:ahLst/>
              <a:cxnLst/>
              <a:rect l="l" t="t" r="r" b="b"/>
              <a:pathLst>
                <a:path w="5559152" h="679681">
                  <a:moveTo>
                    <a:pt x="0" y="0"/>
                  </a:moveTo>
                  <a:lnTo>
                    <a:pt x="5559152" y="0"/>
                  </a:lnTo>
                  <a:lnTo>
                    <a:pt x="5559152" y="679681"/>
                  </a:lnTo>
                  <a:lnTo>
                    <a:pt x="0" y="67968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559152" cy="69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16680" y="237244"/>
            <a:ext cx="9652776" cy="15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ВСЕУКРАЇНСЬКА ШКОЛА З КРИМСЬКОТАТАРСЬКОЇ ГУМАНІТАРИСТИКИ МАЛОЇ АКАДЕМІЇ НАУК УКРАЇНИ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708" y="2308973"/>
            <a:ext cx="12966864" cy="125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 dirty="0" err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Куруторки</a:t>
            </a:r>
            <a:r>
              <a:rPr lang="en-US" sz="2400" b="1" spc="23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400" b="1" spc="235" dirty="0" err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наряму</a:t>
            </a:r>
            <a:r>
              <a:rPr lang="en-US" sz="2400" b="1" spc="23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  <a:p>
            <a:pPr marL="0" lvl="0" indent="0" algn="l">
              <a:lnSpc>
                <a:spcPts val="3311"/>
              </a:lnSpc>
              <a:spcBef>
                <a:spcPct val="0"/>
              </a:spcBef>
            </a:pPr>
            <a:r>
              <a:rPr lang="en-US" sz="2400" spc="235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Халілова</a:t>
            </a:r>
            <a:r>
              <a:rPr lang="en-US" sz="2400" spc="235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00" spc="235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Ленура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методистка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II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категорії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лабораторії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культурної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гуманітарних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235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дисциплін</a:t>
            </a:r>
            <a:r>
              <a:rPr lang="en-US" sz="2400" i="1" spc="235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НЦ «МАНУ»</a:t>
            </a:r>
          </a:p>
        </p:txBody>
      </p:sp>
      <p:sp>
        <p:nvSpPr>
          <p:cNvPr id="7" name="Freeform 7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93114" y="6109917"/>
            <a:ext cx="16644779" cy="2878216"/>
            <a:chOff x="0" y="0"/>
            <a:chExt cx="6377335" cy="1102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77335" cy="1102769"/>
            </a:xfrm>
            <a:custGeom>
              <a:avLst/>
              <a:gdLst/>
              <a:ahLst/>
              <a:cxnLst/>
              <a:rect l="l" t="t" r="r" b="b"/>
              <a:pathLst>
                <a:path w="6377335" h="1102769">
                  <a:moveTo>
                    <a:pt x="0" y="0"/>
                  </a:moveTo>
                  <a:lnTo>
                    <a:pt x="6377335" y="0"/>
                  </a:lnTo>
                  <a:lnTo>
                    <a:pt x="6377335" y="1102769"/>
                  </a:lnTo>
                  <a:lnTo>
                    <a:pt x="0" y="1102769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377335" cy="112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1708" y="6764590"/>
            <a:ext cx="15887592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0"/>
              </a:lnSpc>
              <a:spcBef>
                <a:spcPct val="0"/>
              </a:spcBef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Проєкт просвітницького значення, що передбачає зустрічі учасників з фахівцями та експертами різних напрямів, що є носіями кримськотатарської культурної спадщини з метою підвищення рівня освіченості (формування знань, вмінь і навичок) та популяризації кримськотатарської культури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685999" y="4146245"/>
            <a:ext cx="14951895" cy="1773960"/>
            <a:chOff x="0" y="0"/>
            <a:chExt cx="5728718" cy="6796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28718" cy="679681"/>
            </a:xfrm>
            <a:custGeom>
              <a:avLst/>
              <a:gdLst/>
              <a:ahLst/>
              <a:cxnLst/>
              <a:rect l="l" t="t" r="r" b="b"/>
              <a:pathLst>
                <a:path w="5728718" h="679681">
                  <a:moveTo>
                    <a:pt x="0" y="0"/>
                  </a:moveTo>
                  <a:lnTo>
                    <a:pt x="5728718" y="0"/>
                  </a:lnTo>
                  <a:lnTo>
                    <a:pt x="5728718" y="679681"/>
                  </a:lnTo>
                  <a:lnTo>
                    <a:pt x="0" y="67968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728718" cy="69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827754" y="1483626"/>
            <a:ext cx="2959943" cy="2948380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t="-632" r="223" b="-632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55319" y="3559034"/>
            <a:ext cx="2959943" cy="2948380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t="-830" r="223" b="-46769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3827218" y="4543204"/>
            <a:ext cx="13112024" cy="83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9"/>
              </a:lnSpc>
              <a:spcBef>
                <a:spcPct val="0"/>
              </a:spcBef>
            </a:pP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Московська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Ольга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методистка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II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категорії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лабораторії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культурної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гуманітарних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26" i="1" spc="237" dirty="0" err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дисциплін</a:t>
            </a:r>
            <a:r>
              <a:rPr lang="en-US" sz="2426" i="1" spc="237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НЦ «МАНУ»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1388" y="237244"/>
            <a:ext cx="9087184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ФАХОВІ СТУДІЇ: ПРОФЕСІЙНИЙ ТЕСТ-ДРАЙВ ДЛЯ ПІДЛІТКІВ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1610" y="2862663"/>
            <a:ext cx="16644779" cy="3082873"/>
            <a:chOff x="0" y="0"/>
            <a:chExt cx="6377335" cy="11811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77335" cy="1181182"/>
            </a:xfrm>
            <a:custGeom>
              <a:avLst/>
              <a:gdLst/>
              <a:ahLst/>
              <a:cxnLst/>
              <a:rect l="l" t="t" r="r" b="b"/>
              <a:pathLst>
                <a:path w="6377335" h="1181182">
                  <a:moveTo>
                    <a:pt x="0" y="0"/>
                  </a:moveTo>
                  <a:lnTo>
                    <a:pt x="6377335" y="0"/>
                  </a:lnTo>
                  <a:lnTo>
                    <a:pt x="6377335" y="1181182"/>
                  </a:lnTo>
                  <a:lnTo>
                    <a:pt x="0" y="1181182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377335" cy="1200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400425"/>
            <a:ext cx="16034901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0"/>
              </a:lnSpc>
              <a:spcBef>
                <a:spcPct val="0"/>
              </a:spcBef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Проєкт просвітницького значення, що передбачає зустрічі учасників з фахівцями популярних професій та знайомство з реалізованими у професії людьми, який було започатковано в 2022 році лабораторією культурної освіти та гуманітарних дисциплін</a:t>
            </a:r>
          </a:p>
        </p:txBody>
      </p:sp>
      <p:sp>
        <p:nvSpPr>
          <p:cNvPr id="7" name="Freeform 7"/>
          <p:cNvSpPr/>
          <p:nvPr/>
        </p:nvSpPr>
        <p:spPr>
          <a:xfrm>
            <a:off x="355319" y="294394"/>
            <a:ext cx="4661361" cy="1112900"/>
          </a:xfrm>
          <a:custGeom>
            <a:avLst/>
            <a:gdLst/>
            <a:ahLst/>
            <a:cxnLst/>
            <a:rect l="l" t="t" r="r" b="b"/>
            <a:pathLst>
              <a:path w="4661361" h="1112900">
                <a:moveTo>
                  <a:pt x="0" y="0"/>
                </a:moveTo>
                <a:lnTo>
                  <a:pt x="4661361" y="0"/>
                </a:lnTo>
                <a:lnTo>
                  <a:pt x="4661361" y="1112900"/>
                </a:lnTo>
                <a:lnTo>
                  <a:pt x="0" y="111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69456" y="218063"/>
            <a:ext cx="3276539" cy="1265563"/>
          </a:xfrm>
          <a:custGeom>
            <a:avLst/>
            <a:gdLst/>
            <a:ahLst/>
            <a:cxnLst/>
            <a:rect l="l" t="t" r="r" b="b"/>
            <a:pathLst>
              <a:path w="3276539" h="1265563">
                <a:moveTo>
                  <a:pt x="0" y="0"/>
                </a:moveTo>
                <a:lnTo>
                  <a:pt x="3276539" y="0"/>
                </a:lnTo>
                <a:lnTo>
                  <a:pt x="3276539" y="1265563"/>
                </a:lnTo>
                <a:lnTo>
                  <a:pt x="0" y="1265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794980" y="7338620"/>
            <a:ext cx="2959943" cy="2948380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250" r="223" b="-250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06028" y="6973336"/>
            <a:ext cx="2959943" cy="2948380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504" r="223" b="-504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-2779578" y="7978750"/>
            <a:ext cx="6995350" cy="7178064"/>
          </a:xfrm>
          <a:custGeom>
            <a:avLst/>
            <a:gdLst/>
            <a:ahLst/>
            <a:cxnLst/>
            <a:rect l="l" t="t" r="r" b="b"/>
            <a:pathLst>
              <a:path w="6995350" h="7178064">
                <a:moveTo>
                  <a:pt x="0" y="0"/>
                </a:moveTo>
                <a:lnTo>
                  <a:pt x="6995350" y="0"/>
                </a:lnTo>
                <a:lnTo>
                  <a:pt x="6995350" y="7178065"/>
                </a:lnTo>
                <a:lnTo>
                  <a:pt x="0" y="7178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525405" y="6134291"/>
            <a:ext cx="2959943" cy="2948380"/>
            <a:chOff x="0" y="0"/>
            <a:chExt cx="6502400" cy="6477000"/>
          </a:xfrm>
        </p:grpSpPr>
        <p:sp>
          <p:nvSpPr>
            <p:cNvPr id="17" name="Freeform 1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223" t="-313" r="223" b="-313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299357" y="6504560"/>
            <a:ext cx="2959943" cy="2948380"/>
            <a:chOff x="0" y="0"/>
            <a:chExt cx="6502400" cy="6477000"/>
          </a:xfrm>
        </p:grpSpPr>
        <p:sp>
          <p:nvSpPr>
            <p:cNvPr id="20" name="Freeform 2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t="-124" r="223" b="-124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916</Words>
  <Application>Microsoft Office PowerPoint</Application>
  <PresentationFormat>Довільний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5" baseType="lpstr">
      <vt:lpstr>DM Sans Bold Italics</vt:lpstr>
      <vt:lpstr>DM Sans</vt:lpstr>
      <vt:lpstr>Montserrat Classic Bold</vt:lpstr>
      <vt:lpstr>Calibri</vt:lpstr>
      <vt:lpstr>Arial</vt:lpstr>
      <vt:lpstr>Open Sauce Bold</vt:lpstr>
      <vt:lpstr>DM Sans Italics</vt:lpstr>
      <vt:lpstr>DM Sans Bold</vt:lpstr>
      <vt:lpstr>Open Sauce Italics</vt:lpstr>
      <vt:lpstr>Oswald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Проєкти лабораторії  2025</dc:title>
  <cp:lastModifiedBy>МАН</cp:lastModifiedBy>
  <cp:revision>3</cp:revision>
  <dcterms:created xsi:type="dcterms:W3CDTF">2006-08-16T00:00:00Z</dcterms:created>
  <dcterms:modified xsi:type="dcterms:W3CDTF">2024-12-16T09:47:06Z</dcterms:modified>
  <dc:identifier>DAGY5ZGz1T4</dc:identifier>
</cp:coreProperties>
</file>