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286" r:id="rId2"/>
    <p:sldId id="287" r:id="rId3"/>
    <p:sldId id="293" r:id="rId4"/>
    <p:sldId id="289" r:id="rId5"/>
    <p:sldId id="290" r:id="rId6"/>
    <p:sldId id="362" r:id="rId7"/>
    <p:sldId id="294" r:id="rId8"/>
    <p:sldId id="295" r:id="rId9"/>
    <p:sldId id="296" r:id="rId10"/>
    <p:sldId id="297" r:id="rId11"/>
    <p:sldId id="298" r:id="rId12"/>
    <p:sldId id="299" r:id="rId13"/>
    <p:sldId id="302" r:id="rId14"/>
    <p:sldId id="303" r:id="rId15"/>
    <p:sldId id="304" r:id="rId16"/>
    <p:sldId id="305" r:id="rId17"/>
    <p:sldId id="306" r:id="rId18"/>
    <p:sldId id="307" r:id="rId19"/>
    <p:sldId id="308" r:id="rId20"/>
    <p:sldId id="311" r:id="rId21"/>
    <p:sldId id="312" r:id="rId22"/>
    <p:sldId id="313" r:id="rId23"/>
    <p:sldId id="314" r:id="rId24"/>
    <p:sldId id="360" r:id="rId25"/>
    <p:sldId id="361" r:id="rId26"/>
    <p:sldId id="316" r:id="rId27"/>
    <p:sldId id="317" r:id="rId28"/>
    <p:sldId id="318" r:id="rId29"/>
    <p:sldId id="322" r:id="rId30"/>
    <p:sldId id="323" r:id="rId31"/>
    <p:sldId id="324" r:id="rId32"/>
    <p:sldId id="325" r:id="rId33"/>
    <p:sldId id="326" r:id="rId34"/>
    <p:sldId id="327" r:id="rId35"/>
    <p:sldId id="328" r:id="rId36"/>
    <p:sldId id="331" r:id="rId37"/>
    <p:sldId id="332" r:id="rId38"/>
    <p:sldId id="333" r:id="rId39"/>
    <p:sldId id="334" r:id="rId40"/>
    <p:sldId id="335" r:id="rId41"/>
    <p:sldId id="336" r:id="rId42"/>
    <p:sldId id="337" r:id="rId43"/>
    <p:sldId id="339" r:id="rId44"/>
    <p:sldId id="342" r:id="rId45"/>
    <p:sldId id="343" r:id="rId46"/>
    <p:sldId id="344" r:id="rId47"/>
    <p:sldId id="345" r:id="rId48"/>
    <p:sldId id="346" r:id="rId49"/>
    <p:sldId id="347" r:id="rId50"/>
    <p:sldId id="348"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UVEURE Tom" initials="TR" lastIdx="2" clrIdx="0"/>
  <p:cmAuthor id="1" name="CARON-THIBAULT Gauthier" initials="CG"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79"/>
    <a:srgbClr val="6BB9F9"/>
    <a:srgbClr val="D7E3FD"/>
    <a:srgbClr val="4554DF"/>
    <a:srgbClr val="71A3F3"/>
    <a:srgbClr val="083E8E"/>
    <a:srgbClr val="0035AE"/>
    <a:srgbClr val="0070B8"/>
    <a:srgbClr val="437DFF"/>
    <a:srgbClr val="E1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7" autoAdjust="0"/>
    <p:restoredTop sz="94494" autoAdjust="0"/>
  </p:normalViewPr>
  <p:slideViewPr>
    <p:cSldViewPr snapToGrid="0">
      <p:cViewPr varScale="1">
        <p:scale>
          <a:sx n="66" d="100"/>
          <a:sy n="66" d="100"/>
        </p:scale>
        <p:origin x="876" y="40"/>
      </p:cViewPr>
      <p:guideLst>
        <p:guide orient="horz" pos="2160"/>
        <p:guide pos="3840"/>
      </p:guideLst>
    </p:cSldViewPr>
  </p:slideViewPr>
  <p:outlineViewPr>
    <p:cViewPr>
      <p:scale>
        <a:sx n="33" d="100"/>
        <a:sy n="33" d="100"/>
      </p:scale>
      <p:origin x="0" y="450"/>
    </p:cViewPr>
    <p:sldLst>
      <p:sld r:id="rId1" collapse="1"/>
    </p:sldLst>
  </p:outlineViewPr>
  <p:notesTextViewPr>
    <p:cViewPr>
      <p:scale>
        <a:sx n="1" d="1"/>
        <a:sy n="1" d="1"/>
      </p:scale>
      <p:origin x="0" y="0"/>
    </p:cViewPr>
  </p:notesTextViewPr>
  <p:sorterViewPr>
    <p:cViewPr>
      <p:scale>
        <a:sx n="100" d="100"/>
        <a:sy n="100" d="100"/>
      </p:scale>
      <p:origin x="0" y="-95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00" i="1" dirty="0" err="1" smtClean="0"/>
              <a:t>Credoc</a:t>
            </a:r>
            <a:r>
              <a:rPr lang="en-US" sz="1000" i="1" dirty="0" smtClean="0"/>
              <a:t> </a:t>
            </a:r>
            <a:r>
              <a:rPr lang="en-US" sz="1000" i="1" dirty="0" err="1"/>
              <a:t>Juin</a:t>
            </a:r>
            <a:r>
              <a:rPr lang="en-US" sz="1000" i="1" dirty="0"/>
              <a:t> 2014</a:t>
            </a:r>
          </a:p>
        </c:rich>
      </c:tx>
      <c:layout>
        <c:manualLayout>
          <c:xMode val="edge"/>
          <c:yMode val="edge"/>
          <c:x val="0.68535278002651656"/>
          <c:y val="0.78092976947876336"/>
        </c:manualLayout>
      </c:layout>
      <c:overlay val="0"/>
      <c:spPr>
        <a:noFill/>
        <a:ln>
          <a:noFill/>
        </a:ln>
        <a:effectLst/>
      </c:spPr>
    </c:title>
    <c:autoTitleDeleted val="0"/>
    <c:plotArea>
      <c:layout>
        <c:manualLayout>
          <c:layoutTarget val="inner"/>
          <c:xMode val="edge"/>
          <c:yMode val="edge"/>
          <c:x val="0.25008893219559136"/>
          <c:y val="0.14864622749458345"/>
          <c:w val="0.53503323131853664"/>
          <c:h val="0.63185194495516761"/>
        </c:manualLayout>
      </c:layout>
      <c:pieChart>
        <c:varyColors val="1"/>
        <c:ser>
          <c:idx val="0"/>
          <c:order val="0"/>
          <c:tx>
            <c:strRef>
              <c:f>Feuil1!$B$1</c:f>
              <c:strCache>
                <c:ptCount val="1"/>
                <c:pt idx="0">
                  <c:v>Crédoc Juin 2014</c:v>
                </c:pt>
              </c:strCache>
            </c:strRef>
          </c:tx>
          <c:dPt>
            <c:idx val="0"/>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1-5AF7-4AED-815C-A283BB4CFBB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AF7-4AED-815C-A283BB4CFBB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AF7-4AED-815C-A283BB4CFBB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AF7-4AED-815C-A283BB4CFBB4}"/>
              </c:ext>
            </c:extLst>
          </c:dPt>
          <c:dPt>
            <c:idx val="4"/>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9-5AF7-4AED-815C-A283BB4CFBB4}"/>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5AF7-4AED-815C-A283BB4CFBB4}"/>
              </c:ext>
            </c:extLst>
          </c:dPt>
          <c:dLbls>
            <c:dLbl>
              <c:idx val="0"/>
              <c:layout>
                <c:manualLayout>
                  <c:x val="-0.19156780722572908"/>
                  <c:y val="3.7433147199219453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sz="1400" b="1" smtClean="0">
                        <a:solidFill>
                          <a:schemeClr val="bg1"/>
                        </a:solidFill>
                      </a:rPr>
                      <a:t>Raisons</a:t>
                    </a:r>
                    <a:r>
                      <a:rPr lang="en-US" sz="1400" b="1" baseline="0" smtClean="0">
                        <a:solidFill>
                          <a:schemeClr val="bg1"/>
                        </a:solidFill>
                      </a:rPr>
                      <a:t> f</a:t>
                    </a:r>
                    <a:r>
                      <a:rPr lang="en-US" sz="1400" b="1" smtClean="0">
                        <a:solidFill>
                          <a:schemeClr val="bg1"/>
                        </a:solidFill>
                      </a:rPr>
                      <a:t>inancières</a:t>
                    </a:r>
                    <a:r>
                      <a:rPr lang="en-US" sz="1400" b="1" dirty="0">
                        <a:solidFill>
                          <a:schemeClr val="bg1"/>
                        </a:solidFill>
                      </a:rPr>
                      <a:t>
46%</a:t>
                    </a:r>
                    <a:endParaRPr lang="en-US"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7.1556583378959301E-2"/>
                  <c:y val="-0.17112295862500335"/>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sz="1400" b="1" dirty="0" smtClean="0">
                        <a:solidFill>
                          <a:schemeClr val="bg1"/>
                        </a:solidFill>
                      </a:rPr>
                      <a:t>Raisons</a:t>
                    </a:r>
                  </a:p>
                  <a:p>
                    <a:pPr>
                      <a:defRPr sz="1400" b="1" i="0" u="none" strike="noStrike" kern="1200" baseline="0">
                        <a:solidFill>
                          <a:schemeClr val="bg1"/>
                        </a:solidFill>
                        <a:latin typeface="+mn-lt"/>
                        <a:ea typeface="+mn-ea"/>
                        <a:cs typeface="+mn-cs"/>
                      </a:defRPr>
                    </a:pPr>
                    <a:r>
                      <a:rPr lang="en-US" sz="1400" b="1" baseline="0" dirty="0" smtClean="0">
                        <a:solidFill>
                          <a:schemeClr val="bg1"/>
                        </a:solidFill>
                      </a:rPr>
                      <a:t> de s</a:t>
                    </a:r>
                    <a:r>
                      <a:rPr lang="en-US" sz="1400" b="1" dirty="0" smtClean="0">
                        <a:solidFill>
                          <a:schemeClr val="bg1"/>
                        </a:solidFill>
                      </a:rPr>
                      <a:t>anté</a:t>
                    </a:r>
                    <a:r>
                      <a:rPr lang="en-US" sz="1400" b="1" dirty="0">
                        <a:solidFill>
                          <a:schemeClr val="bg1"/>
                        </a:solidFill>
                      </a:rPr>
                      <a:t>
16%</a:t>
                    </a:r>
                    <a:endParaRPr lang="en-US"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4311345177180307"/>
                  <c:y val="-8.0213886855470359E-2"/>
                </c:manualLayout>
              </c:layout>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5.412983693500629E-3"/>
                  <c:y val="2.4063955521505056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r>
                      <a:rPr lang="en-US" sz="1400" b="1" dirty="0" smtClean="0">
                        <a:solidFill>
                          <a:schemeClr val="tx2"/>
                        </a:solidFill>
                      </a:rPr>
                      <a:t>Raisons</a:t>
                    </a:r>
                    <a:r>
                      <a:rPr lang="en-US" sz="1400" b="1" baseline="0" dirty="0" smtClean="0">
                        <a:solidFill>
                          <a:schemeClr val="tx2"/>
                        </a:solidFill>
                      </a:rPr>
                      <a:t> </a:t>
                    </a:r>
                    <a:r>
                      <a:rPr lang="en-US" sz="1400" b="1" baseline="0" dirty="0" err="1" smtClean="0">
                        <a:solidFill>
                          <a:schemeClr val="tx2"/>
                        </a:solidFill>
                      </a:rPr>
                      <a:t>familiales</a:t>
                    </a:r>
                    <a:r>
                      <a:rPr lang="en-US" sz="1400" b="1" dirty="0">
                        <a:solidFill>
                          <a:schemeClr val="tx2"/>
                        </a:solidFill>
                      </a:rPr>
                      <a:t>
8%</a:t>
                    </a:r>
                    <a:endParaRPr lang="en-US" dirty="0">
                      <a:solidFill>
                        <a:schemeClr val="tx2"/>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1.0426092907115971E-2"/>
                  <c:y val="8.0213886855470366E-3"/>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r>
                      <a:rPr lang="en-US" sz="1400" b="1" dirty="0" smtClean="0">
                        <a:solidFill>
                          <a:schemeClr val="tx2"/>
                        </a:solidFill>
                      </a:rPr>
                      <a:t>Raison</a:t>
                    </a:r>
                    <a:r>
                      <a:rPr lang="en-US" sz="1400" b="1" baseline="0" dirty="0" smtClean="0">
                        <a:solidFill>
                          <a:schemeClr val="tx2"/>
                        </a:solidFill>
                      </a:rPr>
                      <a:t> pro.</a:t>
                    </a:r>
                    <a:r>
                      <a:rPr lang="en-US" sz="1400" b="1" dirty="0">
                        <a:solidFill>
                          <a:schemeClr val="tx2"/>
                        </a:solidFill>
                      </a:rPr>
                      <a:t>
9%</a:t>
                    </a:r>
                    <a:endParaRPr lang="en-US" dirty="0">
                      <a:solidFill>
                        <a:schemeClr val="tx2"/>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7.1088163059863457E-2"/>
                  <c:y val="-2.6737962285156729E-3"/>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r>
                      <a:rPr lang="en-US" dirty="0" err="1" smtClean="0">
                        <a:solidFill>
                          <a:schemeClr val="tx2"/>
                        </a:solidFill>
                      </a:rPr>
                      <a:t>Autres</a:t>
                    </a:r>
                    <a:r>
                      <a:rPr lang="en-US" dirty="0" smtClean="0">
                        <a:solidFill>
                          <a:schemeClr val="tx2"/>
                        </a:solidFill>
                      </a:rPr>
                      <a:t> raisons</a:t>
                    </a:r>
                    <a:r>
                      <a:rPr lang="en-US" dirty="0">
                        <a:solidFill>
                          <a:schemeClr val="tx2"/>
                        </a:solidFill>
                      </a:rPr>
                      <a:t>
8%</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Lst>
          </c:dLbls>
          <c:cat>
            <c:strRef>
              <c:f>Feuil1!$A$2:$A$7</c:f>
              <c:strCache>
                <c:ptCount val="6"/>
                <c:pt idx="0">
                  <c:v>Financières</c:v>
                </c:pt>
                <c:pt idx="1">
                  <c:v>Santé</c:v>
                </c:pt>
                <c:pt idx="2">
                  <c:v>Choix personnel</c:v>
                </c:pt>
                <c:pt idx="3">
                  <c:v>Familiales</c:v>
                </c:pt>
                <c:pt idx="4">
                  <c:v>Professionnelles</c:v>
                </c:pt>
                <c:pt idx="5">
                  <c:v>Autres</c:v>
                </c:pt>
              </c:strCache>
            </c:strRef>
          </c:cat>
          <c:val>
            <c:numRef>
              <c:f>Feuil1!$B$2:$B$7</c:f>
              <c:numCache>
                <c:formatCode>General</c:formatCode>
                <c:ptCount val="6"/>
                <c:pt idx="0">
                  <c:v>46</c:v>
                </c:pt>
                <c:pt idx="1">
                  <c:v>16</c:v>
                </c:pt>
                <c:pt idx="2">
                  <c:v>13</c:v>
                </c:pt>
                <c:pt idx="3">
                  <c:v>8</c:v>
                </c:pt>
                <c:pt idx="4">
                  <c:v>9</c:v>
                </c:pt>
                <c:pt idx="5">
                  <c:v>8</c:v>
                </c:pt>
              </c:numCache>
            </c:numRef>
          </c:val>
          <c:extLst xmlns:c16r2="http://schemas.microsoft.com/office/drawing/2015/06/chart">
            <c:ext xmlns:c16="http://schemas.microsoft.com/office/drawing/2014/chart" uri="{C3380CC4-5D6E-409C-BE32-E72D297353CC}">
              <c16:uniqueId val="{0000000C-5AF7-4AED-815C-A283BB4CFBB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78901885701066"/>
          <c:y val="8.97508252374426E-2"/>
          <c:w val="0.72430581110202552"/>
          <c:h val="0.76979290821241786"/>
        </c:manualLayout>
      </c:layout>
      <c:doughnutChart>
        <c:varyColors val="1"/>
        <c:ser>
          <c:idx val="0"/>
          <c:order val="0"/>
          <c:explosion val="1"/>
          <c:dPt>
            <c:idx val="0"/>
            <c:bubble3D val="0"/>
            <c:spPr>
              <a:solidFill>
                <a:schemeClr val="accent3"/>
              </a:solidFill>
              <a:ln w="19050">
                <a:solidFill>
                  <a:schemeClr val="lt1"/>
                </a:solidFill>
              </a:ln>
              <a:effectLst/>
            </c:spPr>
          </c:dPt>
          <c:dPt>
            <c:idx val="1"/>
            <c:bubble3D val="0"/>
            <c:spPr>
              <a:solidFill>
                <a:schemeClr val="accent2"/>
              </a:solidFill>
              <a:ln w="19050">
                <a:solidFill>
                  <a:schemeClr val="lt1"/>
                </a:solidFill>
              </a:ln>
              <a:effectLst/>
            </c:spPr>
          </c:dPt>
          <c:cat>
            <c:strRef>
              <c:f>Feuil1!$A$3:$A$4</c:f>
              <c:strCache>
                <c:ptCount val="2"/>
                <c:pt idx="0">
                  <c:v>Content</c:v>
                </c:pt>
                <c:pt idx="1">
                  <c:v>Pas content</c:v>
                </c:pt>
              </c:strCache>
            </c:strRef>
          </c:cat>
          <c:val>
            <c:numRef>
              <c:f>Feuil1!$B$3:$B$4</c:f>
              <c:numCache>
                <c:formatCode>0%</c:formatCode>
                <c:ptCount val="2"/>
                <c:pt idx="0">
                  <c:v>0.97</c:v>
                </c:pt>
                <c:pt idx="1">
                  <c:v>0.03</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diagrams/_rels/data7.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52.png"/></Relationships>
</file>

<file path=ppt/diagrams/_rels/drawing7.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B8800-2800-4933-9803-7E2C1CB875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829F22A-10B2-42BF-B67A-00B7D5CEF183}">
      <dgm:prSet custT="1"/>
      <dgm:spPr>
        <a:solidFill>
          <a:schemeClr val="tx2">
            <a:lumMod val="75000"/>
          </a:schemeClr>
        </a:solidFill>
      </dgm:spPr>
      <dgm:t>
        <a:bodyPr/>
        <a:lstStyle/>
        <a:p>
          <a:pPr rtl="0"/>
          <a:r>
            <a:rPr lang="fr-FR" sz="2400" dirty="0" smtClean="0">
              <a:solidFill>
                <a:schemeClr val="bg1"/>
              </a:solidFill>
            </a:rPr>
            <a:t>Consolidation des liens familiaux</a:t>
          </a:r>
          <a:endParaRPr lang="fr-FR" sz="2400" dirty="0">
            <a:solidFill>
              <a:schemeClr val="bg1"/>
            </a:solidFill>
          </a:endParaRPr>
        </a:p>
      </dgm:t>
    </dgm:pt>
    <dgm:pt modelId="{43836BBF-9286-4AA5-9572-002E9AE208B9}" type="parTrans" cxnId="{BD445C32-C7F1-44F7-92F0-13C709AB0221}">
      <dgm:prSet/>
      <dgm:spPr/>
      <dgm:t>
        <a:bodyPr/>
        <a:lstStyle/>
        <a:p>
          <a:endParaRPr lang="fr-FR"/>
        </a:p>
      </dgm:t>
    </dgm:pt>
    <dgm:pt modelId="{58F31971-C171-436D-838D-5B3E4DD1E94C}" type="sibTrans" cxnId="{BD445C32-C7F1-44F7-92F0-13C709AB0221}">
      <dgm:prSet/>
      <dgm:spPr>
        <a:ln w="38100">
          <a:solidFill>
            <a:schemeClr val="accent2">
              <a:lumMod val="40000"/>
              <a:lumOff val="60000"/>
            </a:schemeClr>
          </a:solidFill>
        </a:ln>
      </dgm:spPr>
      <dgm:t>
        <a:bodyPr/>
        <a:lstStyle/>
        <a:p>
          <a:endParaRPr lang="fr-FR"/>
        </a:p>
      </dgm:t>
    </dgm:pt>
    <dgm:pt modelId="{E5FC0366-5ED4-4D31-8E4E-804DF99B76DC}">
      <dgm:prSet custT="1"/>
      <dgm:spPr>
        <a:solidFill>
          <a:schemeClr val="tx2">
            <a:lumMod val="75000"/>
          </a:schemeClr>
        </a:solidFill>
      </dgm:spPr>
      <dgm:t>
        <a:bodyPr/>
        <a:lstStyle/>
        <a:p>
          <a:pPr rtl="0"/>
          <a:r>
            <a:rPr lang="fr-FR" sz="2400" dirty="0" smtClean="0">
              <a:solidFill>
                <a:schemeClr val="bg1"/>
              </a:solidFill>
            </a:rPr>
            <a:t>Remobilisation par la mise en projet</a:t>
          </a:r>
          <a:endParaRPr lang="fr-FR" sz="2400" dirty="0">
            <a:solidFill>
              <a:schemeClr val="bg1"/>
            </a:solidFill>
          </a:endParaRPr>
        </a:p>
      </dgm:t>
    </dgm:pt>
    <dgm:pt modelId="{8FBE9F2F-7881-4F88-8314-E9AC9172AE40}" type="parTrans" cxnId="{7A64CF3D-F778-443D-9AC9-3A7549800F31}">
      <dgm:prSet/>
      <dgm:spPr/>
      <dgm:t>
        <a:bodyPr/>
        <a:lstStyle/>
        <a:p>
          <a:endParaRPr lang="fr-FR"/>
        </a:p>
      </dgm:t>
    </dgm:pt>
    <dgm:pt modelId="{CCB0C647-7DB7-47A5-9388-93E029053F4E}" type="sibTrans" cxnId="{7A64CF3D-F778-443D-9AC9-3A7549800F31}">
      <dgm:prSet/>
      <dgm:spPr/>
      <dgm:t>
        <a:bodyPr/>
        <a:lstStyle/>
        <a:p>
          <a:endParaRPr lang="fr-FR"/>
        </a:p>
      </dgm:t>
    </dgm:pt>
    <dgm:pt modelId="{F273EF53-50C2-4733-BC07-6EE83C8CB7D9}">
      <dgm:prSet custT="1"/>
      <dgm:spPr>
        <a:solidFill>
          <a:schemeClr val="tx2">
            <a:lumMod val="75000"/>
          </a:schemeClr>
        </a:solidFill>
      </dgm:spPr>
      <dgm:t>
        <a:bodyPr/>
        <a:lstStyle/>
        <a:p>
          <a:pPr rtl="0"/>
          <a:r>
            <a:rPr lang="fr-FR" sz="2400" dirty="0" smtClean="0">
              <a:solidFill>
                <a:schemeClr val="bg1"/>
              </a:solidFill>
            </a:rPr>
            <a:t>  Renforcement de compétences</a:t>
          </a:r>
          <a:endParaRPr lang="fr-FR" sz="2400" dirty="0">
            <a:solidFill>
              <a:schemeClr val="bg1"/>
            </a:solidFill>
          </a:endParaRPr>
        </a:p>
      </dgm:t>
    </dgm:pt>
    <dgm:pt modelId="{D1E7249F-2512-436C-AE36-BF26B3EE7F1D}" type="parTrans" cxnId="{7101B18F-B198-42D9-B1F5-1568A3D24E2D}">
      <dgm:prSet/>
      <dgm:spPr/>
      <dgm:t>
        <a:bodyPr/>
        <a:lstStyle/>
        <a:p>
          <a:endParaRPr lang="fr-FR"/>
        </a:p>
      </dgm:t>
    </dgm:pt>
    <dgm:pt modelId="{2FB7AF4B-0225-46E2-8DDC-6E453313E16A}" type="sibTrans" cxnId="{7101B18F-B198-42D9-B1F5-1568A3D24E2D}">
      <dgm:prSet/>
      <dgm:spPr/>
      <dgm:t>
        <a:bodyPr/>
        <a:lstStyle/>
        <a:p>
          <a:endParaRPr lang="fr-FR"/>
        </a:p>
      </dgm:t>
    </dgm:pt>
    <dgm:pt modelId="{C45EC98B-676E-401D-B393-8890C922D7D3}">
      <dgm:prSet custT="1"/>
      <dgm:spPr>
        <a:solidFill>
          <a:schemeClr val="tx2">
            <a:lumMod val="75000"/>
          </a:schemeClr>
        </a:solidFill>
      </dgm:spPr>
      <dgm:t>
        <a:bodyPr/>
        <a:lstStyle/>
        <a:p>
          <a:pPr algn="l" rtl="0"/>
          <a:r>
            <a:rPr lang="fr-FR" sz="2400" dirty="0" smtClean="0">
              <a:solidFill>
                <a:schemeClr val="bg1"/>
              </a:solidFill>
            </a:rPr>
            <a:t>Aptitudes et savoir-être transférables </a:t>
          </a:r>
          <a:endParaRPr lang="fr-FR" sz="2400" dirty="0">
            <a:solidFill>
              <a:schemeClr val="bg1"/>
            </a:solidFill>
          </a:endParaRPr>
        </a:p>
      </dgm:t>
    </dgm:pt>
    <dgm:pt modelId="{7A4D072B-1508-4A47-BA8B-9C91C653C2A5}" type="parTrans" cxnId="{C16185B9-68BB-4DE2-B574-5B9C484C2CED}">
      <dgm:prSet/>
      <dgm:spPr/>
      <dgm:t>
        <a:bodyPr/>
        <a:lstStyle/>
        <a:p>
          <a:endParaRPr lang="fr-FR"/>
        </a:p>
      </dgm:t>
    </dgm:pt>
    <dgm:pt modelId="{3C234B65-01B7-49B8-8702-FEA22BEF3A3F}" type="sibTrans" cxnId="{C16185B9-68BB-4DE2-B574-5B9C484C2CED}">
      <dgm:prSet/>
      <dgm:spPr/>
      <dgm:t>
        <a:bodyPr/>
        <a:lstStyle/>
        <a:p>
          <a:endParaRPr lang="fr-FR"/>
        </a:p>
      </dgm:t>
    </dgm:pt>
    <dgm:pt modelId="{D64DA57D-4B3F-400D-A0DC-14617183E685}" type="pres">
      <dgm:prSet presAssocID="{E3EB8800-2800-4933-9803-7E2C1CB875FE}" presName="Name0" presStyleCnt="0">
        <dgm:presLayoutVars>
          <dgm:chMax val="7"/>
          <dgm:chPref val="7"/>
          <dgm:dir/>
        </dgm:presLayoutVars>
      </dgm:prSet>
      <dgm:spPr/>
      <dgm:t>
        <a:bodyPr/>
        <a:lstStyle/>
        <a:p>
          <a:endParaRPr lang="fr-FR"/>
        </a:p>
      </dgm:t>
    </dgm:pt>
    <dgm:pt modelId="{310A9407-99FE-4DA8-86D6-6FB05EEDCB1E}" type="pres">
      <dgm:prSet presAssocID="{E3EB8800-2800-4933-9803-7E2C1CB875FE}" presName="Name1" presStyleCnt="0"/>
      <dgm:spPr/>
    </dgm:pt>
    <dgm:pt modelId="{66506F87-73F8-49D5-A711-58F47E6FB0A2}" type="pres">
      <dgm:prSet presAssocID="{E3EB8800-2800-4933-9803-7E2C1CB875FE}" presName="cycle" presStyleCnt="0"/>
      <dgm:spPr/>
    </dgm:pt>
    <dgm:pt modelId="{FDA42E64-2FDD-4325-8B39-4DB00F922362}" type="pres">
      <dgm:prSet presAssocID="{E3EB8800-2800-4933-9803-7E2C1CB875FE}" presName="srcNode" presStyleLbl="node1" presStyleIdx="0" presStyleCnt="4"/>
      <dgm:spPr/>
    </dgm:pt>
    <dgm:pt modelId="{53C4B011-D721-46A0-A975-3C18DF63FE36}" type="pres">
      <dgm:prSet presAssocID="{E3EB8800-2800-4933-9803-7E2C1CB875FE}" presName="conn" presStyleLbl="parChTrans1D2" presStyleIdx="0" presStyleCnt="1"/>
      <dgm:spPr/>
      <dgm:t>
        <a:bodyPr/>
        <a:lstStyle/>
        <a:p>
          <a:endParaRPr lang="fr-FR"/>
        </a:p>
      </dgm:t>
    </dgm:pt>
    <dgm:pt modelId="{CEA2AF04-6E4C-4F3A-9B7C-AD02904D070E}" type="pres">
      <dgm:prSet presAssocID="{E3EB8800-2800-4933-9803-7E2C1CB875FE}" presName="extraNode" presStyleLbl="node1" presStyleIdx="0" presStyleCnt="4"/>
      <dgm:spPr/>
    </dgm:pt>
    <dgm:pt modelId="{98E63AD7-6DDB-4347-ACB5-76EA0E88FD56}" type="pres">
      <dgm:prSet presAssocID="{E3EB8800-2800-4933-9803-7E2C1CB875FE}" presName="dstNode" presStyleLbl="node1" presStyleIdx="0" presStyleCnt="4"/>
      <dgm:spPr/>
    </dgm:pt>
    <dgm:pt modelId="{FBE54739-7EF1-44BF-92DC-0D4780E2B384}" type="pres">
      <dgm:prSet presAssocID="{5829F22A-10B2-42BF-B67A-00B7D5CEF183}" presName="text_1" presStyleLbl="node1" presStyleIdx="0" presStyleCnt="4" custScaleX="87465" custLinFactNeighborX="-5638" custLinFactNeighborY="223">
        <dgm:presLayoutVars>
          <dgm:bulletEnabled val="1"/>
        </dgm:presLayoutVars>
      </dgm:prSet>
      <dgm:spPr/>
      <dgm:t>
        <a:bodyPr/>
        <a:lstStyle/>
        <a:p>
          <a:endParaRPr lang="fr-FR"/>
        </a:p>
      </dgm:t>
    </dgm:pt>
    <dgm:pt modelId="{33200A58-0309-4ECA-9C22-E4CAE347632E}" type="pres">
      <dgm:prSet presAssocID="{5829F22A-10B2-42BF-B67A-00B7D5CEF183}" presName="accent_1" presStyleCnt="0"/>
      <dgm:spPr/>
    </dgm:pt>
    <dgm:pt modelId="{F77BE285-C6AC-4026-9D08-A6056930B85C}" type="pres">
      <dgm:prSet presAssocID="{5829F22A-10B2-42BF-B67A-00B7D5CEF183}" presName="accentRepeatNode" presStyleLbl="solidFgAcc1" presStyleIdx="0" presStyleCnt="4"/>
      <dgm:spPr>
        <a:solidFill>
          <a:schemeClr val="bg1"/>
        </a:solidFill>
        <a:ln w="28575">
          <a:solidFill>
            <a:schemeClr val="tx2"/>
          </a:solidFill>
        </a:ln>
      </dgm:spPr>
      <dgm:t>
        <a:bodyPr/>
        <a:lstStyle/>
        <a:p>
          <a:endParaRPr lang="fr-FR"/>
        </a:p>
      </dgm:t>
    </dgm:pt>
    <dgm:pt modelId="{F99C8831-538E-423E-A0A7-79AE1359CB25}" type="pres">
      <dgm:prSet presAssocID="{E5FC0366-5ED4-4D31-8E4E-804DF99B76DC}" presName="text_2" presStyleLbl="node1" presStyleIdx="1" presStyleCnt="4" custScaleX="87845" custLinFactNeighborX="-6076" custLinFactNeighborY="-447">
        <dgm:presLayoutVars>
          <dgm:bulletEnabled val="1"/>
        </dgm:presLayoutVars>
      </dgm:prSet>
      <dgm:spPr/>
      <dgm:t>
        <a:bodyPr/>
        <a:lstStyle/>
        <a:p>
          <a:endParaRPr lang="fr-FR"/>
        </a:p>
      </dgm:t>
    </dgm:pt>
    <dgm:pt modelId="{CCF899E1-3C0C-47C9-AAA6-700B78AACD6D}" type="pres">
      <dgm:prSet presAssocID="{E5FC0366-5ED4-4D31-8E4E-804DF99B76DC}" presName="accent_2" presStyleCnt="0"/>
      <dgm:spPr/>
    </dgm:pt>
    <dgm:pt modelId="{A80B714A-B266-4F3A-94C2-84CCBEA69731}" type="pres">
      <dgm:prSet presAssocID="{E5FC0366-5ED4-4D31-8E4E-804DF99B76DC}" presName="accentRepeatNode" presStyleLbl="solidFgAcc1" presStyleIdx="1" presStyleCnt="4"/>
      <dgm:spPr>
        <a:solidFill>
          <a:schemeClr val="bg1"/>
        </a:solidFill>
        <a:ln w="28575">
          <a:solidFill>
            <a:schemeClr val="tx2"/>
          </a:solidFill>
        </a:ln>
      </dgm:spPr>
      <dgm:t>
        <a:bodyPr/>
        <a:lstStyle/>
        <a:p>
          <a:endParaRPr lang="fr-FR"/>
        </a:p>
      </dgm:t>
    </dgm:pt>
    <dgm:pt modelId="{78912BE4-9D22-443F-B3DD-D1E414C3189F}" type="pres">
      <dgm:prSet presAssocID="{F273EF53-50C2-4733-BC07-6EE83C8CB7D9}" presName="text_3" presStyleLbl="node1" presStyleIdx="2" presStyleCnt="4" custScaleX="89429" custLinFactNeighborX="-6868">
        <dgm:presLayoutVars>
          <dgm:bulletEnabled val="1"/>
        </dgm:presLayoutVars>
      </dgm:prSet>
      <dgm:spPr/>
      <dgm:t>
        <a:bodyPr/>
        <a:lstStyle/>
        <a:p>
          <a:endParaRPr lang="fr-FR"/>
        </a:p>
      </dgm:t>
    </dgm:pt>
    <dgm:pt modelId="{B24704EF-A3D2-4E93-B4D4-B97641CDB5A6}" type="pres">
      <dgm:prSet presAssocID="{F273EF53-50C2-4733-BC07-6EE83C8CB7D9}" presName="accent_3" presStyleCnt="0"/>
      <dgm:spPr/>
    </dgm:pt>
    <dgm:pt modelId="{3BBE8D4E-309F-44B3-A41C-4B3128FB35CE}" type="pres">
      <dgm:prSet presAssocID="{F273EF53-50C2-4733-BC07-6EE83C8CB7D9}" presName="accentRepeatNode" presStyleLbl="solidFgAcc1" presStyleIdx="2" presStyleCnt="4"/>
      <dgm:spPr>
        <a:solidFill>
          <a:schemeClr val="bg1"/>
        </a:solidFill>
        <a:ln w="28575">
          <a:solidFill>
            <a:schemeClr val="tx2"/>
          </a:solidFill>
        </a:ln>
      </dgm:spPr>
      <dgm:t>
        <a:bodyPr/>
        <a:lstStyle/>
        <a:p>
          <a:endParaRPr lang="fr-FR"/>
        </a:p>
      </dgm:t>
    </dgm:pt>
    <dgm:pt modelId="{F187C6E0-F2BB-4D4A-A284-4C9F1EF1F8F1}" type="pres">
      <dgm:prSet presAssocID="{C45EC98B-676E-401D-B393-8890C922D7D3}" presName="text_4" presStyleLbl="node1" presStyleIdx="3" presStyleCnt="4" custScaleX="87480" custLinFactNeighborX="-5432">
        <dgm:presLayoutVars>
          <dgm:bulletEnabled val="1"/>
        </dgm:presLayoutVars>
      </dgm:prSet>
      <dgm:spPr/>
      <dgm:t>
        <a:bodyPr/>
        <a:lstStyle/>
        <a:p>
          <a:endParaRPr lang="fr-FR"/>
        </a:p>
      </dgm:t>
    </dgm:pt>
    <dgm:pt modelId="{FA65AE3E-FFAC-4389-9E34-F4F49AF80805}" type="pres">
      <dgm:prSet presAssocID="{C45EC98B-676E-401D-B393-8890C922D7D3}" presName="accent_4" presStyleCnt="0"/>
      <dgm:spPr/>
    </dgm:pt>
    <dgm:pt modelId="{2BB449B1-7779-40D0-BCA8-072A90D47D47}" type="pres">
      <dgm:prSet presAssocID="{C45EC98B-676E-401D-B393-8890C922D7D3}" presName="accentRepeatNode" presStyleLbl="solidFgAcc1" presStyleIdx="3" presStyleCnt="4"/>
      <dgm:spPr>
        <a:solidFill>
          <a:schemeClr val="bg1"/>
        </a:solidFill>
        <a:ln w="28575">
          <a:solidFill>
            <a:schemeClr val="tx2"/>
          </a:solidFill>
        </a:ln>
      </dgm:spPr>
      <dgm:t>
        <a:bodyPr/>
        <a:lstStyle/>
        <a:p>
          <a:endParaRPr lang="fr-FR"/>
        </a:p>
      </dgm:t>
    </dgm:pt>
  </dgm:ptLst>
  <dgm:cxnLst>
    <dgm:cxn modelId="{BD445C32-C7F1-44F7-92F0-13C709AB0221}" srcId="{E3EB8800-2800-4933-9803-7E2C1CB875FE}" destId="{5829F22A-10B2-42BF-B67A-00B7D5CEF183}" srcOrd="0" destOrd="0" parTransId="{43836BBF-9286-4AA5-9572-002E9AE208B9}" sibTransId="{58F31971-C171-436D-838D-5B3E4DD1E94C}"/>
    <dgm:cxn modelId="{C937A732-D262-4A45-B7C4-9D2D479798C0}" type="presOf" srcId="{5829F22A-10B2-42BF-B67A-00B7D5CEF183}" destId="{FBE54739-7EF1-44BF-92DC-0D4780E2B384}" srcOrd="0" destOrd="0" presId="urn:microsoft.com/office/officeart/2008/layout/VerticalCurvedList"/>
    <dgm:cxn modelId="{0B4C4AC4-BEAB-433D-B28E-928D2729E387}" type="presOf" srcId="{F273EF53-50C2-4733-BC07-6EE83C8CB7D9}" destId="{78912BE4-9D22-443F-B3DD-D1E414C3189F}" srcOrd="0" destOrd="0" presId="urn:microsoft.com/office/officeart/2008/layout/VerticalCurvedList"/>
    <dgm:cxn modelId="{7101B18F-B198-42D9-B1F5-1568A3D24E2D}" srcId="{E3EB8800-2800-4933-9803-7E2C1CB875FE}" destId="{F273EF53-50C2-4733-BC07-6EE83C8CB7D9}" srcOrd="2" destOrd="0" parTransId="{D1E7249F-2512-436C-AE36-BF26B3EE7F1D}" sibTransId="{2FB7AF4B-0225-46E2-8DDC-6E453313E16A}"/>
    <dgm:cxn modelId="{C16185B9-68BB-4DE2-B574-5B9C484C2CED}" srcId="{E3EB8800-2800-4933-9803-7E2C1CB875FE}" destId="{C45EC98B-676E-401D-B393-8890C922D7D3}" srcOrd="3" destOrd="0" parTransId="{7A4D072B-1508-4A47-BA8B-9C91C653C2A5}" sibTransId="{3C234B65-01B7-49B8-8702-FEA22BEF3A3F}"/>
    <dgm:cxn modelId="{7A64CF3D-F778-443D-9AC9-3A7549800F31}" srcId="{E3EB8800-2800-4933-9803-7E2C1CB875FE}" destId="{E5FC0366-5ED4-4D31-8E4E-804DF99B76DC}" srcOrd="1" destOrd="0" parTransId="{8FBE9F2F-7881-4F88-8314-E9AC9172AE40}" sibTransId="{CCB0C647-7DB7-47A5-9388-93E029053F4E}"/>
    <dgm:cxn modelId="{7963B6E1-D1C2-4ABB-93FD-C245AFAF875C}" type="presOf" srcId="{58F31971-C171-436D-838D-5B3E4DD1E94C}" destId="{53C4B011-D721-46A0-A975-3C18DF63FE36}" srcOrd="0" destOrd="0" presId="urn:microsoft.com/office/officeart/2008/layout/VerticalCurvedList"/>
    <dgm:cxn modelId="{7E477E66-6FDC-49E4-B7FD-9675A6A1CEE8}" type="presOf" srcId="{C45EC98B-676E-401D-B393-8890C922D7D3}" destId="{F187C6E0-F2BB-4D4A-A284-4C9F1EF1F8F1}" srcOrd="0" destOrd="0" presId="urn:microsoft.com/office/officeart/2008/layout/VerticalCurvedList"/>
    <dgm:cxn modelId="{08C29CBF-B054-4839-838F-734068A72947}" type="presOf" srcId="{E5FC0366-5ED4-4D31-8E4E-804DF99B76DC}" destId="{F99C8831-538E-423E-A0A7-79AE1359CB25}" srcOrd="0" destOrd="0" presId="urn:microsoft.com/office/officeart/2008/layout/VerticalCurvedList"/>
    <dgm:cxn modelId="{73D52408-55B6-45EE-9061-04C76A3CA90D}" type="presOf" srcId="{E3EB8800-2800-4933-9803-7E2C1CB875FE}" destId="{D64DA57D-4B3F-400D-A0DC-14617183E685}" srcOrd="0" destOrd="0" presId="urn:microsoft.com/office/officeart/2008/layout/VerticalCurvedList"/>
    <dgm:cxn modelId="{5F00BA26-73AF-4F76-95D2-5155BC1598DE}" type="presParOf" srcId="{D64DA57D-4B3F-400D-A0DC-14617183E685}" destId="{310A9407-99FE-4DA8-86D6-6FB05EEDCB1E}" srcOrd="0" destOrd="0" presId="urn:microsoft.com/office/officeart/2008/layout/VerticalCurvedList"/>
    <dgm:cxn modelId="{99883D5F-51B3-4963-8D88-A86226D6AA5C}" type="presParOf" srcId="{310A9407-99FE-4DA8-86D6-6FB05EEDCB1E}" destId="{66506F87-73F8-49D5-A711-58F47E6FB0A2}" srcOrd="0" destOrd="0" presId="urn:microsoft.com/office/officeart/2008/layout/VerticalCurvedList"/>
    <dgm:cxn modelId="{01935C03-5542-46A5-9873-1628C7C7EFA9}" type="presParOf" srcId="{66506F87-73F8-49D5-A711-58F47E6FB0A2}" destId="{FDA42E64-2FDD-4325-8B39-4DB00F922362}" srcOrd="0" destOrd="0" presId="urn:microsoft.com/office/officeart/2008/layout/VerticalCurvedList"/>
    <dgm:cxn modelId="{3CBA15AF-4E5E-421A-A3BE-436D06110D3D}" type="presParOf" srcId="{66506F87-73F8-49D5-A711-58F47E6FB0A2}" destId="{53C4B011-D721-46A0-A975-3C18DF63FE36}" srcOrd="1" destOrd="0" presId="urn:microsoft.com/office/officeart/2008/layout/VerticalCurvedList"/>
    <dgm:cxn modelId="{2B30CFC0-3257-4BD7-962F-CDDB6543D2C1}" type="presParOf" srcId="{66506F87-73F8-49D5-A711-58F47E6FB0A2}" destId="{CEA2AF04-6E4C-4F3A-9B7C-AD02904D070E}" srcOrd="2" destOrd="0" presId="urn:microsoft.com/office/officeart/2008/layout/VerticalCurvedList"/>
    <dgm:cxn modelId="{8CCCE928-EE08-44F7-90E0-BEBAADB33399}" type="presParOf" srcId="{66506F87-73F8-49D5-A711-58F47E6FB0A2}" destId="{98E63AD7-6DDB-4347-ACB5-76EA0E88FD56}" srcOrd="3" destOrd="0" presId="urn:microsoft.com/office/officeart/2008/layout/VerticalCurvedList"/>
    <dgm:cxn modelId="{E39D7887-641F-46D2-A6AE-6ECE3A4985E7}" type="presParOf" srcId="{310A9407-99FE-4DA8-86D6-6FB05EEDCB1E}" destId="{FBE54739-7EF1-44BF-92DC-0D4780E2B384}" srcOrd="1" destOrd="0" presId="urn:microsoft.com/office/officeart/2008/layout/VerticalCurvedList"/>
    <dgm:cxn modelId="{1A81EA27-D52F-4747-9EFF-2554BBEA283A}" type="presParOf" srcId="{310A9407-99FE-4DA8-86D6-6FB05EEDCB1E}" destId="{33200A58-0309-4ECA-9C22-E4CAE347632E}" srcOrd="2" destOrd="0" presId="urn:microsoft.com/office/officeart/2008/layout/VerticalCurvedList"/>
    <dgm:cxn modelId="{259BBB33-CAA2-4E31-9DF3-A6BD40686F5A}" type="presParOf" srcId="{33200A58-0309-4ECA-9C22-E4CAE347632E}" destId="{F77BE285-C6AC-4026-9D08-A6056930B85C}" srcOrd="0" destOrd="0" presId="urn:microsoft.com/office/officeart/2008/layout/VerticalCurvedList"/>
    <dgm:cxn modelId="{94179387-4A1D-4689-85E4-C5AE3EA734EA}" type="presParOf" srcId="{310A9407-99FE-4DA8-86D6-6FB05EEDCB1E}" destId="{F99C8831-538E-423E-A0A7-79AE1359CB25}" srcOrd="3" destOrd="0" presId="urn:microsoft.com/office/officeart/2008/layout/VerticalCurvedList"/>
    <dgm:cxn modelId="{68BC5A2A-5A0D-4BAC-8467-98A9B86FD3E6}" type="presParOf" srcId="{310A9407-99FE-4DA8-86D6-6FB05EEDCB1E}" destId="{CCF899E1-3C0C-47C9-AAA6-700B78AACD6D}" srcOrd="4" destOrd="0" presId="urn:microsoft.com/office/officeart/2008/layout/VerticalCurvedList"/>
    <dgm:cxn modelId="{163CDAD8-AA4A-49BB-9339-7936F9CCABB9}" type="presParOf" srcId="{CCF899E1-3C0C-47C9-AAA6-700B78AACD6D}" destId="{A80B714A-B266-4F3A-94C2-84CCBEA69731}" srcOrd="0" destOrd="0" presId="urn:microsoft.com/office/officeart/2008/layout/VerticalCurvedList"/>
    <dgm:cxn modelId="{656C84B5-3292-4EAD-9A37-489C60D1D34C}" type="presParOf" srcId="{310A9407-99FE-4DA8-86D6-6FB05EEDCB1E}" destId="{78912BE4-9D22-443F-B3DD-D1E414C3189F}" srcOrd="5" destOrd="0" presId="urn:microsoft.com/office/officeart/2008/layout/VerticalCurvedList"/>
    <dgm:cxn modelId="{3BAB3EB0-CA4E-4DEA-BB1F-5DF0B7A86E4C}" type="presParOf" srcId="{310A9407-99FE-4DA8-86D6-6FB05EEDCB1E}" destId="{B24704EF-A3D2-4E93-B4D4-B97641CDB5A6}" srcOrd="6" destOrd="0" presId="urn:microsoft.com/office/officeart/2008/layout/VerticalCurvedList"/>
    <dgm:cxn modelId="{ADC3CDA9-A40B-4A1B-9D41-645372B6B8FD}" type="presParOf" srcId="{B24704EF-A3D2-4E93-B4D4-B97641CDB5A6}" destId="{3BBE8D4E-309F-44B3-A41C-4B3128FB35CE}" srcOrd="0" destOrd="0" presId="urn:microsoft.com/office/officeart/2008/layout/VerticalCurvedList"/>
    <dgm:cxn modelId="{A066797A-DB46-4EEC-96C7-AE713AD51568}" type="presParOf" srcId="{310A9407-99FE-4DA8-86D6-6FB05EEDCB1E}" destId="{F187C6E0-F2BB-4D4A-A284-4C9F1EF1F8F1}" srcOrd="7" destOrd="0" presId="urn:microsoft.com/office/officeart/2008/layout/VerticalCurvedList"/>
    <dgm:cxn modelId="{BD19518B-9A82-4E67-8554-1A2B0F730213}" type="presParOf" srcId="{310A9407-99FE-4DA8-86D6-6FB05EEDCB1E}" destId="{FA65AE3E-FFAC-4389-9E34-F4F49AF80805}" srcOrd="8" destOrd="0" presId="urn:microsoft.com/office/officeart/2008/layout/VerticalCurvedList"/>
    <dgm:cxn modelId="{59461495-C106-489E-9CE7-8FDE0F94FCD6}" type="presParOf" srcId="{FA65AE3E-FFAC-4389-9E34-F4F49AF80805}" destId="{2BB449B1-7779-40D0-BCA8-072A90D47D4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9663CC-F706-4F01-8374-D75C8ECC018F}" type="doc">
      <dgm:prSet loTypeId="urn:microsoft.com/office/officeart/2005/8/layout/hProcess9" loCatId="process" qsTypeId="urn:microsoft.com/office/officeart/2005/8/quickstyle/simple1" qsCatId="simple" csTypeId="urn:microsoft.com/office/officeart/2005/8/colors/accent1_2" csCatId="accent1" phldr="1"/>
      <dgm:spPr/>
    </dgm:pt>
    <dgm:pt modelId="{72AD2184-8DA5-4E78-8DD4-4264730543CA}">
      <dgm:prSet phldrT="[Texte]"/>
      <dgm:spPr>
        <a:solidFill>
          <a:srgbClr val="1C2B5B"/>
        </a:solidFill>
      </dgm:spPr>
      <dgm:t>
        <a:bodyPr/>
        <a:lstStyle/>
        <a:p>
          <a:r>
            <a:rPr lang="fr-FR" b="0" dirty="0" smtClean="0">
              <a:solidFill>
                <a:schemeClr val="bg1"/>
              </a:solidFill>
            </a:rPr>
            <a:t>Chaque organisme national a reçu une dotation de l’ANCV</a:t>
          </a:r>
          <a:endParaRPr lang="fr-FR" b="0" dirty="0">
            <a:solidFill>
              <a:schemeClr val="bg1"/>
            </a:solidFill>
          </a:endParaRPr>
        </a:p>
      </dgm:t>
    </dgm:pt>
    <dgm:pt modelId="{C27D2C4C-B8DE-4672-A302-9E0A2516E868}" type="parTrans" cxnId="{81B65132-1A7A-4A6D-83B9-2AF2FC2EC35C}">
      <dgm:prSet/>
      <dgm:spPr/>
      <dgm:t>
        <a:bodyPr/>
        <a:lstStyle/>
        <a:p>
          <a:endParaRPr lang="fr-FR"/>
        </a:p>
      </dgm:t>
    </dgm:pt>
    <dgm:pt modelId="{34085225-87EC-41EB-8AFE-B31D9544B9FD}" type="sibTrans" cxnId="{81B65132-1A7A-4A6D-83B9-2AF2FC2EC35C}">
      <dgm:prSet/>
      <dgm:spPr/>
      <dgm:t>
        <a:bodyPr/>
        <a:lstStyle/>
        <a:p>
          <a:endParaRPr lang="fr-FR"/>
        </a:p>
      </dgm:t>
    </dgm:pt>
    <dgm:pt modelId="{00C4FECF-CE22-421C-9A1E-D6387B004F2A}">
      <dgm:prSet phldrT="[Texte]"/>
      <dgm:spPr>
        <a:solidFill>
          <a:srgbClr val="1C2B5B"/>
        </a:solidFill>
      </dgm:spPr>
      <dgm:t>
        <a:bodyPr/>
        <a:lstStyle/>
        <a:p>
          <a:r>
            <a:rPr lang="fr-FR" b="0" dirty="0" smtClean="0">
              <a:solidFill>
                <a:schemeClr val="bg1"/>
              </a:solidFill>
            </a:rPr>
            <a:t>Déposez votre demande d’aide auprès de l’organisme qui instruira votre demande</a:t>
          </a:r>
          <a:endParaRPr lang="fr-FR" b="0" dirty="0">
            <a:solidFill>
              <a:schemeClr val="bg1"/>
            </a:solidFill>
          </a:endParaRPr>
        </a:p>
      </dgm:t>
    </dgm:pt>
    <dgm:pt modelId="{5660F7D8-4639-4CEC-AEB0-9ACA2072484A}" type="parTrans" cxnId="{61EE5D32-A345-43CB-8504-F1838E1CA52E}">
      <dgm:prSet/>
      <dgm:spPr/>
      <dgm:t>
        <a:bodyPr/>
        <a:lstStyle/>
        <a:p>
          <a:endParaRPr lang="fr-FR"/>
        </a:p>
      </dgm:t>
    </dgm:pt>
    <dgm:pt modelId="{0C6DC732-2433-4695-A1EE-85020FA5578B}" type="sibTrans" cxnId="{61EE5D32-A345-43CB-8504-F1838E1CA52E}">
      <dgm:prSet/>
      <dgm:spPr/>
      <dgm:t>
        <a:bodyPr/>
        <a:lstStyle/>
        <a:p>
          <a:endParaRPr lang="fr-FR"/>
        </a:p>
      </dgm:t>
    </dgm:pt>
    <dgm:pt modelId="{AFB89B55-6A23-4537-B537-7740A57CC518}">
      <dgm:prSet phldrT="[Texte]"/>
      <dgm:spPr>
        <a:solidFill>
          <a:srgbClr val="1C2B5B"/>
        </a:solidFill>
      </dgm:spPr>
      <dgm:t>
        <a:bodyPr/>
        <a:lstStyle/>
        <a:p>
          <a:r>
            <a:rPr lang="fr-FR" b="0" dirty="0" smtClean="0">
              <a:solidFill>
                <a:schemeClr val="bg1"/>
              </a:solidFill>
            </a:rPr>
            <a:t>En fonction des dotations, une aide sous forme de chèques-vacances vous sera attribuée</a:t>
          </a:r>
          <a:endParaRPr lang="fr-FR" b="0" dirty="0">
            <a:solidFill>
              <a:schemeClr val="bg1"/>
            </a:solidFill>
          </a:endParaRPr>
        </a:p>
      </dgm:t>
    </dgm:pt>
    <dgm:pt modelId="{CC4B4289-1DAC-4D18-A8F1-03E239135DBE}" type="parTrans" cxnId="{01B4A692-F066-4996-86A8-41E5936C2466}">
      <dgm:prSet/>
      <dgm:spPr/>
      <dgm:t>
        <a:bodyPr/>
        <a:lstStyle/>
        <a:p>
          <a:endParaRPr lang="fr-FR"/>
        </a:p>
      </dgm:t>
    </dgm:pt>
    <dgm:pt modelId="{206B5A62-56A6-4CCB-8CD8-261D64BC2CC1}" type="sibTrans" cxnId="{01B4A692-F066-4996-86A8-41E5936C2466}">
      <dgm:prSet/>
      <dgm:spPr/>
      <dgm:t>
        <a:bodyPr/>
        <a:lstStyle/>
        <a:p>
          <a:endParaRPr lang="fr-FR"/>
        </a:p>
      </dgm:t>
    </dgm:pt>
    <dgm:pt modelId="{08392CC7-CE6A-40AB-A55A-3C6C86170C5A}" type="pres">
      <dgm:prSet presAssocID="{A19663CC-F706-4F01-8374-D75C8ECC018F}" presName="CompostProcess" presStyleCnt="0">
        <dgm:presLayoutVars>
          <dgm:dir/>
          <dgm:resizeHandles val="exact"/>
        </dgm:presLayoutVars>
      </dgm:prSet>
      <dgm:spPr/>
    </dgm:pt>
    <dgm:pt modelId="{C02F5FFB-D737-4F10-A477-9DDC4B9DB3C2}" type="pres">
      <dgm:prSet presAssocID="{A19663CC-F706-4F01-8374-D75C8ECC018F}" presName="arrow" presStyleLbl="bgShp" presStyleIdx="0" presStyleCnt="1" custLinFactNeighborX="-229" custLinFactNeighborY="43555"/>
      <dgm:spPr/>
      <dgm:t>
        <a:bodyPr/>
        <a:lstStyle/>
        <a:p>
          <a:endParaRPr lang="fr-FR"/>
        </a:p>
      </dgm:t>
    </dgm:pt>
    <dgm:pt modelId="{02A91049-109F-4051-A50D-31C13F3E00A3}" type="pres">
      <dgm:prSet presAssocID="{A19663CC-F706-4F01-8374-D75C8ECC018F}" presName="linearProcess" presStyleCnt="0"/>
      <dgm:spPr/>
    </dgm:pt>
    <dgm:pt modelId="{E3F0A6AA-8562-4993-9AF2-D65527552FF4}" type="pres">
      <dgm:prSet presAssocID="{72AD2184-8DA5-4E78-8DD4-4264730543CA}" presName="textNode" presStyleLbl="node1" presStyleIdx="0" presStyleCnt="3">
        <dgm:presLayoutVars>
          <dgm:bulletEnabled val="1"/>
        </dgm:presLayoutVars>
      </dgm:prSet>
      <dgm:spPr/>
      <dgm:t>
        <a:bodyPr/>
        <a:lstStyle/>
        <a:p>
          <a:endParaRPr lang="fr-FR"/>
        </a:p>
      </dgm:t>
    </dgm:pt>
    <dgm:pt modelId="{9CD7F9A5-7AB9-4DFC-8C6F-08E6FAA5D8DA}" type="pres">
      <dgm:prSet presAssocID="{34085225-87EC-41EB-8AFE-B31D9544B9FD}" presName="sibTrans" presStyleCnt="0"/>
      <dgm:spPr/>
    </dgm:pt>
    <dgm:pt modelId="{2AD820A8-499E-4F74-86E9-63D0957EB846}" type="pres">
      <dgm:prSet presAssocID="{00C4FECF-CE22-421C-9A1E-D6387B004F2A}" presName="textNode" presStyleLbl="node1" presStyleIdx="1" presStyleCnt="3">
        <dgm:presLayoutVars>
          <dgm:bulletEnabled val="1"/>
        </dgm:presLayoutVars>
      </dgm:prSet>
      <dgm:spPr/>
      <dgm:t>
        <a:bodyPr/>
        <a:lstStyle/>
        <a:p>
          <a:endParaRPr lang="fr-FR"/>
        </a:p>
      </dgm:t>
    </dgm:pt>
    <dgm:pt modelId="{87CD1EB7-4DAE-4376-8680-FF642CBE57C4}" type="pres">
      <dgm:prSet presAssocID="{0C6DC732-2433-4695-A1EE-85020FA5578B}" presName="sibTrans" presStyleCnt="0"/>
      <dgm:spPr/>
    </dgm:pt>
    <dgm:pt modelId="{70D9EA73-F2FB-4CD6-B07E-3FB8145C1C61}" type="pres">
      <dgm:prSet presAssocID="{AFB89B55-6A23-4537-B537-7740A57CC518}" presName="textNode" presStyleLbl="node1" presStyleIdx="2" presStyleCnt="3">
        <dgm:presLayoutVars>
          <dgm:bulletEnabled val="1"/>
        </dgm:presLayoutVars>
      </dgm:prSet>
      <dgm:spPr/>
      <dgm:t>
        <a:bodyPr/>
        <a:lstStyle/>
        <a:p>
          <a:endParaRPr lang="fr-FR"/>
        </a:p>
      </dgm:t>
    </dgm:pt>
  </dgm:ptLst>
  <dgm:cxnLst>
    <dgm:cxn modelId="{390511D5-1FEE-482B-865A-C925EB5C15E8}" type="presOf" srcId="{A19663CC-F706-4F01-8374-D75C8ECC018F}" destId="{08392CC7-CE6A-40AB-A55A-3C6C86170C5A}" srcOrd="0" destOrd="0" presId="urn:microsoft.com/office/officeart/2005/8/layout/hProcess9"/>
    <dgm:cxn modelId="{B4F22A32-111C-4A8E-9E59-748108D24AED}" type="presOf" srcId="{AFB89B55-6A23-4537-B537-7740A57CC518}" destId="{70D9EA73-F2FB-4CD6-B07E-3FB8145C1C61}" srcOrd="0" destOrd="0" presId="urn:microsoft.com/office/officeart/2005/8/layout/hProcess9"/>
    <dgm:cxn modelId="{01B4A692-F066-4996-86A8-41E5936C2466}" srcId="{A19663CC-F706-4F01-8374-D75C8ECC018F}" destId="{AFB89B55-6A23-4537-B537-7740A57CC518}" srcOrd="2" destOrd="0" parTransId="{CC4B4289-1DAC-4D18-A8F1-03E239135DBE}" sibTransId="{206B5A62-56A6-4CCB-8CD8-261D64BC2CC1}"/>
    <dgm:cxn modelId="{72D896B7-C878-4C6C-97FF-B4C8BE83655B}" type="presOf" srcId="{00C4FECF-CE22-421C-9A1E-D6387B004F2A}" destId="{2AD820A8-499E-4F74-86E9-63D0957EB846}" srcOrd="0" destOrd="0" presId="urn:microsoft.com/office/officeart/2005/8/layout/hProcess9"/>
    <dgm:cxn modelId="{3A6E8A2C-0BD2-4C8C-B232-801EB8401AE8}" type="presOf" srcId="{72AD2184-8DA5-4E78-8DD4-4264730543CA}" destId="{E3F0A6AA-8562-4993-9AF2-D65527552FF4}" srcOrd="0" destOrd="0" presId="urn:microsoft.com/office/officeart/2005/8/layout/hProcess9"/>
    <dgm:cxn modelId="{81B65132-1A7A-4A6D-83B9-2AF2FC2EC35C}" srcId="{A19663CC-F706-4F01-8374-D75C8ECC018F}" destId="{72AD2184-8DA5-4E78-8DD4-4264730543CA}" srcOrd="0" destOrd="0" parTransId="{C27D2C4C-B8DE-4672-A302-9E0A2516E868}" sibTransId="{34085225-87EC-41EB-8AFE-B31D9544B9FD}"/>
    <dgm:cxn modelId="{61EE5D32-A345-43CB-8504-F1838E1CA52E}" srcId="{A19663CC-F706-4F01-8374-D75C8ECC018F}" destId="{00C4FECF-CE22-421C-9A1E-D6387B004F2A}" srcOrd="1" destOrd="0" parTransId="{5660F7D8-4639-4CEC-AEB0-9ACA2072484A}" sibTransId="{0C6DC732-2433-4695-A1EE-85020FA5578B}"/>
    <dgm:cxn modelId="{8D8DEB9C-C549-4DA6-88FA-11E3D275280E}" type="presParOf" srcId="{08392CC7-CE6A-40AB-A55A-3C6C86170C5A}" destId="{C02F5FFB-D737-4F10-A477-9DDC4B9DB3C2}" srcOrd="0" destOrd="0" presId="urn:microsoft.com/office/officeart/2005/8/layout/hProcess9"/>
    <dgm:cxn modelId="{B810E68C-3AFE-42C2-A690-27170E215239}" type="presParOf" srcId="{08392CC7-CE6A-40AB-A55A-3C6C86170C5A}" destId="{02A91049-109F-4051-A50D-31C13F3E00A3}" srcOrd="1" destOrd="0" presId="urn:microsoft.com/office/officeart/2005/8/layout/hProcess9"/>
    <dgm:cxn modelId="{28550B0F-24DC-4343-9E6C-FD8BE525B228}" type="presParOf" srcId="{02A91049-109F-4051-A50D-31C13F3E00A3}" destId="{E3F0A6AA-8562-4993-9AF2-D65527552FF4}" srcOrd="0" destOrd="0" presId="urn:microsoft.com/office/officeart/2005/8/layout/hProcess9"/>
    <dgm:cxn modelId="{9CBC55A8-28DB-4874-A862-35D8FC97E7F4}" type="presParOf" srcId="{02A91049-109F-4051-A50D-31C13F3E00A3}" destId="{9CD7F9A5-7AB9-4DFC-8C6F-08E6FAA5D8DA}" srcOrd="1" destOrd="0" presId="urn:microsoft.com/office/officeart/2005/8/layout/hProcess9"/>
    <dgm:cxn modelId="{FB32E5EE-06B1-4077-BC84-21B550749EC7}" type="presParOf" srcId="{02A91049-109F-4051-A50D-31C13F3E00A3}" destId="{2AD820A8-499E-4F74-86E9-63D0957EB846}" srcOrd="2" destOrd="0" presId="urn:microsoft.com/office/officeart/2005/8/layout/hProcess9"/>
    <dgm:cxn modelId="{F32CFD57-40B3-4682-AC3B-972C3300ECA5}" type="presParOf" srcId="{02A91049-109F-4051-A50D-31C13F3E00A3}" destId="{87CD1EB7-4DAE-4376-8680-FF642CBE57C4}" srcOrd="3" destOrd="0" presId="urn:microsoft.com/office/officeart/2005/8/layout/hProcess9"/>
    <dgm:cxn modelId="{4A08F494-DE5C-4D5E-9D36-359FB09C4006}" type="presParOf" srcId="{02A91049-109F-4051-A50D-31C13F3E00A3}" destId="{70D9EA73-F2FB-4CD6-B07E-3FB8145C1C6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B8800-2800-4933-9803-7E2C1CB875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829F22A-10B2-42BF-B67A-00B7D5CEF183}">
      <dgm:prSet custT="1"/>
      <dgm:spPr>
        <a:solidFill>
          <a:schemeClr val="tx2">
            <a:lumMod val="75000"/>
          </a:schemeClr>
        </a:solidFill>
      </dgm:spPr>
      <dgm:t>
        <a:bodyPr/>
        <a:lstStyle/>
        <a:p>
          <a:pPr rtl="0"/>
          <a:r>
            <a:rPr lang="fr-FR" sz="2400" dirty="0" smtClean="0">
              <a:solidFill>
                <a:schemeClr val="bg1"/>
              </a:solidFill>
            </a:rPr>
            <a:t>Autonomisation</a:t>
          </a:r>
          <a:endParaRPr lang="fr-FR" sz="2400" dirty="0">
            <a:solidFill>
              <a:schemeClr val="bg1"/>
            </a:solidFill>
          </a:endParaRPr>
        </a:p>
      </dgm:t>
    </dgm:pt>
    <dgm:pt modelId="{43836BBF-9286-4AA5-9572-002E9AE208B9}" type="parTrans" cxnId="{BD445C32-C7F1-44F7-92F0-13C709AB0221}">
      <dgm:prSet/>
      <dgm:spPr/>
      <dgm:t>
        <a:bodyPr/>
        <a:lstStyle/>
        <a:p>
          <a:endParaRPr lang="fr-FR"/>
        </a:p>
      </dgm:t>
    </dgm:pt>
    <dgm:pt modelId="{58F31971-C171-436D-838D-5B3E4DD1E94C}" type="sibTrans" cxnId="{BD445C32-C7F1-44F7-92F0-13C709AB0221}">
      <dgm:prSet/>
      <dgm:spPr>
        <a:ln w="38100">
          <a:solidFill>
            <a:schemeClr val="accent2">
              <a:lumMod val="40000"/>
              <a:lumOff val="60000"/>
            </a:schemeClr>
          </a:solidFill>
        </a:ln>
      </dgm:spPr>
      <dgm:t>
        <a:bodyPr/>
        <a:lstStyle/>
        <a:p>
          <a:endParaRPr lang="fr-FR"/>
        </a:p>
      </dgm:t>
    </dgm:pt>
    <dgm:pt modelId="{E5FC0366-5ED4-4D31-8E4E-804DF99B76DC}">
      <dgm:prSet custT="1"/>
      <dgm:spPr>
        <a:solidFill>
          <a:schemeClr val="tx2">
            <a:lumMod val="75000"/>
          </a:schemeClr>
        </a:solidFill>
      </dgm:spPr>
      <dgm:t>
        <a:bodyPr/>
        <a:lstStyle/>
        <a:p>
          <a:pPr rtl="0"/>
          <a:r>
            <a:rPr lang="fr-FR" sz="2400" dirty="0" smtClean="0">
              <a:solidFill>
                <a:schemeClr val="bg1"/>
              </a:solidFill>
            </a:rPr>
            <a:t>Estime de soi</a:t>
          </a:r>
          <a:endParaRPr lang="fr-FR" sz="2400" dirty="0">
            <a:solidFill>
              <a:schemeClr val="bg1"/>
            </a:solidFill>
          </a:endParaRPr>
        </a:p>
      </dgm:t>
    </dgm:pt>
    <dgm:pt modelId="{8FBE9F2F-7881-4F88-8314-E9AC9172AE40}" type="parTrans" cxnId="{7A64CF3D-F778-443D-9AC9-3A7549800F31}">
      <dgm:prSet/>
      <dgm:spPr/>
      <dgm:t>
        <a:bodyPr/>
        <a:lstStyle/>
        <a:p>
          <a:endParaRPr lang="fr-FR"/>
        </a:p>
      </dgm:t>
    </dgm:pt>
    <dgm:pt modelId="{CCB0C647-7DB7-47A5-9388-93E029053F4E}" type="sibTrans" cxnId="{7A64CF3D-F778-443D-9AC9-3A7549800F31}">
      <dgm:prSet/>
      <dgm:spPr/>
      <dgm:t>
        <a:bodyPr/>
        <a:lstStyle/>
        <a:p>
          <a:endParaRPr lang="fr-FR"/>
        </a:p>
      </dgm:t>
    </dgm:pt>
    <dgm:pt modelId="{F273EF53-50C2-4733-BC07-6EE83C8CB7D9}">
      <dgm:prSet custT="1"/>
      <dgm:spPr>
        <a:solidFill>
          <a:schemeClr val="tx2">
            <a:lumMod val="75000"/>
          </a:schemeClr>
        </a:solidFill>
      </dgm:spPr>
      <dgm:t>
        <a:bodyPr/>
        <a:lstStyle/>
        <a:p>
          <a:pPr rtl="0"/>
          <a:r>
            <a:rPr lang="fr-FR" sz="2400" dirty="0" smtClean="0">
              <a:solidFill>
                <a:schemeClr val="bg1"/>
              </a:solidFill>
            </a:rPr>
            <a:t>  Renforcement des liens sociaux</a:t>
          </a:r>
          <a:endParaRPr lang="fr-FR" sz="2400" dirty="0">
            <a:solidFill>
              <a:schemeClr val="bg1"/>
            </a:solidFill>
          </a:endParaRPr>
        </a:p>
      </dgm:t>
    </dgm:pt>
    <dgm:pt modelId="{D1E7249F-2512-436C-AE36-BF26B3EE7F1D}" type="parTrans" cxnId="{7101B18F-B198-42D9-B1F5-1568A3D24E2D}">
      <dgm:prSet/>
      <dgm:spPr/>
      <dgm:t>
        <a:bodyPr/>
        <a:lstStyle/>
        <a:p>
          <a:endParaRPr lang="fr-FR"/>
        </a:p>
      </dgm:t>
    </dgm:pt>
    <dgm:pt modelId="{2FB7AF4B-0225-46E2-8DDC-6E453313E16A}" type="sibTrans" cxnId="{7101B18F-B198-42D9-B1F5-1568A3D24E2D}">
      <dgm:prSet/>
      <dgm:spPr/>
      <dgm:t>
        <a:bodyPr/>
        <a:lstStyle/>
        <a:p>
          <a:endParaRPr lang="fr-FR"/>
        </a:p>
      </dgm:t>
    </dgm:pt>
    <dgm:pt modelId="{C45EC98B-676E-401D-B393-8890C922D7D3}">
      <dgm:prSet custT="1"/>
      <dgm:spPr>
        <a:solidFill>
          <a:schemeClr val="tx2">
            <a:lumMod val="75000"/>
          </a:schemeClr>
        </a:solidFill>
      </dgm:spPr>
      <dgm:t>
        <a:bodyPr/>
        <a:lstStyle/>
        <a:p>
          <a:pPr algn="l" rtl="0"/>
          <a:r>
            <a:rPr lang="fr-FR" sz="2400" dirty="0" smtClean="0">
              <a:solidFill>
                <a:schemeClr val="bg1"/>
              </a:solidFill>
            </a:rPr>
            <a:t>Meilleure adhésion à l’accompagnement social</a:t>
          </a:r>
          <a:endParaRPr lang="fr-FR" sz="2400" dirty="0">
            <a:solidFill>
              <a:schemeClr val="bg1"/>
            </a:solidFill>
          </a:endParaRPr>
        </a:p>
      </dgm:t>
    </dgm:pt>
    <dgm:pt modelId="{7A4D072B-1508-4A47-BA8B-9C91C653C2A5}" type="parTrans" cxnId="{C16185B9-68BB-4DE2-B574-5B9C484C2CED}">
      <dgm:prSet/>
      <dgm:spPr/>
      <dgm:t>
        <a:bodyPr/>
        <a:lstStyle/>
        <a:p>
          <a:endParaRPr lang="fr-FR"/>
        </a:p>
      </dgm:t>
    </dgm:pt>
    <dgm:pt modelId="{3C234B65-01B7-49B8-8702-FEA22BEF3A3F}" type="sibTrans" cxnId="{C16185B9-68BB-4DE2-B574-5B9C484C2CED}">
      <dgm:prSet/>
      <dgm:spPr/>
      <dgm:t>
        <a:bodyPr/>
        <a:lstStyle/>
        <a:p>
          <a:endParaRPr lang="fr-FR"/>
        </a:p>
      </dgm:t>
    </dgm:pt>
    <dgm:pt modelId="{D64DA57D-4B3F-400D-A0DC-14617183E685}" type="pres">
      <dgm:prSet presAssocID="{E3EB8800-2800-4933-9803-7E2C1CB875FE}" presName="Name0" presStyleCnt="0">
        <dgm:presLayoutVars>
          <dgm:chMax val="7"/>
          <dgm:chPref val="7"/>
          <dgm:dir/>
        </dgm:presLayoutVars>
      </dgm:prSet>
      <dgm:spPr/>
      <dgm:t>
        <a:bodyPr/>
        <a:lstStyle/>
        <a:p>
          <a:endParaRPr lang="fr-FR"/>
        </a:p>
      </dgm:t>
    </dgm:pt>
    <dgm:pt modelId="{310A9407-99FE-4DA8-86D6-6FB05EEDCB1E}" type="pres">
      <dgm:prSet presAssocID="{E3EB8800-2800-4933-9803-7E2C1CB875FE}" presName="Name1" presStyleCnt="0"/>
      <dgm:spPr/>
    </dgm:pt>
    <dgm:pt modelId="{66506F87-73F8-49D5-A711-58F47E6FB0A2}" type="pres">
      <dgm:prSet presAssocID="{E3EB8800-2800-4933-9803-7E2C1CB875FE}" presName="cycle" presStyleCnt="0"/>
      <dgm:spPr/>
    </dgm:pt>
    <dgm:pt modelId="{FDA42E64-2FDD-4325-8B39-4DB00F922362}" type="pres">
      <dgm:prSet presAssocID="{E3EB8800-2800-4933-9803-7E2C1CB875FE}" presName="srcNode" presStyleLbl="node1" presStyleIdx="0" presStyleCnt="4"/>
      <dgm:spPr/>
    </dgm:pt>
    <dgm:pt modelId="{53C4B011-D721-46A0-A975-3C18DF63FE36}" type="pres">
      <dgm:prSet presAssocID="{E3EB8800-2800-4933-9803-7E2C1CB875FE}" presName="conn" presStyleLbl="parChTrans1D2" presStyleIdx="0" presStyleCnt="1"/>
      <dgm:spPr/>
      <dgm:t>
        <a:bodyPr/>
        <a:lstStyle/>
        <a:p>
          <a:endParaRPr lang="fr-FR"/>
        </a:p>
      </dgm:t>
    </dgm:pt>
    <dgm:pt modelId="{CEA2AF04-6E4C-4F3A-9B7C-AD02904D070E}" type="pres">
      <dgm:prSet presAssocID="{E3EB8800-2800-4933-9803-7E2C1CB875FE}" presName="extraNode" presStyleLbl="node1" presStyleIdx="0" presStyleCnt="4"/>
      <dgm:spPr/>
    </dgm:pt>
    <dgm:pt modelId="{98E63AD7-6DDB-4347-ACB5-76EA0E88FD56}" type="pres">
      <dgm:prSet presAssocID="{E3EB8800-2800-4933-9803-7E2C1CB875FE}" presName="dstNode" presStyleLbl="node1" presStyleIdx="0" presStyleCnt="4"/>
      <dgm:spPr/>
    </dgm:pt>
    <dgm:pt modelId="{FBE54739-7EF1-44BF-92DC-0D4780E2B384}" type="pres">
      <dgm:prSet presAssocID="{5829F22A-10B2-42BF-B67A-00B7D5CEF183}" presName="text_1" presStyleLbl="node1" presStyleIdx="0" presStyleCnt="4" custScaleX="87465" custLinFactNeighborX="-5638" custLinFactNeighborY="223">
        <dgm:presLayoutVars>
          <dgm:bulletEnabled val="1"/>
        </dgm:presLayoutVars>
      </dgm:prSet>
      <dgm:spPr/>
      <dgm:t>
        <a:bodyPr/>
        <a:lstStyle/>
        <a:p>
          <a:endParaRPr lang="fr-FR"/>
        </a:p>
      </dgm:t>
    </dgm:pt>
    <dgm:pt modelId="{33200A58-0309-4ECA-9C22-E4CAE347632E}" type="pres">
      <dgm:prSet presAssocID="{5829F22A-10B2-42BF-B67A-00B7D5CEF183}" presName="accent_1" presStyleCnt="0"/>
      <dgm:spPr/>
    </dgm:pt>
    <dgm:pt modelId="{F77BE285-C6AC-4026-9D08-A6056930B85C}" type="pres">
      <dgm:prSet presAssocID="{5829F22A-10B2-42BF-B67A-00B7D5CEF183}" presName="accentRepeatNode" presStyleLbl="solidFgAcc1" presStyleIdx="0" presStyleCnt="4"/>
      <dgm:spPr>
        <a:solidFill>
          <a:schemeClr val="bg1"/>
        </a:solidFill>
        <a:ln w="28575">
          <a:solidFill>
            <a:schemeClr val="tx2"/>
          </a:solidFill>
        </a:ln>
      </dgm:spPr>
      <dgm:t>
        <a:bodyPr/>
        <a:lstStyle/>
        <a:p>
          <a:endParaRPr lang="fr-FR"/>
        </a:p>
      </dgm:t>
    </dgm:pt>
    <dgm:pt modelId="{F99C8831-538E-423E-A0A7-79AE1359CB25}" type="pres">
      <dgm:prSet presAssocID="{E5FC0366-5ED4-4D31-8E4E-804DF99B76DC}" presName="text_2" presStyleLbl="node1" presStyleIdx="1" presStyleCnt="4" custScaleX="87845" custLinFactNeighborX="-6076" custLinFactNeighborY="-447">
        <dgm:presLayoutVars>
          <dgm:bulletEnabled val="1"/>
        </dgm:presLayoutVars>
      </dgm:prSet>
      <dgm:spPr/>
      <dgm:t>
        <a:bodyPr/>
        <a:lstStyle/>
        <a:p>
          <a:endParaRPr lang="fr-FR"/>
        </a:p>
      </dgm:t>
    </dgm:pt>
    <dgm:pt modelId="{CCF899E1-3C0C-47C9-AAA6-700B78AACD6D}" type="pres">
      <dgm:prSet presAssocID="{E5FC0366-5ED4-4D31-8E4E-804DF99B76DC}" presName="accent_2" presStyleCnt="0"/>
      <dgm:spPr/>
    </dgm:pt>
    <dgm:pt modelId="{A80B714A-B266-4F3A-94C2-84CCBEA69731}" type="pres">
      <dgm:prSet presAssocID="{E5FC0366-5ED4-4D31-8E4E-804DF99B76DC}" presName="accentRepeatNode" presStyleLbl="solidFgAcc1" presStyleIdx="1" presStyleCnt="4"/>
      <dgm:spPr>
        <a:solidFill>
          <a:schemeClr val="bg1"/>
        </a:solidFill>
        <a:ln w="28575">
          <a:solidFill>
            <a:schemeClr val="tx2"/>
          </a:solidFill>
        </a:ln>
      </dgm:spPr>
      <dgm:t>
        <a:bodyPr/>
        <a:lstStyle/>
        <a:p>
          <a:endParaRPr lang="fr-FR"/>
        </a:p>
      </dgm:t>
    </dgm:pt>
    <dgm:pt modelId="{78912BE4-9D22-443F-B3DD-D1E414C3189F}" type="pres">
      <dgm:prSet presAssocID="{F273EF53-50C2-4733-BC07-6EE83C8CB7D9}" presName="text_3" presStyleLbl="node1" presStyleIdx="2" presStyleCnt="4" custScaleX="89429" custLinFactNeighborX="-6868">
        <dgm:presLayoutVars>
          <dgm:bulletEnabled val="1"/>
        </dgm:presLayoutVars>
      </dgm:prSet>
      <dgm:spPr/>
      <dgm:t>
        <a:bodyPr/>
        <a:lstStyle/>
        <a:p>
          <a:endParaRPr lang="fr-FR"/>
        </a:p>
      </dgm:t>
    </dgm:pt>
    <dgm:pt modelId="{B24704EF-A3D2-4E93-B4D4-B97641CDB5A6}" type="pres">
      <dgm:prSet presAssocID="{F273EF53-50C2-4733-BC07-6EE83C8CB7D9}" presName="accent_3" presStyleCnt="0"/>
      <dgm:spPr/>
    </dgm:pt>
    <dgm:pt modelId="{3BBE8D4E-309F-44B3-A41C-4B3128FB35CE}" type="pres">
      <dgm:prSet presAssocID="{F273EF53-50C2-4733-BC07-6EE83C8CB7D9}" presName="accentRepeatNode" presStyleLbl="solidFgAcc1" presStyleIdx="2" presStyleCnt="4"/>
      <dgm:spPr>
        <a:solidFill>
          <a:schemeClr val="bg1"/>
        </a:solidFill>
        <a:ln w="28575">
          <a:solidFill>
            <a:schemeClr val="tx2"/>
          </a:solidFill>
        </a:ln>
      </dgm:spPr>
      <dgm:t>
        <a:bodyPr/>
        <a:lstStyle/>
        <a:p>
          <a:endParaRPr lang="fr-FR"/>
        </a:p>
      </dgm:t>
    </dgm:pt>
    <dgm:pt modelId="{F187C6E0-F2BB-4D4A-A284-4C9F1EF1F8F1}" type="pres">
      <dgm:prSet presAssocID="{C45EC98B-676E-401D-B393-8890C922D7D3}" presName="text_4" presStyleLbl="node1" presStyleIdx="3" presStyleCnt="4" custScaleX="87480" custLinFactNeighborX="-5432">
        <dgm:presLayoutVars>
          <dgm:bulletEnabled val="1"/>
        </dgm:presLayoutVars>
      </dgm:prSet>
      <dgm:spPr/>
      <dgm:t>
        <a:bodyPr/>
        <a:lstStyle/>
        <a:p>
          <a:endParaRPr lang="fr-FR"/>
        </a:p>
      </dgm:t>
    </dgm:pt>
    <dgm:pt modelId="{FA65AE3E-FFAC-4389-9E34-F4F49AF80805}" type="pres">
      <dgm:prSet presAssocID="{C45EC98B-676E-401D-B393-8890C922D7D3}" presName="accent_4" presStyleCnt="0"/>
      <dgm:spPr/>
    </dgm:pt>
    <dgm:pt modelId="{2BB449B1-7779-40D0-BCA8-072A90D47D47}" type="pres">
      <dgm:prSet presAssocID="{C45EC98B-676E-401D-B393-8890C922D7D3}" presName="accentRepeatNode" presStyleLbl="solidFgAcc1" presStyleIdx="3" presStyleCnt="4"/>
      <dgm:spPr>
        <a:solidFill>
          <a:schemeClr val="bg1"/>
        </a:solidFill>
        <a:ln w="28575">
          <a:solidFill>
            <a:schemeClr val="tx2"/>
          </a:solidFill>
        </a:ln>
      </dgm:spPr>
      <dgm:t>
        <a:bodyPr/>
        <a:lstStyle/>
        <a:p>
          <a:endParaRPr lang="fr-FR"/>
        </a:p>
      </dgm:t>
    </dgm:pt>
  </dgm:ptLst>
  <dgm:cxnLst>
    <dgm:cxn modelId="{84B1E929-7212-4297-937F-B116BF257298}" type="presOf" srcId="{F273EF53-50C2-4733-BC07-6EE83C8CB7D9}" destId="{78912BE4-9D22-443F-B3DD-D1E414C3189F}" srcOrd="0" destOrd="0" presId="urn:microsoft.com/office/officeart/2008/layout/VerticalCurvedList"/>
    <dgm:cxn modelId="{0CEA9602-A19D-40FC-8849-853C1826B6E4}" type="presOf" srcId="{C45EC98B-676E-401D-B393-8890C922D7D3}" destId="{F187C6E0-F2BB-4D4A-A284-4C9F1EF1F8F1}" srcOrd="0" destOrd="0" presId="urn:microsoft.com/office/officeart/2008/layout/VerticalCurvedList"/>
    <dgm:cxn modelId="{051CA2F7-C23E-4291-8BE0-780D4953FF99}" type="presOf" srcId="{E5FC0366-5ED4-4D31-8E4E-804DF99B76DC}" destId="{F99C8831-538E-423E-A0A7-79AE1359CB25}" srcOrd="0" destOrd="0" presId="urn:microsoft.com/office/officeart/2008/layout/VerticalCurvedList"/>
    <dgm:cxn modelId="{C16185B9-68BB-4DE2-B574-5B9C484C2CED}" srcId="{E3EB8800-2800-4933-9803-7E2C1CB875FE}" destId="{C45EC98B-676E-401D-B393-8890C922D7D3}" srcOrd="3" destOrd="0" parTransId="{7A4D072B-1508-4A47-BA8B-9C91C653C2A5}" sibTransId="{3C234B65-01B7-49B8-8702-FEA22BEF3A3F}"/>
    <dgm:cxn modelId="{BD445C32-C7F1-44F7-92F0-13C709AB0221}" srcId="{E3EB8800-2800-4933-9803-7E2C1CB875FE}" destId="{5829F22A-10B2-42BF-B67A-00B7D5CEF183}" srcOrd="0" destOrd="0" parTransId="{43836BBF-9286-4AA5-9572-002E9AE208B9}" sibTransId="{58F31971-C171-436D-838D-5B3E4DD1E94C}"/>
    <dgm:cxn modelId="{CBE88FF1-E252-4D75-BA55-CC9209BD3702}" type="presOf" srcId="{58F31971-C171-436D-838D-5B3E4DD1E94C}" destId="{53C4B011-D721-46A0-A975-3C18DF63FE36}" srcOrd="0" destOrd="0" presId="urn:microsoft.com/office/officeart/2008/layout/VerticalCurvedList"/>
    <dgm:cxn modelId="{7A64CF3D-F778-443D-9AC9-3A7549800F31}" srcId="{E3EB8800-2800-4933-9803-7E2C1CB875FE}" destId="{E5FC0366-5ED4-4D31-8E4E-804DF99B76DC}" srcOrd="1" destOrd="0" parTransId="{8FBE9F2F-7881-4F88-8314-E9AC9172AE40}" sibTransId="{CCB0C647-7DB7-47A5-9388-93E029053F4E}"/>
    <dgm:cxn modelId="{7101B18F-B198-42D9-B1F5-1568A3D24E2D}" srcId="{E3EB8800-2800-4933-9803-7E2C1CB875FE}" destId="{F273EF53-50C2-4733-BC07-6EE83C8CB7D9}" srcOrd="2" destOrd="0" parTransId="{D1E7249F-2512-436C-AE36-BF26B3EE7F1D}" sibTransId="{2FB7AF4B-0225-46E2-8DDC-6E453313E16A}"/>
    <dgm:cxn modelId="{25A62622-B0AC-4AA5-97EC-0F05F63D3984}" type="presOf" srcId="{E3EB8800-2800-4933-9803-7E2C1CB875FE}" destId="{D64DA57D-4B3F-400D-A0DC-14617183E685}" srcOrd="0" destOrd="0" presId="urn:microsoft.com/office/officeart/2008/layout/VerticalCurvedList"/>
    <dgm:cxn modelId="{202105F1-9082-45D4-BEDC-2C8EDD8C0BD3}" type="presOf" srcId="{5829F22A-10B2-42BF-B67A-00B7D5CEF183}" destId="{FBE54739-7EF1-44BF-92DC-0D4780E2B384}" srcOrd="0" destOrd="0" presId="urn:microsoft.com/office/officeart/2008/layout/VerticalCurvedList"/>
    <dgm:cxn modelId="{20FCA234-50A6-407E-9B16-1E5C989DF1A4}" type="presParOf" srcId="{D64DA57D-4B3F-400D-A0DC-14617183E685}" destId="{310A9407-99FE-4DA8-86D6-6FB05EEDCB1E}" srcOrd="0" destOrd="0" presId="urn:microsoft.com/office/officeart/2008/layout/VerticalCurvedList"/>
    <dgm:cxn modelId="{74D8DACC-611C-4507-8AC2-4D16FE1DEE58}" type="presParOf" srcId="{310A9407-99FE-4DA8-86D6-6FB05EEDCB1E}" destId="{66506F87-73F8-49D5-A711-58F47E6FB0A2}" srcOrd="0" destOrd="0" presId="urn:microsoft.com/office/officeart/2008/layout/VerticalCurvedList"/>
    <dgm:cxn modelId="{D611AD6C-21BA-4229-9BE9-1AE729AE995B}" type="presParOf" srcId="{66506F87-73F8-49D5-A711-58F47E6FB0A2}" destId="{FDA42E64-2FDD-4325-8B39-4DB00F922362}" srcOrd="0" destOrd="0" presId="urn:microsoft.com/office/officeart/2008/layout/VerticalCurvedList"/>
    <dgm:cxn modelId="{1D7F56D5-8C3C-4800-BF98-B1CEBC44E0B7}" type="presParOf" srcId="{66506F87-73F8-49D5-A711-58F47E6FB0A2}" destId="{53C4B011-D721-46A0-A975-3C18DF63FE36}" srcOrd="1" destOrd="0" presId="urn:microsoft.com/office/officeart/2008/layout/VerticalCurvedList"/>
    <dgm:cxn modelId="{D2EE51E6-8981-44C5-9A1E-685020A89C9D}" type="presParOf" srcId="{66506F87-73F8-49D5-A711-58F47E6FB0A2}" destId="{CEA2AF04-6E4C-4F3A-9B7C-AD02904D070E}" srcOrd="2" destOrd="0" presId="urn:microsoft.com/office/officeart/2008/layout/VerticalCurvedList"/>
    <dgm:cxn modelId="{44CCA2B7-4A78-4529-9008-3BB760241C99}" type="presParOf" srcId="{66506F87-73F8-49D5-A711-58F47E6FB0A2}" destId="{98E63AD7-6DDB-4347-ACB5-76EA0E88FD56}" srcOrd="3" destOrd="0" presId="urn:microsoft.com/office/officeart/2008/layout/VerticalCurvedList"/>
    <dgm:cxn modelId="{E3FAD454-1453-4554-B8D8-951E38494781}" type="presParOf" srcId="{310A9407-99FE-4DA8-86D6-6FB05EEDCB1E}" destId="{FBE54739-7EF1-44BF-92DC-0D4780E2B384}" srcOrd="1" destOrd="0" presId="urn:microsoft.com/office/officeart/2008/layout/VerticalCurvedList"/>
    <dgm:cxn modelId="{5BE2F549-80DC-4D6B-993A-28BF5CBDE2BA}" type="presParOf" srcId="{310A9407-99FE-4DA8-86D6-6FB05EEDCB1E}" destId="{33200A58-0309-4ECA-9C22-E4CAE347632E}" srcOrd="2" destOrd="0" presId="urn:microsoft.com/office/officeart/2008/layout/VerticalCurvedList"/>
    <dgm:cxn modelId="{7AD5BB73-57C5-458C-8629-69AAAAE00964}" type="presParOf" srcId="{33200A58-0309-4ECA-9C22-E4CAE347632E}" destId="{F77BE285-C6AC-4026-9D08-A6056930B85C}" srcOrd="0" destOrd="0" presId="urn:microsoft.com/office/officeart/2008/layout/VerticalCurvedList"/>
    <dgm:cxn modelId="{F817A4D9-89E2-4F48-A6CC-3BC9FF46EC3D}" type="presParOf" srcId="{310A9407-99FE-4DA8-86D6-6FB05EEDCB1E}" destId="{F99C8831-538E-423E-A0A7-79AE1359CB25}" srcOrd="3" destOrd="0" presId="urn:microsoft.com/office/officeart/2008/layout/VerticalCurvedList"/>
    <dgm:cxn modelId="{3915E9BB-5F34-427B-9F6A-9B74C5306984}" type="presParOf" srcId="{310A9407-99FE-4DA8-86D6-6FB05EEDCB1E}" destId="{CCF899E1-3C0C-47C9-AAA6-700B78AACD6D}" srcOrd="4" destOrd="0" presId="urn:microsoft.com/office/officeart/2008/layout/VerticalCurvedList"/>
    <dgm:cxn modelId="{8A6FE365-9B18-4BCE-8577-7A5B0F572DA6}" type="presParOf" srcId="{CCF899E1-3C0C-47C9-AAA6-700B78AACD6D}" destId="{A80B714A-B266-4F3A-94C2-84CCBEA69731}" srcOrd="0" destOrd="0" presId="urn:microsoft.com/office/officeart/2008/layout/VerticalCurvedList"/>
    <dgm:cxn modelId="{AEC40773-DDEC-4064-89E4-CB1C99D0EFDA}" type="presParOf" srcId="{310A9407-99FE-4DA8-86D6-6FB05EEDCB1E}" destId="{78912BE4-9D22-443F-B3DD-D1E414C3189F}" srcOrd="5" destOrd="0" presId="urn:microsoft.com/office/officeart/2008/layout/VerticalCurvedList"/>
    <dgm:cxn modelId="{ACB185E9-CEF9-43B0-8C9F-182D6F4071EF}" type="presParOf" srcId="{310A9407-99FE-4DA8-86D6-6FB05EEDCB1E}" destId="{B24704EF-A3D2-4E93-B4D4-B97641CDB5A6}" srcOrd="6" destOrd="0" presId="urn:microsoft.com/office/officeart/2008/layout/VerticalCurvedList"/>
    <dgm:cxn modelId="{4DDA25E6-FC70-4A7C-A6FA-053D3E98571C}" type="presParOf" srcId="{B24704EF-A3D2-4E93-B4D4-B97641CDB5A6}" destId="{3BBE8D4E-309F-44B3-A41C-4B3128FB35CE}" srcOrd="0" destOrd="0" presId="urn:microsoft.com/office/officeart/2008/layout/VerticalCurvedList"/>
    <dgm:cxn modelId="{14C09755-D78E-4EAB-8676-B58F8D6110D9}" type="presParOf" srcId="{310A9407-99FE-4DA8-86D6-6FB05EEDCB1E}" destId="{F187C6E0-F2BB-4D4A-A284-4C9F1EF1F8F1}" srcOrd="7" destOrd="0" presId="urn:microsoft.com/office/officeart/2008/layout/VerticalCurvedList"/>
    <dgm:cxn modelId="{5B727612-CB9D-4996-A07E-1E3E543AB91A}" type="presParOf" srcId="{310A9407-99FE-4DA8-86D6-6FB05EEDCB1E}" destId="{FA65AE3E-FFAC-4389-9E34-F4F49AF80805}" srcOrd="8" destOrd="0" presId="urn:microsoft.com/office/officeart/2008/layout/VerticalCurvedList"/>
    <dgm:cxn modelId="{9E2069E9-6935-4113-9CA4-B903A5B1D4BD}" type="presParOf" srcId="{FA65AE3E-FFAC-4389-9E34-F4F49AF80805}" destId="{2BB449B1-7779-40D0-BCA8-072A90D47D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EB8800-2800-4933-9803-7E2C1CB875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829F22A-10B2-42BF-B67A-00B7D5CEF183}">
      <dgm:prSet custT="1"/>
      <dgm:spPr>
        <a:solidFill>
          <a:schemeClr val="tx2">
            <a:lumMod val="75000"/>
          </a:schemeClr>
        </a:solidFill>
      </dgm:spPr>
      <dgm:t>
        <a:bodyPr/>
        <a:lstStyle/>
        <a:p>
          <a:pPr rtl="0"/>
          <a:r>
            <a:rPr lang="fr-FR" sz="2400" dirty="0" smtClean="0">
              <a:solidFill>
                <a:schemeClr val="bg1"/>
              </a:solidFill>
            </a:rPr>
            <a:t>Lien social</a:t>
          </a:r>
          <a:endParaRPr lang="fr-FR" sz="2400" dirty="0">
            <a:solidFill>
              <a:schemeClr val="bg1"/>
            </a:solidFill>
          </a:endParaRPr>
        </a:p>
      </dgm:t>
    </dgm:pt>
    <dgm:pt modelId="{43836BBF-9286-4AA5-9572-002E9AE208B9}" type="parTrans" cxnId="{BD445C32-C7F1-44F7-92F0-13C709AB0221}">
      <dgm:prSet/>
      <dgm:spPr/>
      <dgm:t>
        <a:bodyPr/>
        <a:lstStyle/>
        <a:p>
          <a:endParaRPr lang="fr-FR"/>
        </a:p>
      </dgm:t>
    </dgm:pt>
    <dgm:pt modelId="{58F31971-C171-436D-838D-5B3E4DD1E94C}" type="sibTrans" cxnId="{BD445C32-C7F1-44F7-92F0-13C709AB0221}">
      <dgm:prSet/>
      <dgm:spPr>
        <a:ln w="38100">
          <a:solidFill>
            <a:schemeClr val="accent2">
              <a:lumMod val="40000"/>
              <a:lumOff val="60000"/>
            </a:schemeClr>
          </a:solidFill>
        </a:ln>
      </dgm:spPr>
      <dgm:t>
        <a:bodyPr/>
        <a:lstStyle/>
        <a:p>
          <a:endParaRPr lang="fr-FR"/>
        </a:p>
      </dgm:t>
    </dgm:pt>
    <dgm:pt modelId="{E5FC0366-5ED4-4D31-8E4E-804DF99B76DC}">
      <dgm:prSet custT="1"/>
      <dgm:spPr>
        <a:solidFill>
          <a:schemeClr val="tx2">
            <a:lumMod val="75000"/>
          </a:schemeClr>
        </a:solidFill>
      </dgm:spPr>
      <dgm:t>
        <a:bodyPr/>
        <a:lstStyle/>
        <a:p>
          <a:pPr rtl="0"/>
          <a:r>
            <a:rPr lang="fr-FR" sz="2400" dirty="0" smtClean="0">
              <a:solidFill>
                <a:schemeClr val="bg1"/>
              </a:solidFill>
            </a:rPr>
            <a:t>Lutte contre le phénomène de déprise</a:t>
          </a:r>
          <a:endParaRPr lang="fr-FR" sz="2400" dirty="0">
            <a:solidFill>
              <a:schemeClr val="bg1"/>
            </a:solidFill>
          </a:endParaRPr>
        </a:p>
      </dgm:t>
    </dgm:pt>
    <dgm:pt modelId="{8FBE9F2F-7881-4F88-8314-E9AC9172AE40}" type="parTrans" cxnId="{7A64CF3D-F778-443D-9AC9-3A7549800F31}">
      <dgm:prSet/>
      <dgm:spPr/>
      <dgm:t>
        <a:bodyPr/>
        <a:lstStyle/>
        <a:p>
          <a:endParaRPr lang="fr-FR"/>
        </a:p>
      </dgm:t>
    </dgm:pt>
    <dgm:pt modelId="{CCB0C647-7DB7-47A5-9388-93E029053F4E}" type="sibTrans" cxnId="{7A64CF3D-F778-443D-9AC9-3A7549800F31}">
      <dgm:prSet/>
      <dgm:spPr/>
      <dgm:t>
        <a:bodyPr/>
        <a:lstStyle/>
        <a:p>
          <a:endParaRPr lang="fr-FR"/>
        </a:p>
      </dgm:t>
    </dgm:pt>
    <dgm:pt modelId="{F273EF53-50C2-4733-BC07-6EE83C8CB7D9}">
      <dgm:prSet custT="1"/>
      <dgm:spPr>
        <a:solidFill>
          <a:schemeClr val="tx2">
            <a:lumMod val="75000"/>
          </a:schemeClr>
        </a:solidFill>
      </dgm:spPr>
      <dgm:t>
        <a:bodyPr/>
        <a:lstStyle/>
        <a:p>
          <a:pPr rtl="0"/>
          <a:r>
            <a:rPr lang="fr-FR" sz="2400" dirty="0" smtClean="0">
              <a:solidFill>
                <a:schemeClr val="bg1"/>
              </a:solidFill>
            </a:rPr>
            <a:t>  Répit pour les aidants</a:t>
          </a:r>
          <a:endParaRPr lang="fr-FR" sz="2400" dirty="0">
            <a:solidFill>
              <a:schemeClr val="bg1"/>
            </a:solidFill>
          </a:endParaRPr>
        </a:p>
      </dgm:t>
    </dgm:pt>
    <dgm:pt modelId="{D1E7249F-2512-436C-AE36-BF26B3EE7F1D}" type="parTrans" cxnId="{7101B18F-B198-42D9-B1F5-1568A3D24E2D}">
      <dgm:prSet/>
      <dgm:spPr/>
      <dgm:t>
        <a:bodyPr/>
        <a:lstStyle/>
        <a:p>
          <a:endParaRPr lang="fr-FR"/>
        </a:p>
      </dgm:t>
    </dgm:pt>
    <dgm:pt modelId="{2FB7AF4B-0225-46E2-8DDC-6E453313E16A}" type="sibTrans" cxnId="{7101B18F-B198-42D9-B1F5-1568A3D24E2D}">
      <dgm:prSet/>
      <dgm:spPr/>
      <dgm:t>
        <a:bodyPr/>
        <a:lstStyle/>
        <a:p>
          <a:endParaRPr lang="fr-FR"/>
        </a:p>
      </dgm:t>
    </dgm:pt>
    <dgm:pt modelId="{C45EC98B-676E-401D-B393-8890C922D7D3}">
      <dgm:prSet custT="1"/>
      <dgm:spPr>
        <a:solidFill>
          <a:schemeClr val="tx2">
            <a:lumMod val="75000"/>
          </a:schemeClr>
        </a:solidFill>
      </dgm:spPr>
      <dgm:t>
        <a:bodyPr/>
        <a:lstStyle/>
        <a:p>
          <a:pPr algn="l" rtl="0"/>
          <a:r>
            <a:rPr lang="fr-FR" sz="2400" dirty="0" smtClean="0">
              <a:solidFill>
                <a:schemeClr val="bg1"/>
              </a:solidFill>
            </a:rPr>
            <a:t>Des effets qui perdurent après le retour</a:t>
          </a:r>
          <a:endParaRPr lang="fr-FR" sz="2400" dirty="0">
            <a:solidFill>
              <a:schemeClr val="bg1"/>
            </a:solidFill>
          </a:endParaRPr>
        </a:p>
      </dgm:t>
    </dgm:pt>
    <dgm:pt modelId="{7A4D072B-1508-4A47-BA8B-9C91C653C2A5}" type="parTrans" cxnId="{C16185B9-68BB-4DE2-B574-5B9C484C2CED}">
      <dgm:prSet/>
      <dgm:spPr/>
      <dgm:t>
        <a:bodyPr/>
        <a:lstStyle/>
        <a:p>
          <a:endParaRPr lang="fr-FR"/>
        </a:p>
      </dgm:t>
    </dgm:pt>
    <dgm:pt modelId="{3C234B65-01B7-49B8-8702-FEA22BEF3A3F}" type="sibTrans" cxnId="{C16185B9-68BB-4DE2-B574-5B9C484C2CED}">
      <dgm:prSet/>
      <dgm:spPr/>
      <dgm:t>
        <a:bodyPr/>
        <a:lstStyle/>
        <a:p>
          <a:endParaRPr lang="fr-FR"/>
        </a:p>
      </dgm:t>
    </dgm:pt>
    <dgm:pt modelId="{D64DA57D-4B3F-400D-A0DC-14617183E685}" type="pres">
      <dgm:prSet presAssocID="{E3EB8800-2800-4933-9803-7E2C1CB875FE}" presName="Name0" presStyleCnt="0">
        <dgm:presLayoutVars>
          <dgm:chMax val="7"/>
          <dgm:chPref val="7"/>
          <dgm:dir/>
        </dgm:presLayoutVars>
      </dgm:prSet>
      <dgm:spPr/>
      <dgm:t>
        <a:bodyPr/>
        <a:lstStyle/>
        <a:p>
          <a:endParaRPr lang="fr-FR"/>
        </a:p>
      </dgm:t>
    </dgm:pt>
    <dgm:pt modelId="{310A9407-99FE-4DA8-86D6-6FB05EEDCB1E}" type="pres">
      <dgm:prSet presAssocID="{E3EB8800-2800-4933-9803-7E2C1CB875FE}" presName="Name1" presStyleCnt="0"/>
      <dgm:spPr/>
    </dgm:pt>
    <dgm:pt modelId="{66506F87-73F8-49D5-A711-58F47E6FB0A2}" type="pres">
      <dgm:prSet presAssocID="{E3EB8800-2800-4933-9803-7E2C1CB875FE}" presName="cycle" presStyleCnt="0"/>
      <dgm:spPr/>
    </dgm:pt>
    <dgm:pt modelId="{FDA42E64-2FDD-4325-8B39-4DB00F922362}" type="pres">
      <dgm:prSet presAssocID="{E3EB8800-2800-4933-9803-7E2C1CB875FE}" presName="srcNode" presStyleLbl="node1" presStyleIdx="0" presStyleCnt="4"/>
      <dgm:spPr/>
    </dgm:pt>
    <dgm:pt modelId="{53C4B011-D721-46A0-A975-3C18DF63FE36}" type="pres">
      <dgm:prSet presAssocID="{E3EB8800-2800-4933-9803-7E2C1CB875FE}" presName="conn" presStyleLbl="parChTrans1D2" presStyleIdx="0" presStyleCnt="1"/>
      <dgm:spPr/>
      <dgm:t>
        <a:bodyPr/>
        <a:lstStyle/>
        <a:p>
          <a:endParaRPr lang="fr-FR"/>
        </a:p>
      </dgm:t>
    </dgm:pt>
    <dgm:pt modelId="{CEA2AF04-6E4C-4F3A-9B7C-AD02904D070E}" type="pres">
      <dgm:prSet presAssocID="{E3EB8800-2800-4933-9803-7E2C1CB875FE}" presName="extraNode" presStyleLbl="node1" presStyleIdx="0" presStyleCnt="4"/>
      <dgm:spPr/>
    </dgm:pt>
    <dgm:pt modelId="{98E63AD7-6DDB-4347-ACB5-76EA0E88FD56}" type="pres">
      <dgm:prSet presAssocID="{E3EB8800-2800-4933-9803-7E2C1CB875FE}" presName="dstNode" presStyleLbl="node1" presStyleIdx="0" presStyleCnt="4"/>
      <dgm:spPr/>
    </dgm:pt>
    <dgm:pt modelId="{FBE54739-7EF1-44BF-92DC-0D4780E2B384}" type="pres">
      <dgm:prSet presAssocID="{5829F22A-10B2-42BF-B67A-00B7D5CEF183}" presName="text_1" presStyleLbl="node1" presStyleIdx="0" presStyleCnt="4" custScaleX="87465" custLinFactNeighborX="-5638" custLinFactNeighborY="223">
        <dgm:presLayoutVars>
          <dgm:bulletEnabled val="1"/>
        </dgm:presLayoutVars>
      </dgm:prSet>
      <dgm:spPr/>
      <dgm:t>
        <a:bodyPr/>
        <a:lstStyle/>
        <a:p>
          <a:endParaRPr lang="fr-FR"/>
        </a:p>
      </dgm:t>
    </dgm:pt>
    <dgm:pt modelId="{33200A58-0309-4ECA-9C22-E4CAE347632E}" type="pres">
      <dgm:prSet presAssocID="{5829F22A-10B2-42BF-B67A-00B7D5CEF183}" presName="accent_1" presStyleCnt="0"/>
      <dgm:spPr/>
    </dgm:pt>
    <dgm:pt modelId="{F77BE285-C6AC-4026-9D08-A6056930B85C}" type="pres">
      <dgm:prSet presAssocID="{5829F22A-10B2-42BF-B67A-00B7D5CEF183}" presName="accentRepeatNode" presStyleLbl="solidFgAcc1" presStyleIdx="0" presStyleCnt="4"/>
      <dgm:spPr>
        <a:solidFill>
          <a:schemeClr val="bg1"/>
        </a:solidFill>
        <a:ln w="28575">
          <a:solidFill>
            <a:schemeClr val="tx2"/>
          </a:solidFill>
        </a:ln>
      </dgm:spPr>
      <dgm:t>
        <a:bodyPr/>
        <a:lstStyle/>
        <a:p>
          <a:endParaRPr lang="fr-FR"/>
        </a:p>
      </dgm:t>
    </dgm:pt>
    <dgm:pt modelId="{F99C8831-538E-423E-A0A7-79AE1359CB25}" type="pres">
      <dgm:prSet presAssocID="{E5FC0366-5ED4-4D31-8E4E-804DF99B76DC}" presName="text_2" presStyleLbl="node1" presStyleIdx="1" presStyleCnt="4" custScaleX="87845" custLinFactNeighborX="-6076" custLinFactNeighborY="-447">
        <dgm:presLayoutVars>
          <dgm:bulletEnabled val="1"/>
        </dgm:presLayoutVars>
      </dgm:prSet>
      <dgm:spPr/>
      <dgm:t>
        <a:bodyPr/>
        <a:lstStyle/>
        <a:p>
          <a:endParaRPr lang="fr-FR"/>
        </a:p>
      </dgm:t>
    </dgm:pt>
    <dgm:pt modelId="{CCF899E1-3C0C-47C9-AAA6-700B78AACD6D}" type="pres">
      <dgm:prSet presAssocID="{E5FC0366-5ED4-4D31-8E4E-804DF99B76DC}" presName="accent_2" presStyleCnt="0"/>
      <dgm:spPr/>
    </dgm:pt>
    <dgm:pt modelId="{A80B714A-B266-4F3A-94C2-84CCBEA69731}" type="pres">
      <dgm:prSet presAssocID="{E5FC0366-5ED4-4D31-8E4E-804DF99B76DC}" presName="accentRepeatNode" presStyleLbl="solidFgAcc1" presStyleIdx="1" presStyleCnt="4"/>
      <dgm:spPr>
        <a:solidFill>
          <a:schemeClr val="bg1"/>
        </a:solidFill>
        <a:ln w="28575">
          <a:solidFill>
            <a:schemeClr val="tx2"/>
          </a:solidFill>
        </a:ln>
      </dgm:spPr>
      <dgm:t>
        <a:bodyPr/>
        <a:lstStyle/>
        <a:p>
          <a:endParaRPr lang="fr-FR"/>
        </a:p>
      </dgm:t>
    </dgm:pt>
    <dgm:pt modelId="{78912BE4-9D22-443F-B3DD-D1E414C3189F}" type="pres">
      <dgm:prSet presAssocID="{F273EF53-50C2-4733-BC07-6EE83C8CB7D9}" presName="text_3" presStyleLbl="node1" presStyleIdx="2" presStyleCnt="4" custScaleX="89429" custLinFactNeighborX="-6868">
        <dgm:presLayoutVars>
          <dgm:bulletEnabled val="1"/>
        </dgm:presLayoutVars>
      </dgm:prSet>
      <dgm:spPr/>
      <dgm:t>
        <a:bodyPr/>
        <a:lstStyle/>
        <a:p>
          <a:endParaRPr lang="fr-FR"/>
        </a:p>
      </dgm:t>
    </dgm:pt>
    <dgm:pt modelId="{B24704EF-A3D2-4E93-B4D4-B97641CDB5A6}" type="pres">
      <dgm:prSet presAssocID="{F273EF53-50C2-4733-BC07-6EE83C8CB7D9}" presName="accent_3" presStyleCnt="0"/>
      <dgm:spPr/>
    </dgm:pt>
    <dgm:pt modelId="{3BBE8D4E-309F-44B3-A41C-4B3128FB35CE}" type="pres">
      <dgm:prSet presAssocID="{F273EF53-50C2-4733-BC07-6EE83C8CB7D9}" presName="accentRepeatNode" presStyleLbl="solidFgAcc1" presStyleIdx="2" presStyleCnt="4"/>
      <dgm:spPr>
        <a:solidFill>
          <a:schemeClr val="bg1"/>
        </a:solidFill>
        <a:ln w="28575">
          <a:solidFill>
            <a:schemeClr val="tx2"/>
          </a:solidFill>
        </a:ln>
      </dgm:spPr>
      <dgm:t>
        <a:bodyPr/>
        <a:lstStyle/>
        <a:p>
          <a:endParaRPr lang="fr-FR"/>
        </a:p>
      </dgm:t>
    </dgm:pt>
    <dgm:pt modelId="{F187C6E0-F2BB-4D4A-A284-4C9F1EF1F8F1}" type="pres">
      <dgm:prSet presAssocID="{C45EC98B-676E-401D-B393-8890C922D7D3}" presName="text_4" presStyleLbl="node1" presStyleIdx="3" presStyleCnt="4" custScaleX="87480" custLinFactNeighborX="-5432">
        <dgm:presLayoutVars>
          <dgm:bulletEnabled val="1"/>
        </dgm:presLayoutVars>
      </dgm:prSet>
      <dgm:spPr/>
      <dgm:t>
        <a:bodyPr/>
        <a:lstStyle/>
        <a:p>
          <a:endParaRPr lang="fr-FR"/>
        </a:p>
      </dgm:t>
    </dgm:pt>
    <dgm:pt modelId="{FA65AE3E-FFAC-4389-9E34-F4F49AF80805}" type="pres">
      <dgm:prSet presAssocID="{C45EC98B-676E-401D-B393-8890C922D7D3}" presName="accent_4" presStyleCnt="0"/>
      <dgm:spPr/>
    </dgm:pt>
    <dgm:pt modelId="{2BB449B1-7779-40D0-BCA8-072A90D47D47}" type="pres">
      <dgm:prSet presAssocID="{C45EC98B-676E-401D-B393-8890C922D7D3}" presName="accentRepeatNode" presStyleLbl="solidFgAcc1" presStyleIdx="3" presStyleCnt="4"/>
      <dgm:spPr>
        <a:solidFill>
          <a:schemeClr val="bg1"/>
        </a:solidFill>
        <a:ln w="28575">
          <a:solidFill>
            <a:schemeClr val="tx2"/>
          </a:solidFill>
        </a:ln>
      </dgm:spPr>
      <dgm:t>
        <a:bodyPr/>
        <a:lstStyle/>
        <a:p>
          <a:endParaRPr lang="fr-FR"/>
        </a:p>
      </dgm:t>
    </dgm:pt>
  </dgm:ptLst>
  <dgm:cxnLst>
    <dgm:cxn modelId="{ADA1FB26-2C2A-4373-AE12-C3628A18E1EC}" type="presOf" srcId="{E5FC0366-5ED4-4D31-8E4E-804DF99B76DC}" destId="{F99C8831-538E-423E-A0A7-79AE1359CB25}" srcOrd="0" destOrd="0" presId="urn:microsoft.com/office/officeart/2008/layout/VerticalCurvedList"/>
    <dgm:cxn modelId="{BD445C32-C7F1-44F7-92F0-13C709AB0221}" srcId="{E3EB8800-2800-4933-9803-7E2C1CB875FE}" destId="{5829F22A-10B2-42BF-B67A-00B7D5CEF183}" srcOrd="0" destOrd="0" parTransId="{43836BBF-9286-4AA5-9572-002E9AE208B9}" sibTransId="{58F31971-C171-436D-838D-5B3E4DD1E94C}"/>
    <dgm:cxn modelId="{7101B18F-B198-42D9-B1F5-1568A3D24E2D}" srcId="{E3EB8800-2800-4933-9803-7E2C1CB875FE}" destId="{F273EF53-50C2-4733-BC07-6EE83C8CB7D9}" srcOrd="2" destOrd="0" parTransId="{D1E7249F-2512-436C-AE36-BF26B3EE7F1D}" sibTransId="{2FB7AF4B-0225-46E2-8DDC-6E453313E16A}"/>
    <dgm:cxn modelId="{C16185B9-68BB-4DE2-B574-5B9C484C2CED}" srcId="{E3EB8800-2800-4933-9803-7E2C1CB875FE}" destId="{C45EC98B-676E-401D-B393-8890C922D7D3}" srcOrd="3" destOrd="0" parTransId="{7A4D072B-1508-4A47-BA8B-9C91C653C2A5}" sibTransId="{3C234B65-01B7-49B8-8702-FEA22BEF3A3F}"/>
    <dgm:cxn modelId="{4CA58209-2AE9-457A-BC52-8F0A8380C1AD}" type="presOf" srcId="{E3EB8800-2800-4933-9803-7E2C1CB875FE}" destId="{D64DA57D-4B3F-400D-A0DC-14617183E685}" srcOrd="0" destOrd="0" presId="urn:microsoft.com/office/officeart/2008/layout/VerticalCurvedList"/>
    <dgm:cxn modelId="{7A64CF3D-F778-443D-9AC9-3A7549800F31}" srcId="{E3EB8800-2800-4933-9803-7E2C1CB875FE}" destId="{E5FC0366-5ED4-4D31-8E4E-804DF99B76DC}" srcOrd="1" destOrd="0" parTransId="{8FBE9F2F-7881-4F88-8314-E9AC9172AE40}" sibTransId="{CCB0C647-7DB7-47A5-9388-93E029053F4E}"/>
    <dgm:cxn modelId="{B2B5BA72-39AB-4F2E-ABE2-847E50C3E866}" type="presOf" srcId="{C45EC98B-676E-401D-B393-8890C922D7D3}" destId="{F187C6E0-F2BB-4D4A-A284-4C9F1EF1F8F1}" srcOrd="0" destOrd="0" presId="urn:microsoft.com/office/officeart/2008/layout/VerticalCurvedList"/>
    <dgm:cxn modelId="{1D405990-1AC3-492D-82EE-CCC11432A641}" type="presOf" srcId="{58F31971-C171-436D-838D-5B3E4DD1E94C}" destId="{53C4B011-D721-46A0-A975-3C18DF63FE36}" srcOrd="0" destOrd="0" presId="urn:microsoft.com/office/officeart/2008/layout/VerticalCurvedList"/>
    <dgm:cxn modelId="{42CF417D-9E34-425D-BB81-5649C42C3002}" type="presOf" srcId="{5829F22A-10B2-42BF-B67A-00B7D5CEF183}" destId="{FBE54739-7EF1-44BF-92DC-0D4780E2B384}" srcOrd="0" destOrd="0" presId="urn:microsoft.com/office/officeart/2008/layout/VerticalCurvedList"/>
    <dgm:cxn modelId="{A046D684-01C3-40AB-8CBB-143485BF4B20}" type="presOf" srcId="{F273EF53-50C2-4733-BC07-6EE83C8CB7D9}" destId="{78912BE4-9D22-443F-B3DD-D1E414C3189F}" srcOrd="0" destOrd="0" presId="urn:microsoft.com/office/officeart/2008/layout/VerticalCurvedList"/>
    <dgm:cxn modelId="{A36A1516-AD14-415C-A6DB-27409A68C1E2}" type="presParOf" srcId="{D64DA57D-4B3F-400D-A0DC-14617183E685}" destId="{310A9407-99FE-4DA8-86D6-6FB05EEDCB1E}" srcOrd="0" destOrd="0" presId="urn:microsoft.com/office/officeart/2008/layout/VerticalCurvedList"/>
    <dgm:cxn modelId="{ED47DD71-0B5B-4CFB-8A4A-86020464AD8C}" type="presParOf" srcId="{310A9407-99FE-4DA8-86D6-6FB05EEDCB1E}" destId="{66506F87-73F8-49D5-A711-58F47E6FB0A2}" srcOrd="0" destOrd="0" presId="urn:microsoft.com/office/officeart/2008/layout/VerticalCurvedList"/>
    <dgm:cxn modelId="{929486D3-31BF-4175-BDE8-3E5351649C4D}" type="presParOf" srcId="{66506F87-73F8-49D5-A711-58F47E6FB0A2}" destId="{FDA42E64-2FDD-4325-8B39-4DB00F922362}" srcOrd="0" destOrd="0" presId="urn:microsoft.com/office/officeart/2008/layout/VerticalCurvedList"/>
    <dgm:cxn modelId="{FBB1CEDB-B061-4C4A-91B8-3BBD292CB9C2}" type="presParOf" srcId="{66506F87-73F8-49D5-A711-58F47E6FB0A2}" destId="{53C4B011-D721-46A0-A975-3C18DF63FE36}" srcOrd="1" destOrd="0" presId="urn:microsoft.com/office/officeart/2008/layout/VerticalCurvedList"/>
    <dgm:cxn modelId="{63E65911-31CF-4CFD-ACC9-652D24C0D1C3}" type="presParOf" srcId="{66506F87-73F8-49D5-A711-58F47E6FB0A2}" destId="{CEA2AF04-6E4C-4F3A-9B7C-AD02904D070E}" srcOrd="2" destOrd="0" presId="urn:microsoft.com/office/officeart/2008/layout/VerticalCurvedList"/>
    <dgm:cxn modelId="{ECBEAD41-2EEB-49B3-9000-969B7BD04D6D}" type="presParOf" srcId="{66506F87-73F8-49D5-A711-58F47E6FB0A2}" destId="{98E63AD7-6DDB-4347-ACB5-76EA0E88FD56}" srcOrd="3" destOrd="0" presId="urn:microsoft.com/office/officeart/2008/layout/VerticalCurvedList"/>
    <dgm:cxn modelId="{E1281C87-494D-48AD-8BB4-C77A8EB7005A}" type="presParOf" srcId="{310A9407-99FE-4DA8-86D6-6FB05EEDCB1E}" destId="{FBE54739-7EF1-44BF-92DC-0D4780E2B384}" srcOrd="1" destOrd="0" presId="urn:microsoft.com/office/officeart/2008/layout/VerticalCurvedList"/>
    <dgm:cxn modelId="{A8EECB19-5209-432B-A305-5477825B6AA9}" type="presParOf" srcId="{310A9407-99FE-4DA8-86D6-6FB05EEDCB1E}" destId="{33200A58-0309-4ECA-9C22-E4CAE347632E}" srcOrd="2" destOrd="0" presId="urn:microsoft.com/office/officeart/2008/layout/VerticalCurvedList"/>
    <dgm:cxn modelId="{33F58485-AF24-4C31-918A-B181D859E304}" type="presParOf" srcId="{33200A58-0309-4ECA-9C22-E4CAE347632E}" destId="{F77BE285-C6AC-4026-9D08-A6056930B85C}" srcOrd="0" destOrd="0" presId="urn:microsoft.com/office/officeart/2008/layout/VerticalCurvedList"/>
    <dgm:cxn modelId="{AA6481EA-4BCA-4467-8A4E-B0C67BEDC161}" type="presParOf" srcId="{310A9407-99FE-4DA8-86D6-6FB05EEDCB1E}" destId="{F99C8831-538E-423E-A0A7-79AE1359CB25}" srcOrd="3" destOrd="0" presId="urn:microsoft.com/office/officeart/2008/layout/VerticalCurvedList"/>
    <dgm:cxn modelId="{5F32E0FA-568F-454E-B773-1B05C17DF0B3}" type="presParOf" srcId="{310A9407-99FE-4DA8-86D6-6FB05EEDCB1E}" destId="{CCF899E1-3C0C-47C9-AAA6-700B78AACD6D}" srcOrd="4" destOrd="0" presId="urn:microsoft.com/office/officeart/2008/layout/VerticalCurvedList"/>
    <dgm:cxn modelId="{4D4705F5-E542-49E6-BE79-822CB4A0D61B}" type="presParOf" srcId="{CCF899E1-3C0C-47C9-AAA6-700B78AACD6D}" destId="{A80B714A-B266-4F3A-94C2-84CCBEA69731}" srcOrd="0" destOrd="0" presId="urn:microsoft.com/office/officeart/2008/layout/VerticalCurvedList"/>
    <dgm:cxn modelId="{BE1887FD-9B69-4657-A70C-649EB8A23301}" type="presParOf" srcId="{310A9407-99FE-4DA8-86D6-6FB05EEDCB1E}" destId="{78912BE4-9D22-443F-B3DD-D1E414C3189F}" srcOrd="5" destOrd="0" presId="urn:microsoft.com/office/officeart/2008/layout/VerticalCurvedList"/>
    <dgm:cxn modelId="{7003487A-5FE2-4DD1-9AAB-0609510FA51A}" type="presParOf" srcId="{310A9407-99FE-4DA8-86D6-6FB05EEDCB1E}" destId="{B24704EF-A3D2-4E93-B4D4-B97641CDB5A6}" srcOrd="6" destOrd="0" presId="urn:microsoft.com/office/officeart/2008/layout/VerticalCurvedList"/>
    <dgm:cxn modelId="{EB55285F-8D7F-467D-BBA3-14A43A4DB5F5}" type="presParOf" srcId="{B24704EF-A3D2-4E93-B4D4-B97641CDB5A6}" destId="{3BBE8D4E-309F-44B3-A41C-4B3128FB35CE}" srcOrd="0" destOrd="0" presId="urn:microsoft.com/office/officeart/2008/layout/VerticalCurvedList"/>
    <dgm:cxn modelId="{337240CF-192B-46AD-B938-8C855BCB417A}" type="presParOf" srcId="{310A9407-99FE-4DA8-86D6-6FB05EEDCB1E}" destId="{F187C6E0-F2BB-4D4A-A284-4C9F1EF1F8F1}" srcOrd="7" destOrd="0" presId="urn:microsoft.com/office/officeart/2008/layout/VerticalCurvedList"/>
    <dgm:cxn modelId="{E2573FDD-5598-4748-BA0B-F42733059083}" type="presParOf" srcId="{310A9407-99FE-4DA8-86D6-6FB05EEDCB1E}" destId="{FA65AE3E-FFAC-4389-9E34-F4F49AF80805}" srcOrd="8" destOrd="0" presId="urn:microsoft.com/office/officeart/2008/layout/VerticalCurvedList"/>
    <dgm:cxn modelId="{41FD8AE8-8F27-4A06-912B-5C6E0E9ECD23}" type="presParOf" srcId="{FA65AE3E-FFAC-4389-9E34-F4F49AF80805}" destId="{2BB449B1-7779-40D0-BCA8-072A90D47D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EB8800-2800-4933-9803-7E2C1CB875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829F22A-10B2-42BF-B67A-00B7D5CEF183}">
      <dgm:prSet custT="1"/>
      <dgm:spPr>
        <a:solidFill>
          <a:schemeClr val="tx2">
            <a:lumMod val="75000"/>
          </a:schemeClr>
        </a:solidFill>
      </dgm:spPr>
      <dgm:t>
        <a:bodyPr/>
        <a:lstStyle/>
        <a:p>
          <a:pPr rtl="0"/>
          <a:r>
            <a:rPr lang="fr-FR" sz="2400" dirty="0" smtClean="0">
              <a:solidFill>
                <a:schemeClr val="bg1"/>
              </a:solidFill>
            </a:rPr>
            <a:t>De la résilience pour les âgés dépendants</a:t>
          </a:r>
          <a:endParaRPr lang="fr-FR" sz="2400" dirty="0">
            <a:solidFill>
              <a:schemeClr val="bg1"/>
            </a:solidFill>
          </a:endParaRPr>
        </a:p>
      </dgm:t>
    </dgm:pt>
    <dgm:pt modelId="{43836BBF-9286-4AA5-9572-002E9AE208B9}" type="parTrans" cxnId="{BD445C32-C7F1-44F7-92F0-13C709AB0221}">
      <dgm:prSet/>
      <dgm:spPr/>
      <dgm:t>
        <a:bodyPr/>
        <a:lstStyle/>
        <a:p>
          <a:endParaRPr lang="fr-FR"/>
        </a:p>
      </dgm:t>
    </dgm:pt>
    <dgm:pt modelId="{58F31971-C171-436D-838D-5B3E4DD1E94C}" type="sibTrans" cxnId="{BD445C32-C7F1-44F7-92F0-13C709AB0221}">
      <dgm:prSet/>
      <dgm:spPr>
        <a:ln w="38100">
          <a:solidFill>
            <a:schemeClr val="accent2">
              <a:lumMod val="40000"/>
              <a:lumOff val="60000"/>
            </a:schemeClr>
          </a:solidFill>
        </a:ln>
      </dgm:spPr>
      <dgm:t>
        <a:bodyPr/>
        <a:lstStyle/>
        <a:p>
          <a:endParaRPr lang="fr-FR"/>
        </a:p>
      </dgm:t>
    </dgm:pt>
    <dgm:pt modelId="{E5FC0366-5ED4-4D31-8E4E-804DF99B76DC}">
      <dgm:prSet custT="1"/>
      <dgm:spPr>
        <a:solidFill>
          <a:schemeClr val="tx2">
            <a:lumMod val="75000"/>
          </a:schemeClr>
        </a:solidFill>
      </dgm:spPr>
      <dgm:t>
        <a:bodyPr/>
        <a:lstStyle/>
        <a:p>
          <a:pPr rtl="0"/>
          <a:r>
            <a:rPr lang="fr-FR" sz="2400" dirty="0" smtClean="0">
              <a:solidFill>
                <a:schemeClr val="bg1"/>
              </a:solidFill>
            </a:rPr>
            <a:t>Du répit pour les aidants</a:t>
          </a:r>
          <a:endParaRPr lang="fr-FR" sz="2400" dirty="0">
            <a:solidFill>
              <a:schemeClr val="bg1"/>
            </a:solidFill>
          </a:endParaRPr>
        </a:p>
      </dgm:t>
    </dgm:pt>
    <dgm:pt modelId="{8FBE9F2F-7881-4F88-8314-E9AC9172AE40}" type="parTrans" cxnId="{7A64CF3D-F778-443D-9AC9-3A7549800F31}">
      <dgm:prSet/>
      <dgm:spPr/>
      <dgm:t>
        <a:bodyPr/>
        <a:lstStyle/>
        <a:p>
          <a:endParaRPr lang="fr-FR"/>
        </a:p>
      </dgm:t>
    </dgm:pt>
    <dgm:pt modelId="{CCB0C647-7DB7-47A5-9388-93E029053F4E}" type="sibTrans" cxnId="{7A64CF3D-F778-443D-9AC9-3A7549800F31}">
      <dgm:prSet/>
      <dgm:spPr/>
      <dgm:t>
        <a:bodyPr/>
        <a:lstStyle/>
        <a:p>
          <a:endParaRPr lang="fr-FR"/>
        </a:p>
      </dgm:t>
    </dgm:pt>
    <dgm:pt modelId="{F273EF53-50C2-4733-BC07-6EE83C8CB7D9}">
      <dgm:prSet custT="1"/>
      <dgm:spPr>
        <a:solidFill>
          <a:schemeClr val="tx2">
            <a:lumMod val="75000"/>
          </a:schemeClr>
        </a:solidFill>
      </dgm:spPr>
      <dgm:t>
        <a:bodyPr/>
        <a:lstStyle/>
        <a:p>
          <a:pPr rtl="0"/>
          <a:r>
            <a:rPr lang="fr-FR" sz="2400" dirty="0" smtClean="0">
              <a:solidFill>
                <a:schemeClr val="bg1"/>
              </a:solidFill>
            </a:rPr>
            <a:t>  Des retrouvailles pour les aidants/aidés</a:t>
          </a:r>
          <a:endParaRPr lang="fr-FR" sz="2400" dirty="0">
            <a:solidFill>
              <a:schemeClr val="bg1"/>
            </a:solidFill>
          </a:endParaRPr>
        </a:p>
      </dgm:t>
    </dgm:pt>
    <dgm:pt modelId="{D1E7249F-2512-436C-AE36-BF26B3EE7F1D}" type="parTrans" cxnId="{7101B18F-B198-42D9-B1F5-1568A3D24E2D}">
      <dgm:prSet/>
      <dgm:spPr/>
      <dgm:t>
        <a:bodyPr/>
        <a:lstStyle/>
        <a:p>
          <a:endParaRPr lang="fr-FR"/>
        </a:p>
      </dgm:t>
    </dgm:pt>
    <dgm:pt modelId="{2FB7AF4B-0225-46E2-8DDC-6E453313E16A}" type="sibTrans" cxnId="{7101B18F-B198-42D9-B1F5-1568A3D24E2D}">
      <dgm:prSet/>
      <dgm:spPr/>
      <dgm:t>
        <a:bodyPr/>
        <a:lstStyle/>
        <a:p>
          <a:endParaRPr lang="fr-FR"/>
        </a:p>
      </dgm:t>
    </dgm:pt>
    <dgm:pt modelId="{C45EC98B-676E-401D-B393-8890C922D7D3}">
      <dgm:prSet custT="1"/>
      <dgm:spPr>
        <a:solidFill>
          <a:schemeClr val="tx2">
            <a:lumMod val="75000"/>
          </a:schemeClr>
        </a:solidFill>
      </dgm:spPr>
      <dgm:t>
        <a:bodyPr/>
        <a:lstStyle/>
        <a:p>
          <a:pPr algn="l" rtl="0"/>
          <a:r>
            <a:rPr lang="fr-FR" sz="2400" dirty="0" smtClean="0">
              <a:solidFill>
                <a:schemeClr val="bg1"/>
              </a:solidFill>
            </a:rPr>
            <a:t>De la redynamisation du lien social</a:t>
          </a:r>
          <a:endParaRPr lang="fr-FR" sz="2400" dirty="0">
            <a:solidFill>
              <a:schemeClr val="bg1"/>
            </a:solidFill>
          </a:endParaRPr>
        </a:p>
      </dgm:t>
    </dgm:pt>
    <dgm:pt modelId="{7A4D072B-1508-4A47-BA8B-9C91C653C2A5}" type="parTrans" cxnId="{C16185B9-68BB-4DE2-B574-5B9C484C2CED}">
      <dgm:prSet/>
      <dgm:spPr/>
      <dgm:t>
        <a:bodyPr/>
        <a:lstStyle/>
        <a:p>
          <a:endParaRPr lang="fr-FR"/>
        </a:p>
      </dgm:t>
    </dgm:pt>
    <dgm:pt modelId="{3C234B65-01B7-49B8-8702-FEA22BEF3A3F}" type="sibTrans" cxnId="{C16185B9-68BB-4DE2-B574-5B9C484C2CED}">
      <dgm:prSet/>
      <dgm:spPr/>
      <dgm:t>
        <a:bodyPr/>
        <a:lstStyle/>
        <a:p>
          <a:endParaRPr lang="fr-FR"/>
        </a:p>
      </dgm:t>
    </dgm:pt>
    <dgm:pt modelId="{D64DA57D-4B3F-400D-A0DC-14617183E685}" type="pres">
      <dgm:prSet presAssocID="{E3EB8800-2800-4933-9803-7E2C1CB875FE}" presName="Name0" presStyleCnt="0">
        <dgm:presLayoutVars>
          <dgm:chMax val="7"/>
          <dgm:chPref val="7"/>
          <dgm:dir/>
        </dgm:presLayoutVars>
      </dgm:prSet>
      <dgm:spPr/>
      <dgm:t>
        <a:bodyPr/>
        <a:lstStyle/>
        <a:p>
          <a:endParaRPr lang="fr-FR"/>
        </a:p>
      </dgm:t>
    </dgm:pt>
    <dgm:pt modelId="{310A9407-99FE-4DA8-86D6-6FB05EEDCB1E}" type="pres">
      <dgm:prSet presAssocID="{E3EB8800-2800-4933-9803-7E2C1CB875FE}" presName="Name1" presStyleCnt="0"/>
      <dgm:spPr/>
    </dgm:pt>
    <dgm:pt modelId="{66506F87-73F8-49D5-A711-58F47E6FB0A2}" type="pres">
      <dgm:prSet presAssocID="{E3EB8800-2800-4933-9803-7E2C1CB875FE}" presName="cycle" presStyleCnt="0"/>
      <dgm:spPr/>
    </dgm:pt>
    <dgm:pt modelId="{FDA42E64-2FDD-4325-8B39-4DB00F922362}" type="pres">
      <dgm:prSet presAssocID="{E3EB8800-2800-4933-9803-7E2C1CB875FE}" presName="srcNode" presStyleLbl="node1" presStyleIdx="0" presStyleCnt="4"/>
      <dgm:spPr/>
    </dgm:pt>
    <dgm:pt modelId="{53C4B011-D721-46A0-A975-3C18DF63FE36}" type="pres">
      <dgm:prSet presAssocID="{E3EB8800-2800-4933-9803-7E2C1CB875FE}" presName="conn" presStyleLbl="parChTrans1D2" presStyleIdx="0" presStyleCnt="1"/>
      <dgm:spPr/>
      <dgm:t>
        <a:bodyPr/>
        <a:lstStyle/>
        <a:p>
          <a:endParaRPr lang="fr-FR"/>
        </a:p>
      </dgm:t>
    </dgm:pt>
    <dgm:pt modelId="{CEA2AF04-6E4C-4F3A-9B7C-AD02904D070E}" type="pres">
      <dgm:prSet presAssocID="{E3EB8800-2800-4933-9803-7E2C1CB875FE}" presName="extraNode" presStyleLbl="node1" presStyleIdx="0" presStyleCnt="4"/>
      <dgm:spPr/>
    </dgm:pt>
    <dgm:pt modelId="{98E63AD7-6DDB-4347-ACB5-76EA0E88FD56}" type="pres">
      <dgm:prSet presAssocID="{E3EB8800-2800-4933-9803-7E2C1CB875FE}" presName="dstNode" presStyleLbl="node1" presStyleIdx="0" presStyleCnt="4"/>
      <dgm:spPr/>
    </dgm:pt>
    <dgm:pt modelId="{FBE54739-7EF1-44BF-92DC-0D4780E2B384}" type="pres">
      <dgm:prSet presAssocID="{5829F22A-10B2-42BF-B67A-00B7D5CEF183}" presName="text_1" presStyleLbl="node1" presStyleIdx="0" presStyleCnt="4" custScaleX="87465" custLinFactNeighborX="-5638" custLinFactNeighborY="223">
        <dgm:presLayoutVars>
          <dgm:bulletEnabled val="1"/>
        </dgm:presLayoutVars>
      </dgm:prSet>
      <dgm:spPr/>
      <dgm:t>
        <a:bodyPr/>
        <a:lstStyle/>
        <a:p>
          <a:endParaRPr lang="fr-FR"/>
        </a:p>
      </dgm:t>
    </dgm:pt>
    <dgm:pt modelId="{33200A58-0309-4ECA-9C22-E4CAE347632E}" type="pres">
      <dgm:prSet presAssocID="{5829F22A-10B2-42BF-B67A-00B7D5CEF183}" presName="accent_1" presStyleCnt="0"/>
      <dgm:spPr/>
    </dgm:pt>
    <dgm:pt modelId="{F77BE285-C6AC-4026-9D08-A6056930B85C}" type="pres">
      <dgm:prSet presAssocID="{5829F22A-10B2-42BF-B67A-00B7D5CEF183}" presName="accentRepeatNode" presStyleLbl="solidFgAcc1" presStyleIdx="0" presStyleCnt="4"/>
      <dgm:spPr>
        <a:solidFill>
          <a:schemeClr val="bg1"/>
        </a:solidFill>
        <a:ln w="28575">
          <a:solidFill>
            <a:schemeClr val="tx2"/>
          </a:solidFill>
        </a:ln>
      </dgm:spPr>
      <dgm:t>
        <a:bodyPr/>
        <a:lstStyle/>
        <a:p>
          <a:endParaRPr lang="fr-FR"/>
        </a:p>
      </dgm:t>
    </dgm:pt>
    <dgm:pt modelId="{F99C8831-538E-423E-A0A7-79AE1359CB25}" type="pres">
      <dgm:prSet presAssocID="{E5FC0366-5ED4-4D31-8E4E-804DF99B76DC}" presName="text_2" presStyleLbl="node1" presStyleIdx="1" presStyleCnt="4" custScaleX="87845" custLinFactNeighborX="-6076" custLinFactNeighborY="-447">
        <dgm:presLayoutVars>
          <dgm:bulletEnabled val="1"/>
        </dgm:presLayoutVars>
      </dgm:prSet>
      <dgm:spPr/>
      <dgm:t>
        <a:bodyPr/>
        <a:lstStyle/>
        <a:p>
          <a:endParaRPr lang="fr-FR"/>
        </a:p>
      </dgm:t>
    </dgm:pt>
    <dgm:pt modelId="{CCF899E1-3C0C-47C9-AAA6-700B78AACD6D}" type="pres">
      <dgm:prSet presAssocID="{E5FC0366-5ED4-4D31-8E4E-804DF99B76DC}" presName="accent_2" presStyleCnt="0"/>
      <dgm:spPr/>
    </dgm:pt>
    <dgm:pt modelId="{A80B714A-B266-4F3A-94C2-84CCBEA69731}" type="pres">
      <dgm:prSet presAssocID="{E5FC0366-5ED4-4D31-8E4E-804DF99B76DC}" presName="accentRepeatNode" presStyleLbl="solidFgAcc1" presStyleIdx="1" presStyleCnt="4"/>
      <dgm:spPr>
        <a:solidFill>
          <a:schemeClr val="bg1"/>
        </a:solidFill>
        <a:ln w="28575">
          <a:solidFill>
            <a:schemeClr val="tx2"/>
          </a:solidFill>
        </a:ln>
      </dgm:spPr>
      <dgm:t>
        <a:bodyPr/>
        <a:lstStyle/>
        <a:p>
          <a:endParaRPr lang="fr-FR"/>
        </a:p>
      </dgm:t>
    </dgm:pt>
    <dgm:pt modelId="{78912BE4-9D22-443F-B3DD-D1E414C3189F}" type="pres">
      <dgm:prSet presAssocID="{F273EF53-50C2-4733-BC07-6EE83C8CB7D9}" presName="text_3" presStyleLbl="node1" presStyleIdx="2" presStyleCnt="4" custScaleX="89429" custLinFactNeighborX="-6868">
        <dgm:presLayoutVars>
          <dgm:bulletEnabled val="1"/>
        </dgm:presLayoutVars>
      </dgm:prSet>
      <dgm:spPr/>
      <dgm:t>
        <a:bodyPr/>
        <a:lstStyle/>
        <a:p>
          <a:endParaRPr lang="fr-FR"/>
        </a:p>
      </dgm:t>
    </dgm:pt>
    <dgm:pt modelId="{B24704EF-A3D2-4E93-B4D4-B97641CDB5A6}" type="pres">
      <dgm:prSet presAssocID="{F273EF53-50C2-4733-BC07-6EE83C8CB7D9}" presName="accent_3" presStyleCnt="0"/>
      <dgm:spPr/>
    </dgm:pt>
    <dgm:pt modelId="{3BBE8D4E-309F-44B3-A41C-4B3128FB35CE}" type="pres">
      <dgm:prSet presAssocID="{F273EF53-50C2-4733-BC07-6EE83C8CB7D9}" presName="accentRepeatNode" presStyleLbl="solidFgAcc1" presStyleIdx="2" presStyleCnt="4"/>
      <dgm:spPr>
        <a:solidFill>
          <a:schemeClr val="bg1"/>
        </a:solidFill>
        <a:ln w="28575">
          <a:solidFill>
            <a:schemeClr val="tx2"/>
          </a:solidFill>
        </a:ln>
      </dgm:spPr>
      <dgm:t>
        <a:bodyPr/>
        <a:lstStyle/>
        <a:p>
          <a:endParaRPr lang="fr-FR"/>
        </a:p>
      </dgm:t>
    </dgm:pt>
    <dgm:pt modelId="{F187C6E0-F2BB-4D4A-A284-4C9F1EF1F8F1}" type="pres">
      <dgm:prSet presAssocID="{C45EC98B-676E-401D-B393-8890C922D7D3}" presName="text_4" presStyleLbl="node1" presStyleIdx="3" presStyleCnt="4" custScaleX="87480" custLinFactNeighborX="-5432">
        <dgm:presLayoutVars>
          <dgm:bulletEnabled val="1"/>
        </dgm:presLayoutVars>
      </dgm:prSet>
      <dgm:spPr/>
      <dgm:t>
        <a:bodyPr/>
        <a:lstStyle/>
        <a:p>
          <a:endParaRPr lang="fr-FR"/>
        </a:p>
      </dgm:t>
    </dgm:pt>
    <dgm:pt modelId="{FA65AE3E-FFAC-4389-9E34-F4F49AF80805}" type="pres">
      <dgm:prSet presAssocID="{C45EC98B-676E-401D-B393-8890C922D7D3}" presName="accent_4" presStyleCnt="0"/>
      <dgm:spPr/>
    </dgm:pt>
    <dgm:pt modelId="{2BB449B1-7779-40D0-BCA8-072A90D47D47}" type="pres">
      <dgm:prSet presAssocID="{C45EC98B-676E-401D-B393-8890C922D7D3}" presName="accentRepeatNode" presStyleLbl="solidFgAcc1" presStyleIdx="3" presStyleCnt="4"/>
      <dgm:spPr>
        <a:solidFill>
          <a:schemeClr val="bg1"/>
        </a:solidFill>
        <a:ln w="28575">
          <a:solidFill>
            <a:schemeClr val="tx2"/>
          </a:solidFill>
        </a:ln>
      </dgm:spPr>
      <dgm:t>
        <a:bodyPr/>
        <a:lstStyle/>
        <a:p>
          <a:endParaRPr lang="fr-FR"/>
        </a:p>
      </dgm:t>
    </dgm:pt>
  </dgm:ptLst>
  <dgm:cxnLst>
    <dgm:cxn modelId="{A60AEFB0-BD49-4C66-9D06-ACE73778A79C}" type="presOf" srcId="{C45EC98B-676E-401D-B393-8890C922D7D3}" destId="{F187C6E0-F2BB-4D4A-A284-4C9F1EF1F8F1}" srcOrd="0" destOrd="0" presId="urn:microsoft.com/office/officeart/2008/layout/VerticalCurvedList"/>
    <dgm:cxn modelId="{BD445C32-C7F1-44F7-92F0-13C709AB0221}" srcId="{E3EB8800-2800-4933-9803-7E2C1CB875FE}" destId="{5829F22A-10B2-42BF-B67A-00B7D5CEF183}" srcOrd="0" destOrd="0" parTransId="{43836BBF-9286-4AA5-9572-002E9AE208B9}" sibTransId="{58F31971-C171-436D-838D-5B3E4DD1E94C}"/>
    <dgm:cxn modelId="{4815B905-E229-4599-871A-BDDD3B9B2F22}" type="presOf" srcId="{E5FC0366-5ED4-4D31-8E4E-804DF99B76DC}" destId="{F99C8831-538E-423E-A0A7-79AE1359CB25}" srcOrd="0" destOrd="0" presId="urn:microsoft.com/office/officeart/2008/layout/VerticalCurvedList"/>
    <dgm:cxn modelId="{7101B18F-B198-42D9-B1F5-1568A3D24E2D}" srcId="{E3EB8800-2800-4933-9803-7E2C1CB875FE}" destId="{F273EF53-50C2-4733-BC07-6EE83C8CB7D9}" srcOrd="2" destOrd="0" parTransId="{D1E7249F-2512-436C-AE36-BF26B3EE7F1D}" sibTransId="{2FB7AF4B-0225-46E2-8DDC-6E453313E16A}"/>
    <dgm:cxn modelId="{C16185B9-68BB-4DE2-B574-5B9C484C2CED}" srcId="{E3EB8800-2800-4933-9803-7E2C1CB875FE}" destId="{C45EC98B-676E-401D-B393-8890C922D7D3}" srcOrd="3" destOrd="0" parTransId="{7A4D072B-1508-4A47-BA8B-9C91C653C2A5}" sibTransId="{3C234B65-01B7-49B8-8702-FEA22BEF3A3F}"/>
    <dgm:cxn modelId="{7A64CF3D-F778-443D-9AC9-3A7549800F31}" srcId="{E3EB8800-2800-4933-9803-7E2C1CB875FE}" destId="{E5FC0366-5ED4-4D31-8E4E-804DF99B76DC}" srcOrd="1" destOrd="0" parTransId="{8FBE9F2F-7881-4F88-8314-E9AC9172AE40}" sibTransId="{CCB0C647-7DB7-47A5-9388-93E029053F4E}"/>
    <dgm:cxn modelId="{1B8172D1-72B8-4F5D-ACF7-FC810DA360AE}" type="presOf" srcId="{5829F22A-10B2-42BF-B67A-00B7D5CEF183}" destId="{FBE54739-7EF1-44BF-92DC-0D4780E2B384}" srcOrd="0" destOrd="0" presId="urn:microsoft.com/office/officeart/2008/layout/VerticalCurvedList"/>
    <dgm:cxn modelId="{68C0BAD0-029A-4269-A52D-2C68DE84362C}" type="presOf" srcId="{58F31971-C171-436D-838D-5B3E4DD1E94C}" destId="{53C4B011-D721-46A0-A975-3C18DF63FE36}" srcOrd="0" destOrd="0" presId="urn:microsoft.com/office/officeart/2008/layout/VerticalCurvedList"/>
    <dgm:cxn modelId="{707D328F-DB19-41D5-BBE9-4AB795FE2084}" type="presOf" srcId="{E3EB8800-2800-4933-9803-7E2C1CB875FE}" destId="{D64DA57D-4B3F-400D-A0DC-14617183E685}" srcOrd="0" destOrd="0" presId="urn:microsoft.com/office/officeart/2008/layout/VerticalCurvedList"/>
    <dgm:cxn modelId="{00470440-6418-42D7-AEC0-2063992425E7}" type="presOf" srcId="{F273EF53-50C2-4733-BC07-6EE83C8CB7D9}" destId="{78912BE4-9D22-443F-B3DD-D1E414C3189F}" srcOrd="0" destOrd="0" presId="urn:microsoft.com/office/officeart/2008/layout/VerticalCurvedList"/>
    <dgm:cxn modelId="{0AB5D6CC-B346-4904-A921-6EC8A9C8C721}" type="presParOf" srcId="{D64DA57D-4B3F-400D-A0DC-14617183E685}" destId="{310A9407-99FE-4DA8-86D6-6FB05EEDCB1E}" srcOrd="0" destOrd="0" presId="urn:microsoft.com/office/officeart/2008/layout/VerticalCurvedList"/>
    <dgm:cxn modelId="{57AD0259-849D-43A3-B8F2-CE11644AF5AB}" type="presParOf" srcId="{310A9407-99FE-4DA8-86D6-6FB05EEDCB1E}" destId="{66506F87-73F8-49D5-A711-58F47E6FB0A2}" srcOrd="0" destOrd="0" presId="urn:microsoft.com/office/officeart/2008/layout/VerticalCurvedList"/>
    <dgm:cxn modelId="{FBB7ABBB-2EB0-48DA-A770-C6F50118EC02}" type="presParOf" srcId="{66506F87-73F8-49D5-A711-58F47E6FB0A2}" destId="{FDA42E64-2FDD-4325-8B39-4DB00F922362}" srcOrd="0" destOrd="0" presId="urn:microsoft.com/office/officeart/2008/layout/VerticalCurvedList"/>
    <dgm:cxn modelId="{D3EE6E96-4F4E-4F20-B159-2CC4B28CBAD5}" type="presParOf" srcId="{66506F87-73F8-49D5-A711-58F47E6FB0A2}" destId="{53C4B011-D721-46A0-A975-3C18DF63FE36}" srcOrd="1" destOrd="0" presId="urn:microsoft.com/office/officeart/2008/layout/VerticalCurvedList"/>
    <dgm:cxn modelId="{7F0207A1-3796-4464-A2B2-68869356B1A2}" type="presParOf" srcId="{66506F87-73F8-49D5-A711-58F47E6FB0A2}" destId="{CEA2AF04-6E4C-4F3A-9B7C-AD02904D070E}" srcOrd="2" destOrd="0" presId="urn:microsoft.com/office/officeart/2008/layout/VerticalCurvedList"/>
    <dgm:cxn modelId="{9412EAD0-B1AF-4F29-96BA-F5D6F0D08A16}" type="presParOf" srcId="{66506F87-73F8-49D5-A711-58F47E6FB0A2}" destId="{98E63AD7-6DDB-4347-ACB5-76EA0E88FD56}" srcOrd="3" destOrd="0" presId="urn:microsoft.com/office/officeart/2008/layout/VerticalCurvedList"/>
    <dgm:cxn modelId="{B3887F2E-7EFF-48BA-AA71-9A8E8DD0DC54}" type="presParOf" srcId="{310A9407-99FE-4DA8-86D6-6FB05EEDCB1E}" destId="{FBE54739-7EF1-44BF-92DC-0D4780E2B384}" srcOrd="1" destOrd="0" presId="urn:microsoft.com/office/officeart/2008/layout/VerticalCurvedList"/>
    <dgm:cxn modelId="{51B7C31B-1898-45CC-B6A1-CA9980218FA6}" type="presParOf" srcId="{310A9407-99FE-4DA8-86D6-6FB05EEDCB1E}" destId="{33200A58-0309-4ECA-9C22-E4CAE347632E}" srcOrd="2" destOrd="0" presId="urn:microsoft.com/office/officeart/2008/layout/VerticalCurvedList"/>
    <dgm:cxn modelId="{1DF9AC29-437C-4400-9F5F-3847B63C5891}" type="presParOf" srcId="{33200A58-0309-4ECA-9C22-E4CAE347632E}" destId="{F77BE285-C6AC-4026-9D08-A6056930B85C}" srcOrd="0" destOrd="0" presId="urn:microsoft.com/office/officeart/2008/layout/VerticalCurvedList"/>
    <dgm:cxn modelId="{FC47C956-2447-40F3-B594-45FC6863EEA1}" type="presParOf" srcId="{310A9407-99FE-4DA8-86D6-6FB05EEDCB1E}" destId="{F99C8831-538E-423E-A0A7-79AE1359CB25}" srcOrd="3" destOrd="0" presId="urn:microsoft.com/office/officeart/2008/layout/VerticalCurvedList"/>
    <dgm:cxn modelId="{474C1152-E463-41EA-BBDA-ECFE968D5DC1}" type="presParOf" srcId="{310A9407-99FE-4DA8-86D6-6FB05EEDCB1E}" destId="{CCF899E1-3C0C-47C9-AAA6-700B78AACD6D}" srcOrd="4" destOrd="0" presId="urn:microsoft.com/office/officeart/2008/layout/VerticalCurvedList"/>
    <dgm:cxn modelId="{97C41B40-004E-47AD-BCFE-8E75CF406619}" type="presParOf" srcId="{CCF899E1-3C0C-47C9-AAA6-700B78AACD6D}" destId="{A80B714A-B266-4F3A-94C2-84CCBEA69731}" srcOrd="0" destOrd="0" presId="urn:microsoft.com/office/officeart/2008/layout/VerticalCurvedList"/>
    <dgm:cxn modelId="{9B03F509-C494-4206-997B-CA06D5C00FB7}" type="presParOf" srcId="{310A9407-99FE-4DA8-86D6-6FB05EEDCB1E}" destId="{78912BE4-9D22-443F-B3DD-D1E414C3189F}" srcOrd="5" destOrd="0" presId="urn:microsoft.com/office/officeart/2008/layout/VerticalCurvedList"/>
    <dgm:cxn modelId="{6FB927F8-0E25-4D77-8622-C61923AB3709}" type="presParOf" srcId="{310A9407-99FE-4DA8-86D6-6FB05EEDCB1E}" destId="{B24704EF-A3D2-4E93-B4D4-B97641CDB5A6}" srcOrd="6" destOrd="0" presId="urn:microsoft.com/office/officeart/2008/layout/VerticalCurvedList"/>
    <dgm:cxn modelId="{29DA71C0-2F77-4D48-8A5C-B9411AC5C68E}" type="presParOf" srcId="{B24704EF-A3D2-4E93-B4D4-B97641CDB5A6}" destId="{3BBE8D4E-309F-44B3-A41C-4B3128FB35CE}" srcOrd="0" destOrd="0" presId="urn:microsoft.com/office/officeart/2008/layout/VerticalCurvedList"/>
    <dgm:cxn modelId="{C1D45643-E5CB-4255-8B2D-67F5B41863C6}" type="presParOf" srcId="{310A9407-99FE-4DA8-86D6-6FB05EEDCB1E}" destId="{F187C6E0-F2BB-4D4A-A284-4C9F1EF1F8F1}" srcOrd="7" destOrd="0" presId="urn:microsoft.com/office/officeart/2008/layout/VerticalCurvedList"/>
    <dgm:cxn modelId="{28A1FAEF-A853-49F3-895C-EFC23CF1F1BB}" type="presParOf" srcId="{310A9407-99FE-4DA8-86D6-6FB05EEDCB1E}" destId="{FA65AE3E-FFAC-4389-9E34-F4F49AF80805}" srcOrd="8" destOrd="0" presId="urn:microsoft.com/office/officeart/2008/layout/VerticalCurvedList"/>
    <dgm:cxn modelId="{C1208B45-B5A0-434B-87AF-0AAA4CFCAF87}" type="presParOf" srcId="{FA65AE3E-FFAC-4389-9E34-F4F49AF80805}" destId="{2BB449B1-7779-40D0-BCA8-072A90D47D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EB8800-2800-4933-9803-7E2C1CB875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829F22A-10B2-42BF-B67A-00B7D5CEF183}">
      <dgm:prSet custT="1"/>
      <dgm:spPr>
        <a:solidFill>
          <a:schemeClr val="tx2">
            <a:lumMod val="75000"/>
          </a:schemeClr>
        </a:solidFill>
      </dgm:spPr>
      <dgm:t>
        <a:bodyPr/>
        <a:lstStyle/>
        <a:p>
          <a:pPr rtl="0"/>
          <a:r>
            <a:rPr lang="fr-FR" sz="2200" dirty="0" smtClean="0">
              <a:solidFill>
                <a:schemeClr val="bg1"/>
              </a:solidFill>
            </a:rPr>
            <a:t>Ouverture / Découverte</a:t>
          </a:r>
          <a:endParaRPr lang="fr-FR" sz="2200" dirty="0">
            <a:solidFill>
              <a:schemeClr val="bg1"/>
            </a:solidFill>
          </a:endParaRPr>
        </a:p>
      </dgm:t>
    </dgm:pt>
    <dgm:pt modelId="{43836BBF-9286-4AA5-9572-002E9AE208B9}" type="parTrans" cxnId="{BD445C32-C7F1-44F7-92F0-13C709AB0221}">
      <dgm:prSet/>
      <dgm:spPr/>
      <dgm:t>
        <a:bodyPr/>
        <a:lstStyle/>
        <a:p>
          <a:endParaRPr lang="fr-FR"/>
        </a:p>
      </dgm:t>
    </dgm:pt>
    <dgm:pt modelId="{58F31971-C171-436D-838D-5B3E4DD1E94C}" type="sibTrans" cxnId="{BD445C32-C7F1-44F7-92F0-13C709AB0221}">
      <dgm:prSet/>
      <dgm:spPr>
        <a:ln w="38100">
          <a:solidFill>
            <a:schemeClr val="accent2">
              <a:lumMod val="40000"/>
              <a:lumOff val="60000"/>
            </a:schemeClr>
          </a:solidFill>
        </a:ln>
      </dgm:spPr>
      <dgm:t>
        <a:bodyPr/>
        <a:lstStyle/>
        <a:p>
          <a:endParaRPr lang="fr-FR"/>
        </a:p>
      </dgm:t>
    </dgm:pt>
    <dgm:pt modelId="{E5FC0366-5ED4-4D31-8E4E-804DF99B76DC}">
      <dgm:prSet custT="1"/>
      <dgm:spPr>
        <a:solidFill>
          <a:schemeClr val="tx2">
            <a:lumMod val="75000"/>
          </a:schemeClr>
        </a:solidFill>
      </dgm:spPr>
      <dgm:t>
        <a:bodyPr/>
        <a:lstStyle/>
        <a:p>
          <a:pPr rtl="0"/>
          <a:r>
            <a:rPr lang="fr-FR" sz="2200" dirty="0" smtClean="0">
              <a:solidFill>
                <a:schemeClr val="bg1"/>
              </a:solidFill>
            </a:rPr>
            <a:t>Autonomisation</a:t>
          </a:r>
          <a:endParaRPr lang="fr-FR" sz="2200" dirty="0">
            <a:solidFill>
              <a:schemeClr val="bg1"/>
            </a:solidFill>
          </a:endParaRPr>
        </a:p>
      </dgm:t>
    </dgm:pt>
    <dgm:pt modelId="{8FBE9F2F-7881-4F88-8314-E9AC9172AE40}" type="parTrans" cxnId="{7A64CF3D-F778-443D-9AC9-3A7549800F31}">
      <dgm:prSet/>
      <dgm:spPr/>
      <dgm:t>
        <a:bodyPr/>
        <a:lstStyle/>
        <a:p>
          <a:endParaRPr lang="fr-FR"/>
        </a:p>
      </dgm:t>
    </dgm:pt>
    <dgm:pt modelId="{CCB0C647-7DB7-47A5-9388-93E029053F4E}" type="sibTrans" cxnId="{7A64CF3D-F778-443D-9AC9-3A7549800F31}">
      <dgm:prSet/>
      <dgm:spPr/>
      <dgm:t>
        <a:bodyPr/>
        <a:lstStyle/>
        <a:p>
          <a:endParaRPr lang="fr-FR"/>
        </a:p>
      </dgm:t>
    </dgm:pt>
    <dgm:pt modelId="{F273EF53-50C2-4733-BC07-6EE83C8CB7D9}">
      <dgm:prSet custT="1"/>
      <dgm:spPr>
        <a:solidFill>
          <a:schemeClr val="tx2">
            <a:lumMod val="75000"/>
          </a:schemeClr>
        </a:solidFill>
      </dgm:spPr>
      <dgm:t>
        <a:bodyPr/>
        <a:lstStyle/>
        <a:p>
          <a:pPr rtl="0"/>
          <a:r>
            <a:rPr lang="fr-FR" sz="2400" dirty="0" smtClean="0">
              <a:solidFill>
                <a:schemeClr val="bg1"/>
              </a:solidFill>
            </a:rPr>
            <a:t>  </a:t>
          </a:r>
          <a:r>
            <a:rPr lang="fr-FR" sz="2200" dirty="0" smtClean="0">
              <a:solidFill>
                <a:schemeClr val="bg1"/>
              </a:solidFill>
            </a:rPr>
            <a:t>Mobilité / Citoyenneté, notamment européenne</a:t>
          </a:r>
          <a:endParaRPr lang="fr-FR" sz="2200" dirty="0">
            <a:solidFill>
              <a:schemeClr val="bg1"/>
            </a:solidFill>
          </a:endParaRPr>
        </a:p>
      </dgm:t>
    </dgm:pt>
    <dgm:pt modelId="{D1E7249F-2512-436C-AE36-BF26B3EE7F1D}" type="parTrans" cxnId="{7101B18F-B198-42D9-B1F5-1568A3D24E2D}">
      <dgm:prSet/>
      <dgm:spPr/>
      <dgm:t>
        <a:bodyPr/>
        <a:lstStyle/>
        <a:p>
          <a:endParaRPr lang="fr-FR"/>
        </a:p>
      </dgm:t>
    </dgm:pt>
    <dgm:pt modelId="{2FB7AF4B-0225-46E2-8DDC-6E453313E16A}" type="sibTrans" cxnId="{7101B18F-B198-42D9-B1F5-1568A3D24E2D}">
      <dgm:prSet/>
      <dgm:spPr/>
      <dgm:t>
        <a:bodyPr/>
        <a:lstStyle/>
        <a:p>
          <a:endParaRPr lang="fr-FR"/>
        </a:p>
      </dgm:t>
    </dgm:pt>
    <dgm:pt modelId="{C45EC98B-676E-401D-B393-8890C922D7D3}">
      <dgm:prSet custT="1"/>
      <dgm:spPr>
        <a:solidFill>
          <a:schemeClr val="tx2">
            <a:lumMod val="75000"/>
          </a:schemeClr>
        </a:solidFill>
      </dgm:spPr>
      <dgm:t>
        <a:bodyPr/>
        <a:lstStyle/>
        <a:p>
          <a:pPr algn="l" rtl="0"/>
          <a:r>
            <a:rPr lang="fr-FR" sz="2200" dirty="0" smtClean="0">
              <a:solidFill>
                <a:schemeClr val="bg1"/>
              </a:solidFill>
            </a:rPr>
            <a:t>Acquisition de compétences transférables</a:t>
          </a:r>
        </a:p>
      </dgm:t>
    </dgm:pt>
    <dgm:pt modelId="{7A4D072B-1508-4A47-BA8B-9C91C653C2A5}" type="parTrans" cxnId="{C16185B9-68BB-4DE2-B574-5B9C484C2CED}">
      <dgm:prSet/>
      <dgm:spPr/>
      <dgm:t>
        <a:bodyPr/>
        <a:lstStyle/>
        <a:p>
          <a:endParaRPr lang="fr-FR"/>
        </a:p>
      </dgm:t>
    </dgm:pt>
    <dgm:pt modelId="{3C234B65-01B7-49B8-8702-FEA22BEF3A3F}" type="sibTrans" cxnId="{C16185B9-68BB-4DE2-B574-5B9C484C2CED}">
      <dgm:prSet/>
      <dgm:spPr/>
      <dgm:t>
        <a:bodyPr/>
        <a:lstStyle/>
        <a:p>
          <a:endParaRPr lang="fr-FR"/>
        </a:p>
      </dgm:t>
    </dgm:pt>
    <dgm:pt modelId="{D64DA57D-4B3F-400D-A0DC-14617183E685}" type="pres">
      <dgm:prSet presAssocID="{E3EB8800-2800-4933-9803-7E2C1CB875FE}" presName="Name0" presStyleCnt="0">
        <dgm:presLayoutVars>
          <dgm:chMax val="7"/>
          <dgm:chPref val="7"/>
          <dgm:dir/>
        </dgm:presLayoutVars>
      </dgm:prSet>
      <dgm:spPr/>
      <dgm:t>
        <a:bodyPr/>
        <a:lstStyle/>
        <a:p>
          <a:endParaRPr lang="fr-FR"/>
        </a:p>
      </dgm:t>
    </dgm:pt>
    <dgm:pt modelId="{310A9407-99FE-4DA8-86D6-6FB05EEDCB1E}" type="pres">
      <dgm:prSet presAssocID="{E3EB8800-2800-4933-9803-7E2C1CB875FE}" presName="Name1" presStyleCnt="0"/>
      <dgm:spPr/>
    </dgm:pt>
    <dgm:pt modelId="{66506F87-73F8-49D5-A711-58F47E6FB0A2}" type="pres">
      <dgm:prSet presAssocID="{E3EB8800-2800-4933-9803-7E2C1CB875FE}" presName="cycle" presStyleCnt="0"/>
      <dgm:spPr/>
    </dgm:pt>
    <dgm:pt modelId="{FDA42E64-2FDD-4325-8B39-4DB00F922362}" type="pres">
      <dgm:prSet presAssocID="{E3EB8800-2800-4933-9803-7E2C1CB875FE}" presName="srcNode" presStyleLbl="node1" presStyleIdx="0" presStyleCnt="4"/>
      <dgm:spPr/>
    </dgm:pt>
    <dgm:pt modelId="{53C4B011-D721-46A0-A975-3C18DF63FE36}" type="pres">
      <dgm:prSet presAssocID="{E3EB8800-2800-4933-9803-7E2C1CB875FE}" presName="conn" presStyleLbl="parChTrans1D2" presStyleIdx="0" presStyleCnt="1"/>
      <dgm:spPr/>
      <dgm:t>
        <a:bodyPr/>
        <a:lstStyle/>
        <a:p>
          <a:endParaRPr lang="fr-FR"/>
        </a:p>
      </dgm:t>
    </dgm:pt>
    <dgm:pt modelId="{CEA2AF04-6E4C-4F3A-9B7C-AD02904D070E}" type="pres">
      <dgm:prSet presAssocID="{E3EB8800-2800-4933-9803-7E2C1CB875FE}" presName="extraNode" presStyleLbl="node1" presStyleIdx="0" presStyleCnt="4"/>
      <dgm:spPr/>
    </dgm:pt>
    <dgm:pt modelId="{98E63AD7-6DDB-4347-ACB5-76EA0E88FD56}" type="pres">
      <dgm:prSet presAssocID="{E3EB8800-2800-4933-9803-7E2C1CB875FE}" presName="dstNode" presStyleLbl="node1" presStyleIdx="0" presStyleCnt="4"/>
      <dgm:spPr/>
    </dgm:pt>
    <dgm:pt modelId="{FBE54739-7EF1-44BF-92DC-0D4780E2B384}" type="pres">
      <dgm:prSet presAssocID="{5829F22A-10B2-42BF-B67A-00B7D5CEF183}" presName="text_1" presStyleLbl="node1" presStyleIdx="0" presStyleCnt="4" custScaleX="87465" custLinFactNeighborX="-5638" custLinFactNeighborY="223">
        <dgm:presLayoutVars>
          <dgm:bulletEnabled val="1"/>
        </dgm:presLayoutVars>
      </dgm:prSet>
      <dgm:spPr/>
      <dgm:t>
        <a:bodyPr/>
        <a:lstStyle/>
        <a:p>
          <a:endParaRPr lang="fr-FR"/>
        </a:p>
      </dgm:t>
    </dgm:pt>
    <dgm:pt modelId="{33200A58-0309-4ECA-9C22-E4CAE347632E}" type="pres">
      <dgm:prSet presAssocID="{5829F22A-10B2-42BF-B67A-00B7D5CEF183}" presName="accent_1" presStyleCnt="0"/>
      <dgm:spPr/>
    </dgm:pt>
    <dgm:pt modelId="{F77BE285-C6AC-4026-9D08-A6056930B85C}" type="pres">
      <dgm:prSet presAssocID="{5829F22A-10B2-42BF-B67A-00B7D5CEF183}" presName="accentRepeatNode" presStyleLbl="solidFgAcc1" presStyleIdx="0" presStyleCnt="4"/>
      <dgm:spPr>
        <a:solidFill>
          <a:schemeClr val="bg1"/>
        </a:solidFill>
        <a:ln w="28575">
          <a:solidFill>
            <a:schemeClr val="tx2"/>
          </a:solidFill>
        </a:ln>
      </dgm:spPr>
      <dgm:t>
        <a:bodyPr/>
        <a:lstStyle/>
        <a:p>
          <a:endParaRPr lang="fr-FR"/>
        </a:p>
      </dgm:t>
    </dgm:pt>
    <dgm:pt modelId="{F99C8831-538E-423E-A0A7-79AE1359CB25}" type="pres">
      <dgm:prSet presAssocID="{E5FC0366-5ED4-4D31-8E4E-804DF99B76DC}" presName="text_2" presStyleLbl="node1" presStyleIdx="1" presStyleCnt="4" custScaleX="87845" custLinFactNeighborX="-6076" custLinFactNeighborY="-447">
        <dgm:presLayoutVars>
          <dgm:bulletEnabled val="1"/>
        </dgm:presLayoutVars>
      </dgm:prSet>
      <dgm:spPr/>
      <dgm:t>
        <a:bodyPr/>
        <a:lstStyle/>
        <a:p>
          <a:endParaRPr lang="fr-FR"/>
        </a:p>
      </dgm:t>
    </dgm:pt>
    <dgm:pt modelId="{CCF899E1-3C0C-47C9-AAA6-700B78AACD6D}" type="pres">
      <dgm:prSet presAssocID="{E5FC0366-5ED4-4D31-8E4E-804DF99B76DC}" presName="accent_2" presStyleCnt="0"/>
      <dgm:spPr/>
    </dgm:pt>
    <dgm:pt modelId="{A80B714A-B266-4F3A-94C2-84CCBEA69731}" type="pres">
      <dgm:prSet presAssocID="{E5FC0366-5ED4-4D31-8E4E-804DF99B76DC}" presName="accentRepeatNode" presStyleLbl="solidFgAcc1" presStyleIdx="1" presStyleCnt="4"/>
      <dgm:spPr>
        <a:solidFill>
          <a:schemeClr val="bg1"/>
        </a:solidFill>
        <a:ln w="28575">
          <a:solidFill>
            <a:schemeClr val="tx2"/>
          </a:solidFill>
        </a:ln>
      </dgm:spPr>
      <dgm:t>
        <a:bodyPr/>
        <a:lstStyle/>
        <a:p>
          <a:endParaRPr lang="fr-FR"/>
        </a:p>
      </dgm:t>
    </dgm:pt>
    <dgm:pt modelId="{78912BE4-9D22-443F-B3DD-D1E414C3189F}" type="pres">
      <dgm:prSet presAssocID="{F273EF53-50C2-4733-BC07-6EE83C8CB7D9}" presName="text_3" presStyleLbl="node1" presStyleIdx="2" presStyleCnt="4" custScaleX="89429" custLinFactNeighborX="-6868">
        <dgm:presLayoutVars>
          <dgm:bulletEnabled val="1"/>
        </dgm:presLayoutVars>
      </dgm:prSet>
      <dgm:spPr/>
      <dgm:t>
        <a:bodyPr/>
        <a:lstStyle/>
        <a:p>
          <a:endParaRPr lang="fr-FR"/>
        </a:p>
      </dgm:t>
    </dgm:pt>
    <dgm:pt modelId="{B24704EF-A3D2-4E93-B4D4-B97641CDB5A6}" type="pres">
      <dgm:prSet presAssocID="{F273EF53-50C2-4733-BC07-6EE83C8CB7D9}" presName="accent_3" presStyleCnt="0"/>
      <dgm:spPr/>
    </dgm:pt>
    <dgm:pt modelId="{3BBE8D4E-309F-44B3-A41C-4B3128FB35CE}" type="pres">
      <dgm:prSet presAssocID="{F273EF53-50C2-4733-BC07-6EE83C8CB7D9}" presName="accentRepeatNode" presStyleLbl="solidFgAcc1" presStyleIdx="2" presStyleCnt="4"/>
      <dgm:spPr>
        <a:solidFill>
          <a:schemeClr val="bg1"/>
        </a:solidFill>
        <a:ln w="28575">
          <a:solidFill>
            <a:schemeClr val="tx2"/>
          </a:solidFill>
        </a:ln>
      </dgm:spPr>
      <dgm:t>
        <a:bodyPr/>
        <a:lstStyle/>
        <a:p>
          <a:endParaRPr lang="fr-FR"/>
        </a:p>
      </dgm:t>
    </dgm:pt>
    <dgm:pt modelId="{F187C6E0-F2BB-4D4A-A284-4C9F1EF1F8F1}" type="pres">
      <dgm:prSet presAssocID="{C45EC98B-676E-401D-B393-8890C922D7D3}" presName="text_4" presStyleLbl="node1" presStyleIdx="3" presStyleCnt="4" custScaleX="87480" custLinFactNeighborX="-5432">
        <dgm:presLayoutVars>
          <dgm:bulletEnabled val="1"/>
        </dgm:presLayoutVars>
      </dgm:prSet>
      <dgm:spPr/>
      <dgm:t>
        <a:bodyPr/>
        <a:lstStyle/>
        <a:p>
          <a:endParaRPr lang="fr-FR"/>
        </a:p>
      </dgm:t>
    </dgm:pt>
    <dgm:pt modelId="{FA65AE3E-FFAC-4389-9E34-F4F49AF80805}" type="pres">
      <dgm:prSet presAssocID="{C45EC98B-676E-401D-B393-8890C922D7D3}" presName="accent_4" presStyleCnt="0"/>
      <dgm:spPr/>
    </dgm:pt>
    <dgm:pt modelId="{2BB449B1-7779-40D0-BCA8-072A90D47D47}" type="pres">
      <dgm:prSet presAssocID="{C45EC98B-676E-401D-B393-8890C922D7D3}" presName="accentRepeatNode" presStyleLbl="solidFgAcc1" presStyleIdx="3" presStyleCnt="4"/>
      <dgm:spPr>
        <a:solidFill>
          <a:schemeClr val="bg1"/>
        </a:solidFill>
        <a:ln w="28575">
          <a:solidFill>
            <a:schemeClr val="tx2"/>
          </a:solidFill>
        </a:ln>
      </dgm:spPr>
      <dgm:t>
        <a:bodyPr/>
        <a:lstStyle/>
        <a:p>
          <a:endParaRPr lang="fr-FR"/>
        </a:p>
      </dgm:t>
    </dgm:pt>
  </dgm:ptLst>
  <dgm:cxnLst>
    <dgm:cxn modelId="{BD445C32-C7F1-44F7-92F0-13C709AB0221}" srcId="{E3EB8800-2800-4933-9803-7E2C1CB875FE}" destId="{5829F22A-10B2-42BF-B67A-00B7D5CEF183}" srcOrd="0" destOrd="0" parTransId="{43836BBF-9286-4AA5-9572-002E9AE208B9}" sibTransId="{58F31971-C171-436D-838D-5B3E4DD1E94C}"/>
    <dgm:cxn modelId="{7101B18F-B198-42D9-B1F5-1568A3D24E2D}" srcId="{E3EB8800-2800-4933-9803-7E2C1CB875FE}" destId="{F273EF53-50C2-4733-BC07-6EE83C8CB7D9}" srcOrd="2" destOrd="0" parTransId="{D1E7249F-2512-436C-AE36-BF26B3EE7F1D}" sibTransId="{2FB7AF4B-0225-46E2-8DDC-6E453313E16A}"/>
    <dgm:cxn modelId="{C16185B9-68BB-4DE2-B574-5B9C484C2CED}" srcId="{E3EB8800-2800-4933-9803-7E2C1CB875FE}" destId="{C45EC98B-676E-401D-B393-8890C922D7D3}" srcOrd="3" destOrd="0" parTransId="{7A4D072B-1508-4A47-BA8B-9C91C653C2A5}" sibTransId="{3C234B65-01B7-49B8-8702-FEA22BEF3A3F}"/>
    <dgm:cxn modelId="{7A64CF3D-F778-443D-9AC9-3A7549800F31}" srcId="{E3EB8800-2800-4933-9803-7E2C1CB875FE}" destId="{E5FC0366-5ED4-4D31-8E4E-804DF99B76DC}" srcOrd="1" destOrd="0" parTransId="{8FBE9F2F-7881-4F88-8314-E9AC9172AE40}" sibTransId="{CCB0C647-7DB7-47A5-9388-93E029053F4E}"/>
    <dgm:cxn modelId="{9EB65A03-6DDF-482C-837A-42F049F52E95}" type="presOf" srcId="{E5FC0366-5ED4-4D31-8E4E-804DF99B76DC}" destId="{F99C8831-538E-423E-A0A7-79AE1359CB25}" srcOrd="0" destOrd="0" presId="urn:microsoft.com/office/officeart/2008/layout/VerticalCurvedList"/>
    <dgm:cxn modelId="{1DBAD7F1-3D76-49D2-BC31-0779221B16C4}" type="presOf" srcId="{5829F22A-10B2-42BF-B67A-00B7D5CEF183}" destId="{FBE54739-7EF1-44BF-92DC-0D4780E2B384}" srcOrd="0" destOrd="0" presId="urn:microsoft.com/office/officeart/2008/layout/VerticalCurvedList"/>
    <dgm:cxn modelId="{5A2D9381-B4A2-4E0E-B790-2F407897562F}" type="presOf" srcId="{F273EF53-50C2-4733-BC07-6EE83C8CB7D9}" destId="{78912BE4-9D22-443F-B3DD-D1E414C3189F}" srcOrd="0" destOrd="0" presId="urn:microsoft.com/office/officeart/2008/layout/VerticalCurvedList"/>
    <dgm:cxn modelId="{6738B862-CB58-4F14-8A91-6517C7D77EE7}" type="presOf" srcId="{C45EC98B-676E-401D-B393-8890C922D7D3}" destId="{F187C6E0-F2BB-4D4A-A284-4C9F1EF1F8F1}" srcOrd="0" destOrd="0" presId="urn:microsoft.com/office/officeart/2008/layout/VerticalCurvedList"/>
    <dgm:cxn modelId="{86FB787F-62DF-48D4-9826-9A9DC4B68A0A}" type="presOf" srcId="{58F31971-C171-436D-838D-5B3E4DD1E94C}" destId="{53C4B011-D721-46A0-A975-3C18DF63FE36}" srcOrd="0" destOrd="0" presId="urn:microsoft.com/office/officeart/2008/layout/VerticalCurvedList"/>
    <dgm:cxn modelId="{71F0A4B9-E6B9-4FDE-A40C-157A98C17329}" type="presOf" srcId="{E3EB8800-2800-4933-9803-7E2C1CB875FE}" destId="{D64DA57D-4B3F-400D-A0DC-14617183E685}" srcOrd="0" destOrd="0" presId="urn:microsoft.com/office/officeart/2008/layout/VerticalCurvedList"/>
    <dgm:cxn modelId="{6A07A356-A1CD-4170-8D67-B91A4086C0FC}" type="presParOf" srcId="{D64DA57D-4B3F-400D-A0DC-14617183E685}" destId="{310A9407-99FE-4DA8-86D6-6FB05EEDCB1E}" srcOrd="0" destOrd="0" presId="urn:microsoft.com/office/officeart/2008/layout/VerticalCurvedList"/>
    <dgm:cxn modelId="{EE9DBEB9-216F-456D-BCA7-82AAEF0F77A0}" type="presParOf" srcId="{310A9407-99FE-4DA8-86D6-6FB05EEDCB1E}" destId="{66506F87-73F8-49D5-A711-58F47E6FB0A2}" srcOrd="0" destOrd="0" presId="urn:microsoft.com/office/officeart/2008/layout/VerticalCurvedList"/>
    <dgm:cxn modelId="{B343235E-2F93-497B-9410-0EF9ED789990}" type="presParOf" srcId="{66506F87-73F8-49D5-A711-58F47E6FB0A2}" destId="{FDA42E64-2FDD-4325-8B39-4DB00F922362}" srcOrd="0" destOrd="0" presId="urn:microsoft.com/office/officeart/2008/layout/VerticalCurvedList"/>
    <dgm:cxn modelId="{3EE33EC7-8C55-4188-AA06-7A657822CD13}" type="presParOf" srcId="{66506F87-73F8-49D5-A711-58F47E6FB0A2}" destId="{53C4B011-D721-46A0-A975-3C18DF63FE36}" srcOrd="1" destOrd="0" presId="urn:microsoft.com/office/officeart/2008/layout/VerticalCurvedList"/>
    <dgm:cxn modelId="{7EACF5BC-B11E-4FE7-8BCD-9D0B638607EA}" type="presParOf" srcId="{66506F87-73F8-49D5-A711-58F47E6FB0A2}" destId="{CEA2AF04-6E4C-4F3A-9B7C-AD02904D070E}" srcOrd="2" destOrd="0" presId="urn:microsoft.com/office/officeart/2008/layout/VerticalCurvedList"/>
    <dgm:cxn modelId="{1EA61785-C40F-4212-9801-FDB1EC7DD7B9}" type="presParOf" srcId="{66506F87-73F8-49D5-A711-58F47E6FB0A2}" destId="{98E63AD7-6DDB-4347-ACB5-76EA0E88FD56}" srcOrd="3" destOrd="0" presId="urn:microsoft.com/office/officeart/2008/layout/VerticalCurvedList"/>
    <dgm:cxn modelId="{0BB1C50D-7EE7-4910-919B-42FD82FF7800}" type="presParOf" srcId="{310A9407-99FE-4DA8-86D6-6FB05EEDCB1E}" destId="{FBE54739-7EF1-44BF-92DC-0D4780E2B384}" srcOrd="1" destOrd="0" presId="urn:microsoft.com/office/officeart/2008/layout/VerticalCurvedList"/>
    <dgm:cxn modelId="{252D8BE7-FC98-4A55-A329-FC7E7D8B96C1}" type="presParOf" srcId="{310A9407-99FE-4DA8-86D6-6FB05EEDCB1E}" destId="{33200A58-0309-4ECA-9C22-E4CAE347632E}" srcOrd="2" destOrd="0" presId="urn:microsoft.com/office/officeart/2008/layout/VerticalCurvedList"/>
    <dgm:cxn modelId="{8596C07C-6CEE-4ADA-B3E6-A3248F2A30A2}" type="presParOf" srcId="{33200A58-0309-4ECA-9C22-E4CAE347632E}" destId="{F77BE285-C6AC-4026-9D08-A6056930B85C}" srcOrd="0" destOrd="0" presId="urn:microsoft.com/office/officeart/2008/layout/VerticalCurvedList"/>
    <dgm:cxn modelId="{94C61E80-E6A1-4B74-8E99-7953223A8DF7}" type="presParOf" srcId="{310A9407-99FE-4DA8-86D6-6FB05EEDCB1E}" destId="{F99C8831-538E-423E-A0A7-79AE1359CB25}" srcOrd="3" destOrd="0" presId="urn:microsoft.com/office/officeart/2008/layout/VerticalCurvedList"/>
    <dgm:cxn modelId="{E423DE6C-D223-4866-911F-EAB6E98B7FB2}" type="presParOf" srcId="{310A9407-99FE-4DA8-86D6-6FB05EEDCB1E}" destId="{CCF899E1-3C0C-47C9-AAA6-700B78AACD6D}" srcOrd="4" destOrd="0" presId="urn:microsoft.com/office/officeart/2008/layout/VerticalCurvedList"/>
    <dgm:cxn modelId="{AEBD231C-3A36-463A-961D-656B2E8A8A0A}" type="presParOf" srcId="{CCF899E1-3C0C-47C9-AAA6-700B78AACD6D}" destId="{A80B714A-B266-4F3A-94C2-84CCBEA69731}" srcOrd="0" destOrd="0" presId="urn:microsoft.com/office/officeart/2008/layout/VerticalCurvedList"/>
    <dgm:cxn modelId="{70EE56AB-A987-45CA-8AFB-69BF51AF7652}" type="presParOf" srcId="{310A9407-99FE-4DA8-86D6-6FB05EEDCB1E}" destId="{78912BE4-9D22-443F-B3DD-D1E414C3189F}" srcOrd="5" destOrd="0" presId="urn:microsoft.com/office/officeart/2008/layout/VerticalCurvedList"/>
    <dgm:cxn modelId="{2F2A6737-5C5A-4367-88ED-6B3FF9D79E53}" type="presParOf" srcId="{310A9407-99FE-4DA8-86D6-6FB05EEDCB1E}" destId="{B24704EF-A3D2-4E93-B4D4-B97641CDB5A6}" srcOrd="6" destOrd="0" presId="urn:microsoft.com/office/officeart/2008/layout/VerticalCurvedList"/>
    <dgm:cxn modelId="{342C2D91-510D-4FC1-9442-56B3EAEDC84D}" type="presParOf" srcId="{B24704EF-A3D2-4E93-B4D4-B97641CDB5A6}" destId="{3BBE8D4E-309F-44B3-A41C-4B3128FB35CE}" srcOrd="0" destOrd="0" presId="urn:microsoft.com/office/officeart/2008/layout/VerticalCurvedList"/>
    <dgm:cxn modelId="{289C4F5E-DD9D-4043-BCFD-EA50A457849A}" type="presParOf" srcId="{310A9407-99FE-4DA8-86D6-6FB05EEDCB1E}" destId="{F187C6E0-F2BB-4D4A-A284-4C9F1EF1F8F1}" srcOrd="7" destOrd="0" presId="urn:microsoft.com/office/officeart/2008/layout/VerticalCurvedList"/>
    <dgm:cxn modelId="{5024EFF2-07FD-4D2F-9687-7350F7321F7B}" type="presParOf" srcId="{310A9407-99FE-4DA8-86D6-6FB05EEDCB1E}" destId="{FA65AE3E-FFAC-4389-9E34-F4F49AF80805}" srcOrd="8" destOrd="0" presId="urn:microsoft.com/office/officeart/2008/layout/VerticalCurvedList"/>
    <dgm:cxn modelId="{7EE601C4-4C5A-4F6D-8B45-50F86C4BD07F}" type="presParOf" srcId="{FA65AE3E-FFAC-4389-9E34-F4F49AF80805}" destId="{2BB449B1-7779-40D0-BCA8-072A90D47D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59160C-5AD0-4EF6-9D52-A5196E369C31}"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fr-FR"/>
        </a:p>
      </dgm:t>
    </dgm:pt>
    <dgm:pt modelId="{35561C51-D90B-4535-BE16-B747C09850C1}">
      <dgm:prSet/>
      <dgm:spPr/>
      <dgm:t>
        <a:bodyPr/>
        <a:lstStyle/>
        <a:p>
          <a:pPr rtl="0"/>
          <a:r>
            <a:rPr lang="fr-FR" dirty="0" smtClean="0">
              <a:solidFill>
                <a:schemeClr val="tx2"/>
              </a:solidFill>
            </a:rPr>
            <a:t>Aix en Provence (Bouches-du-Rhône): 5 jours, en août, chambre simple, 2 jeunes, tous éligibles à l’aide</a:t>
          </a:r>
        </a:p>
        <a:p>
          <a:pPr rtl="0"/>
          <a:r>
            <a:rPr lang="fr-FR" b="1" dirty="0" smtClean="0">
              <a:solidFill>
                <a:schemeClr val="tx2"/>
              </a:solidFill>
            </a:rPr>
            <a:t>210€ </a:t>
          </a:r>
          <a:r>
            <a:rPr lang="fr-FR" b="1" dirty="0" smtClean="0">
              <a:solidFill>
                <a:schemeClr val="tx2"/>
              </a:solidFill>
            </a:rPr>
            <a:t>versés par jeune</a:t>
          </a:r>
          <a:endParaRPr lang="fr-FR" b="1" dirty="0">
            <a:solidFill>
              <a:schemeClr val="tx2"/>
            </a:solidFill>
          </a:endParaRPr>
        </a:p>
      </dgm:t>
    </dgm:pt>
    <dgm:pt modelId="{D77DF093-3841-451B-81CF-6108FFEEAF4D}" type="parTrans" cxnId="{DECD5B94-7395-4313-8AD7-7E49F108E69C}">
      <dgm:prSet/>
      <dgm:spPr/>
      <dgm:t>
        <a:bodyPr/>
        <a:lstStyle/>
        <a:p>
          <a:endParaRPr lang="fr-FR"/>
        </a:p>
      </dgm:t>
    </dgm:pt>
    <dgm:pt modelId="{F7AEC5C0-FDDE-4A9B-8C9C-8186F76680C4}" type="sibTrans" cxnId="{DECD5B94-7395-4313-8AD7-7E49F108E69C}">
      <dgm:prSet/>
      <dgm:spPr/>
      <dgm:t>
        <a:bodyPr/>
        <a:lstStyle/>
        <a:p>
          <a:endParaRPr lang="fr-FR"/>
        </a:p>
      </dgm:t>
    </dgm:pt>
    <dgm:pt modelId="{005C49BE-6E0C-4DEA-8431-7DAF9FB57B2F}">
      <dgm:prSet/>
      <dgm:spPr/>
      <dgm:t>
        <a:bodyPr/>
        <a:lstStyle/>
        <a:p>
          <a:pPr rtl="0"/>
          <a:r>
            <a:rPr lang="fr-FR" dirty="0" smtClean="0">
              <a:solidFill>
                <a:schemeClr val="tx2"/>
              </a:solidFill>
            </a:rPr>
            <a:t>Val </a:t>
          </a:r>
          <a:r>
            <a:rPr lang="fr-FR" dirty="0" err="1" smtClean="0">
              <a:solidFill>
                <a:schemeClr val="tx2"/>
              </a:solidFill>
            </a:rPr>
            <a:t>Thorens</a:t>
          </a:r>
          <a:r>
            <a:rPr lang="fr-FR" dirty="0" smtClean="0">
              <a:solidFill>
                <a:schemeClr val="tx2"/>
              </a:solidFill>
            </a:rPr>
            <a:t> (Savoie): une semaine, pension complète, forfaits, transports, matériel, 15 jeunes issus des QPV, tous éligibles à l’aide</a:t>
          </a:r>
        </a:p>
        <a:p>
          <a:pPr rtl="0"/>
          <a:r>
            <a:rPr lang="fr-FR" b="1" dirty="0" smtClean="0">
              <a:solidFill>
                <a:schemeClr val="tx2"/>
              </a:solidFill>
            </a:rPr>
            <a:t>250</a:t>
          </a:r>
          <a:r>
            <a:rPr lang="fr-FR" b="1" dirty="0" smtClean="0">
              <a:solidFill>
                <a:schemeClr val="tx2"/>
              </a:solidFill>
            </a:rPr>
            <a:t>€ versés par jeune</a:t>
          </a:r>
          <a:endParaRPr lang="fr-FR" b="1" dirty="0">
            <a:solidFill>
              <a:schemeClr val="tx2"/>
            </a:solidFill>
          </a:endParaRPr>
        </a:p>
      </dgm:t>
    </dgm:pt>
    <dgm:pt modelId="{E5584638-3B1B-4123-AD5C-085851485F4B}" type="parTrans" cxnId="{61D64927-920D-424C-8A5A-E480068CC2D7}">
      <dgm:prSet/>
      <dgm:spPr/>
      <dgm:t>
        <a:bodyPr/>
        <a:lstStyle/>
        <a:p>
          <a:endParaRPr lang="fr-FR"/>
        </a:p>
      </dgm:t>
    </dgm:pt>
    <dgm:pt modelId="{0BBF706A-D6F2-4BFC-996F-5403CDBEDB9D}" type="sibTrans" cxnId="{61D64927-920D-424C-8A5A-E480068CC2D7}">
      <dgm:prSet/>
      <dgm:spPr/>
      <dgm:t>
        <a:bodyPr/>
        <a:lstStyle/>
        <a:p>
          <a:endParaRPr lang="fr-FR"/>
        </a:p>
      </dgm:t>
    </dgm:pt>
    <dgm:pt modelId="{1212DC8C-C0F7-400D-81FF-C3D4AD3B630F}" type="pres">
      <dgm:prSet presAssocID="{8259160C-5AD0-4EF6-9D52-A5196E369C31}" presName="diagram" presStyleCnt="0">
        <dgm:presLayoutVars>
          <dgm:dir/>
          <dgm:animLvl val="lvl"/>
          <dgm:resizeHandles val="exact"/>
        </dgm:presLayoutVars>
      </dgm:prSet>
      <dgm:spPr/>
      <dgm:t>
        <a:bodyPr/>
        <a:lstStyle/>
        <a:p>
          <a:endParaRPr lang="fr-FR"/>
        </a:p>
      </dgm:t>
    </dgm:pt>
    <dgm:pt modelId="{FF40ED54-DCC5-479A-9918-7E2009E8FC84}" type="pres">
      <dgm:prSet presAssocID="{35561C51-D90B-4535-BE16-B747C09850C1}" presName="compNode" presStyleCnt="0"/>
      <dgm:spPr/>
    </dgm:pt>
    <dgm:pt modelId="{C11B0328-6A12-4C9C-AED1-75E1445A2403}" type="pres">
      <dgm:prSet presAssocID="{35561C51-D90B-4535-BE16-B747C09850C1}" presName="childRect" presStyleLbl="bgAcc1" presStyleIdx="0" presStyleCnt="2">
        <dgm:presLayoutVars>
          <dgm:bulletEnabled val="1"/>
        </dgm:presLayoutVars>
      </dgm:prSet>
      <dgm:spPr/>
    </dgm:pt>
    <dgm:pt modelId="{835ED8A4-3D5C-48EE-B5D6-F9B50351406A}" type="pres">
      <dgm:prSet presAssocID="{35561C51-D90B-4535-BE16-B747C09850C1}" presName="parentText" presStyleLbl="node1" presStyleIdx="0" presStyleCnt="0">
        <dgm:presLayoutVars>
          <dgm:chMax val="0"/>
          <dgm:bulletEnabled val="1"/>
        </dgm:presLayoutVars>
      </dgm:prSet>
      <dgm:spPr/>
      <dgm:t>
        <a:bodyPr/>
        <a:lstStyle/>
        <a:p>
          <a:endParaRPr lang="fr-FR"/>
        </a:p>
      </dgm:t>
    </dgm:pt>
    <dgm:pt modelId="{0D83B77F-BDA8-4B17-B3EA-12F85D720C33}" type="pres">
      <dgm:prSet presAssocID="{35561C51-D90B-4535-BE16-B747C09850C1}" presName="parentRect" presStyleLbl="alignNode1" presStyleIdx="0" presStyleCnt="2"/>
      <dgm:spPr/>
      <dgm:t>
        <a:bodyPr/>
        <a:lstStyle/>
        <a:p>
          <a:endParaRPr lang="fr-FR"/>
        </a:p>
      </dgm:t>
    </dgm:pt>
    <dgm:pt modelId="{AFB7E4BE-906B-40F8-BFA7-D7638C243DD3}" type="pres">
      <dgm:prSet presAssocID="{35561C51-D90B-4535-BE16-B747C09850C1}" presName="adorn" presStyleLbl="fgAccFollowNode1" presStyleIdx="0" presStyleCnt="2" custLinFactNeighborX="10757" custLinFactNeighborY="-15350"/>
      <dgm:spPr>
        <a:solidFill>
          <a:srgbClr val="FF0000"/>
        </a:solidFill>
      </dgm:spPr>
      <dgm:t>
        <a:bodyPr/>
        <a:lstStyle/>
        <a:p>
          <a:endParaRPr lang="fr-FR"/>
        </a:p>
      </dgm:t>
    </dgm:pt>
    <dgm:pt modelId="{E7F79D70-0B61-425F-B0C4-156E136DD4E6}" type="pres">
      <dgm:prSet presAssocID="{F7AEC5C0-FDDE-4A9B-8C9C-8186F76680C4}" presName="sibTrans" presStyleLbl="sibTrans2D1" presStyleIdx="0" presStyleCnt="0"/>
      <dgm:spPr/>
      <dgm:t>
        <a:bodyPr/>
        <a:lstStyle/>
        <a:p>
          <a:endParaRPr lang="fr-FR"/>
        </a:p>
      </dgm:t>
    </dgm:pt>
    <dgm:pt modelId="{2FB13CA1-91B2-4BBE-85EA-FFE29A2979C6}" type="pres">
      <dgm:prSet presAssocID="{005C49BE-6E0C-4DEA-8431-7DAF9FB57B2F}" presName="compNode" presStyleCnt="0"/>
      <dgm:spPr/>
    </dgm:pt>
    <dgm:pt modelId="{1EB32344-78DA-4FDD-BD8D-D0C5B96FA525}" type="pres">
      <dgm:prSet presAssocID="{005C49BE-6E0C-4DEA-8431-7DAF9FB57B2F}" presName="childRect" presStyleLbl="bgAcc1" presStyleIdx="1" presStyleCnt="2">
        <dgm:presLayoutVars>
          <dgm:bulletEnabled val="1"/>
        </dgm:presLayoutVars>
      </dgm:prSet>
      <dgm:spPr>
        <a:blipFill rotWithShape="0">
          <a:blip xmlns:r="http://schemas.openxmlformats.org/officeDocument/2006/relationships" r:embed="rId1">
            <a:extLst>
              <a:ext uri="{BEBA8EAE-BF5A-486C-A8C5-ECC9F3942E4B}">
                <a14:imgProps xmlns:a14="http://schemas.microsoft.com/office/drawing/2010/main">
                  <a14:imgLayer r:embed="rId2">
                    <a14:imgEffect>
                      <a14:backgroundRemoval t="8094" b="100000" l="0" r="100000"/>
                    </a14:imgEffect>
                  </a14:imgLayer>
                </a14:imgProps>
              </a:ext>
            </a:extLst>
          </a:blip>
          <a:stretch>
            <a:fillRect/>
          </a:stretch>
        </a:blipFill>
      </dgm:spPr>
      <dgm:t>
        <a:bodyPr/>
        <a:lstStyle/>
        <a:p>
          <a:endParaRPr lang="fr-FR"/>
        </a:p>
      </dgm:t>
    </dgm:pt>
    <dgm:pt modelId="{272A3A55-ED99-4F10-84F0-C827A9142BA5}" type="pres">
      <dgm:prSet presAssocID="{005C49BE-6E0C-4DEA-8431-7DAF9FB57B2F}" presName="parentText" presStyleLbl="node1" presStyleIdx="0" presStyleCnt="0">
        <dgm:presLayoutVars>
          <dgm:chMax val="0"/>
          <dgm:bulletEnabled val="1"/>
        </dgm:presLayoutVars>
      </dgm:prSet>
      <dgm:spPr/>
      <dgm:t>
        <a:bodyPr/>
        <a:lstStyle/>
        <a:p>
          <a:endParaRPr lang="fr-FR"/>
        </a:p>
      </dgm:t>
    </dgm:pt>
    <dgm:pt modelId="{511D8599-D32F-4974-9270-2CA04D40EE4D}" type="pres">
      <dgm:prSet presAssocID="{005C49BE-6E0C-4DEA-8431-7DAF9FB57B2F}" presName="parentRect" presStyleLbl="alignNode1" presStyleIdx="1" presStyleCnt="2"/>
      <dgm:spPr/>
      <dgm:t>
        <a:bodyPr/>
        <a:lstStyle/>
        <a:p>
          <a:endParaRPr lang="fr-FR"/>
        </a:p>
      </dgm:t>
    </dgm:pt>
    <dgm:pt modelId="{F94C5F8B-6E3D-4D26-9B7B-29FACCF73474}" type="pres">
      <dgm:prSet presAssocID="{005C49BE-6E0C-4DEA-8431-7DAF9FB57B2F}" presName="adorn" presStyleLbl="fgAccFollowNode1" presStyleIdx="1" presStyleCnt="2" custLinFactNeighborY="-14640"/>
      <dgm:spPr>
        <a:solidFill>
          <a:srgbClr val="FF0000"/>
        </a:solidFill>
      </dgm:spPr>
      <dgm:t>
        <a:bodyPr/>
        <a:lstStyle/>
        <a:p>
          <a:endParaRPr lang="fr-FR"/>
        </a:p>
      </dgm:t>
    </dgm:pt>
  </dgm:ptLst>
  <dgm:cxnLst>
    <dgm:cxn modelId="{61D64927-920D-424C-8A5A-E480068CC2D7}" srcId="{8259160C-5AD0-4EF6-9D52-A5196E369C31}" destId="{005C49BE-6E0C-4DEA-8431-7DAF9FB57B2F}" srcOrd="1" destOrd="0" parTransId="{E5584638-3B1B-4123-AD5C-085851485F4B}" sibTransId="{0BBF706A-D6F2-4BFC-996F-5403CDBEDB9D}"/>
    <dgm:cxn modelId="{DECD5B94-7395-4313-8AD7-7E49F108E69C}" srcId="{8259160C-5AD0-4EF6-9D52-A5196E369C31}" destId="{35561C51-D90B-4535-BE16-B747C09850C1}" srcOrd="0" destOrd="0" parTransId="{D77DF093-3841-451B-81CF-6108FFEEAF4D}" sibTransId="{F7AEC5C0-FDDE-4A9B-8C9C-8186F76680C4}"/>
    <dgm:cxn modelId="{C9B03B3F-1FB9-4D53-9181-C2085CA8C79F}" type="presOf" srcId="{35561C51-D90B-4535-BE16-B747C09850C1}" destId="{0D83B77F-BDA8-4B17-B3EA-12F85D720C33}" srcOrd="1" destOrd="0" presId="urn:microsoft.com/office/officeart/2005/8/layout/bList2"/>
    <dgm:cxn modelId="{8DFAD85D-5052-43B8-9001-61B8E40147F0}" type="presOf" srcId="{35561C51-D90B-4535-BE16-B747C09850C1}" destId="{835ED8A4-3D5C-48EE-B5D6-F9B50351406A}" srcOrd="0" destOrd="0" presId="urn:microsoft.com/office/officeart/2005/8/layout/bList2"/>
    <dgm:cxn modelId="{378936CB-97A5-4D5D-96E1-0333F4AF07B1}" type="presOf" srcId="{005C49BE-6E0C-4DEA-8431-7DAF9FB57B2F}" destId="{511D8599-D32F-4974-9270-2CA04D40EE4D}" srcOrd="1" destOrd="0" presId="urn:microsoft.com/office/officeart/2005/8/layout/bList2"/>
    <dgm:cxn modelId="{71A275BD-C176-4474-815D-C13D0B4AD2CE}" type="presOf" srcId="{005C49BE-6E0C-4DEA-8431-7DAF9FB57B2F}" destId="{272A3A55-ED99-4F10-84F0-C827A9142BA5}" srcOrd="0" destOrd="0" presId="urn:microsoft.com/office/officeart/2005/8/layout/bList2"/>
    <dgm:cxn modelId="{53402F4C-2243-4462-B516-BEF041B5B5F1}" type="presOf" srcId="{F7AEC5C0-FDDE-4A9B-8C9C-8186F76680C4}" destId="{E7F79D70-0B61-425F-B0C4-156E136DD4E6}" srcOrd="0" destOrd="0" presId="urn:microsoft.com/office/officeart/2005/8/layout/bList2"/>
    <dgm:cxn modelId="{739CAD74-A5B2-4F92-B910-023368B0140E}" type="presOf" srcId="{8259160C-5AD0-4EF6-9D52-A5196E369C31}" destId="{1212DC8C-C0F7-400D-81FF-C3D4AD3B630F}" srcOrd="0" destOrd="0" presId="urn:microsoft.com/office/officeart/2005/8/layout/bList2"/>
    <dgm:cxn modelId="{F26CDE66-9E6B-48D8-8BAE-879DFB5D393B}" type="presParOf" srcId="{1212DC8C-C0F7-400D-81FF-C3D4AD3B630F}" destId="{FF40ED54-DCC5-479A-9918-7E2009E8FC84}" srcOrd="0" destOrd="0" presId="urn:microsoft.com/office/officeart/2005/8/layout/bList2"/>
    <dgm:cxn modelId="{046765A0-8151-497B-BC17-8A6DC6DBE59A}" type="presParOf" srcId="{FF40ED54-DCC5-479A-9918-7E2009E8FC84}" destId="{C11B0328-6A12-4C9C-AED1-75E1445A2403}" srcOrd="0" destOrd="0" presId="urn:microsoft.com/office/officeart/2005/8/layout/bList2"/>
    <dgm:cxn modelId="{2F226435-FC0D-41CA-B788-F898ABF04040}" type="presParOf" srcId="{FF40ED54-DCC5-479A-9918-7E2009E8FC84}" destId="{835ED8A4-3D5C-48EE-B5D6-F9B50351406A}" srcOrd="1" destOrd="0" presId="urn:microsoft.com/office/officeart/2005/8/layout/bList2"/>
    <dgm:cxn modelId="{9E1BC1BE-53DF-44CD-9E96-598901A0AB55}" type="presParOf" srcId="{FF40ED54-DCC5-479A-9918-7E2009E8FC84}" destId="{0D83B77F-BDA8-4B17-B3EA-12F85D720C33}" srcOrd="2" destOrd="0" presId="urn:microsoft.com/office/officeart/2005/8/layout/bList2"/>
    <dgm:cxn modelId="{1312F0B4-31C4-4BAB-9B9F-4C59C44834DD}" type="presParOf" srcId="{FF40ED54-DCC5-479A-9918-7E2009E8FC84}" destId="{AFB7E4BE-906B-40F8-BFA7-D7638C243DD3}" srcOrd="3" destOrd="0" presId="urn:microsoft.com/office/officeart/2005/8/layout/bList2"/>
    <dgm:cxn modelId="{0595DE43-D5BB-45CF-A8A0-F1DE91C55F98}" type="presParOf" srcId="{1212DC8C-C0F7-400D-81FF-C3D4AD3B630F}" destId="{E7F79D70-0B61-425F-B0C4-156E136DD4E6}" srcOrd="1" destOrd="0" presId="urn:microsoft.com/office/officeart/2005/8/layout/bList2"/>
    <dgm:cxn modelId="{8684BEC9-23FD-49C4-AE11-3C092792FE23}" type="presParOf" srcId="{1212DC8C-C0F7-400D-81FF-C3D4AD3B630F}" destId="{2FB13CA1-91B2-4BBE-85EA-FFE29A2979C6}" srcOrd="2" destOrd="0" presId="urn:microsoft.com/office/officeart/2005/8/layout/bList2"/>
    <dgm:cxn modelId="{F9B7AF00-8E72-4A89-BFBF-9FF297E3A9D2}" type="presParOf" srcId="{2FB13CA1-91B2-4BBE-85EA-FFE29A2979C6}" destId="{1EB32344-78DA-4FDD-BD8D-D0C5B96FA525}" srcOrd="0" destOrd="0" presId="urn:microsoft.com/office/officeart/2005/8/layout/bList2"/>
    <dgm:cxn modelId="{7DAC9A50-497F-4546-A6C7-6351E033671E}" type="presParOf" srcId="{2FB13CA1-91B2-4BBE-85EA-FFE29A2979C6}" destId="{272A3A55-ED99-4F10-84F0-C827A9142BA5}" srcOrd="1" destOrd="0" presId="urn:microsoft.com/office/officeart/2005/8/layout/bList2"/>
    <dgm:cxn modelId="{83AB7501-B067-40A3-8634-3F802F988140}" type="presParOf" srcId="{2FB13CA1-91B2-4BBE-85EA-FFE29A2979C6}" destId="{511D8599-D32F-4974-9270-2CA04D40EE4D}" srcOrd="2" destOrd="0" presId="urn:microsoft.com/office/officeart/2005/8/layout/bList2"/>
    <dgm:cxn modelId="{036E0BEA-325B-4DD6-A40D-725CF894A0ED}" type="presParOf" srcId="{2FB13CA1-91B2-4BBE-85EA-FFE29A2979C6}" destId="{F94C5F8B-6E3D-4D26-9B7B-29FACCF7347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EB8800-2800-4933-9803-7E2C1CB875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829F22A-10B2-42BF-B67A-00B7D5CEF183}">
      <dgm:prSet custT="1"/>
      <dgm:spPr>
        <a:solidFill>
          <a:schemeClr val="tx2">
            <a:lumMod val="75000"/>
          </a:schemeClr>
        </a:solidFill>
      </dgm:spPr>
      <dgm:t>
        <a:bodyPr/>
        <a:lstStyle/>
        <a:p>
          <a:pPr rtl="0"/>
          <a:r>
            <a:rPr lang="fr-FR" sz="2200" dirty="0" smtClean="0">
              <a:solidFill>
                <a:schemeClr val="bg1"/>
              </a:solidFill>
            </a:rPr>
            <a:t>Identification de compétences</a:t>
          </a:r>
          <a:endParaRPr lang="fr-FR" sz="2200" dirty="0">
            <a:solidFill>
              <a:schemeClr val="bg1"/>
            </a:solidFill>
          </a:endParaRPr>
        </a:p>
      </dgm:t>
    </dgm:pt>
    <dgm:pt modelId="{43836BBF-9286-4AA5-9572-002E9AE208B9}" type="parTrans" cxnId="{BD445C32-C7F1-44F7-92F0-13C709AB0221}">
      <dgm:prSet/>
      <dgm:spPr/>
      <dgm:t>
        <a:bodyPr/>
        <a:lstStyle/>
        <a:p>
          <a:endParaRPr lang="fr-FR"/>
        </a:p>
      </dgm:t>
    </dgm:pt>
    <dgm:pt modelId="{58F31971-C171-436D-838D-5B3E4DD1E94C}" type="sibTrans" cxnId="{BD445C32-C7F1-44F7-92F0-13C709AB0221}">
      <dgm:prSet/>
      <dgm:spPr>
        <a:ln w="38100">
          <a:solidFill>
            <a:schemeClr val="accent2">
              <a:lumMod val="40000"/>
              <a:lumOff val="60000"/>
            </a:schemeClr>
          </a:solidFill>
        </a:ln>
      </dgm:spPr>
      <dgm:t>
        <a:bodyPr/>
        <a:lstStyle/>
        <a:p>
          <a:endParaRPr lang="fr-FR"/>
        </a:p>
      </dgm:t>
    </dgm:pt>
    <dgm:pt modelId="{E5FC0366-5ED4-4D31-8E4E-804DF99B76DC}">
      <dgm:prSet custT="1"/>
      <dgm:spPr>
        <a:solidFill>
          <a:schemeClr val="tx2">
            <a:lumMod val="75000"/>
          </a:schemeClr>
        </a:solidFill>
      </dgm:spPr>
      <dgm:t>
        <a:bodyPr/>
        <a:lstStyle/>
        <a:p>
          <a:pPr rtl="0"/>
          <a:r>
            <a:rPr lang="fr-FR" sz="2200" dirty="0" smtClean="0">
              <a:solidFill>
                <a:schemeClr val="bg1"/>
              </a:solidFill>
            </a:rPr>
            <a:t>Meilleure adhésion à l’accompagnement social</a:t>
          </a:r>
          <a:endParaRPr lang="fr-FR" sz="2200" dirty="0">
            <a:solidFill>
              <a:schemeClr val="bg1"/>
            </a:solidFill>
          </a:endParaRPr>
        </a:p>
      </dgm:t>
    </dgm:pt>
    <dgm:pt modelId="{8FBE9F2F-7881-4F88-8314-E9AC9172AE40}" type="parTrans" cxnId="{7A64CF3D-F778-443D-9AC9-3A7549800F31}">
      <dgm:prSet/>
      <dgm:spPr/>
      <dgm:t>
        <a:bodyPr/>
        <a:lstStyle/>
        <a:p>
          <a:endParaRPr lang="fr-FR"/>
        </a:p>
      </dgm:t>
    </dgm:pt>
    <dgm:pt modelId="{CCB0C647-7DB7-47A5-9388-93E029053F4E}" type="sibTrans" cxnId="{7A64CF3D-F778-443D-9AC9-3A7549800F31}">
      <dgm:prSet/>
      <dgm:spPr/>
      <dgm:t>
        <a:bodyPr/>
        <a:lstStyle/>
        <a:p>
          <a:endParaRPr lang="fr-FR"/>
        </a:p>
      </dgm:t>
    </dgm:pt>
    <dgm:pt modelId="{F273EF53-50C2-4733-BC07-6EE83C8CB7D9}">
      <dgm:prSet custT="1"/>
      <dgm:spPr>
        <a:solidFill>
          <a:schemeClr val="tx2">
            <a:lumMod val="75000"/>
          </a:schemeClr>
        </a:solidFill>
      </dgm:spPr>
      <dgm:t>
        <a:bodyPr/>
        <a:lstStyle/>
        <a:p>
          <a:pPr rtl="0"/>
          <a:r>
            <a:rPr lang="fr-FR" sz="2200" dirty="0" smtClean="0">
              <a:solidFill>
                <a:schemeClr val="bg1"/>
              </a:solidFill>
            </a:rPr>
            <a:t> Repérage de fragilité chez les jeunes</a:t>
          </a:r>
          <a:endParaRPr lang="fr-FR" sz="2200" dirty="0">
            <a:solidFill>
              <a:schemeClr val="bg1"/>
            </a:solidFill>
          </a:endParaRPr>
        </a:p>
      </dgm:t>
    </dgm:pt>
    <dgm:pt modelId="{D1E7249F-2512-436C-AE36-BF26B3EE7F1D}" type="parTrans" cxnId="{7101B18F-B198-42D9-B1F5-1568A3D24E2D}">
      <dgm:prSet/>
      <dgm:spPr/>
      <dgm:t>
        <a:bodyPr/>
        <a:lstStyle/>
        <a:p>
          <a:endParaRPr lang="fr-FR"/>
        </a:p>
      </dgm:t>
    </dgm:pt>
    <dgm:pt modelId="{2FB7AF4B-0225-46E2-8DDC-6E453313E16A}" type="sibTrans" cxnId="{7101B18F-B198-42D9-B1F5-1568A3D24E2D}">
      <dgm:prSet/>
      <dgm:spPr/>
      <dgm:t>
        <a:bodyPr/>
        <a:lstStyle/>
        <a:p>
          <a:endParaRPr lang="fr-FR"/>
        </a:p>
      </dgm:t>
    </dgm:pt>
    <dgm:pt modelId="{C45EC98B-676E-401D-B393-8890C922D7D3}">
      <dgm:prSet custT="1"/>
      <dgm:spPr>
        <a:solidFill>
          <a:schemeClr val="tx2">
            <a:lumMod val="75000"/>
          </a:schemeClr>
        </a:solidFill>
      </dgm:spPr>
      <dgm:t>
        <a:bodyPr/>
        <a:lstStyle/>
        <a:p>
          <a:pPr algn="l" rtl="0"/>
          <a:r>
            <a:rPr lang="fr-FR" sz="2200" dirty="0" smtClean="0">
              <a:solidFill>
                <a:schemeClr val="bg1"/>
              </a:solidFill>
            </a:rPr>
            <a:t>Sentiment de faire comme les autres</a:t>
          </a:r>
        </a:p>
      </dgm:t>
    </dgm:pt>
    <dgm:pt modelId="{7A4D072B-1508-4A47-BA8B-9C91C653C2A5}" type="parTrans" cxnId="{C16185B9-68BB-4DE2-B574-5B9C484C2CED}">
      <dgm:prSet/>
      <dgm:spPr/>
      <dgm:t>
        <a:bodyPr/>
        <a:lstStyle/>
        <a:p>
          <a:endParaRPr lang="fr-FR"/>
        </a:p>
      </dgm:t>
    </dgm:pt>
    <dgm:pt modelId="{3C234B65-01B7-49B8-8702-FEA22BEF3A3F}" type="sibTrans" cxnId="{C16185B9-68BB-4DE2-B574-5B9C484C2CED}">
      <dgm:prSet/>
      <dgm:spPr/>
      <dgm:t>
        <a:bodyPr/>
        <a:lstStyle/>
        <a:p>
          <a:endParaRPr lang="fr-FR"/>
        </a:p>
      </dgm:t>
    </dgm:pt>
    <dgm:pt modelId="{D64DA57D-4B3F-400D-A0DC-14617183E685}" type="pres">
      <dgm:prSet presAssocID="{E3EB8800-2800-4933-9803-7E2C1CB875FE}" presName="Name0" presStyleCnt="0">
        <dgm:presLayoutVars>
          <dgm:chMax val="7"/>
          <dgm:chPref val="7"/>
          <dgm:dir/>
        </dgm:presLayoutVars>
      </dgm:prSet>
      <dgm:spPr/>
      <dgm:t>
        <a:bodyPr/>
        <a:lstStyle/>
        <a:p>
          <a:endParaRPr lang="fr-FR"/>
        </a:p>
      </dgm:t>
    </dgm:pt>
    <dgm:pt modelId="{310A9407-99FE-4DA8-86D6-6FB05EEDCB1E}" type="pres">
      <dgm:prSet presAssocID="{E3EB8800-2800-4933-9803-7E2C1CB875FE}" presName="Name1" presStyleCnt="0"/>
      <dgm:spPr/>
    </dgm:pt>
    <dgm:pt modelId="{66506F87-73F8-49D5-A711-58F47E6FB0A2}" type="pres">
      <dgm:prSet presAssocID="{E3EB8800-2800-4933-9803-7E2C1CB875FE}" presName="cycle" presStyleCnt="0"/>
      <dgm:spPr/>
    </dgm:pt>
    <dgm:pt modelId="{FDA42E64-2FDD-4325-8B39-4DB00F922362}" type="pres">
      <dgm:prSet presAssocID="{E3EB8800-2800-4933-9803-7E2C1CB875FE}" presName="srcNode" presStyleLbl="node1" presStyleIdx="0" presStyleCnt="4"/>
      <dgm:spPr/>
    </dgm:pt>
    <dgm:pt modelId="{53C4B011-D721-46A0-A975-3C18DF63FE36}" type="pres">
      <dgm:prSet presAssocID="{E3EB8800-2800-4933-9803-7E2C1CB875FE}" presName="conn" presStyleLbl="parChTrans1D2" presStyleIdx="0" presStyleCnt="1"/>
      <dgm:spPr/>
      <dgm:t>
        <a:bodyPr/>
        <a:lstStyle/>
        <a:p>
          <a:endParaRPr lang="fr-FR"/>
        </a:p>
      </dgm:t>
    </dgm:pt>
    <dgm:pt modelId="{CEA2AF04-6E4C-4F3A-9B7C-AD02904D070E}" type="pres">
      <dgm:prSet presAssocID="{E3EB8800-2800-4933-9803-7E2C1CB875FE}" presName="extraNode" presStyleLbl="node1" presStyleIdx="0" presStyleCnt="4"/>
      <dgm:spPr/>
    </dgm:pt>
    <dgm:pt modelId="{98E63AD7-6DDB-4347-ACB5-76EA0E88FD56}" type="pres">
      <dgm:prSet presAssocID="{E3EB8800-2800-4933-9803-7E2C1CB875FE}" presName="dstNode" presStyleLbl="node1" presStyleIdx="0" presStyleCnt="4"/>
      <dgm:spPr/>
    </dgm:pt>
    <dgm:pt modelId="{FBE54739-7EF1-44BF-92DC-0D4780E2B384}" type="pres">
      <dgm:prSet presAssocID="{5829F22A-10B2-42BF-B67A-00B7D5CEF183}" presName="text_1" presStyleLbl="node1" presStyleIdx="0" presStyleCnt="4" custScaleX="87465" custLinFactNeighborX="-5638" custLinFactNeighborY="223">
        <dgm:presLayoutVars>
          <dgm:bulletEnabled val="1"/>
        </dgm:presLayoutVars>
      </dgm:prSet>
      <dgm:spPr/>
      <dgm:t>
        <a:bodyPr/>
        <a:lstStyle/>
        <a:p>
          <a:endParaRPr lang="fr-FR"/>
        </a:p>
      </dgm:t>
    </dgm:pt>
    <dgm:pt modelId="{33200A58-0309-4ECA-9C22-E4CAE347632E}" type="pres">
      <dgm:prSet presAssocID="{5829F22A-10B2-42BF-B67A-00B7D5CEF183}" presName="accent_1" presStyleCnt="0"/>
      <dgm:spPr/>
    </dgm:pt>
    <dgm:pt modelId="{F77BE285-C6AC-4026-9D08-A6056930B85C}" type="pres">
      <dgm:prSet presAssocID="{5829F22A-10B2-42BF-B67A-00B7D5CEF183}" presName="accentRepeatNode" presStyleLbl="solidFgAcc1" presStyleIdx="0" presStyleCnt="4"/>
      <dgm:spPr>
        <a:solidFill>
          <a:schemeClr val="bg1"/>
        </a:solidFill>
        <a:ln w="28575">
          <a:solidFill>
            <a:schemeClr val="tx2"/>
          </a:solidFill>
        </a:ln>
      </dgm:spPr>
      <dgm:t>
        <a:bodyPr/>
        <a:lstStyle/>
        <a:p>
          <a:endParaRPr lang="fr-FR"/>
        </a:p>
      </dgm:t>
    </dgm:pt>
    <dgm:pt modelId="{F99C8831-538E-423E-A0A7-79AE1359CB25}" type="pres">
      <dgm:prSet presAssocID="{E5FC0366-5ED4-4D31-8E4E-804DF99B76DC}" presName="text_2" presStyleLbl="node1" presStyleIdx="1" presStyleCnt="4" custScaleX="87845" custLinFactNeighborX="-6076" custLinFactNeighborY="-447">
        <dgm:presLayoutVars>
          <dgm:bulletEnabled val="1"/>
        </dgm:presLayoutVars>
      </dgm:prSet>
      <dgm:spPr/>
      <dgm:t>
        <a:bodyPr/>
        <a:lstStyle/>
        <a:p>
          <a:endParaRPr lang="fr-FR"/>
        </a:p>
      </dgm:t>
    </dgm:pt>
    <dgm:pt modelId="{CCF899E1-3C0C-47C9-AAA6-700B78AACD6D}" type="pres">
      <dgm:prSet presAssocID="{E5FC0366-5ED4-4D31-8E4E-804DF99B76DC}" presName="accent_2" presStyleCnt="0"/>
      <dgm:spPr/>
    </dgm:pt>
    <dgm:pt modelId="{A80B714A-B266-4F3A-94C2-84CCBEA69731}" type="pres">
      <dgm:prSet presAssocID="{E5FC0366-5ED4-4D31-8E4E-804DF99B76DC}" presName="accentRepeatNode" presStyleLbl="solidFgAcc1" presStyleIdx="1" presStyleCnt="4"/>
      <dgm:spPr>
        <a:solidFill>
          <a:schemeClr val="bg1"/>
        </a:solidFill>
        <a:ln w="28575">
          <a:solidFill>
            <a:schemeClr val="tx2"/>
          </a:solidFill>
        </a:ln>
      </dgm:spPr>
      <dgm:t>
        <a:bodyPr/>
        <a:lstStyle/>
        <a:p>
          <a:endParaRPr lang="fr-FR"/>
        </a:p>
      </dgm:t>
    </dgm:pt>
    <dgm:pt modelId="{78912BE4-9D22-443F-B3DD-D1E414C3189F}" type="pres">
      <dgm:prSet presAssocID="{F273EF53-50C2-4733-BC07-6EE83C8CB7D9}" presName="text_3" presStyleLbl="node1" presStyleIdx="2" presStyleCnt="4" custScaleX="89429" custLinFactNeighborX="-6868">
        <dgm:presLayoutVars>
          <dgm:bulletEnabled val="1"/>
        </dgm:presLayoutVars>
      </dgm:prSet>
      <dgm:spPr/>
      <dgm:t>
        <a:bodyPr/>
        <a:lstStyle/>
        <a:p>
          <a:endParaRPr lang="fr-FR"/>
        </a:p>
      </dgm:t>
    </dgm:pt>
    <dgm:pt modelId="{B24704EF-A3D2-4E93-B4D4-B97641CDB5A6}" type="pres">
      <dgm:prSet presAssocID="{F273EF53-50C2-4733-BC07-6EE83C8CB7D9}" presName="accent_3" presStyleCnt="0"/>
      <dgm:spPr/>
    </dgm:pt>
    <dgm:pt modelId="{3BBE8D4E-309F-44B3-A41C-4B3128FB35CE}" type="pres">
      <dgm:prSet presAssocID="{F273EF53-50C2-4733-BC07-6EE83C8CB7D9}" presName="accentRepeatNode" presStyleLbl="solidFgAcc1" presStyleIdx="2" presStyleCnt="4"/>
      <dgm:spPr>
        <a:solidFill>
          <a:schemeClr val="bg1"/>
        </a:solidFill>
        <a:ln w="28575">
          <a:solidFill>
            <a:schemeClr val="tx2"/>
          </a:solidFill>
        </a:ln>
      </dgm:spPr>
      <dgm:t>
        <a:bodyPr/>
        <a:lstStyle/>
        <a:p>
          <a:endParaRPr lang="fr-FR"/>
        </a:p>
      </dgm:t>
    </dgm:pt>
    <dgm:pt modelId="{F187C6E0-F2BB-4D4A-A284-4C9F1EF1F8F1}" type="pres">
      <dgm:prSet presAssocID="{C45EC98B-676E-401D-B393-8890C922D7D3}" presName="text_4" presStyleLbl="node1" presStyleIdx="3" presStyleCnt="4" custScaleX="87480" custLinFactNeighborX="-5432">
        <dgm:presLayoutVars>
          <dgm:bulletEnabled val="1"/>
        </dgm:presLayoutVars>
      </dgm:prSet>
      <dgm:spPr/>
      <dgm:t>
        <a:bodyPr/>
        <a:lstStyle/>
        <a:p>
          <a:endParaRPr lang="fr-FR"/>
        </a:p>
      </dgm:t>
    </dgm:pt>
    <dgm:pt modelId="{FA65AE3E-FFAC-4389-9E34-F4F49AF80805}" type="pres">
      <dgm:prSet presAssocID="{C45EC98B-676E-401D-B393-8890C922D7D3}" presName="accent_4" presStyleCnt="0"/>
      <dgm:spPr/>
    </dgm:pt>
    <dgm:pt modelId="{2BB449B1-7779-40D0-BCA8-072A90D47D47}" type="pres">
      <dgm:prSet presAssocID="{C45EC98B-676E-401D-B393-8890C922D7D3}" presName="accentRepeatNode" presStyleLbl="solidFgAcc1" presStyleIdx="3" presStyleCnt="4"/>
      <dgm:spPr>
        <a:solidFill>
          <a:schemeClr val="bg1"/>
        </a:solidFill>
        <a:ln w="28575">
          <a:solidFill>
            <a:schemeClr val="tx2"/>
          </a:solidFill>
        </a:ln>
      </dgm:spPr>
      <dgm:t>
        <a:bodyPr/>
        <a:lstStyle/>
        <a:p>
          <a:endParaRPr lang="fr-FR"/>
        </a:p>
      </dgm:t>
    </dgm:pt>
  </dgm:ptLst>
  <dgm:cxnLst>
    <dgm:cxn modelId="{BD445C32-C7F1-44F7-92F0-13C709AB0221}" srcId="{E3EB8800-2800-4933-9803-7E2C1CB875FE}" destId="{5829F22A-10B2-42BF-B67A-00B7D5CEF183}" srcOrd="0" destOrd="0" parTransId="{43836BBF-9286-4AA5-9572-002E9AE208B9}" sibTransId="{58F31971-C171-436D-838D-5B3E4DD1E94C}"/>
    <dgm:cxn modelId="{7AD12DEB-3A2C-4AAB-ADAE-A74507BE5B8F}" type="presOf" srcId="{C45EC98B-676E-401D-B393-8890C922D7D3}" destId="{F187C6E0-F2BB-4D4A-A284-4C9F1EF1F8F1}" srcOrd="0" destOrd="0" presId="urn:microsoft.com/office/officeart/2008/layout/VerticalCurvedList"/>
    <dgm:cxn modelId="{7101B18F-B198-42D9-B1F5-1568A3D24E2D}" srcId="{E3EB8800-2800-4933-9803-7E2C1CB875FE}" destId="{F273EF53-50C2-4733-BC07-6EE83C8CB7D9}" srcOrd="2" destOrd="0" parTransId="{D1E7249F-2512-436C-AE36-BF26B3EE7F1D}" sibTransId="{2FB7AF4B-0225-46E2-8DDC-6E453313E16A}"/>
    <dgm:cxn modelId="{C16185B9-68BB-4DE2-B574-5B9C484C2CED}" srcId="{E3EB8800-2800-4933-9803-7E2C1CB875FE}" destId="{C45EC98B-676E-401D-B393-8890C922D7D3}" srcOrd="3" destOrd="0" parTransId="{7A4D072B-1508-4A47-BA8B-9C91C653C2A5}" sibTransId="{3C234B65-01B7-49B8-8702-FEA22BEF3A3F}"/>
    <dgm:cxn modelId="{963147A7-5B77-45CE-BF10-E6245D9050B9}" type="presOf" srcId="{58F31971-C171-436D-838D-5B3E4DD1E94C}" destId="{53C4B011-D721-46A0-A975-3C18DF63FE36}" srcOrd="0" destOrd="0" presId="urn:microsoft.com/office/officeart/2008/layout/VerticalCurvedList"/>
    <dgm:cxn modelId="{DDF76AE9-98A7-438E-B31E-A4ABF838D101}" type="presOf" srcId="{E5FC0366-5ED4-4D31-8E4E-804DF99B76DC}" destId="{F99C8831-538E-423E-A0A7-79AE1359CB25}" srcOrd="0" destOrd="0" presId="urn:microsoft.com/office/officeart/2008/layout/VerticalCurvedList"/>
    <dgm:cxn modelId="{7A64CF3D-F778-443D-9AC9-3A7549800F31}" srcId="{E3EB8800-2800-4933-9803-7E2C1CB875FE}" destId="{E5FC0366-5ED4-4D31-8E4E-804DF99B76DC}" srcOrd="1" destOrd="0" parTransId="{8FBE9F2F-7881-4F88-8314-E9AC9172AE40}" sibTransId="{CCB0C647-7DB7-47A5-9388-93E029053F4E}"/>
    <dgm:cxn modelId="{84BE877F-EF98-4972-A6AD-22616860801B}" type="presOf" srcId="{E3EB8800-2800-4933-9803-7E2C1CB875FE}" destId="{D64DA57D-4B3F-400D-A0DC-14617183E685}" srcOrd="0" destOrd="0" presId="urn:microsoft.com/office/officeart/2008/layout/VerticalCurvedList"/>
    <dgm:cxn modelId="{AE9668B0-4959-4E23-990D-EDAFFBCF5CE0}" type="presOf" srcId="{5829F22A-10B2-42BF-B67A-00B7D5CEF183}" destId="{FBE54739-7EF1-44BF-92DC-0D4780E2B384}" srcOrd="0" destOrd="0" presId="urn:microsoft.com/office/officeart/2008/layout/VerticalCurvedList"/>
    <dgm:cxn modelId="{FDE28661-A925-4A80-B718-5285F7564CF9}" type="presOf" srcId="{F273EF53-50C2-4733-BC07-6EE83C8CB7D9}" destId="{78912BE4-9D22-443F-B3DD-D1E414C3189F}" srcOrd="0" destOrd="0" presId="urn:microsoft.com/office/officeart/2008/layout/VerticalCurvedList"/>
    <dgm:cxn modelId="{28688824-7B86-46E7-94D2-1468A5C7D48F}" type="presParOf" srcId="{D64DA57D-4B3F-400D-A0DC-14617183E685}" destId="{310A9407-99FE-4DA8-86D6-6FB05EEDCB1E}" srcOrd="0" destOrd="0" presId="urn:microsoft.com/office/officeart/2008/layout/VerticalCurvedList"/>
    <dgm:cxn modelId="{0C0D6990-47C5-4B14-8375-67737831A6FC}" type="presParOf" srcId="{310A9407-99FE-4DA8-86D6-6FB05EEDCB1E}" destId="{66506F87-73F8-49D5-A711-58F47E6FB0A2}" srcOrd="0" destOrd="0" presId="urn:microsoft.com/office/officeart/2008/layout/VerticalCurvedList"/>
    <dgm:cxn modelId="{49C60BCC-C7EC-423C-BA2F-090AC58E87B6}" type="presParOf" srcId="{66506F87-73F8-49D5-A711-58F47E6FB0A2}" destId="{FDA42E64-2FDD-4325-8B39-4DB00F922362}" srcOrd="0" destOrd="0" presId="urn:microsoft.com/office/officeart/2008/layout/VerticalCurvedList"/>
    <dgm:cxn modelId="{1DC01617-A41F-48B7-A842-8DF4209009D0}" type="presParOf" srcId="{66506F87-73F8-49D5-A711-58F47E6FB0A2}" destId="{53C4B011-D721-46A0-A975-3C18DF63FE36}" srcOrd="1" destOrd="0" presId="urn:microsoft.com/office/officeart/2008/layout/VerticalCurvedList"/>
    <dgm:cxn modelId="{9E5FBEC2-5C36-4D0A-8678-1FF87EDF086B}" type="presParOf" srcId="{66506F87-73F8-49D5-A711-58F47E6FB0A2}" destId="{CEA2AF04-6E4C-4F3A-9B7C-AD02904D070E}" srcOrd="2" destOrd="0" presId="urn:microsoft.com/office/officeart/2008/layout/VerticalCurvedList"/>
    <dgm:cxn modelId="{E985759C-25D4-4592-ADE0-4AF22CF1DDB0}" type="presParOf" srcId="{66506F87-73F8-49D5-A711-58F47E6FB0A2}" destId="{98E63AD7-6DDB-4347-ACB5-76EA0E88FD56}" srcOrd="3" destOrd="0" presId="urn:microsoft.com/office/officeart/2008/layout/VerticalCurvedList"/>
    <dgm:cxn modelId="{E9195DAD-C85C-4C19-958C-9E9F2D01CD4F}" type="presParOf" srcId="{310A9407-99FE-4DA8-86D6-6FB05EEDCB1E}" destId="{FBE54739-7EF1-44BF-92DC-0D4780E2B384}" srcOrd="1" destOrd="0" presId="urn:microsoft.com/office/officeart/2008/layout/VerticalCurvedList"/>
    <dgm:cxn modelId="{D1513DB0-0A2D-404E-AEC8-9CC6B04BDF0A}" type="presParOf" srcId="{310A9407-99FE-4DA8-86D6-6FB05EEDCB1E}" destId="{33200A58-0309-4ECA-9C22-E4CAE347632E}" srcOrd="2" destOrd="0" presId="urn:microsoft.com/office/officeart/2008/layout/VerticalCurvedList"/>
    <dgm:cxn modelId="{F5B90E7A-63A6-4265-A92E-C3FEC93345E2}" type="presParOf" srcId="{33200A58-0309-4ECA-9C22-E4CAE347632E}" destId="{F77BE285-C6AC-4026-9D08-A6056930B85C}" srcOrd="0" destOrd="0" presId="urn:microsoft.com/office/officeart/2008/layout/VerticalCurvedList"/>
    <dgm:cxn modelId="{0DBF8218-5111-495D-8C79-D723F5B22D66}" type="presParOf" srcId="{310A9407-99FE-4DA8-86D6-6FB05EEDCB1E}" destId="{F99C8831-538E-423E-A0A7-79AE1359CB25}" srcOrd="3" destOrd="0" presId="urn:microsoft.com/office/officeart/2008/layout/VerticalCurvedList"/>
    <dgm:cxn modelId="{411D42B5-D4C2-43F5-B35B-292850467C6B}" type="presParOf" srcId="{310A9407-99FE-4DA8-86D6-6FB05EEDCB1E}" destId="{CCF899E1-3C0C-47C9-AAA6-700B78AACD6D}" srcOrd="4" destOrd="0" presId="urn:microsoft.com/office/officeart/2008/layout/VerticalCurvedList"/>
    <dgm:cxn modelId="{F87F8FD0-637A-45C7-8B8C-C3D68C5DF4B7}" type="presParOf" srcId="{CCF899E1-3C0C-47C9-AAA6-700B78AACD6D}" destId="{A80B714A-B266-4F3A-94C2-84CCBEA69731}" srcOrd="0" destOrd="0" presId="urn:microsoft.com/office/officeart/2008/layout/VerticalCurvedList"/>
    <dgm:cxn modelId="{7248DAD8-181F-4ED3-8DF0-A39BA6A99502}" type="presParOf" srcId="{310A9407-99FE-4DA8-86D6-6FB05EEDCB1E}" destId="{78912BE4-9D22-443F-B3DD-D1E414C3189F}" srcOrd="5" destOrd="0" presId="urn:microsoft.com/office/officeart/2008/layout/VerticalCurvedList"/>
    <dgm:cxn modelId="{9EBA7455-CD5A-42F0-848C-8FB92DC22BE6}" type="presParOf" srcId="{310A9407-99FE-4DA8-86D6-6FB05EEDCB1E}" destId="{B24704EF-A3D2-4E93-B4D4-B97641CDB5A6}" srcOrd="6" destOrd="0" presId="urn:microsoft.com/office/officeart/2008/layout/VerticalCurvedList"/>
    <dgm:cxn modelId="{76244C44-329F-4261-8F30-376934169800}" type="presParOf" srcId="{B24704EF-A3D2-4E93-B4D4-B97641CDB5A6}" destId="{3BBE8D4E-309F-44B3-A41C-4B3128FB35CE}" srcOrd="0" destOrd="0" presId="urn:microsoft.com/office/officeart/2008/layout/VerticalCurvedList"/>
    <dgm:cxn modelId="{CECD1F25-CD4F-4DCB-9EAD-DFED3363FC00}" type="presParOf" srcId="{310A9407-99FE-4DA8-86D6-6FB05EEDCB1E}" destId="{F187C6E0-F2BB-4D4A-A284-4C9F1EF1F8F1}" srcOrd="7" destOrd="0" presId="urn:microsoft.com/office/officeart/2008/layout/VerticalCurvedList"/>
    <dgm:cxn modelId="{C9C2A2A2-7129-402D-86F6-04B7B1DA5F7D}" type="presParOf" srcId="{310A9407-99FE-4DA8-86D6-6FB05EEDCB1E}" destId="{FA65AE3E-FFAC-4389-9E34-F4F49AF80805}" srcOrd="8" destOrd="0" presId="urn:microsoft.com/office/officeart/2008/layout/VerticalCurvedList"/>
    <dgm:cxn modelId="{D32BBF40-678C-4B9B-94D1-6C193A6D9EA7}" type="presParOf" srcId="{FA65AE3E-FFAC-4389-9E34-F4F49AF80805}" destId="{2BB449B1-7779-40D0-BCA8-072A90D47D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4B011-D721-46A0-A975-3C18DF63FE36}">
      <dsp:nvSpPr>
        <dsp:cNvPr id="0" name=""/>
        <dsp:cNvSpPr/>
      </dsp:nvSpPr>
      <dsp:spPr>
        <a:xfrm>
          <a:off x="-3452449" y="-559736"/>
          <a:ext cx="4342357" cy="4342357"/>
        </a:xfrm>
        <a:prstGeom prst="blockArc">
          <a:avLst>
            <a:gd name="adj1" fmla="val 18900000"/>
            <a:gd name="adj2" fmla="val 2700000"/>
            <a:gd name="adj3" fmla="val 497"/>
          </a:avLst>
        </a:prstGeom>
        <a:noFill/>
        <a:ln w="38100" cap="flat" cmpd="sng" algn="ctr">
          <a:solidFill>
            <a:schemeClr val="accent2">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FBE54739-7EF1-44BF-92DC-0D4780E2B384}">
      <dsp:nvSpPr>
        <dsp:cNvPr id="0" name=""/>
        <dsp:cNvSpPr/>
      </dsp:nvSpPr>
      <dsp:spPr>
        <a:xfrm>
          <a:off x="604134" y="248881"/>
          <a:ext cx="6545657"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Consolidation des liens familiaux</a:t>
          </a:r>
          <a:endParaRPr lang="fr-FR" sz="2400" kern="1200" dirty="0">
            <a:solidFill>
              <a:schemeClr val="bg1"/>
            </a:solidFill>
          </a:endParaRPr>
        </a:p>
      </dsp:txBody>
      <dsp:txXfrm>
        <a:off x="604134" y="248881"/>
        <a:ext cx="6545657" cy="495808"/>
      </dsp:txXfrm>
    </dsp:sp>
    <dsp:sp modelId="{F77BE285-C6AC-4026-9D08-A6056930B85C}">
      <dsp:nvSpPr>
        <dsp:cNvPr id="0" name=""/>
        <dsp:cNvSpPr/>
      </dsp:nvSpPr>
      <dsp:spPr>
        <a:xfrm>
          <a:off x="247143" y="185799"/>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99C8831-538E-423E-A0A7-79AE1359CB25}">
      <dsp:nvSpPr>
        <dsp:cNvPr id="0" name=""/>
        <dsp:cNvSpPr/>
      </dsp:nvSpPr>
      <dsp:spPr>
        <a:xfrm>
          <a:off x="841390" y="989400"/>
          <a:ext cx="6324389"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Remobilisation par la mise en projet</a:t>
          </a:r>
          <a:endParaRPr lang="fr-FR" sz="2400" kern="1200" dirty="0">
            <a:solidFill>
              <a:schemeClr val="bg1"/>
            </a:solidFill>
          </a:endParaRPr>
        </a:p>
      </dsp:txBody>
      <dsp:txXfrm>
        <a:off x="841390" y="989400"/>
        <a:ext cx="6324389" cy="495808"/>
      </dsp:txXfrm>
    </dsp:sp>
    <dsp:sp modelId="{A80B714A-B266-4F3A-94C2-84CCBEA69731}">
      <dsp:nvSpPr>
        <dsp:cNvPr id="0" name=""/>
        <dsp:cNvSpPr/>
      </dsp:nvSpPr>
      <dsp:spPr>
        <a:xfrm>
          <a:off x="531402" y="929641"/>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78912BE4-9D22-443F-B3DD-D1E414C3189F}">
      <dsp:nvSpPr>
        <dsp:cNvPr id="0" name=""/>
        <dsp:cNvSpPr/>
      </dsp:nvSpPr>
      <dsp:spPr>
        <a:xfrm>
          <a:off x="727350" y="1735459"/>
          <a:ext cx="6438428"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  Renforcement de compétences</a:t>
          </a:r>
          <a:endParaRPr lang="fr-FR" sz="2400" kern="1200" dirty="0">
            <a:solidFill>
              <a:schemeClr val="bg1"/>
            </a:solidFill>
          </a:endParaRPr>
        </a:p>
      </dsp:txBody>
      <dsp:txXfrm>
        <a:off x="727350" y="1735459"/>
        <a:ext cx="6438428" cy="495808"/>
      </dsp:txXfrm>
    </dsp:sp>
    <dsp:sp modelId="{3BBE8D4E-309F-44B3-A41C-4B3128FB35CE}">
      <dsp:nvSpPr>
        <dsp:cNvPr id="0" name=""/>
        <dsp:cNvSpPr/>
      </dsp:nvSpPr>
      <dsp:spPr>
        <a:xfrm>
          <a:off x="531402" y="1673483"/>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187C6E0-F2BB-4D4A-A284-4C9F1EF1F8F1}">
      <dsp:nvSpPr>
        <dsp:cNvPr id="0" name=""/>
        <dsp:cNvSpPr/>
      </dsp:nvSpPr>
      <dsp:spPr>
        <a:xfrm>
          <a:off x="618989" y="2479300"/>
          <a:ext cx="6546780"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Aptitudes et savoir-être transférables </a:t>
          </a:r>
          <a:endParaRPr lang="fr-FR" sz="2400" kern="1200" dirty="0">
            <a:solidFill>
              <a:schemeClr val="bg1"/>
            </a:solidFill>
          </a:endParaRPr>
        </a:p>
      </dsp:txBody>
      <dsp:txXfrm>
        <a:off x="618989" y="2479300"/>
        <a:ext cx="6546780" cy="495808"/>
      </dsp:txXfrm>
    </dsp:sp>
    <dsp:sp modelId="{2BB449B1-7779-40D0-BCA8-072A90D47D47}">
      <dsp:nvSpPr>
        <dsp:cNvPr id="0" name=""/>
        <dsp:cNvSpPr/>
      </dsp:nvSpPr>
      <dsp:spPr>
        <a:xfrm>
          <a:off x="247143" y="2417324"/>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F5FFB-D737-4F10-A477-9DDC4B9DB3C2}">
      <dsp:nvSpPr>
        <dsp:cNvPr id="0" name=""/>
        <dsp:cNvSpPr/>
      </dsp:nvSpPr>
      <dsp:spPr>
        <a:xfrm>
          <a:off x="807168" y="0"/>
          <a:ext cx="9391650" cy="18558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F0A6AA-8562-4993-9AF2-D65527552FF4}">
      <dsp:nvSpPr>
        <dsp:cNvPr id="0" name=""/>
        <dsp:cNvSpPr/>
      </dsp:nvSpPr>
      <dsp:spPr>
        <a:xfrm>
          <a:off x="374414" y="556767"/>
          <a:ext cx="3314700" cy="742357"/>
        </a:xfrm>
        <a:prstGeom prst="roundRect">
          <a:avLst/>
        </a:prstGeom>
        <a:solidFill>
          <a:srgbClr val="1C2B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bg1"/>
              </a:solidFill>
            </a:rPr>
            <a:t>Chaque organisme national a reçu une dotation de l’ANCV</a:t>
          </a:r>
          <a:endParaRPr lang="fr-FR" sz="1400" b="0" kern="1200" dirty="0">
            <a:solidFill>
              <a:schemeClr val="bg1"/>
            </a:solidFill>
          </a:endParaRPr>
        </a:p>
      </dsp:txBody>
      <dsp:txXfrm>
        <a:off x="410653" y="593006"/>
        <a:ext cx="3242222" cy="669879"/>
      </dsp:txXfrm>
    </dsp:sp>
    <dsp:sp modelId="{2AD820A8-499E-4F74-86E9-63D0957EB846}">
      <dsp:nvSpPr>
        <dsp:cNvPr id="0" name=""/>
        <dsp:cNvSpPr/>
      </dsp:nvSpPr>
      <dsp:spPr>
        <a:xfrm>
          <a:off x="3867150" y="556767"/>
          <a:ext cx="3314700" cy="742357"/>
        </a:xfrm>
        <a:prstGeom prst="roundRect">
          <a:avLst/>
        </a:prstGeom>
        <a:solidFill>
          <a:srgbClr val="1C2B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bg1"/>
              </a:solidFill>
            </a:rPr>
            <a:t>Déposez votre demande d’aide auprès de l’organisme qui instruira votre demande</a:t>
          </a:r>
          <a:endParaRPr lang="fr-FR" sz="1400" b="0" kern="1200" dirty="0">
            <a:solidFill>
              <a:schemeClr val="bg1"/>
            </a:solidFill>
          </a:endParaRPr>
        </a:p>
      </dsp:txBody>
      <dsp:txXfrm>
        <a:off x="3903389" y="593006"/>
        <a:ext cx="3242222" cy="669879"/>
      </dsp:txXfrm>
    </dsp:sp>
    <dsp:sp modelId="{70D9EA73-F2FB-4CD6-B07E-3FB8145C1C61}">
      <dsp:nvSpPr>
        <dsp:cNvPr id="0" name=""/>
        <dsp:cNvSpPr/>
      </dsp:nvSpPr>
      <dsp:spPr>
        <a:xfrm>
          <a:off x="7359885" y="556767"/>
          <a:ext cx="3314700" cy="742357"/>
        </a:xfrm>
        <a:prstGeom prst="roundRect">
          <a:avLst/>
        </a:prstGeom>
        <a:solidFill>
          <a:srgbClr val="1C2B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bg1"/>
              </a:solidFill>
            </a:rPr>
            <a:t>En fonction des dotations, une aide sous forme de chèques-vacances vous sera attribuée</a:t>
          </a:r>
          <a:endParaRPr lang="fr-FR" sz="1400" b="0" kern="1200" dirty="0">
            <a:solidFill>
              <a:schemeClr val="bg1"/>
            </a:solidFill>
          </a:endParaRPr>
        </a:p>
      </dsp:txBody>
      <dsp:txXfrm>
        <a:off x="7396124" y="593006"/>
        <a:ext cx="3242222" cy="669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4B011-D721-46A0-A975-3C18DF63FE36}">
      <dsp:nvSpPr>
        <dsp:cNvPr id="0" name=""/>
        <dsp:cNvSpPr/>
      </dsp:nvSpPr>
      <dsp:spPr>
        <a:xfrm>
          <a:off x="-3490295" y="-567921"/>
          <a:ext cx="4406314" cy="4406314"/>
        </a:xfrm>
        <a:prstGeom prst="blockArc">
          <a:avLst>
            <a:gd name="adj1" fmla="val 18900000"/>
            <a:gd name="adj2" fmla="val 2700000"/>
            <a:gd name="adj3" fmla="val 490"/>
          </a:avLst>
        </a:prstGeom>
        <a:noFill/>
        <a:ln w="38100" cap="flat" cmpd="sng" algn="ctr">
          <a:solidFill>
            <a:schemeClr val="accent2">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FBE54739-7EF1-44BF-92DC-0D4780E2B384}">
      <dsp:nvSpPr>
        <dsp:cNvPr id="0" name=""/>
        <dsp:cNvSpPr/>
      </dsp:nvSpPr>
      <dsp:spPr>
        <a:xfrm>
          <a:off x="629245" y="252555"/>
          <a:ext cx="7078630" cy="50312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359"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Autonomisation</a:t>
          </a:r>
          <a:endParaRPr lang="fr-FR" sz="2400" kern="1200" dirty="0">
            <a:solidFill>
              <a:schemeClr val="bg1"/>
            </a:solidFill>
          </a:endParaRPr>
        </a:p>
      </dsp:txBody>
      <dsp:txXfrm>
        <a:off x="629245" y="252555"/>
        <a:ext cx="7078630" cy="503129"/>
      </dsp:txXfrm>
    </dsp:sp>
    <dsp:sp modelId="{F77BE285-C6AC-4026-9D08-A6056930B85C}">
      <dsp:nvSpPr>
        <dsp:cNvPr id="0" name=""/>
        <dsp:cNvSpPr/>
      </dsp:nvSpPr>
      <dsp:spPr>
        <a:xfrm>
          <a:off x="263843" y="188542"/>
          <a:ext cx="628911" cy="628911"/>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99C8831-538E-423E-A0A7-79AE1359CB25}">
      <dsp:nvSpPr>
        <dsp:cNvPr id="0" name=""/>
        <dsp:cNvSpPr/>
      </dsp:nvSpPr>
      <dsp:spPr>
        <a:xfrm>
          <a:off x="866872" y="1004009"/>
          <a:ext cx="6855990" cy="50312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359"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Estime de soi</a:t>
          </a:r>
          <a:endParaRPr lang="fr-FR" sz="2400" kern="1200" dirty="0">
            <a:solidFill>
              <a:schemeClr val="bg1"/>
            </a:solidFill>
          </a:endParaRPr>
        </a:p>
      </dsp:txBody>
      <dsp:txXfrm>
        <a:off x="866872" y="1004009"/>
        <a:ext cx="6855990" cy="503129"/>
      </dsp:txXfrm>
    </dsp:sp>
    <dsp:sp modelId="{A80B714A-B266-4F3A-94C2-84CCBEA69731}">
      <dsp:nvSpPr>
        <dsp:cNvPr id="0" name=""/>
        <dsp:cNvSpPr/>
      </dsp:nvSpPr>
      <dsp:spPr>
        <a:xfrm>
          <a:off x="552299" y="943367"/>
          <a:ext cx="628911" cy="628911"/>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78912BE4-9D22-443F-B3DD-D1E414C3189F}">
      <dsp:nvSpPr>
        <dsp:cNvPr id="0" name=""/>
        <dsp:cNvSpPr/>
      </dsp:nvSpPr>
      <dsp:spPr>
        <a:xfrm>
          <a:off x="743246" y="1761083"/>
          <a:ext cx="6979616" cy="50312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359"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  Renforcement des liens sociaux</a:t>
          </a:r>
          <a:endParaRPr lang="fr-FR" sz="2400" kern="1200" dirty="0">
            <a:solidFill>
              <a:schemeClr val="bg1"/>
            </a:solidFill>
          </a:endParaRPr>
        </a:p>
      </dsp:txBody>
      <dsp:txXfrm>
        <a:off x="743246" y="1761083"/>
        <a:ext cx="6979616" cy="503129"/>
      </dsp:txXfrm>
    </dsp:sp>
    <dsp:sp modelId="{3BBE8D4E-309F-44B3-A41C-4B3128FB35CE}">
      <dsp:nvSpPr>
        <dsp:cNvPr id="0" name=""/>
        <dsp:cNvSpPr/>
      </dsp:nvSpPr>
      <dsp:spPr>
        <a:xfrm>
          <a:off x="552299" y="1698192"/>
          <a:ext cx="628911" cy="628911"/>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187C6E0-F2BB-4D4A-A284-4C9F1EF1F8F1}">
      <dsp:nvSpPr>
        <dsp:cNvPr id="0" name=""/>
        <dsp:cNvSpPr/>
      </dsp:nvSpPr>
      <dsp:spPr>
        <a:xfrm>
          <a:off x="645310" y="2515908"/>
          <a:ext cx="7079844" cy="50312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359"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Meilleure adhésion à l’accompagnement social</a:t>
          </a:r>
          <a:endParaRPr lang="fr-FR" sz="2400" kern="1200" dirty="0">
            <a:solidFill>
              <a:schemeClr val="bg1"/>
            </a:solidFill>
          </a:endParaRPr>
        </a:p>
      </dsp:txBody>
      <dsp:txXfrm>
        <a:off x="645310" y="2515908"/>
        <a:ext cx="7079844" cy="503129"/>
      </dsp:txXfrm>
    </dsp:sp>
    <dsp:sp modelId="{2BB449B1-7779-40D0-BCA8-072A90D47D47}">
      <dsp:nvSpPr>
        <dsp:cNvPr id="0" name=""/>
        <dsp:cNvSpPr/>
      </dsp:nvSpPr>
      <dsp:spPr>
        <a:xfrm>
          <a:off x="263843" y="2453017"/>
          <a:ext cx="628911" cy="628911"/>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4B011-D721-46A0-A975-3C18DF63FE36}">
      <dsp:nvSpPr>
        <dsp:cNvPr id="0" name=""/>
        <dsp:cNvSpPr/>
      </dsp:nvSpPr>
      <dsp:spPr>
        <a:xfrm>
          <a:off x="-3452449" y="-559736"/>
          <a:ext cx="4342357" cy="4342357"/>
        </a:xfrm>
        <a:prstGeom prst="blockArc">
          <a:avLst>
            <a:gd name="adj1" fmla="val 18900000"/>
            <a:gd name="adj2" fmla="val 2700000"/>
            <a:gd name="adj3" fmla="val 497"/>
          </a:avLst>
        </a:prstGeom>
        <a:noFill/>
        <a:ln w="38100" cap="flat" cmpd="sng" algn="ctr">
          <a:solidFill>
            <a:schemeClr val="accent2">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FBE54739-7EF1-44BF-92DC-0D4780E2B384}">
      <dsp:nvSpPr>
        <dsp:cNvPr id="0" name=""/>
        <dsp:cNvSpPr/>
      </dsp:nvSpPr>
      <dsp:spPr>
        <a:xfrm>
          <a:off x="604134" y="248881"/>
          <a:ext cx="6545657"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Lien social</a:t>
          </a:r>
          <a:endParaRPr lang="fr-FR" sz="2400" kern="1200" dirty="0">
            <a:solidFill>
              <a:schemeClr val="bg1"/>
            </a:solidFill>
          </a:endParaRPr>
        </a:p>
      </dsp:txBody>
      <dsp:txXfrm>
        <a:off x="604134" y="248881"/>
        <a:ext cx="6545657" cy="495808"/>
      </dsp:txXfrm>
    </dsp:sp>
    <dsp:sp modelId="{F77BE285-C6AC-4026-9D08-A6056930B85C}">
      <dsp:nvSpPr>
        <dsp:cNvPr id="0" name=""/>
        <dsp:cNvSpPr/>
      </dsp:nvSpPr>
      <dsp:spPr>
        <a:xfrm>
          <a:off x="247143" y="185799"/>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99C8831-538E-423E-A0A7-79AE1359CB25}">
      <dsp:nvSpPr>
        <dsp:cNvPr id="0" name=""/>
        <dsp:cNvSpPr/>
      </dsp:nvSpPr>
      <dsp:spPr>
        <a:xfrm>
          <a:off x="841390" y="989400"/>
          <a:ext cx="6324389"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Lutte contre le phénomène de déprise</a:t>
          </a:r>
          <a:endParaRPr lang="fr-FR" sz="2400" kern="1200" dirty="0">
            <a:solidFill>
              <a:schemeClr val="bg1"/>
            </a:solidFill>
          </a:endParaRPr>
        </a:p>
      </dsp:txBody>
      <dsp:txXfrm>
        <a:off x="841390" y="989400"/>
        <a:ext cx="6324389" cy="495808"/>
      </dsp:txXfrm>
    </dsp:sp>
    <dsp:sp modelId="{A80B714A-B266-4F3A-94C2-84CCBEA69731}">
      <dsp:nvSpPr>
        <dsp:cNvPr id="0" name=""/>
        <dsp:cNvSpPr/>
      </dsp:nvSpPr>
      <dsp:spPr>
        <a:xfrm>
          <a:off x="531402" y="929641"/>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78912BE4-9D22-443F-B3DD-D1E414C3189F}">
      <dsp:nvSpPr>
        <dsp:cNvPr id="0" name=""/>
        <dsp:cNvSpPr/>
      </dsp:nvSpPr>
      <dsp:spPr>
        <a:xfrm>
          <a:off x="727350" y="1735459"/>
          <a:ext cx="6438428"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  Répit pour les aidants</a:t>
          </a:r>
          <a:endParaRPr lang="fr-FR" sz="2400" kern="1200" dirty="0">
            <a:solidFill>
              <a:schemeClr val="bg1"/>
            </a:solidFill>
          </a:endParaRPr>
        </a:p>
      </dsp:txBody>
      <dsp:txXfrm>
        <a:off x="727350" y="1735459"/>
        <a:ext cx="6438428" cy="495808"/>
      </dsp:txXfrm>
    </dsp:sp>
    <dsp:sp modelId="{3BBE8D4E-309F-44B3-A41C-4B3128FB35CE}">
      <dsp:nvSpPr>
        <dsp:cNvPr id="0" name=""/>
        <dsp:cNvSpPr/>
      </dsp:nvSpPr>
      <dsp:spPr>
        <a:xfrm>
          <a:off x="531402" y="1673483"/>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187C6E0-F2BB-4D4A-A284-4C9F1EF1F8F1}">
      <dsp:nvSpPr>
        <dsp:cNvPr id="0" name=""/>
        <dsp:cNvSpPr/>
      </dsp:nvSpPr>
      <dsp:spPr>
        <a:xfrm>
          <a:off x="618989" y="2479300"/>
          <a:ext cx="6546780"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Des effets qui perdurent après le retour</a:t>
          </a:r>
          <a:endParaRPr lang="fr-FR" sz="2400" kern="1200" dirty="0">
            <a:solidFill>
              <a:schemeClr val="bg1"/>
            </a:solidFill>
          </a:endParaRPr>
        </a:p>
      </dsp:txBody>
      <dsp:txXfrm>
        <a:off x="618989" y="2479300"/>
        <a:ext cx="6546780" cy="495808"/>
      </dsp:txXfrm>
    </dsp:sp>
    <dsp:sp modelId="{2BB449B1-7779-40D0-BCA8-072A90D47D47}">
      <dsp:nvSpPr>
        <dsp:cNvPr id="0" name=""/>
        <dsp:cNvSpPr/>
      </dsp:nvSpPr>
      <dsp:spPr>
        <a:xfrm>
          <a:off x="247143" y="2417324"/>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4B011-D721-46A0-A975-3C18DF63FE36}">
      <dsp:nvSpPr>
        <dsp:cNvPr id="0" name=""/>
        <dsp:cNvSpPr/>
      </dsp:nvSpPr>
      <dsp:spPr>
        <a:xfrm>
          <a:off x="-3452449" y="-559736"/>
          <a:ext cx="4342357" cy="4342357"/>
        </a:xfrm>
        <a:prstGeom prst="blockArc">
          <a:avLst>
            <a:gd name="adj1" fmla="val 18900000"/>
            <a:gd name="adj2" fmla="val 2700000"/>
            <a:gd name="adj3" fmla="val 497"/>
          </a:avLst>
        </a:prstGeom>
        <a:noFill/>
        <a:ln w="38100" cap="flat" cmpd="sng" algn="ctr">
          <a:solidFill>
            <a:schemeClr val="accent2">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FBE54739-7EF1-44BF-92DC-0D4780E2B384}">
      <dsp:nvSpPr>
        <dsp:cNvPr id="0" name=""/>
        <dsp:cNvSpPr/>
      </dsp:nvSpPr>
      <dsp:spPr>
        <a:xfrm>
          <a:off x="604134" y="248881"/>
          <a:ext cx="6545657"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De la résilience pour les âgés dépendants</a:t>
          </a:r>
          <a:endParaRPr lang="fr-FR" sz="2400" kern="1200" dirty="0">
            <a:solidFill>
              <a:schemeClr val="bg1"/>
            </a:solidFill>
          </a:endParaRPr>
        </a:p>
      </dsp:txBody>
      <dsp:txXfrm>
        <a:off x="604134" y="248881"/>
        <a:ext cx="6545657" cy="495808"/>
      </dsp:txXfrm>
    </dsp:sp>
    <dsp:sp modelId="{F77BE285-C6AC-4026-9D08-A6056930B85C}">
      <dsp:nvSpPr>
        <dsp:cNvPr id="0" name=""/>
        <dsp:cNvSpPr/>
      </dsp:nvSpPr>
      <dsp:spPr>
        <a:xfrm>
          <a:off x="247143" y="185799"/>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99C8831-538E-423E-A0A7-79AE1359CB25}">
      <dsp:nvSpPr>
        <dsp:cNvPr id="0" name=""/>
        <dsp:cNvSpPr/>
      </dsp:nvSpPr>
      <dsp:spPr>
        <a:xfrm>
          <a:off x="841390" y="989400"/>
          <a:ext cx="6324389"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Du répit pour les aidants</a:t>
          </a:r>
          <a:endParaRPr lang="fr-FR" sz="2400" kern="1200" dirty="0">
            <a:solidFill>
              <a:schemeClr val="bg1"/>
            </a:solidFill>
          </a:endParaRPr>
        </a:p>
      </dsp:txBody>
      <dsp:txXfrm>
        <a:off x="841390" y="989400"/>
        <a:ext cx="6324389" cy="495808"/>
      </dsp:txXfrm>
    </dsp:sp>
    <dsp:sp modelId="{A80B714A-B266-4F3A-94C2-84CCBEA69731}">
      <dsp:nvSpPr>
        <dsp:cNvPr id="0" name=""/>
        <dsp:cNvSpPr/>
      </dsp:nvSpPr>
      <dsp:spPr>
        <a:xfrm>
          <a:off x="531402" y="929641"/>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78912BE4-9D22-443F-B3DD-D1E414C3189F}">
      <dsp:nvSpPr>
        <dsp:cNvPr id="0" name=""/>
        <dsp:cNvSpPr/>
      </dsp:nvSpPr>
      <dsp:spPr>
        <a:xfrm>
          <a:off x="727350" y="1735459"/>
          <a:ext cx="6438428"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  Des retrouvailles pour les aidants/aidés</a:t>
          </a:r>
          <a:endParaRPr lang="fr-FR" sz="2400" kern="1200" dirty="0">
            <a:solidFill>
              <a:schemeClr val="bg1"/>
            </a:solidFill>
          </a:endParaRPr>
        </a:p>
      </dsp:txBody>
      <dsp:txXfrm>
        <a:off x="727350" y="1735459"/>
        <a:ext cx="6438428" cy="495808"/>
      </dsp:txXfrm>
    </dsp:sp>
    <dsp:sp modelId="{3BBE8D4E-309F-44B3-A41C-4B3128FB35CE}">
      <dsp:nvSpPr>
        <dsp:cNvPr id="0" name=""/>
        <dsp:cNvSpPr/>
      </dsp:nvSpPr>
      <dsp:spPr>
        <a:xfrm>
          <a:off x="531402" y="1673483"/>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187C6E0-F2BB-4D4A-A284-4C9F1EF1F8F1}">
      <dsp:nvSpPr>
        <dsp:cNvPr id="0" name=""/>
        <dsp:cNvSpPr/>
      </dsp:nvSpPr>
      <dsp:spPr>
        <a:xfrm>
          <a:off x="618989" y="2479300"/>
          <a:ext cx="6546780"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De la redynamisation du lien social</a:t>
          </a:r>
          <a:endParaRPr lang="fr-FR" sz="2400" kern="1200" dirty="0">
            <a:solidFill>
              <a:schemeClr val="bg1"/>
            </a:solidFill>
          </a:endParaRPr>
        </a:p>
      </dsp:txBody>
      <dsp:txXfrm>
        <a:off x="618989" y="2479300"/>
        <a:ext cx="6546780" cy="495808"/>
      </dsp:txXfrm>
    </dsp:sp>
    <dsp:sp modelId="{2BB449B1-7779-40D0-BCA8-072A90D47D47}">
      <dsp:nvSpPr>
        <dsp:cNvPr id="0" name=""/>
        <dsp:cNvSpPr/>
      </dsp:nvSpPr>
      <dsp:spPr>
        <a:xfrm>
          <a:off x="247143" y="2417324"/>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4B011-D721-46A0-A975-3C18DF63FE36}">
      <dsp:nvSpPr>
        <dsp:cNvPr id="0" name=""/>
        <dsp:cNvSpPr/>
      </dsp:nvSpPr>
      <dsp:spPr>
        <a:xfrm>
          <a:off x="-3452449" y="-559736"/>
          <a:ext cx="4342357" cy="4342357"/>
        </a:xfrm>
        <a:prstGeom prst="blockArc">
          <a:avLst>
            <a:gd name="adj1" fmla="val 18900000"/>
            <a:gd name="adj2" fmla="val 2700000"/>
            <a:gd name="adj3" fmla="val 497"/>
          </a:avLst>
        </a:prstGeom>
        <a:noFill/>
        <a:ln w="38100" cap="flat" cmpd="sng" algn="ctr">
          <a:solidFill>
            <a:schemeClr val="accent2">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FBE54739-7EF1-44BF-92DC-0D4780E2B384}">
      <dsp:nvSpPr>
        <dsp:cNvPr id="0" name=""/>
        <dsp:cNvSpPr/>
      </dsp:nvSpPr>
      <dsp:spPr>
        <a:xfrm>
          <a:off x="604134" y="248881"/>
          <a:ext cx="6545657"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55880" rIns="55880" bIns="55880" numCol="1" spcCol="1270" anchor="ctr" anchorCtr="0">
          <a:noAutofit/>
        </a:bodyPr>
        <a:lstStyle/>
        <a:p>
          <a:pPr lvl="0" algn="l" defTabSz="977900" rtl="0">
            <a:lnSpc>
              <a:spcPct val="90000"/>
            </a:lnSpc>
            <a:spcBef>
              <a:spcPct val="0"/>
            </a:spcBef>
            <a:spcAft>
              <a:spcPct val="35000"/>
            </a:spcAft>
          </a:pPr>
          <a:r>
            <a:rPr lang="fr-FR" sz="2200" kern="1200" dirty="0" smtClean="0">
              <a:solidFill>
                <a:schemeClr val="bg1"/>
              </a:solidFill>
            </a:rPr>
            <a:t>Ouverture / Découverte</a:t>
          </a:r>
          <a:endParaRPr lang="fr-FR" sz="2200" kern="1200" dirty="0">
            <a:solidFill>
              <a:schemeClr val="bg1"/>
            </a:solidFill>
          </a:endParaRPr>
        </a:p>
      </dsp:txBody>
      <dsp:txXfrm>
        <a:off x="604134" y="248881"/>
        <a:ext cx="6545657" cy="495808"/>
      </dsp:txXfrm>
    </dsp:sp>
    <dsp:sp modelId="{F77BE285-C6AC-4026-9D08-A6056930B85C}">
      <dsp:nvSpPr>
        <dsp:cNvPr id="0" name=""/>
        <dsp:cNvSpPr/>
      </dsp:nvSpPr>
      <dsp:spPr>
        <a:xfrm>
          <a:off x="247143" y="185799"/>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99C8831-538E-423E-A0A7-79AE1359CB25}">
      <dsp:nvSpPr>
        <dsp:cNvPr id="0" name=""/>
        <dsp:cNvSpPr/>
      </dsp:nvSpPr>
      <dsp:spPr>
        <a:xfrm>
          <a:off x="841390" y="989400"/>
          <a:ext cx="6324389"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55880" rIns="55880" bIns="55880" numCol="1" spcCol="1270" anchor="ctr" anchorCtr="0">
          <a:noAutofit/>
        </a:bodyPr>
        <a:lstStyle/>
        <a:p>
          <a:pPr lvl="0" algn="l" defTabSz="977900" rtl="0">
            <a:lnSpc>
              <a:spcPct val="90000"/>
            </a:lnSpc>
            <a:spcBef>
              <a:spcPct val="0"/>
            </a:spcBef>
            <a:spcAft>
              <a:spcPct val="35000"/>
            </a:spcAft>
          </a:pPr>
          <a:r>
            <a:rPr lang="fr-FR" sz="2200" kern="1200" dirty="0" smtClean="0">
              <a:solidFill>
                <a:schemeClr val="bg1"/>
              </a:solidFill>
            </a:rPr>
            <a:t>Autonomisation</a:t>
          </a:r>
          <a:endParaRPr lang="fr-FR" sz="2200" kern="1200" dirty="0">
            <a:solidFill>
              <a:schemeClr val="bg1"/>
            </a:solidFill>
          </a:endParaRPr>
        </a:p>
      </dsp:txBody>
      <dsp:txXfrm>
        <a:off x="841390" y="989400"/>
        <a:ext cx="6324389" cy="495808"/>
      </dsp:txXfrm>
    </dsp:sp>
    <dsp:sp modelId="{A80B714A-B266-4F3A-94C2-84CCBEA69731}">
      <dsp:nvSpPr>
        <dsp:cNvPr id="0" name=""/>
        <dsp:cNvSpPr/>
      </dsp:nvSpPr>
      <dsp:spPr>
        <a:xfrm>
          <a:off x="531402" y="929641"/>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78912BE4-9D22-443F-B3DD-D1E414C3189F}">
      <dsp:nvSpPr>
        <dsp:cNvPr id="0" name=""/>
        <dsp:cNvSpPr/>
      </dsp:nvSpPr>
      <dsp:spPr>
        <a:xfrm>
          <a:off x="727350" y="1735459"/>
          <a:ext cx="6438428"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solidFill>
                <a:schemeClr val="bg1"/>
              </a:solidFill>
            </a:rPr>
            <a:t>  </a:t>
          </a:r>
          <a:r>
            <a:rPr lang="fr-FR" sz="2200" kern="1200" dirty="0" smtClean="0">
              <a:solidFill>
                <a:schemeClr val="bg1"/>
              </a:solidFill>
            </a:rPr>
            <a:t>Mobilité / Citoyenneté, notamment européenne</a:t>
          </a:r>
          <a:endParaRPr lang="fr-FR" sz="2200" kern="1200" dirty="0">
            <a:solidFill>
              <a:schemeClr val="bg1"/>
            </a:solidFill>
          </a:endParaRPr>
        </a:p>
      </dsp:txBody>
      <dsp:txXfrm>
        <a:off x="727350" y="1735459"/>
        <a:ext cx="6438428" cy="495808"/>
      </dsp:txXfrm>
    </dsp:sp>
    <dsp:sp modelId="{3BBE8D4E-309F-44B3-A41C-4B3128FB35CE}">
      <dsp:nvSpPr>
        <dsp:cNvPr id="0" name=""/>
        <dsp:cNvSpPr/>
      </dsp:nvSpPr>
      <dsp:spPr>
        <a:xfrm>
          <a:off x="531402" y="1673483"/>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187C6E0-F2BB-4D4A-A284-4C9F1EF1F8F1}">
      <dsp:nvSpPr>
        <dsp:cNvPr id="0" name=""/>
        <dsp:cNvSpPr/>
      </dsp:nvSpPr>
      <dsp:spPr>
        <a:xfrm>
          <a:off x="618989" y="2479300"/>
          <a:ext cx="6546780"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55880" rIns="55880" bIns="55880" numCol="1" spcCol="1270" anchor="ctr" anchorCtr="0">
          <a:noAutofit/>
        </a:bodyPr>
        <a:lstStyle/>
        <a:p>
          <a:pPr lvl="0" algn="l" defTabSz="977900" rtl="0">
            <a:lnSpc>
              <a:spcPct val="90000"/>
            </a:lnSpc>
            <a:spcBef>
              <a:spcPct val="0"/>
            </a:spcBef>
            <a:spcAft>
              <a:spcPct val="35000"/>
            </a:spcAft>
          </a:pPr>
          <a:r>
            <a:rPr lang="fr-FR" sz="2200" kern="1200" dirty="0" smtClean="0">
              <a:solidFill>
                <a:schemeClr val="bg1"/>
              </a:solidFill>
            </a:rPr>
            <a:t>Acquisition de compétences transférables</a:t>
          </a:r>
        </a:p>
      </dsp:txBody>
      <dsp:txXfrm>
        <a:off x="618989" y="2479300"/>
        <a:ext cx="6546780" cy="495808"/>
      </dsp:txXfrm>
    </dsp:sp>
    <dsp:sp modelId="{2BB449B1-7779-40D0-BCA8-072A90D47D47}">
      <dsp:nvSpPr>
        <dsp:cNvPr id="0" name=""/>
        <dsp:cNvSpPr/>
      </dsp:nvSpPr>
      <dsp:spPr>
        <a:xfrm>
          <a:off x="247143" y="2417324"/>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B0328-6A12-4C9C-AED1-75E1445A2403}">
      <dsp:nvSpPr>
        <dsp:cNvPr id="0" name=""/>
        <dsp:cNvSpPr/>
      </dsp:nvSpPr>
      <dsp:spPr>
        <a:xfrm>
          <a:off x="542904" y="3249"/>
          <a:ext cx="4531714" cy="338282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83B77F-BDA8-4B17-B3EA-12F85D720C33}">
      <dsp:nvSpPr>
        <dsp:cNvPr id="0" name=""/>
        <dsp:cNvSpPr/>
      </dsp:nvSpPr>
      <dsp:spPr>
        <a:xfrm>
          <a:off x="542904" y="3386078"/>
          <a:ext cx="4531714" cy="14546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rtl="0">
            <a:lnSpc>
              <a:spcPct val="90000"/>
            </a:lnSpc>
            <a:spcBef>
              <a:spcPct val="0"/>
            </a:spcBef>
            <a:spcAft>
              <a:spcPct val="35000"/>
            </a:spcAft>
          </a:pPr>
          <a:r>
            <a:rPr lang="fr-FR" sz="1700" kern="1200" dirty="0" smtClean="0">
              <a:solidFill>
                <a:schemeClr val="tx2"/>
              </a:solidFill>
            </a:rPr>
            <a:t>Aix en Provence (Bouches-du-Rhône): 5 jours, en août, chambre simple, 2 jeunes, tous éligibles à l’aide</a:t>
          </a:r>
        </a:p>
        <a:p>
          <a:pPr lvl="0" algn="l" defTabSz="755650" rtl="0">
            <a:lnSpc>
              <a:spcPct val="90000"/>
            </a:lnSpc>
            <a:spcBef>
              <a:spcPct val="0"/>
            </a:spcBef>
            <a:spcAft>
              <a:spcPct val="35000"/>
            </a:spcAft>
          </a:pPr>
          <a:r>
            <a:rPr lang="fr-FR" sz="1700" b="1" kern="1200" dirty="0" smtClean="0">
              <a:solidFill>
                <a:schemeClr val="tx2"/>
              </a:solidFill>
            </a:rPr>
            <a:t>210€ </a:t>
          </a:r>
          <a:r>
            <a:rPr lang="fr-FR" sz="1700" b="1" kern="1200" dirty="0" smtClean="0">
              <a:solidFill>
                <a:schemeClr val="tx2"/>
              </a:solidFill>
            </a:rPr>
            <a:t>versés par jeune</a:t>
          </a:r>
          <a:endParaRPr lang="fr-FR" sz="1700" b="1" kern="1200" dirty="0">
            <a:solidFill>
              <a:schemeClr val="tx2"/>
            </a:solidFill>
          </a:endParaRPr>
        </a:p>
      </dsp:txBody>
      <dsp:txXfrm>
        <a:off x="542904" y="3386078"/>
        <a:ext cx="3191348" cy="1454616"/>
      </dsp:txXfrm>
    </dsp:sp>
    <dsp:sp modelId="{AFB7E4BE-906B-40F8-BFA7-D7638C243DD3}">
      <dsp:nvSpPr>
        <dsp:cNvPr id="0" name=""/>
        <dsp:cNvSpPr/>
      </dsp:nvSpPr>
      <dsp:spPr>
        <a:xfrm>
          <a:off x="4033064" y="3373664"/>
          <a:ext cx="1586100" cy="1586100"/>
        </a:xfrm>
        <a:prstGeom prst="ellipse">
          <a:avLst/>
        </a:prstGeom>
        <a:solidFill>
          <a:srgbClr val="FF000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B32344-78DA-4FDD-BD8D-D0C5B96FA525}">
      <dsp:nvSpPr>
        <dsp:cNvPr id="0" name=""/>
        <dsp:cNvSpPr/>
      </dsp:nvSpPr>
      <dsp:spPr>
        <a:xfrm>
          <a:off x="5841493" y="3249"/>
          <a:ext cx="4531714" cy="3382829"/>
        </a:xfrm>
        <a:prstGeom prst="round2SameRect">
          <a:avLst>
            <a:gd name="adj1" fmla="val 8000"/>
            <a:gd name="adj2" fmla="val 0"/>
          </a:avLst>
        </a:prstGeom>
        <a:blipFill rotWithShape="0">
          <a:blip xmlns:r="http://schemas.openxmlformats.org/officeDocument/2006/relationships" r:embed="rId1">
            <a:extLst>
              <a:ext uri="{BEBA8EAE-BF5A-486C-A8C5-ECC9F3942E4B}">
                <a14:imgProps xmlns:a14="http://schemas.microsoft.com/office/drawing/2010/main">
                  <a14:imgLayer r:embed="rId2">
                    <a14:imgEffect>
                      <a14:backgroundRemoval t="8094" b="100000" l="0" r="100000"/>
                    </a14:imgEffect>
                  </a14:imgLayer>
                </a14:imgProps>
              </a:ext>
            </a:extLst>
          </a:blip>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1D8599-D32F-4974-9270-2CA04D40EE4D}">
      <dsp:nvSpPr>
        <dsp:cNvPr id="0" name=""/>
        <dsp:cNvSpPr/>
      </dsp:nvSpPr>
      <dsp:spPr>
        <a:xfrm>
          <a:off x="5841493" y="3386078"/>
          <a:ext cx="4531714" cy="14546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rtl="0">
            <a:lnSpc>
              <a:spcPct val="90000"/>
            </a:lnSpc>
            <a:spcBef>
              <a:spcPct val="0"/>
            </a:spcBef>
            <a:spcAft>
              <a:spcPct val="35000"/>
            </a:spcAft>
          </a:pPr>
          <a:r>
            <a:rPr lang="fr-FR" sz="1700" kern="1200" dirty="0" smtClean="0">
              <a:solidFill>
                <a:schemeClr val="tx2"/>
              </a:solidFill>
            </a:rPr>
            <a:t>Val </a:t>
          </a:r>
          <a:r>
            <a:rPr lang="fr-FR" sz="1700" kern="1200" dirty="0" err="1" smtClean="0">
              <a:solidFill>
                <a:schemeClr val="tx2"/>
              </a:solidFill>
            </a:rPr>
            <a:t>Thorens</a:t>
          </a:r>
          <a:r>
            <a:rPr lang="fr-FR" sz="1700" kern="1200" dirty="0" smtClean="0">
              <a:solidFill>
                <a:schemeClr val="tx2"/>
              </a:solidFill>
            </a:rPr>
            <a:t> (Savoie): une semaine, pension complète, forfaits, transports, matériel, 15 jeunes issus des QPV, tous éligibles à l’aide</a:t>
          </a:r>
        </a:p>
        <a:p>
          <a:pPr lvl="0" algn="l" defTabSz="755650" rtl="0">
            <a:lnSpc>
              <a:spcPct val="90000"/>
            </a:lnSpc>
            <a:spcBef>
              <a:spcPct val="0"/>
            </a:spcBef>
            <a:spcAft>
              <a:spcPct val="35000"/>
            </a:spcAft>
          </a:pPr>
          <a:r>
            <a:rPr lang="fr-FR" sz="1700" b="1" kern="1200" dirty="0" smtClean="0">
              <a:solidFill>
                <a:schemeClr val="tx2"/>
              </a:solidFill>
            </a:rPr>
            <a:t>250</a:t>
          </a:r>
          <a:r>
            <a:rPr lang="fr-FR" sz="1700" b="1" kern="1200" dirty="0" smtClean="0">
              <a:solidFill>
                <a:schemeClr val="tx2"/>
              </a:solidFill>
            </a:rPr>
            <a:t>€ versés par jeune</a:t>
          </a:r>
          <a:endParaRPr lang="fr-FR" sz="1700" b="1" kern="1200" dirty="0">
            <a:solidFill>
              <a:schemeClr val="tx2"/>
            </a:solidFill>
          </a:endParaRPr>
        </a:p>
      </dsp:txBody>
      <dsp:txXfrm>
        <a:off x="5841493" y="3386078"/>
        <a:ext cx="3191348" cy="1454616"/>
      </dsp:txXfrm>
    </dsp:sp>
    <dsp:sp modelId="{F94C5F8B-6E3D-4D26-9B7B-29FACCF73474}">
      <dsp:nvSpPr>
        <dsp:cNvPr id="0" name=""/>
        <dsp:cNvSpPr/>
      </dsp:nvSpPr>
      <dsp:spPr>
        <a:xfrm>
          <a:off x="9161036" y="3384926"/>
          <a:ext cx="1586100" cy="1586100"/>
        </a:xfrm>
        <a:prstGeom prst="ellipse">
          <a:avLst/>
        </a:prstGeom>
        <a:solidFill>
          <a:srgbClr val="FF000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4B011-D721-46A0-A975-3C18DF63FE36}">
      <dsp:nvSpPr>
        <dsp:cNvPr id="0" name=""/>
        <dsp:cNvSpPr/>
      </dsp:nvSpPr>
      <dsp:spPr>
        <a:xfrm>
          <a:off x="-3452449" y="-559736"/>
          <a:ext cx="4342357" cy="4342357"/>
        </a:xfrm>
        <a:prstGeom prst="blockArc">
          <a:avLst>
            <a:gd name="adj1" fmla="val 18900000"/>
            <a:gd name="adj2" fmla="val 2700000"/>
            <a:gd name="adj3" fmla="val 497"/>
          </a:avLst>
        </a:prstGeom>
        <a:noFill/>
        <a:ln w="38100" cap="flat" cmpd="sng" algn="ctr">
          <a:solidFill>
            <a:schemeClr val="accent2">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FBE54739-7EF1-44BF-92DC-0D4780E2B384}">
      <dsp:nvSpPr>
        <dsp:cNvPr id="0" name=""/>
        <dsp:cNvSpPr/>
      </dsp:nvSpPr>
      <dsp:spPr>
        <a:xfrm>
          <a:off x="604134" y="248881"/>
          <a:ext cx="6545657"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55880" rIns="55880" bIns="55880" numCol="1" spcCol="1270" anchor="ctr" anchorCtr="0">
          <a:noAutofit/>
        </a:bodyPr>
        <a:lstStyle/>
        <a:p>
          <a:pPr lvl="0" algn="l" defTabSz="977900" rtl="0">
            <a:lnSpc>
              <a:spcPct val="90000"/>
            </a:lnSpc>
            <a:spcBef>
              <a:spcPct val="0"/>
            </a:spcBef>
            <a:spcAft>
              <a:spcPct val="35000"/>
            </a:spcAft>
          </a:pPr>
          <a:r>
            <a:rPr lang="fr-FR" sz="2200" kern="1200" dirty="0" smtClean="0">
              <a:solidFill>
                <a:schemeClr val="bg1"/>
              </a:solidFill>
            </a:rPr>
            <a:t>Identification de compétences</a:t>
          </a:r>
          <a:endParaRPr lang="fr-FR" sz="2200" kern="1200" dirty="0">
            <a:solidFill>
              <a:schemeClr val="bg1"/>
            </a:solidFill>
          </a:endParaRPr>
        </a:p>
      </dsp:txBody>
      <dsp:txXfrm>
        <a:off x="604134" y="248881"/>
        <a:ext cx="6545657" cy="495808"/>
      </dsp:txXfrm>
    </dsp:sp>
    <dsp:sp modelId="{F77BE285-C6AC-4026-9D08-A6056930B85C}">
      <dsp:nvSpPr>
        <dsp:cNvPr id="0" name=""/>
        <dsp:cNvSpPr/>
      </dsp:nvSpPr>
      <dsp:spPr>
        <a:xfrm>
          <a:off x="247143" y="185799"/>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99C8831-538E-423E-A0A7-79AE1359CB25}">
      <dsp:nvSpPr>
        <dsp:cNvPr id="0" name=""/>
        <dsp:cNvSpPr/>
      </dsp:nvSpPr>
      <dsp:spPr>
        <a:xfrm>
          <a:off x="841390" y="989400"/>
          <a:ext cx="6324389"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55880" rIns="55880" bIns="55880" numCol="1" spcCol="1270" anchor="ctr" anchorCtr="0">
          <a:noAutofit/>
        </a:bodyPr>
        <a:lstStyle/>
        <a:p>
          <a:pPr lvl="0" algn="l" defTabSz="977900" rtl="0">
            <a:lnSpc>
              <a:spcPct val="90000"/>
            </a:lnSpc>
            <a:spcBef>
              <a:spcPct val="0"/>
            </a:spcBef>
            <a:spcAft>
              <a:spcPct val="35000"/>
            </a:spcAft>
          </a:pPr>
          <a:r>
            <a:rPr lang="fr-FR" sz="2200" kern="1200" dirty="0" smtClean="0">
              <a:solidFill>
                <a:schemeClr val="bg1"/>
              </a:solidFill>
            </a:rPr>
            <a:t>Meilleure adhésion à l’accompagnement social</a:t>
          </a:r>
          <a:endParaRPr lang="fr-FR" sz="2200" kern="1200" dirty="0">
            <a:solidFill>
              <a:schemeClr val="bg1"/>
            </a:solidFill>
          </a:endParaRPr>
        </a:p>
      </dsp:txBody>
      <dsp:txXfrm>
        <a:off x="841390" y="989400"/>
        <a:ext cx="6324389" cy="495808"/>
      </dsp:txXfrm>
    </dsp:sp>
    <dsp:sp modelId="{A80B714A-B266-4F3A-94C2-84CCBEA69731}">
      <dsp:nvSpPr>
        <dsp:cNvPr id="0" name=""/>
        <dsp:cNvSpPr/>
      </dsp:nvSpPr>
      <dsp:spPr>
        <a:xfrm>
          <a:off x="531402" y="929641"/>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78912BE4-9D22-443F-B3DD-D1E414C3189F}">
      <dsp:nvSpPr>
        <dsp:cNvPr id="0" name=""/>
        <dsp:cNvSpPr/>
      </dsp:nvSpPr>
      <dsp:spPr>
        <a:xfrm>
          <a:off x="727350" y="1735459"/>
          <a:ext cx="6438428"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55880" rIns="55880" bIns="55880" numCol="1" spcCol="1270" anchor="ctr" anchorCtr="0">
          <a:noAutofit/>
        </a:bodyPr>
        <a:lstStyle/>
        <a:p>
          <a:pPr lvl="0" algn="l" defTabSz="977900" rtl="0">
            <a:lnSpc>
              <a:spcPct val="90000"/>
            </a:lnSpc>
            <a:spcBef>
              <a:spcPct val="0"/>
            </a:spcBef>
            <a:spcAft>
              <a:spcPct val="35000"/>
            </a:spcAft>
          </a:pPr>
          <a:r>
            <a:rPr lang="fr-FR" sz="2200" kern="1200" dirty="0" smtClean="0">
              <a:solidFill>
                <a:schemeClr val="bg1"/>
              </a:solidFill>
            </a:rPr>
            <a:t> Repérage de fragilité chez les jeunes</a:t>
          </a:r>
          <a:endParaRPr lang="fr-FR" sz="2200" kern="1200" dirty="0">
            <a:solidFill>
              <a:schemeClr val="bg1"/>
            </a:solidFill>
          </a:endParaRPr>
        </a:p>
      </dsp:txBody>
      <dsp:txXfrm>
        <a:off x="727350" y="1735459"/>
        <a:ext cx="6438428" cy="495808"/>
      </dsp:txXfrm>
    </dsp:sp>
    <dsp:sp modelId="{3BBE8D4E-309F-44B3-A41C-4B3128FB35CE}">
      <dsp:nvSpPr>
        <dsp:cNvPr id="0" name=""/>
        <dsp:cNvSpPr/>
      </dsp:nvSpPr>
      <dsp:spPr>
        <a:xfrm>
          <a:off x="531402" y="1673483"/>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F187C6E0-F2BB-4D4A-A284-4C9F1EF1F8F1}">
      <dsp:nvSpPr>
        <dsp:cNvPr id="0" name=""/>
        <dsp:cNvSpPr/>
      </dsp:nvSpPr>
      <dsp:spPr>
        <a:xfrm>
          <a:off x="618989" y="2479300"/>
          <a:ext cx="6546780" cy="49580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548" tIns="55880" rIns="55880" bIns="55880" numCol="1" spcCol="1270" anchor="ctr" anchorCtr="0">
          <a:noAutofit/>
        </a:bodyPr>
        <a:lstStyle/>
        <a:p>
          <a:pPr lvl="0" algn="l" defTabSz="977900" rtl="0">
            <a:lnSpc>
              <a:spcPct val="90000"/>
            </a:lnSpc>
            <a:spcBef>
              <a:spcPct val="0"/>
            </a:spcBef>
            <a:spcAft>
              <a:spcPct val="35000"/>
            </a:spcAft>
          </a:pPr>
          <a:r>
            <a:rPr lang="fr-FR" sz="2200" kern="1200" dirty="0" smtClean="0">
              <a:solidFill>
                <a:schemeClr val="bg1"/>
              </a:solidFill>
            </a:rPr>
            <a:t>Sentiment de faire comme les autres</a:t>
          </a:r>
        </a:p>
      </dsp:txBody>
      <dsp:txXfrm>
        <a:off x="618989" y="2479300"/>
        <a:ext cx="6546780" cy="495808"/>
      </dsp:txXfrm>
    </dsp:sp>
    <dsp:sp modelId="{2BB449B1-7779-40D0-BCA8-072A90D47D47}">
      <dsp:nvSpPr>
        <dsp:cNvPr id="0" name=""/>
        <dsp:cNvSpPr/>
      </dsp:nvSpPr>
      <dsp:spPr>
        <a:xfrm>
          <a:off x="247143" y="2417324"/>
          <a:ext cx="619760" cy="619760"/>
        </a:xfrm>
        <a:prstGeom prst="ellipse">
          <a:avLst/>
        </a:prstGeom>
        <a:solidFill>
          <a:schemeClr val="bg1"/>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0571A-188F-4CD7-8D11-84544496E48F}" type="datetimeFigureOut">
              <a:rPr lang="fr-FR" smtClean="0"/>
              <a:t>21/01/2022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E7302-4824-4905-95F9-83C3B8D489FF}" type="slidenum">
              <a:rPr lang="fr-FR" smtClean="0"/>
              <a:t>‹N°›</a:t>
            </a:fld>
            <a:endParaRPr lang="fr-FR"/>
          </a:p>
        </p:txBody>
      </p:sp>
    </p:spTree>
    <p:extLst>
      <p:ext uri="{BB962C8B-B14F-4D97-AF65-F5344CB8AC3E}">
        <p14:creationId xmlns:p14="http://schemas.microsoft.com/office/powerpoint/2010/main" val="426281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Rajouter des illustrations.</a:t>
            </a:r>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9</a:t>
            </a:fld>
            <a:endParaRPr lang="fr-FR"/>
          </a:p>
        </p:txBody>
      </p:sp>
    </p:spTree>
    <p:extLst>
      <p:ext uri="{BB962C8B-B14F-4D97-AF65-F5344CB8AC3E}">
        <p14:creationId xmlns:p14="http://schemas.microsoft.com/office/powerpoint/2010/main" val="3717728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Rajouter des illustrations.</a:t>
            </a:r>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38</a:t>
            </a:fld>
            <a:endParaRPr lang="fr-FR"/>
          </a:p>
        </p:txBody>
      </p:sp>
    </p:spTree>
    <p:extLst>
      <p:ext uri="{BB962C8B-B14F-4D97-AF65-F5344CB8AC3E}">
        <p14:creationId xmlns:p14="http://schemas.microsoft.com/office/powerpoint/2010/main" val="371772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41</a:t>
            </a:fld>
            <a:endParaRPr lang="fr-FR"/>
          </a:p>
        </p:txBody>
      </p:sp>
    </p:spTree>
    <p:extLst>
      <p:ext uri="{BB962C8B-B14F-4D97-AF65-F5344CB8AC3E}">
        <p14:creationId xmlns:p14="http://schemas.microsoft.com/office/powerpoint/2010/main" val="1706648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42</a:t>
            </a:fld>
            <a:endParaRPr lang="fr-FR"/>
          </a:p>
        </p:txBody>
      </p:sp>
    </p:spTree>
    <p:extLst>
      <p:ext uri="{BB962C8B-B14F-4D97-AF65-F5344CB8AC3E}">
        <p14:creationId xmlns:p14="http://schemas.microsoft.com/office/powerpoint/2010/main" val="3059668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Rajouter des illustrations.</a:t>
            </a:r>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46</a:t>
            </a:fld>
            <a:endParaRPr lang="fr-FR"/>
          </a:p>
        </p:txBody>
      </p:sp>
    </p:spTree>
    <p:extLst>
      <p:ext uri="{BB962C8B-B14F-4D97-AF65-F5344CB8AC3E}">
        <p14:creationId xmlns:p14="http://schemas.microsoft.com/office/powerpoint/2010/main" val="3717728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49</a:t>
            </a:fld>
            <a:endParaRPr lang="fr-FR"/>
          </a:p>
        </p:txBody>
      </p:sp>
    </p:spTree>
    <p:extLst>
      <p:ext uri="{BB962C8B-B14F-4D97-AF65-F5344CB8AC3E}">
        <p14:creationId xmlns:p14="http://schemas.microsoft.com/office/powerpoint/2010/main" val="238882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11</a:t>
            </a:fld>
            <a:endParaRPr lang="fr-FR"/>
          </a:p>
        </p:txBody>
      </p:sp>
    </p:spTree>
    <p:extLst>
      <p:ext uri="{BB962C8B-B14F-4D97-AF65-F5344CB8AC3E}">
        <p14:creationId xmlns:p14="http://schemas.microsoft.com/office/powerpoint/2010/main" val="238882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Rajouter des illustrations.</a:t>
            </a:r>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15</a:t>
            </a:fld>
            <a:endParaRPr lang="fr-FR"/>
          </a:p>
        </p:txBody>
      </p:sp>
    </p:spTree>
    <p:extLst>
      <p:ext uri="{BB962C8B-B14F-4D97-AF65-F5344CB8AC3E}">
        <p14:creationId xmlns:p14="http://schemas.microsoft.com/office/powerpoint/2010/main" val="371772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18</a:t>
            </a:fld>
            <a:endParaRPr lang="fr-FR"/>
          </a:p>
        </p:txBody>
      </p:sp>
    </p:spTree>
    <p:extLst>
      <p:ext uri="{BB962C8B-B14F-4D97-AF65-F5344CB8AC3E}">
        <p14:creationId xmlns:p14="http://schemas.microsoft.com/office/powerpoint/2010/main" val="2388825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Rajouter des illustrations.</a:t>
            </a:r>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22</a:t>
            </a:fld>
            <a:endParaRPr lang="fr-FR"/>
          </a:p>
        </p:txBody>
      </p:sp>
    </p:spTree>
    <p:extLst>
      <p:ext uri="{BB962C8B-B14F-4D97-AF65-F5344CB8AC3E}">
        <p14:creationId xmlns:p14="http://schemas.microsoft.com/office/powerpoint/2010/main" val="371772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26</a:t>
            </a:fld>
            <a:endParaRPr lang="fr-FR"/>
          </a:p>
        </p:txBody>
      </p:sp>
    </p:spTree>
    <p:extLst>
      <p:ext uri="{BB962C8B-B14F-4D97-AF65-F5344CB8AC3E}">
        <p14:creationId xmlns:p14="http://schemas.microsoft.com/office/powerpoint/2010/main" val="2388825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27</a:t>
            </a:fld>
            <a:endParaRPr lang="fr-FR"/>
          </a:p>
        </p:txBody>
      </p:sp>
    </p:spTree>
    <p:extLst>
      <p:ext uri="{BB962C8B-B14F-4D97-AF65-F5344CB8AC3E}">
        <p14:creationId xmlns:p14="http://schemas.microsoft.com/office/powerpoint/2010/main" val="305966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Rajouter des illustrations.</a:t>
            </a:r>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31</a:t>
            </a:fld>
            <a:endParaRPr lang="fr-FR"/>
          </a:p>
        </p:txBody>
      </p:sp>
    </p:spTree>
    <p:extLst>
      <p:ext uri="{BB962C8B-B14F-4D97-AF65-F5344CB8AC3E}">
        <p14:creationId xmlns:p14="http://schemas.microsoft.com/office/powerpoint/2010/main" val="371772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58B7CE-42D8-4789-856E-68CFFD0D7031}" type="slidenum">
              <a:rPr lang="fr-FR" smtClean="0"/>
              <a:t>34</a:t>
            </a:fld>
            <a:endParaRPr lang="fr-FR"/>
          </a:p>
        </p:txBody>
      </p:sp>
    </p:spTree>
    <p:extLst>
      <p:ext uri="{BB962C8B-B14F-4D97-AF65-F5344CB8AC3E}">
        <p14:creationId xmlns:p14="http://schemas.microsoft.com/office/powerpoint/2010/main" val="238882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638793"/>
            <a:ext cx="9144000" cy="1154112"/>
          </a:xfrm>
        </p:spPr>
        <p:txBody>
          <a:bodyPr anchor="b">
            <a:normAutofit/>
          </a:bodyPr>
          <a:lstStyle>
            <a:lvl1pPr algn="ctr">
              <a:defRPr sz="4800"/>
            </a:lvl1pPr>
          </a:lstStyle>
          <a:p>
            <a:r>
              <a:rPr lang="fr-FR" dirty="0"/>
              <a:t>Modifiez le style du titre</a:t>
            </a:r>
          </a:p>
        </p:txBody>
      </p:sp>
      <p:sp>
        <p:nvSpPr>
          <p:cNvPr id="3" name="Sous-titre 2"/>
          <p:cNvSpPr>
            <a:spLocks noGrp="1"/>
          </p:cNvSpPr>
          <p:nvPr>
            <p:ph type="subTitle" idx="1"/>
          </p:nvPr>
        </p:nvSpPr>
        <p:spPr>
          <a:xfrm>
            <a:off x="1524000" y="2898409"/>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50627556-EB7C-4156-8163-D4A87D75CD92}" type="datetimeFigureOut">
              <a:rPr lang="fr-FR" smtClean="0"/>
              <a:t>21/01/2022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CB22D6-1D37-4A23-9286-0E1E1BACDF34}" type="slidenum">
              <a:rPr lang="fr-FR" smtClean="0"/>
              <a:t>‹N°›</a:t>
            </a:fld>
            <a:endParaRPr lang="fr-FR"/>
          </a:p>
        </p:txBody>
      </p:sp>
    </p:spTree>
    <p:extLst>
      <p:ext uri="{BB962C8B-B14F-4D97-AF65-F5344CB8AC3E}">
        <p14:creationId xmlns:p14="http://schemas.microsoft.com/office/powerpoint/2010/main" val="34865042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0627556-EB7C-4156-8163-D4A87D75CD92}" type="datetimeFigureOut">
              <a:rPr lang="fr-FR" smtClean="0"/>
              <a:t>21/01/2022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CB22D6-1D37-4A23-9286-0E1E1BACDF34}" type="slidenum">
              <a:rPr lang="fr-FR" smtClean="0"/>
              <a:t>‹N°›</a:t>
            </a:fld>
            <a:endParaRPr lang="fr-FR"/>
          </a:p>
        </p:txBody>
      </p:sp>
    </p:spTree>
    <p:extLst>
      <p:ext uri="{BB962C8B-B14F-4D97-AF65-F5344CB8AC3E}">
        <p14:creationId xmlns:p14="http://schemas.microsoft.com/office/powerpoint/2010/main" val="277793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0627556-EB7C-4156-8163-D4A87D75CD92}" type="datetimeFigureOut">
              <a:rPr lang="fr-FR" smtClean="0"/>
              <a:t>21/01/2022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CB22D6-1D37-4A23-9286-0E1E1BACDF34}" type="slidenum">
              <a:rPr lang="fr-FR" smtClean="0"/>
              <a:t>‹N°›</a:t>
            </a:fld>
            <a:endParaRPr lang="fr-FR"/>
          </a:p>
        </p:txBody>
      </p:sp>
    </p:spTree>
    <p:extLst>
      <p:ext uri="{BB962C8B-B14F-4D97-AF65-F5344CB8AC3E}">
        <p14:creationId xmlns:p14="http://schemas.microsoft.com/office/powerpoint/2010/main" val="51579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75083" y="431611"/>
            <a:ext cx="10515600" cy="716329"/>
          </a:xfr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0627556-EB7C-4156-8163-D4A87D75CD92}" type="datetimeFigureOut">
              <a:rPr lang="fr-FR" smtClean="0"/>
              <a:t>21/01/2022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CB22D6-1D37-4A23-9286-0E1E1BACDF34}" type="slidenum">
              <a:rPr lang="fr-FR" smtClean="0"/>
              <a:t>‹N°›</a:t>
            </a:fld>
            <a:endParaRPr lang="fr-FR"/>
          </a:p>
        </p:txBody>
      </p:sp>
    </p:spTree>
    <p:extLst>
      <p:ext uri="{BB962C8B-B14F-4D97-AF65-F5344CB8AC3E}">
        <p14:creationId xmlns:p14="http://schemas.microsoft.com/office/powerpoint/2010/main" val="487567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0627556-EB7C-4156-8163-D4A87D75CD92}" type="datetimeFigureOut">
              <a:rPr lang="fr-FR" smtClean="0"/>
              <a:t>21/01/2022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CB22D6-1D37-4A23-9286-0E1E1BACDF34}" type="slidenum">
              <a:rPr lang="fr-FR" smtClean="0"/>
              <a:t>‹N°›</a:t>
            </a:fld>
            <a:endParaRPr lang="fr-FR"/>
          </a:p>
        </p:txBody>
      </p:sp>
    </p:spTree>
    <p:extLst>
      <p:ext uri="{BB962C8B-B14F-4D97-AF65-F5344CB8AC3E}">
        <p14:creationId xmlns:p14="http://schemas.microsoft.com/office/powerpoint/2010/main" val="256617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0627556-EB7C-4156-8163-D4A87D75CD92}" type="datetimeFigureOut">
              <a:rPr lang="fr-FR" smtClean="0"/>
              <a:t>21/01/2022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CB22D6-1D37-4A23-9286-0E1E1BACDF34}" type="slidenum">
              <a:rPr lang="fr-FR" smtClean="0"/>
              <a:t>‹N°›</a:t>
            </a:fld>
            <a:endParaRPr lang="fr-FR"/>
          </a:p>
        </p:txBody>
      </p:sp>
    </p:spTree>
    <p:extLst>
      <p:ext uri="{BB962C8B-B14F-4D97-AF65-F5344CB8AC3E}">
        <p14:creationId xmlns:p14="http://schemas.microsoft.com/office/powerpoint/2010/main" val="3453608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0627556-EB7C-4156-8163-D4A87D75CD92}" type="datetimeFigureOut">
              <a:rPr lang="fr-FR" smtClean="0"/>
              <a:t>21/01/2022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ECB22D6-1D37-4A23-9286-0E1E1BACDF34}" type="slidenum">
              <a:rPr lang="fr-FR" smtClean="0"/>
              <a:t>‹N°›</a:t>
            </a:fld>
            <a:endParaRPr lang="fr-FR"/>
          </a:p>
        </p:txBody>
      </p:sp>
    </p:spTree>
    <p:extLst>
      <p:ext uri="{BB962C8B-B14F-4D97-AF65-F5344CB8AC3E}">
        <p14:creationId xmlns:p14="http://schemas.microsoft.com/office/powerpoint/2010/main" val="279031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50627556-EB7C-4156-8163-D4A87D75CD92}" type="datetimeFigureOut">
              <a:rPr lang="fr-FR" smtClean="0"/>
              <a:t>21/01/2022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ECB22D6-1D37-4A23-9286-0E1E1BACDF34}" type="slidenum">
              <a:rPr lang="fr-FR" smtClean="0"/>
              <a:t>‹N°›</a:t>
            </a:fld>
            <a:endParaRPr lang="fr-FR"/>
          </a:p>
        </p:txBody>
      </p:sp>
    </p:spTree>
    <p:extLst>
      <p:ext uri="{BB962C8B-B14F-4D97-AF65-F5344CB8AC3E}">
        <p14:creationId xmlns:p14="http://schemas.microsoft.com/office/powerpoint/2010/main" val="1807924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627556-EB7C-4156-8163-D4A87D75CD92}" type="datetimeFigureOut">
              <a:rPr lang="fr-FR" smtClean="0"/>
              <a:t>21/01/2022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ECB22D6-1D37-4A23-9286-0E1E1BACDF34}" type="slidenum">
              <a:rPr lang="fr-FR" smtClean="0"/>
              <a:t>‹N°›</a:t>
            </a:fld>
            <a:endParaRPr lang="fr-FR"/>
          </a:p>
        </p:txBody>
      </p:sp>
    </p:spTree>
    <p:extLst>
      <p:ext uri="{BB962C8B-B14F-4D97-AF65-F5344CB8AC3E}">
        <p14:creationId xmlns:p14="http://schemas.microsoft.com/office/powerpoint/2010/main" val="107390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0627556-EB7C-4156-8163-D4A87D75CD92}" type="datetimeFigureOut">
              <a:rPr lang="fr-FR" smtClean="0"/>
              <a:t>21/01/2022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CB22D6-1D37-4A23-9286-0E1E1BACDF34}" type="slidenum">
              <a:rPr lang="fr-FR" smtClean="0"/>
              <a:t>‹N°›</a:t>
            </a:fld>
            <a:endParaRPr lang="fr-FR"/>
          </a:p>
        </p:txBody>
      </p:sp>
    </p:spTree>
    <p:extLst>
      <p:ext uri="{BB962C8B-B14F-4D97-AF65-F5344CB8AC3E}">
        <p14:creationId xmlns:p14="http://schemas.microsoft.com/office/powerpoint/2010/main" val="421039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0627556-EB7C-4156-8163-D4A87D75CD92}" type="datetimeFigureOut">
              <a:rPr lang="fr-FR" smtClean="0"/>
              <a:t>21/01/2022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CB22D6-1D37-4A23-9286-0E1E1BACDF34}" type="slidenum">
              <a:rPr lang="fr-FR" smtClean="0"/>
              <a:t>‹N°›</a:t>
            </a:fld>
            <a:endParaRPr lang="fr-FR"/>
          </a:p>
        </p:txBody>
      </p:sp>
    </p:spTree>
    <p:extLst>
      <p:ext uri="{BB962C8B-B14F-4D97-AF65-F5344CB8AC3E}">
        <p14:creationId xmlns:p14="http://schemas.microsoft.com/office/powerpoint/2010/main" val="32194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75083" y="368240"/>
            <a:ext cx="10515600" cy="716329"/>
          </a:xfrm>
          <a:prstGeom prst="rect">
            <a:avLst/>
          </a:prstGeom>
        </p:spPr>
        <p:txBody>
          <a:bodyPr vert="horz" lIns="91440" tIns="45720" rIns="91440" bIns="45720" rtlCol="0" anchor="ctr">
            <a:normAutofit/>
          </a:bodyPr>
          <a:lstStyle/>
          <a:p>
            <a:r>
              <a:rPr lang="fr-FR" dirty="0"/>
              <a:t>Modifiez le style du titre </a:t>
            </a:r>
          </a:p>
        </p:txBody>
      </p:sp>
      <p:sp>
        <p:nvSpPr>
          <p:cNvPr id="3" name="Espace réservé du texte 2"/>
          <p:cNvSpPr>
            <a:spLocks noGrp="1"/>
          </p:cNvSpPr>
          <p:nvPr>
            <p:ph type="body" idx="1"/>
          </p:nvPr>
        </p:nvSpPr>
        <p:spPr>
          <a:xfrm>
            <a:off x="675083" y="1509591"/>
            <a:ext cx="10515600" cy="521188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27556-EB7C-4156-8163-D4A87D75CD92}" type="datetimeFigureOut">
              <a:rPr lang="fr-FR" smtClean="0"/>
              <a:t>21/01/2022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B22D6-1D37-4A23-9286-0E1E1BACDF34}" type="slidenum">
              <a:rPr lang="fr-FR" smtClean="0"/>
              <a:t>‹N°›</a:t>
            </a:fld>
            <a:endParaRPr lang="fr-FR"/>
          </a:p>
        </p:txBody>
      </p:sp>
      <p:pic>
        <p:nvPicPr>
          <p:cNvPr id="7" name="Image 6">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23939" y="312258"/>
            <a:ext cx="1816608" cy="1021842"/>
          </a:xfrm>
          <a:prstGeom prst="rect">
            <a:avLst/>
          </a:prstGeom>
        </p:spPr>
      </p:pic>
    </p:spTree>
    <p:extLst>
      <p:ext uri="{BB962C8B-B14F-4D97-AF65-F5344CB8AC3E}">
        <p14:creationId xmlns:p14="http://schemas.microsoft.com/office/powerpoint/2010/main" val="4772851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7.png"/><Relationship Id="rId4" Type="http://schemas.openxmlformats.org/officeDocument/2006/relationships/diagramLayout" Target="../diagrams/layout4.xml"/><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9.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4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47.png"/><Relationship Id="rId5" Type="http://schemas.openxmlformats.org/officeDocument/2006/relationships/diagramQuickStyle" Target="../diagrams/quickStyle6.xml"/><Relationship Id="rId15" Type="http://schemas.openxmlformats.org/officeDocument/2006/relationships/image" Target="../media/image51.png"/><Relationship Id="rId10" Type="http://schemas.openxmlformats.org/officeDocument/2006/relationships/image" Target="../media/image46.jpg"/><Relationship Id="rId4" Type="http://schemas.openxmlformats.org/officeDocument/2006/relationships/diagramLayout" Target="../diagrams/layout6.xml"/><Relationship Id="rId9" Type="http://schemas.openxmlformats.org/officeDocument/2006/relationships/image" Target="../media/image45.png"/><Relationship Id="rId14" Type="http://schemas.openxmlformats.org/officeDocument/2006/relationships/image" Target="../media/image5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5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diagramQuickStyle" Target="../diagrams/quickStyle1.xml"/><Relationship Id="rId12" Type="http://schemas.openxmlformats.org/officeDocument/2006/relationships/image" Target="../media/image29.jpeg"/><Relationship Id="rId2" Type="http://schemas.openxmlformats.org/officeDocument/2006/relationships/notesSlide" Target="../notesSlides/notesSlide1.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28.png"/><Relationship Id="rId5" Type="http://schemas.openxmlformats.org/officeDocument/2006/relationships/diagramData" Target="../diagrams/data1.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6.jpeg"/><Relationship Id="rId9" Type="http://schemas.microsoft.com/office/2007/relationships/diagramDrawing" Target="../diagrams/drawing1.xml"/><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Parce que les vacances, </a:t>
            </a:r>
            <a:br>
              <a:rPr lang="fr-FR" dirty="0"/>
            </a:br>
            <a:r>
              <a:rPr lang="fr-FR" dirty="0" smtClean="0"/>
              <a:t>c’est </a:t>
            </a:r>
            <a:r>
              <a:rPr lang="fr-FR" dirty="0"/>
              <a:t>essentiel</a:t>
            </a:r>
          </a:p>
        </p:txBody>
      </p:sp>
      <p:sp>
        <p:nvSpPr>
          <p:cNvPr id="3" name="Sous-titre 2"/>
          <p:cNvSpPr>
            <a:spLocks noGrp="1"/>
          </p:cNvSpPr>
          <p:nvPr>
            <p:ph type="subTitle" idx="1"/>
          </p:nvPr>
        </p:nvSpPr>
        <p:spPr/>
        <p:txBody>
          <a:bodyPr>
            <a:normAutofit lnSpcReduction="10000"/>
          </a:bodyPr>
          <a:lstStyle/>
          <a:p>
            <a:endParaRPr lang="fr-FR" dirty="0" smtClean="0"/>
          </a:p>
          <a:p>
            <a:r>
              <a:rPr lang="fr-FR" dirty="0" smtClean="0">
                <a:solidFill>
                  <a:srgbClr val="253979"/>
                </a:solidFill>
              </a:rPr>
              <a:t>L’</a:t>
            </a:r>
            <a:r>
              <a:rPr lang="fr-FR" b="1" dirty="0" smtClean="0">
                <a:solidFill>
                  <a:schemeClr val="accent2"/>
                </a:solidFill>
              </a:rPr>
              <a:t>A</a:t>
            </a:r>
            <a:r>
              <a:rPr lang="fr-FR" dirty="0" smtClean="0">
                <a:solidFill>
                  <a:srgbClr val="253979"/>
                </a:solidFill>
              </a:rPr>
              <a:t>gence </a:t>
            </a:r>
            <a:r>
              <a:rPr lang="fr-FR" b="1" dirty="0">
                <a:solidFill>
                  <a:schemeClr val="accent2"/>
                </a:solidFill>
              </a:rPr>
              <a:t>N</a:t>
            </a:r>
            <a:r>
              <a:rPr lang="fr-FR" dirty="0">
                <a:solidFill>
                  <a:srgbClr val="253979"/>
                </a:solidFill>
              </a:rPr>
              <a:t>ationale pour les </a:t>
            </a:r>
            <a:r>
              <a:rPr lang="fr-FR" b="1" dirty="0">
                <a:solidFill>
                  <a:schemeClr val="accent2"/>
                </a:solidFill>
              </a:rPr>
              <a:t>C</a:t>
            </a:r>
            <a:r>
              <a:rPr lang="fr-FR" dirty="0">
                <a:solidFill>
                  <a:srgbClr val="253979"/>
                </a:solidFill>
              </a:rPr>
              <a:t>hèques-</a:t>
            </a:r>
            <a:r>
              <a:rPr lang="fr-FR" b="1" dirty="0">
                <a:solidFill>
                  <a:schemeClr val="accent2"/>
                </a:solidFill>
              </a:rPr>
              <a:t>V</a:t>
            </a:r>
            <a:r>
              <a:rPr lang="fr-FR" dirty="0">
                <a:solidFill>
                  <a:srgbClr val="253979"/>
                </a:solidFill>
              </a:rPr>
              <a:t>acances </a:t>
            </a:r>
          </a:p>
          <a:p>
            <a:r>
              <a:rPr lang="fr-FR" dirty="0">
                <a:solidFill>
                  <a:srgbClr val="253979"/>
                </a:solidFill>
              </a:rPr>
              <a:t>au service de la cohésion sociale</a:t>
            </a:r>
          </a:p>
        </p:txBody>
      </p:sp>
      <p:pic>
        <p:nvPicPr>
          <p:cNvPr id="4" name="Image 3">
            <a:extLst>
              <a:ext uri="{FF2B5EF4-FFF2-40B4-BE49-F238E27FC236}">
                <a16:creationId xmlns:a16="http://schemas.microsoft.com/office/drawing/2014/main" xmlns="" id="{8701D89B-C260-4085-8079-08DF8C74E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5279" y="4666536"/>
            <a:ext cx="3251454" cy="1828943"/>
          </a:xfrm>
          <a:prstGeom prst="rect">
            <a:avLst/>
          </a:prstGeom>
        </p:spPr>
      </p:pic>
    </p:spTree>
    <p:extLst>
      <p:ext uri="{BB962C8B-B14F-4D97-AF65-F5344CB8AC3E}">
        <p14:creationId xmlns:p14="http://schemas.microsoft.com/office/powerpoint/2010/main" val="944426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t>Mais concrètement?</a:t>
            </a:r>
            <a:endParaRPr lang="fr-FR" sz="3200" dirty="0"/>
          </a:p>
        </p:txBody>
      </p:sp>
      <p:grpSp>
        <p:nvGrpSpPr>
          <p:cNvPr id="4" name="Groupe 3"/>
          <p:cNvGrpSpPr/>
          <p:nvPr/>
        </p:nvGrpSpPr>
        <p:grpSpPr>
          <a:xfrm>
            <a:off x="305066" y="1556368"/>
            <a:ext cx="3613540" cy="5133889"/>
            <a:chOff x="305066" y="1556368"/>
            <a:chExt cx="3613540" cy="5133889"/>
          </a:xfrm>
        </p:grpSpPr>
        <p:sp>
          <p:nvSpPr>
            <p:cNvPr id="10" name="Forme libre 9"/>
            <p:cNvSpPr/>
            <p:nvPr/>
          </p:nvSpPr>
          <p:spPr>
            <a:xfrm>
              <a:off x="305066" y="1556368"/>
              <a:ext cx="3613540"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3" name="ZoneTexte 2"/>
            <p:cNvSpPr txBox="1"/>
            <p:nvPr/>
          </p:nvSpPr>
          <p:spPr>
            <a:xfrm>
              <a:off x="464474" y="2278745"/>
              <a:ext cx="3294725" cy="3856440"/>
            </a:xfrm>
            <a:prstGeom prst="rect">
              <a:avLst/>
            </a:prstGeom>
            <a:noFill/>
          </p:spPr>
          <p:txBody>
            <a:bodyPr wrap="square" rtlCol="0">
              <a:spAutoFit/>
            </a:bodyPr>
            <a:lstStyle/>
            <a:p>
              <a:pPr lvl="0" defTabSz="1244600">
                <a:lnSpc>
                  <a:spcPct val="90000"/>
                </a:lnSpc>
                <a:spcBef>
                  <a:spcPct val="0"/>
                </a:spcBef>
                <a:spcAft>
                  <a:spcPct val="35000"/>
                </a:spcAft>
              </a:pPr>
              <a:r>
                <a:rPr lang="fr-FR" sz="2600" b="1" dirty="0">
                  <a:solidFill>
                    <a:srgbClr val="253979"/>
                  </a:solidFill>
                </a:rPr>
                <a:t>Pour </a:t>
              </a:r>
              <a:r>
                <a:rPr lang="fr-FR" sz="2600" b="1" dirty="0" smtClean="0">
                  <a:solidFill>
                    <a:srgbClr val="253979"/>
                  </a:solidFill>
                </a:rPr>
                <a:t>qui et pour quoi?</a:t>
              </a:r>
            </a:p>
            <a:p>
              <a:pPr marL="171450" lvl="1" indent="-171450" defTabSz="844550">
                <a:lnSpc>
                  <a:spcPct val="90000"/>
                </a:lnSpc>
                <a:spcBef>
                  <a:spcPct val="0"/>
                </a:spcBef>
                <a:spcAft>
                  <a:spcPct val="15000"/>
                </a:spcAft>
                <a:buChar char="••"/>
              </a:pPr>
              <a:r>
                <a:rPr lang="fr-FR" sz="1900" dirty="0" smtClean="0">
                  <a:solidFill>
                    <a:schemeClr val="tx2"/>
                  </a:solidFill>
                </a:rPr>
                <a:t>Toute personne en situation de fragilité économique et sociale dont le QF est &lt; à </a:t>
              </a:r>
              <a:r>
                <a:rPr lang="fr-FR" sz="1900" b="1" dirty="0" smtClean="0">
                  <a:solidFill>
                    <a:schemeClr val="tx2"/>
                  </a:solidFill>
                </a:rPr>
                <a:t>900€</a:t>
              </a:r>
              <a:endParaRPr lang="fr-FR" sz="1900" b="1" dirty="0">
                <a:solidFill>
                  <a:schemeClr val="tx2"/>
                </a:solidFill>
              </a:endParaRPr>
            </a:p>
            <a:p>
              <a:pPr marL="171450" lvl="1" indent="-171450" defTabSz="844550">
                <a:lnSpc>
                  <a:spcPct val="90000"/>
                </a:lnSpc>
                <a:spcBef>
                  <a:spcPct val="0"/>
                </a:spcBef>
                <a:spcAft>
                  <a:spcPct val="15000"/>
                </a:spcAft>
                <a:buChar char="••"/>
              </a:pPr>
              <a:r>
                <a:rPr lang="fr-FR" sz="1900" dirty="0" smtClean="0">
                  <a:solidFill>
                    <a:schemeClr val="tx2"/>
                  </a:solidFill>
                </a:rPr>
                <a:t>Nécessairement aidés par </a:t>
              </a:r>
              <a:r>
                <a:rPr lang="fr-FR" sz="1900" dirty="0" err="1" smtClean="0">
                  <a:solidFill>
                    <a:schemeClr val="tx2"/>
                  </a:solidFill>
                </a:rPr>
                <a:t>un-e</a:t>
              </a:r>
              <a:r>
                <a:rPr lang="fr-FR" sz="1900" dirty="0" smtClean="0">
                  <a:solidFill>
                    <a:schemeClr val="tx2"/>
                  </a:solidFill>
                </a:rPr>
                <a:t> </a:t>
              </a:r>
              <a:r>
                <a:rPr lang="fr-FR" sz="1900" dirty="0" err="1" smtClean="0">
                  <a:solidFill>
                    <a:schemeClr val="tx2"/>
                  </a:solidFill>
                </a:rPr>
                <a:t>travailleur-se</a:t>
              </a:r>
              <a:r>
                <a:rPr lang="fr-FR" sz="1900" dirty="0" smtClean="0">
                  <a:solidFill>
                    <a:schemeClr val="tx2"/>
                  </a:solidFill>
                </a:rPr>
                <a:t> </a:t>
              </a:r>
              <a:r>
                <a:rPr lang="fr-FR" sz="1900" dirty="0" err="1" smtClean="0">
                  <a:solidFill>
                    <a:schemeClr val="tx2"/>
                  </a:solidFill>
                </a:rPr>
                <a:t>social-e</a:t>
              </a:r>
              <a:endParaRPr lang="fr-FR" sz="1900" dirty="0">
                <a:solidFill>
                  <a:schemeClr val="tx2"/>
                </a:solidFill>
              </a:endParaRPr>
            </a:p>
            <a:p>
              <a:pPr marL="171450" lvl="1" indent="-171450" defTabSz="844550">
                <a:lnSpc>
                  <a:spcPct val="90000"/>
                </a:lnSpc>
                <a:spcBef>
                  <a:spcPct val="0"/>
                </a:spcBef>
                <a:spcAft>
                  <a:spcPct val="15000"/>
                </a:spcAft>
                <a:buChar char="••"/>
              </a:pPr>
              <a:r>
                <a:rPr lang="fr-FR" sz="1900" dirty="0" smtClean="0">
                  <a:solidFill>
                    <a:schemeClr val="tx2"/>
                  </a:solidFill>
                </a:rPr>
                <a:t>Des séjours entre 4 et 15 jours à la main du projet</a:t>
              </a:r>
              <a:endParaRPr lang="fr-FR" sz="1900" dirty="0">
                <a:solidFill>
                  <a:schemeClr val="tx2"/>
                </a:solidFill>
              </a:endParaRPr>
            </a:p>
            <a:p>
              <a:pPr marL="0" lvl="1" defTabSz="844550">
                <a:lnSpc>
                  <a:spcPct val="90000"/>
                </a:lnSpc>
                <a:spcBef>
                  <a:spcPct val="0"/>
                </a:spcBef>
                <a:spcAft>
                  <a:spcPct val="15000"/>
                </a:spcAft>
              </a:pPr>
              <a:endParaRPr lang="fr-FR" sz="1900" dirty="0">
                <a:solidFill>
                  <a:schemeClr val="tx2"/>
                </a:solidFill>
              </a:endParaRPr>
            </a:p>
            <a:p>
              <a:pPr lvl="0" defTabSz="1244600">
                <a:lnSpc>
                  <a:spcPct val="90000"/>
                </a:lnSpc>
                <a:spcBef>
                  <a:spcPct val="0"/>
                </a:spcBef>
                <a:spcAft>
                  <a:spcPct val="35000"/>
                </a:spcAft>
              </a:pPr>
              <a:endParaRPr lang="fr-FR" sz="2600" b="1" dirty="0">
                <a:solidFill>
                  <a:srgbClr val="253979"/>
                </a:solidFill>
              </a:endParaRPr>
            </a:p>
          </p:txBody>
        </p:sp>
      </p:grpSp>
      <p:grpSp>
        <p:nvGrpSpPr>
          <p:cNvPr id="13" name="Groupe 12"/>
          <p:cNvGrpSpPr/>
          <p:nvPr/>
        </p:nvGrpSpPr>
        <p:grpSpPr>
          <a:xfrm>
            <a:off x="4194626" y="1600298"/>
            <a:ext cx="3644790" cy="5133889"/>
            <a:chOff x="4194626" y="1600298"/>
            <a:chExt cx="3644790" cy="5133889"/>
          </a:xfrm>
        </p:grpSpPr>
        <p:sp>
          <p:nvSpPr>
            <p:cNvPr id="8" name="Forme libre 7"/>
            <p:cNvSpPr/>
            <p:nvPr/>
          </p:nvSpPr>
          <p:spPr>
            <a:xfrm>
              <a:off x="4194626" y="1600298"/>
              <a:ext cx="3604015"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defTabSz="1155700">
                <a:lnSpc>
                  <a:spcPct val="90000"/>
                </a:lnSpc>
                <a:spcBef>
                  <a:spcPct val="0"/>
                </a:spcBef>
                <a:spcAft>
                  <a:spcPct val="35000"/>
                </a:spcAft>
              </a:pPr>
              <a:endParaRPr lang="fr-FR" sz="2600" b="1" dirty="0">
                <a:solidFill>
                  <a:schemeClr val="tx2"/>
                </a:solidFill>
              </a:endParaRPr>
            </a:p>
          </p:txBody>
        </p:sp>
        <p:sp>
          <p:nvSpPr>
            <p:cNvPr id="11" name="ZoneTexte 10"/>
            <p:cNvSpPr txBox="1"/>
            <p:nvPr/>
          </p:nvSpPr>
          <p:spPr>
            <a:xfrm>
              <a:off x="4325252" y="2211339"/>
              <a:ext cx="3514164" cy="4478918"/>
            </a:xfrm>
            <a:prstGeom prst="rect">
              <a:avLst/>
            </a:prstGeom>
            <a:noFill/>
          </p:spPr>
          <p:txBody>
            <a:bodyPr wrap="square" rtlCol="0">
              <a:spAutoFit/>
            </a:bodyPr>
            <a:lstStyle/>
            <a:p>
              <a:pPr defTabSz="1244600">
                <a:lnSpc>
                  <a:spcPct val="90000"/>
                </a:lnSpc>
                <a:spcBef>
                  <a:spcPct val="0"/>
                </a:spcBef>
                <a:spcAft>
                  <a:spcPct val="35000"/>
                </a:spcAft>
              </a:pPr>
              <a:r>
                <a:rPr lang="fr-FR" sz="2600" b="1" dirty="0" smtClean="0">
                  <a:solidFill>
                    <a:srgbClr val="253979"/>
                  </a:solidFill>
                </a:rPr>
                <a:t>Par qui?</a:t>
              </a:r>
            </a:p>
            <a:p>
              <a:pPr marL="171450" lvl="1" indent="-171450" defTabSz="844550">
                <a:lnSpc>
                  <a:spcPct val="90000"/>
                </a:lnSpc>
                <a:spcBef>
                  <a:spcPct val="0"/>
                </a:spcBef>
                <a:spcAft>
                  <a:spcPct val="15000"/>
                </a:spcAft>
                <a:buChar char="••"/>
              </a:pPr>
              <a:r>
                <a:rPr lang="fr-FR" sz="1900" dirty="0" smtClean="0">
                  <a:solidFill>
                    <a:srgbClr val="253979"/>
                  </a:solidFill>
                </a:rPr>
                <a:t>Nécessité d’avoir </a:t>
              </a:r>
              <a:r>
                <a:rPr lang="fr-FR" sz="1900" b="1" dirty="0" smtClean="0">
                  <a:solidFill>
                    <a:srgbClr val="253979"/>
                  </a:solidFill>
                </a:rPr>
                <a:t>un porteur de projets</a:t>
              </a:r>
              <a:r>
                <a:rPr lang="fr-FR" sz="1900" dirty="0" smtClean="0">
                  <a:solidFill>
                    <a:srgbClr val="253979"/>
                  </a:solidFill>
                </a:rPr>
                <a:t> pour accompagner l’organisation et éventuellement le séjour</a:t>
              </a:r>
              <a:endParaRPr lang="fr-FR" sz="1900" dirty="0">
                <a:solidFill>
                  <a:srgbClr val="253979"/>
                </a:solidFill>
              </a:endParaRPr>
            </a:p>
            <a:p>
              <a:pPr marL="171450" lvl="1" indent="-171450" defTabSz="844550">
                <a:lnSpc>
                  <a:spcPct val="90000"/>
                </a:lnSpc>
                <a:spcBef>
                  <a:spcPct val="0"/>
                </a:spcBef>
                <a:spcAft>
                  <a:spcPct val="15000"/>
                </a:spcAft>
                <a:buChar char="••"/>
              </a:pPr>
              <a:r>
                <a:rPr lang="fr-FR" sz="1900" dirty="0" smtClean="0">
                  <a:solidFill>
                    <a:srgbClr val="253979"/>
                  </a:solidFill>
                </a:rPr>
                <a:t>Un organisme à vocation nationale déjà conventionnée avec l’ANCV</a:t>
              </a:r>
              <a:endParaRPr lang="fr-FR" sz="1900" dirty="0">
                <a:solidFill>
                  <a:srgbClr val="253979"/>
                </a:solidFill>
              </a:endParaRPr>
            </a:p>
            <a:p>
              <a:pPr marL="171450" lvl="1" indent="-171450" defTabSz="844550">
                <a:lnSpc>
                  <a:spcPct val="90000"/>
                </a:lnSpc>
                <a:spcBef>
                  <a:spcPct val="0"/>
                </a:spcBef>
                <a:spcAft>
                  <a:spcPct val="15000"/>
                </a:spcAft>
                <a:buChar char="••"/>
              </a:pPr>
              <a:r>
                <a:rPr lang="fr-FR" sz="1900" dirty="0" smtClean="0">
                  <a:solidFill>
                    <a:srgbClr val="253979"/>
                  </a:solidFill>
                </a:rPr>
                <a:t>Une organisation à vocation locale qui pourra se rapprocher d’un organisme à vocation nationale</a:t>
              </a:r>
              <a:endParaRPr lang="fr-FR" sz="1900" dirty="0">
                <a:solidFill>
                  <a:srgbClr val="253979"/>
                </a:solidFill>
              </a:endParaRPr>
            </a:p>
            <a:p>
              <a:pPr defTabSz="1244600">
                <a:lnSpc>
                  <a:spcPct val="90000"/>
                </a:lnSpc>
                <a:spcBef>
                  <a:spcPct val="0"/>
                </a:spcBef>
                <a:spcAft>
                  <a:spcPct val="35000"/>
                </a:spcAft>
              </a:pPr>
              <a:endParaRPr lang="fr-FR" sz="2600" b="1" dirty="0">
                <a:solidFill>
                  <a:srgbClr val="253979"/>
                </a:solidFill>
              </a:endParaRPr>
            </a:p>
            <a:p>
              <a:pPr defTabSz="1244600">
                <a:lnSpc>
                  <a:spcPct val="90000"/>
                </a:lnSpc>
                <a:spcBef>
                  <a:spcPct val="0"/>
                </a:spcBef>
                <a:spcAft>
                  <a:spcPct val="35000"/>
                </a:spcAft>
              </a:pPr>
              <a:endParaRPr lang="fr-FR" sz="2600" b="1" dirty="0">
                <a:solidFill>
                  <a:srgbClr val="253979"/>
                </a:solidFill>
              </a:endParaRPr>
            </a:p>
          </p:txBody>
        </p:sp>
      </p:grpSp>
      <p:grpSp>
        <p:nvGrpSpPr>
          <p:cNvPr id="14" name="Groupe 13"/>
          <p:cNvGrpSpPr/>
          <p:nvPr/>
        </p:nvGrpSpPr>
        <p:grpSpPr>
          <a:xfrm>
            <a:off x="8116819" y="1556368"/>
            <a:ext cx="3610738" cy="5133889"/>
            <a:chOff x="8116819" y="1556368"/>
            <a:chExt cx="3610738" cy="5133889"/>
          </a:xfrm>
        </p:grpSpPr>
        <p:sp>
          <p:nvSpPr>
            <p:cNvPr id="9" name="Forme libre 8"/>
            <p:cNvSpPr/>
            <p:nvPr/>
          </p:nvSpPr>
          <p:spPr>
            <a:xfrm>
              <a:off x="8116819" y="1556368"/>
              <a:ext cx="3610738"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12" name="ZoneTexte 11"/>
            <p:cNvSpPr txBox="1"/>
            <p:nvPr/>
          </p:nvSpPr>
          <p:spPr>
            <a:xfrm>
              <a:off x="8196257" y="2244162"/>
              <a:ext cx="3255514" cy="4020331"/>
            </a:xfrm>
            <a:prstGeom prst="rect">
              <a:avLst/>
            </a:prstGeom>
            <a:noFill/>
          </p:spPr>
          <p:txBody>
            <a:bodyPr wrap="square" rtlCol="0">
              <a:spAutoFit/>
            </a:bodyPr>
            <a:lstStyle/>
            <a:p>
              <a:pPr lvl="0"/>
              <a:r>
                <a:rPr lang="fr-FR" sz="2600" b="1" dirty="0" smtClean="0">
                  <a:solidFill>
                    <a:schemeClr val="tx2"/>
                  </a:solidFill>
                </a:rPr>
                <a:t>Combien?</a:t>
              </a:r>
            </a:p>
            <a:p>
              <a:pPr lvl="0"/>
              <a:endParaRPr lang="fr-FR" sz="2600" b="1" dirty="0">
                <a:solidFill>
                  <a:srgbClr val="253979"/>
                </a:solidFill>
              </a:endParaRPr>
            </a:p>
            <a:p>
              <a:pPr marL="171450" lvl="1" indent="-171450" defTabSz="844550">
                <a:lnSpc>
                  <a:spcPct val="90000"/>
                </a:lnSpc>
                <a:spcBef>
                  <a:spcPct val="0"/>
                </a:spcBef>
                <a:spcAft>
                  <a:spcPct val="15000"/>
                </a:spcAft>
                <a:buChar char="••"/>
              </a:pPr>
              <a:r>
                <a:rPr lang="fr-FR" sz="1900" dirty="0" smtClean="0">
                  <a:solidFill>
                    <a:srgbClr val="253979"/>
                  </a:solidFill>
                </a:rPr>
                <a:t>Le coût des séjours est plafonné:</a:t>
              </a:r>
            </a:p>
            <a:p>
              <a:pPr marL="628650" lvl="2" indent="-171450" defTabSz="844550">
                <a:lnSpc>
                  <a:spcPct val="90000"/>
                </a:lnSpc>
                <a:spcBef>
                  <a:spcPct val="0"/>
                </a:spcBef>
                <a:spcAft>
                  <a:spcPct val="15000"/>
                </a:spcAft>
                <a:buChar char="••"/>
              </a:pPr>
              <a:r>
                <a:rPr lang="fr-FR" sz="1900" b="1" dirty="0" smtClean="0">
                  <a:solidFill>
                    <a:srgbClr val="253979"/>
                  </a:solidFill>
                </a:rPr>
                <a:t>110€/jr/personne</a:t>
              </a:r>
            </a:p>
            <a:p>
              <a:pPr marL="628650" lvl="2" indent="-171450" defTabSz="844550">
                <a:lnSpc>
                  <a:spcPct val="90000"/>
                </a:lnSpc>
                <a:spcBef>
                  <a:spcPct val="0"/>
                </a:spcBef>
                <a:spcAft>
                  <a:spcPct val="15000"/>
                </a:spcAft>
                <a:buChar char="••"/>
              </a:pPr>
              <a:r>
                <a:rPr lang="fr-FR" sz="1900" b="1" dirty="0" smtClean="0">
                  <a:solidFill>
                    <a:srgbClr val="253979"/>
                  </a:solidFill>
                </a:rPr>
                <a:t>400€/jr/PSH</a:t>
              </a:r>
              <a:endParaRPr lang="fr-FR" sz="1900" b="1" dirty="0">
                <a:solidFill>
                  <a:srgbClr val="253979"/>
                </a:solidFill>
              </a:endParaRPr>
            </a:p>
            <a:p>
              <a:pPr marL="171450" lvl="1" indent="-171450" defTabSz="844550">
                <a:lnSpc>
                  <a:spcPct val="90000"/>
                </a:lnSpc>
                <a:spcBef>
                  <a:spcPct val="0"/>
                </a:spcBef>
                <a:spcAft>
                  <a:spcPct val="15000"/>
                </a:spcAft>
                <a:buChar char="••"/>
              </a:pPr>
              <a:r>
                <a:rPr lang="fr-FR" sz="1900" dirty="0" smtClean="0">
                  <a:solidFill>
                    <a:srgbClr val="253979"/>
                  </a:solidFill>
                </a:rPr>
                <a:t>L’aide individuelle est plafonnée à 80% du coût du projet</a:t>
              </a:r>
              <a:endParaRPr lang="fr-FR" sz="1900" dirty="0">
                <a:solidFill>
                  <a:srgbClr val="253979"/>
                </a:solidFill>
              </a:endParaRPr>
            </a:p>
            <a:p>
              <a:pPr marL="171450" lvl="1" indent="-171450" defTabSz="844550">
                <a:lnSpc>
                  <a:spcPct val="90000"/>
                </a:lnSpc>
                <a:spcBef>
                  <a:spcPct val="0"/>
                </a:spcBef>
                <a:spcAft>
                  <a:spcPct val="15000"/>
                </a:spcAft>
                <a:buChar char="••"/>
              </a:pPr>
              <a:r>
                <a:rPr lang="fr-FR" sz="1900" dirty="0" smtClean="0">
                  <a:solidFill>
                    <a:srgbClr val="253979"/>
                  </a:solidFill>
                </a:rPr>
                <a:t>L’aide est versée sous forme de chèque-vacances</a:t>
              </a:r>
              <a:endParaRPr lang="fr-FR" sz="1900" dirty="0">
                <a:solidFill>
                  <a:srgbClr val="253979"/>
                </a:solidFill>
              </a:endParaRPr>
            </a:p>
            <a:p>
              <a:endParaRPr lang="fr-FR" dirty="0"/>
            </a:p>
          </p:txBody>
        </p:sp>
      </p:grpSp>
    </p:spTree>
    <p:extLst>
      <p:ext uri="{BB962C8B-B14F-4D97-AF65-F5344CB8AC3E}">
        <p14:creationId xmlns:p14="http://schemas.microsoft.com/office/powerpoint/2010/main" val="16223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Des </a:t>
            </a:r>
            <a:r>
              <a:rPr lang="fr-FR" sz="3200" dirty="0" smtClean="0"/>
              <a:t>exemples de séjours réalisés</a:t>
            </a:r>
            <a:endParaRPr lang="fr-FR" sz="3200" dirty="0"/>
          </a:p>
        </p:txBody>
      </p:sp>
      <p:sp>
        <p:nvSpPr>
          <p:cNvPr id="15" name="AutoShape 2" descr="Pin Rouge De Bureau épingle à Dessin Réaliste. Clip Art Libres De Droits ,  Vecteurs Et Illustration. Image 79165944."/>
          <p:cNvSpPr>
            <a:spLocks noChangeAspect="1" noChangeArrowheads="1"/>
          </p:cNvSpPr>
          <p:nvPr/>
        </p:nvSpPr>
        <p:spPr bwMode="auto">
          <a:xfrm>
            <a:off x="-342916" y="2507871"/>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AutoShape 10" descr="Icône Smiley, face Gratuit de Garden stroke"/>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5429" y="1096444"/>
            <a:ext cx="6008914" cy="5776069"/>
          </a:xfrm>
          <a:prstGeom prst="rect">
            <a:avLst/>
          </a:prstGeom>
        </p:spPr>
      </p:pic>
      <p:sp>
        <p:nvSpPr>
          <p:cNvPr id="5" name="ZoneTexte 4"/>
          <p:cNvSpPr txBox="1"/>
          <p:nvPr/>
        </p:nvSpPr>
        <p:spPr>
          <a:xfrm>
            <a:off x="5842251" y="4612024"/>
            <a:ext cx="2810060" cy="923330"/>
          </a:xfrm>
          <a:prstGeom prst="rect">
            <a:avLst/>
          </a:prstGeom>
          <a:noFill/>
        </p:spPr>
        <p:txBody>
          <a:bodyPr wrap="square" rtlCol="0">
            <a:spAutoFit/>
          </a:bodyPr>
          <a:lstStyle/>
          <a:p>
            <a:r>
              <a:rPr lang="fr-FR" b="1" dirty="0" smtClean="0">
                <a:solidFill>
                  <a:srgbClr val="253979"/>
                </a:solidFill>
              </a:rPr>
              <a:t>De Lamotte-</a:t>
            </a:r>
            <a:r>
              <a:rPr lang="fr-FR" b="1" dirty="0" err="1" smtClean="0">
                <a:solidFill>
                  <a:srgbClr val="253979"/>
                </a:solidFill>
              </a:rPr>
              <a:t>Capdeville</a:t>
            </a:r>
            <a:r>
              <a:rPr lang="fr-FR" b="1" dirty="0" smtClean="0">
                <a:solidFill>
                  <a:srgbClr val="253979"/>
                </a:solidFill>
              </a:rPr>
              <a:t> (82) aux Hautes Pyrénées…</a:t>
            </a:r>
            <a:endParaRPr lang="fr-FR" b="1" dirty="0">
              <a:solidFill>
                <a:srgbClr val="253979"/>
              </a:solidFill>
            </a:endParaRPr>
          </a:p>
        </p:txBody>
      </p:sp>
      <p:pic>
        <p:nvPicPr>
          <p:cNvPr id="19" name="Image 18"/>
          <p:cNvPicPr>
            <a:picLocks noChangeAspect="1"/>
          </p:cNvPicPr>
          <p:nvPr/>
        </p:nvPicPr>
        <p:blipFill>
          <a:blip r:embed="rId4"/>
          <a:stretch>
            <a:fillRect/>
          </a:stretch>
        </p:blipFill>
        <p:spPr>
          <a:xfrm rot="20841264">
            <a:off x="5523378" y="1140529"/>
            <a:ext cx="463578" cy="654379"/>
          </a:xfrm>
          <a:prstGeom prst="rect">
            <a:avLst/>
          </a:prstGeom>
        </p:spPr>
      </p:pic>
      <p:grpSp>
        <p:nvGrpSpPr>
          <p:cNvPr id="13" name="Groupe 12"/>
          <p:cNvGrpSpPr/>
          <p:nvPr/>
        </p:nvGrpSpPr>
        <p:grpSpPr>
          <a:xfrm>
            <a:off x="518422" y="2529549"/>
            <a:ext cx="2645692" cy="2697471"/>
            <a:chOff x="832071" y="3513153"/>
            <a:chExt cx="2457007" cy="2483990"/>
          </a:xfrm>
        </p:grpSpPr>
        <p:sp>
          <p:nvSpPr>
            <p:cNvPr id="24" name="Ellipse 23"/>
            <p:cNvSpPr/>
            <p:nvPr/>
          </p:nvSpPr>
          <p:spPr>
            <a:xfrm>
              <a:off x="832071" y="3513153"/>
              <a:ext cx="2457007" cy="248399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2"/>
                </a:solidFill>
              </a:endParaRPr>
            </a:p>
          </p:txBody>
        </p:sp>
        <p:sp>
          <p:nvSpPr>
            <p:cNvPr id="25" name="ZoneTexte 24"/>
            <p:cNvSpPr txBox="1"/>
            <p:nvPr/>
          </p:nvSpPr>
          <p:spPr>
            <a:xfrm>
              <a:off x="1031993" y="3962884"/>
              <a:ext cx="2057160" cy="1870563"/>
            </a:xfrm>
            <a:prstGeom prst="rect">
              <a:avLst/>
            </a:prstGeom>
            <a:noFill/>
          </p:spPr>
          <p:txBody>
            <a:bodyPr wrap="square" rtlCol="0">
              <a:spAutoFit/>
            </a:bodyPr>
            <a:lstStyle/>
            <a:p>
              <a:pPr algn="ctr"/>
              <a:r>
                <a:rPr lang="fr-FR" sz="1400" dirty="0" smtClean="0">
                  <a:solidFill>
                    <a:srgbClr val="253979"/>
                  </a:solidFill>
                </a:rPr>
                <a:t>Un séjour collectif pour 7 familles (34 personnes) et 2 accompagnateurs porté par un Centre social. Une semaine en juillet, en camping</a:t>
              </a:r>
            </a:p>
            <a:p>
              <a:pPr algn="ctr"/>
              <a:r>
                <a:rPr lang="fr-FR" sz="1400" dirty="0" smtClean="0">
                  <a:solidFill>
                    <a:srgbClr val="253979"/>
                  </a:solidFill>
                </a:rPr>
                <a:t>Coût total: 10 315€</a:t>
              </a:r>
            </a:p>
            <a:p>
              <a:pPr algn="ctr"/>
              <a:r>
                <a:rPr lang="fr-FR" sz="1400" b="1" dirty="0" smtClean="0">
                  <a:solidFill>
                    <a:srgbClr val="253979"/>
                  </a:solidFill>
                </a:rPr>
                <a:t>Participation ANCV: </a:t>
              </a:r>
            </a:p>
            <a:p>
              <a:pPr algn="ctr"/>
              <a:r>
                <a:rPr lang="fr-FR" sz="1400" b="1" dirty="0" smtClean="0">
                  <a:solidFill>
                    <a:srgbClr val="253979"/>
                  </a:solidFill>
                </a:rPr>
                <a:t>4 110 €</a:t>
              </a:r>
              <a:endParaRPr lang="fr-FR" sz="1400" b="1" dirty="0">
                <a:solidFill>
                  <a:srgbClr val="253979"/>
                </a:solidFill>
              </a:endParaRPr>
            </a:p>
          </p:txBody>
        </p:sp>
      </p:grpSp>
      <p:pic>
        <p:nvPicPr>
          <p:cNvPr id="20" name="Image 19"/>
          <p:cNvPicPr>
            <a:picLocks noChangeAspect="1"/>
          </p:cNvPicPr>
          <p:nvPr/>
        </p:nvPicPr>
        <p:blipFill>
          <a:blip r:embed="rId4"/>
          <a:stretch>
            <a:fillRect/>
          </a:stretch>
        </p:blipFill>
        <p:spPr>
          <a:xfrm rot="20841264">
            <a:off x="5210847" y="1641254"/>
            <a:ext cx="463578" cy="654379"/>
          </a:xfrm>
          <a:prstGeom prst="rect">
            <a:avLst/>
          </a:prstGeom>
        </p:spPr>
      </p:pic>
      <p:pic>
        <p:nvPicPr>
          <p:cNvPr id="58" name="Image 57"/>
          <p:cNvPicPr>
            <a:picLocks noChangeAspect="1"/>
          </p:cNvPicPr>
          <p:nvPr/>
        </p:nvPicPr>
        <p:blipFill>
          <a:blip r:embed="rId4"/>
          <a:stretch>
            <a:fillRect/>
          </a:stretch>
        </p:blipFill>
        <p:spPr>
          <a:xfrm rot="20841264">
            <a:off x="5523378" y="4151016"/>
            <a:ext cx="463578" cy="654379"/>
          </a:xfrm>
          <a:prstGeom prst="rect">
            <a:avLst/>
          </a:prstGeom>
        </p:spPr>
      </p:pic>
      <p:sp>
        <p:nvSpPr>
          <p:cNvPr id="6" name="ZoneTexte 5"/>
          <p:cNvSpPr txBox="1"/>
          <p:nvPr/>
        </p:nvSpPr>
        <p:spPr>
          <a:xfrm>
            <a:off x="5261676" y="2160217"/>
            <a:ext cx="2351314" cy="369332"/>
          </a:xfrm>
          <a:prstGeom prst="rect">
            <a:avLst/>
          </a:prstGeom>
          <a:noFill/>
        </p:spPr>
        <p:txBody>
          <a:bodyPr wrap="square" rtlCol="0">
            <a:spAutoFit/>
          </a:bodyPr>
          <a:lstStyle/>
          <a:p>
            <a:endParaRPr lang="fr-FR" b="1" dirty="0">
              <a:solidFill>
                <a:srgbClr val="253979"/>
              </a:solidFill>
            </a:endParaRPr>
          </a:p>
        </p:txBody>
      </p:sp>
      <p:pic>
        <p:nvPicPr>
          <p:cNvPr id="22" name="Image 21"/>
          <p:cNvPicPr>
            <a:picLocks noChangeAspect="1"/>
          </p:cNvPicPr>
          <p:nvPr/>
        </p:nvPicPr>
        <p:blipFill>
          <a:blip r:embed="rId4"/>
          <a:stretch>
            <a:fillRect/>
          </a:stretch>
        </p:blipFill>
        <p:spPr>
          <a:xfrm rot="20841264">
            <a:off x="5139219" y="4843513"/>
            <a:ext cx="463578" cy="654379"/>
          </a:xfrm>
          <a:prstGeom prst="rect">
            <a:avLst/>
          </a:prstGeom>
        </p:spPr>
      </p:pic>
      <p:grpSp>
        <p:nvGrpSpPr>
          <p:cNvPr id="3" name="Groupe 2"/>
          <p:cNvGrpSpPr/>
          <p:nvPr/>
        </p:nvGrpSpPr>
        <p:grpSpPr>
          <a:xfrm>
            <a:off x="9179889" y="3762432"/>
            <a:ext cx="2457007" cy="2483990"/>
            <a:chOff x="8032139" y="1096444"/>
            <a:chExt cx="2457007" cy="2483990"/>
          </a:xfrm>
        </p:grpSpPr>
        <p:sp>
          <p:nvSpPr>
            <p:cNvPr id="26" name="Ellipse 25"/>
            <p:cNvSpPr/>
            <p:nvPr/>
          </p:nvSpPr>
          <p:spPr>
            <a:xfrm>
              <a:off x="8032139" y="1096444"/>
              <a:ext cx="2457007" cy="248399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2"/>
                </a:solidFill>
              </a:endParaRPr>
            </a:p>
          </p:txBody>
        </p:sp>
        <p:sp>
          <p:nvSpPr>
            <p:cNvPr id="27" name="ZoneTexte 26"/>
            <p:cNvSpPr txBox="1"/>
            <p:nvPr/>
          </p:nvSpPr>
          <p:spPr>
            <a:xfrm>
              <a:off x="8232062" y="1467719"/>
              <a:ext cx="2057160" cy="2031325"/>
            </a:xfrm>
            <a:prstGeom prst="rect">
              <a:avLst/>
            </a:prstGeom>
            <a:noFill/>
          </p:spPr>
          <p:txBody>
            <a:bodyPr wrap="square" rtlCol="0">
              <a:spAutoFit/>
            </a:bodyPr>
            <a:lstStyle/>
            <a:p>
              <a:pPr algn="ctr"/>
              <a:r>
                <a:rPr lang="fr-FR" sz="1400" dirty="0" smtClean="0">
                  <a:solidFill>
                    <a:srgbClr val="253979"/>
                  </a:solidFill>
                </a:rPr>
                <a:t>Un séjour collectif pour 20 jeunes handicapés et 6 résidents) porté par un IME. 5 jours en juin, en village vacances</a:t>
              </a:r>
            </a:p>
            <a:p>
              <a:pPr algn="ctr"/>
              <a:r>
                <a:rPr lang="fr-FR" sz="1400" dirty="0" smtClean="0">
                  <a:solidFill>
                    <a:srgbClr val="253979"/>
                  </a:solidFill>
                </a:rPr>
                <a:t>Coût total: 6 300€</a:t>
              </a:r>
            </a:p>
            <a:p>
              <a:pPr algn="ctr"/>
              <a:r>
                <a:rPr lang="fr-FR" sz="1400" b="1" dirty="0" smtClean="0">
                  <a:solidFill>
                    <a:srgbClr val="253979"/>
                  </a:solidFill>
                </a:rPr>
                <a:t>Participation ANCV: </a:t>
              </a:r>
            </a:p>
            <a:p>
              <a:pPr algn="ctr"/>
              <a:r>
                <a:rPr lang="fr-FR" sz="1400" b="1" dirty="0" smtClean="0">
                  <a:solidFill>
                    <a:srgbClr val="253979"/>
                  </a:solidFill>
                </a:rPr>
                <a:t>3 000 €</a:t>
              </a:r>
              <a:endParaRPr lang="fr-FR" sz="1400" b="1" dirty="0">
                <a:solidFill>
                  <a:srgbClr val="253979"/>
                </a:solidFill>
              </a:endParaRPr>
            </a:p>
          </p:txBody>
        </p:sp>
      </p:grpSp>
      <p:grpSp>
        <p:nvGrpSpPr>
          <p:cNvPr id="7" name="Groupe 6"/>
          <p:cNvGrpSpPr/>
          <p:nvPr/>
        </p:nvGrpSpPr>
        <p:grpSpPr>
          <a:xfrm>
            <a:off x="7951386" y="667917"/>
            <a:ext cx="2457007" cy="2483990"/>
            <a:chOff x="8984343" y="3928708"/>
            <a:chExt cx="2457007" cy="2483990"/>
          </a:xfrm>
        </p:grpSpPr>
        <p:sp>
          <p:nvSpPr>
            <p:cNvPr id="28" name="Ellipse 27"/>
            <p:cNvSpPr/>
            <p:nvPr/>
          </p:nvSpPr>
          <p:spPr>
            <a:xfrm>
              <a:off x="8984343" y="3928708"/>
              <a:ext cx="2457007" cy="248399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2"/>
                </a:solidFill>
              </a:endParaRPr>
            </a:p>
          </p:txBody>
        </p:sp>
        <p:sp>
          <p:nvSpPr>
            <p:cNvPr id="31" name="ZoneTexte 30"/>
            <p:cNvSpPr txBox="1"/>
            <p:nvPr/>
          </p:nvSpPr>
          <p:spPr>
            <a:xfrm>
              <a:off x="9179890" y="4478205"/>
              <a:ext cx="2057160" cy="1600438"/>
            </a:xfrm>
            <a:prstGeom prst="rect">
              <a:avLst/>
            </a:prstGeom>
            <a:noFill/>
          </p:spPr>
          <p:txBody>
            <a:bodyPr wrap="square" rtlCol="0">
              <a:spAutoFit/>
            </a:bodyPr>
            <a:lstStyle/>
            <a:p>
              <a:pPr algn="ctr"/>
              <a:r>
                <a:rPr lang="fr-FR" sz="1400" dirty="0" smtClean="0">
                  <a:solidFill>
                    <a:srgbClr val="253979"/>
                  </a:solidFill>
                </a:rPr>
                <a:t>Deux résidentes d’un CHRS. Un séjour autonome de 5 jours en juillet, en camping.</a:t>
              </a:r>
            </a:p>
            <a:p>
              <a:pPr algn="ctr"/>
              <a:r>
                <a:rPr lang="fr-FR" sz="1400" dirty="0" smtClean="0">
                  <a:solidFill>
                    <a:srgbClr val="253979"/>
                  </a:solidFill>
                </a:rPr>
                <a:t>Coût total: 926 €</a:t>
              </a:r>
            </a:p>
            <a:p>
              <a:pPr algn="ctr"/>
              <a:r>
                <a:rPr lang="fr-FR" sz="1400" b="1" dirty="0" smtClean="0">
                  <a:solidFill>
                    <a:srgbClr val="253979"/>
                  </a:solidFill>
                </a:rPr>
                <a:t>Participation ANCV: 400 €</a:t>
              </a:r>
              <a:endParaRPr lang="fr-FR" sz="1400" b="1" dirty="0">
                <a:solidFill>
                  <a:srgbClr val="253979"/>
                </a:solidFill>
              </a:endParaRPr>
            </a:p>
          </p:txBody>
        </p:sp>
      </p:grpSp>
      <p:cxnSp>
        <p:nvCxnSpPr>
          <p:cNvPr id="9" name="Connecteur en arc 8"/>
          <p:cNvCxnSpPr>
            <a:stCxn id="19" idx="1"/>
            <a:endCxn id="20" idx="0"/>
          </p:cNvCxnSpPr>
          <p:nvPr/>
        </p:nvCxnSpPr>
        <p:spPr>
          <a:xfrm rot="10800000" flipV="1">
            <a:off x="5371009" y="1518461"/>
            <a:ext cx="157993" cy="130729"/>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2168869" y="1275281"/>
            <a:ext cx="2810060" cy="646331"/>
          </a:xfrm>
          <a:prstGeom prst="rect">
            <a:avLst/>
          </a:prstGeom>
          <a:noFill/>
        </p:spPr>
        <p:txBody>
          <a:bodyPr wrap="square" rtlCol="0">
            <a:spAutoFit/>
          </a:bodyPr>
          <a:lstStyle/>
          <a:p>
            <a:r>
              <a:rPr lang="fr-FR" b="1" dirty="0" smtClean="0">
                <a:solidFill>
                  <a:srgbClr val="253979"/>
                </a:solidFill>
              </a:rPr>
              <a:t>De Saint-Vaast (59) à la Baie de Somme (80)…</a:t>
            </a:r>
            <a:endParaRPr lang="fr-FR" b="1" dirty="0">
              <a:solidFill>
                <a:srgbClr val="253979"/>
              </a:solidFill>
            </a:endParaRPr>
          </a:p>
        </p:txBody>
      </p:sp>
      <p:cxnSp>
        <p:nvCxnSpPr>
          <p:cNvPr id="21" name="Connecteur en arc 20"/>
          <p:cNvCxnSpPr>
            <a:stCxn id="58" idx="1"/>
            <a:endCxn id="22" idx="0"/>
          </p:cNvCxnSpPr>
          <p:nvPr/>
        </p:nvCxnSpPr>
        <p:spPr>
          <a:xfrm rot="10800000" flipV="1">
            <a:off x="5299381" y="4528948"/>
            <a:ext cx="229621" cy="32250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35" name="Image 34"/>
          <p:cNvPicPr>
            <a:picLocks noChangeAspect="1"/>
          </p:cNvPicPr>
          <p:nvPr/>
        </p:nvPicPr>
        <p:blipFill>
          <a:blip r:embed="rId4"/>
          <a:stretch>
            <a:fillRect/>
          </a:stretch>
        </p:blipFill>
        <p:spPr>
          <a:xfrm rot="20841264">
            <a:off x="4855939" y="3623241"/>
            <a:ext cx="463578" cy="654379"/>
          </a:xfrm>
          <a:prstGeom prst="rect">
            <a:avLst/>
          </a:prstGeom>
        </p:spPr>
      </p:pic>
      <p:pic>
        <p:nvPicPr>
          <p:cNvPr id="36" name="Image 35"/>
          <p:cNvPicPr>
            <a:picLocks noChangeAspect="1"/>
          </p:cNvPicPr>
          <p:nvPr/>
        </p:nvPicPr>
        <p:blipFill>
          <a:blip r:embed="rId4"/>
          <a:stretch>
            <a:fillRect/>
          </a:stretch>
        </p:blipFill>
        <p:spPr>
          <a:xfrm rot="20841264">
            <a:off x="5654258" y="2026195"/>
            <a:ext cx="463578" cy="654379"/>
          </a:xfrm>
          <a:prstGeom prst="rect">
            <a:avLst/>
          </a:prstGeom>
        </p:spPr>
      </p:pic>
      <p:cxnSp>
        <p:nvCxnSpPr>
          <p:cNvPr id="34" name="Connecteur en arc 33"/>
          <p:cNvCxnSpPr>
            <a:stCxn id="36" idx="2"/>
            <a:endCxn id="35" idx="0"/>
          </p:cNvCxnSpPr>
          <p:nvPr/>
        </p:nvCxnSpPr>
        <p:spPr>
          <a:xfrm rot="5400000">
            <a:off x="5007618" y="2681120"/>
            <a:ext cx="958541" cy="941575"/>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5966128" y="2727116"/>
            <a:ext cx="2810060" cy="923330"/>
          </a:xfrm>
          <a:prstGeom prst="rect">
            <a:avLst/>
          </a:prstGeom>
          <a:noFill/>
        </p:spPr>
        <p:txBody>
          <a:bodyPr wrap="square" rtlCol="0">
            <a:spAutoFit/>
          </a:bodyPr>
          <a:lstStyle/>
          <a:p>
            <a:r>
              <a:rPr lang="fr-FR" b="1" dirty="0" smtClean="0">
                <a:solidFill>
                  <a:srgbClr val="253979"/>
                </a:solidFill>
              </a:rPr>
              <a:t>De Boulogne-Billancourt (92) aux Charentes…</a:t>
            </a:r>
            <a:endParaRPr lang="fr-FR" b="1" dirty="0">
              <a:solidFill>
                <a:srgbClr val="253979"/>
              </a:solidFill>
            </a:endParaRPr>
          </a:p>
        </p:txBody>
      </p:sp>
    </p:spTree>
    <p:extLst>
      <p:ext uri="{BB962C8B-B14F-4D97-AF65-F5344CB8AC3E}">
        <p14:creationId xmlns:p14="http://schemas.microsoft.com/office/powerpoint/2010/main" val="100082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1+#ppt_w/2"/>
                                          </p:val>
                                        </p:tav>
                                        <p:tav tm="100000">
                                          <p:val>
                                            <p:strVal val="#ppt_x"/>
                                          </p:val>
                                        </p:tav>
                                      </p:tavLst>
                                    </p:anim>
                                    <p:anim calcmode="lin" valueType="num">
                                      <p:cBhvr additive="base">
                                        <p:cTn id="34" dur="500" fill="hold"/>
                                        <p:tgtEl>
                                          <p:spTgt spid="36"/>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0-#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1+#ppt_w/2"/>
                                          </p:val>
                                        </p:tav>
                                        <p:tav tm="100000">
                                          <p:val>
                                            <p:strVal val="#ppt_x"/>
                                          </p:val>
                                        </p:tav>
                                      </p:tavLst>
                                    </p:anim>
                                    <p:anim calcmode="lin" valueType="num">
                                      <p:cBhvr additive="base">
                                        <p:cTn id="42" dur="500" fill="hold"/>
                                        <p:tgtEl>
                                          <p:spTgt spid="35"/>
                                        </p:tgtEl>
                                        <p:attrNameLst>
                                          <p:attrName>ppt_y</p:attrName>
                                        </p:attrNameLst>
                                      </p:cBhvr>
                                      <p:tavLst>
                                        <p:tav tm="0">
                                          <p:val>
                                            <p:strVal val="0-#ppt_h/2"/>
                                          </p:val>
                                        </p:tav>
                                        <p:tav tm="100000">
                                          <p:val>
                                            <p:strVal val="#ppt_y"/>
                                          </p:val>
                                        </p:tav>
                                      </p:tavLst>
                                    </p:anim>
                                  </p:childTnLst>
                                </p:cTn>
                              </p:par>
                              <p:par>
                                <p:cTn id="43" presetID="2" presetClass="entr" presetSubtype="3"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1+#ppt_w/2"/>
                                          </p:val>
                                        </p:tav>
                                        <p:tav tm="100000">
                                          <p:val>
                                            <p:strVal val="#ppt_x"/>
                                          </p:val>
                                        </p:tav>
                                      </p:tavLst>
                                    </p:anim>
                                    <p:anim calcmode="lin" valueType="num">
                                      <p:cBhvr additive="base">
                                        <p:cTn id="46" dur="500" fill="hold"/>
                                        <p:tgtEl>
                                          <p:spTgt spid="39"/>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1+#ppt_w/2"/>
                                          </p:val>
                                        </p:tav>
                                        <p:tav tm="100000">
                                          <p:val>
                                            <p:strVal val="#ppt_x"/>
                                          </p:val>
                                        </p:tav>
                                      </p:tavLst>
                                    </p:anim>
                                    <p:anim calcmode="lin" valueType="num">
                                      <p:cBhvr additive="base">
                                        <p:cTn id="56" dur="500" fill="hold"/>
                                        <p:tgtEl>
                                          <p:spTgt spid="58"/>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1+#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6"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1+#ppt_w/2"/>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par>
                                <p:cTn id="69" presetID="2" presetClass="entr" presetSubtype="6"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1+#ppt_w/2"/>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necteur droit 32"/>
          <p:cNvCxnSpPr/>
          <p:nvPr/>
        </p:nvCxnSpPr>
        <p:spPr>
          <a:xfrm>
            <a:off x="472440" y="481875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3291840" y="3616242"/>
            <a:ext cx="0" cy="411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8549640" y="3616242"/>
            <a:ext cx="0" cy="41148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pPr algn="l"/>
            <a:r>
              <a:rPr lang="fr-FR" dirty="0" smtClean="0"/>
              <a:t>APV : comment faire?</a:t>
            </a:r>
            <a:endParaRPr lang="fr-FR" dirty="0"/>
          </a:p>
        </p:txBody>
      </p:sp>
      <p:cxnSp>
        <p:nvCxnSpPr>
          <p:cNvPr id="16" name="Connecteur droit 15"/>
          <p:cNvCxnSpPr/>
          <p:nvPr/>
        </p:nvCxnSpPr>
        <p:spPr>
          <a:xfrm>
            <a:off x="3291840" y="1979754"/>
            <a:ext cx="0" cy="284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8549640" y="1979754"/>
            <a:ext cx="0" cy="284480"/>
          </a:xfrm>
          <a:prstGeom prst="line">
            <a:avLst/>
          </a:prstGeom>
        </p:spPr>
        <p:style>
          <a:lnRef idx="1">
            <a:schemeClr val="accent1"/>
          </a:lnRef>
          <a:fillRef idx="0">
            <a:schemeClr val="accent1"/>
          </a:fillRef>
          <a:effectRef idx="0">
            <a:schemeClr val="accent1"/>
          </a:effectRef>
          <a:fontRef idx="minor">
            <a:schemeClr val="tx1"/>
          </a:fontRef>
        </p:style>
      </p:cxnSp>
      <p:sp>
        <p:nvSpPr>
          <p:cNvPr id="8" name="Forme libre 7"/>
          <p:cNvSpPr/>
          <p:nvPr/>
        </p:nvSpPr>
        <p:spPr>
          <a:xfrm>
            <a:off x="838200" y="1322983"/>
            <a:ext cx="10512467" cy="704463"/>
          </a:xfrm>
          <a:custGeom>
            <a:avLst/>
            <a:gdLst>
              <a:gd name="connsiteX0" fmla="*/ 0 w 10512467"/>
              <a:gd name="connsiteY0" fmla="*/ 70446 h 704463"/>
              <a:gd name="connsiteX1" fmla="*/ 70446 w 10512467"/>
              <a:gd name="connsiteY1" fmla="*/ 0 h 704463"/>
              <a:gd name="connsiteX2" fmla="*/ 10442021 w 10512467"/>
              <a:gd name="connsiteY2" fmla="*/ 0 h 704463"/>
              <a:gd name="connsiteX3" fmla="*/ 10512467 w 10512467"/>
              <a:gd name="connsiteY3" fmla="*/ 70446 h 704463"/>
              <a:gd name="connsiteX4" fmla="*/ 10512467 w 10512467"/>
              <a:gd name="connsiteY4" fmla="*/ 634017 h 704463"/>
              <a:gd name="connsiteX5" fmla="*/ 10442021 w 10512467"/>
              <a:gd name="connsiteY5" fmla="*/ 704463 h 704463"/>
              <a:gd name="connsiteX6" fmla="*/ 70446 w 10512467"/>
              <a:gd name="connsiteY6" fmla="*/ 704463 h 704463"/>
              <a:gd name="connsiteX7" fmla="*/ 0 w 10512467"/>
              <a:gd name="connsiteY7" fmla="*/ 634017 h 704463"/>
              <a:gd name="connsiteX8" fmla="*/ 0 w 10512467"/>
              <a:gd name="connsiteY8" fmla="*/ 70446 h 70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2467" h="704463">
                <a:moveTo>
                  <a:pt x="0" y="70446"/>
                </a:moveTo>
                <a:cubicBezTo>
                  <a:pt x="0" y="31540"/>
                  <a:pt x="31540" y="0"/>
                  <a:pt x="70446" y="0"/>
                </a:cubicBezTo>
                <a:lnTo>
                  <a:pt x="10442021" y="0"/>
                </a:lnTo>
                <a:cubicBezTo>
                  <a:pt x="10480927" y="0"/>
                  <a:pt x="10512467" y="31540"/>
                  <a:pt x="10512467" y="70446"/>
                </a:cubicBezTo>
                <a:lnTo>
                  <a:pt x="10512467" y="634017"/>
                </a:lnTo>
                <a:cubicBezTo>
                  <a:pt x="10512467" y="672923"/>
                  <a:pt x="10480927" y="704463"/>
                  <a:pt x="10442021" y="704463"/>
                </a:cubicBezTo>
                <a:lnTo>
                  <a:pt x="70446" y="704463"/>
                </a:lnTo>
                <a:cubicBezTo>
                  <a:pt x="31540" y="704463"/>
                  <a:pt x="0" y="672923"/>
                  <a:pt x="0" y="634017"/>
                </a:cubicBezTo>
                <a:lnTo>
                  <a:pt x="0" y="70446"/>
                </a:lnTo>
                <a:close/>
              </a:path>
            </a:pathLst>
          </a:custGeom>
          <a:solidFill>
            <a:srgbClr val="DBF2F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8743" tIns="138743" rIns="138743" bIns="138743" numCol="1" spcCol="1270" anchor="ctr" anchorCtr="0">
            <a:noAutofit/>
          </a:bodyPr>
          <a:lstStyle/>
          <a:p>
            <a:pPr lvl="0" algn="ctr" defTabSz="1377950">
              <a:lnSpc>
                <a:spcPct val="90000"/>
              </a:lnSpc>
              <a:spcBef>
                <a:spcPct val="0"/>
              </a:spcBef>
              <a:spcAft>
                <a:spcPct val="35000"/>
              </a:spcAft>
            </a:pPr>
            <a:r>
              <a:rPr lang="fr-FR" sz="3100" b="0" kern="1200" dirty="0" smtClean="0">
                <a:solidFill>
                  <a:srgbClr val="253979"/>
                </a:solidFill>
              </a:rPr>
              <a:t>Vous êtes un organisme à vocation locale …</a:t>
            </a:r>
            <a:endParaRPr lang="fr-FR" sz="3100" b="0" kern="1200" dirty="0">
              <a:solidFill>
                <a:srgbClr val="253979"/>
              </a:solidFill>
            </a:endParaRPr>
          </a:p>
        </p:txBody>
      </p:sp>
      <p:sp>
        <p:nvSpPr>
          <p:cNvPr id="24" name="Ellipse 23"/>
          <p:cNvSpPr/>
          <p:nvPr/>
        </p:nvSpPr>
        <p:spPr>
          <a:xfrm>
            <a:off x="456837" y="1333435"/>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1</a:t>
            </a:r>
            <a:endParaRPr lang="fr-FR" sz="3200" b="1" dirty="0">
              <a:solidFill>
                <a:schemeClr val="tx2">
                  <a:lumMod val="75000"/>
                </a:schemeClr>
              </a:solidFill>
            </a:endParaRPr>
          </a:p>
        </p:txBody>
      </p:sp>
      <p:sp>
        <p:nvSpPr>
          <p:cNvPr id="9" name="Forme libre 8"/>
          <p:cNvSpPr/>
          <p:nvPr/>
        </p:nvSpPr>
        <p:spPr>
          <a:xfrm>
            <a:off x="838200" y="2203277"/>
            <a:ext cx="5073445" cy="704463"/>
          </a:xfrm>
          <a:custGeom>
            <a:avLst/>
            <a:gdLst>
              <a:gd name="connsiteX0" fmla="*/ 0 w 5073445"/>
              <a:gd name="connsiteY0" fmla="*/ 70446 h 704463"/>
              <a:gd name="connsiteX1" fmla="*/ 70446 w 5073445"/>
              <a:gd name="connsiteY1" fmla="*/ 0 h 704463"/>
              <a:gd name="connsiteX2" fmla="*/ 5002999 w 5073445"/>
              <a:gd name="connsiteY2" fmla="*/ 0 h 704463"/>
              <a:gd name="connsiteX3" fmla="*/ 5073445 w 5073445"/>
              <a:gd name="connsiteY3" fmla="*/ 70446 h 704463"/>
              <a:gd name="connsiteX4" fmla="*/ 5073445 w 5073445"/>
              <a:gd name="connsiteY4" fmla="*/ 634017 h 704463"/>
              <a:gd name="connsiteX5" fmla="*/ 5002999 w 5073445"/>
              <a:gd name="connsiteY5" fmla="*/ 704463 h 704463"/>
              <a:gd name="connsiteX6" fmla="*/ 70446 w 5073445"/>
              <a:gd name="connsiteY6" fmla="*/ 704463 h 704463"/>
              <a:gd name="connsiteX7" fmla="*/ 0 w 5073445"/>
              <a:gd name="connsiteY7" fmla="*/ 634017 h 704463"/>
              <a:gd name="connsiteX8" fmla="*/ 0 w 5073445"/>
              <a:gd name="connsiteY8" fmla="*/ 70446 h 70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3445" h="704463">
                <a:moveTo>
                  <a:pt x="0" y="70446"/>
                </a:moveTo>
                <a:cubicBezTo>
                  <a:pt x="0" y="31540"/>
                  <a:pt x="31540" y="0"/>
                  <a:pt x="70446" y="0"/>
                </a:cubicBezTo>
                <a:lnTo>
                  <a:pt x="5002999" y="0"/>
                </a:lnTo>
                <a:cubicBezTo>
                  <a:pt x="5041905" y="0"/>
                  <a:pt x="5073445" y="31540"/>
                  <a:pt x="5073445" y="70446"/>
                </a:cubicBezTo>
                <a:lnTo>
                  <a:pt x="5073445" y="634017"/>
                </a:lnTo>
                <a:cubicBezTo>
                  <a:pt x="5073445" y="672923"/>
                  <a:pt x="5041905" y="704463"/>
                  <a:pt x="5002999" y="704463"/>
                </a:cubicBezTo>
                <a:lnTo>
                  <a:pt x="70446" y="704463"/>
                </a:lnTo>
                <a:cubicBezTo>
                  <a:pt x="31540" y="704463"/>
                  <a:pt x="0" y="672923"/>
                  <a:pt x="0" y="634017"/>
                </a:cubicBezTo>
                <a:lnTo>
                  <a:pt x="0" y="70446"/>
                </a:lnTo>
                <a:close/>
              </a:path>
            </a:pathLst>
          </a:custGeom>
          <a:solidFill>
            <a:srgbClr val="94D9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023" tIns="93023" rIns="93023" bIns="93023" numCol="1" spcCol="1270" anchor="ctr" anchorCtr="0">
            <a:noAutofit/>
          </a:bodyPr>
          <a:lstStyle/>
          <a:p>
            <a:pPr lvl="0" algn="ctr" defTabSz="844550">
              <a:lnSpc>
                <a:spcPct val="90000"/>
              </a:lnSpc>
              <a:spcBef>
                <a:spcPct val="0"/>
              </a:spcBef>
              <a:spcAft>
                <a:spcPct val="35000"/>
              </a:spcAft>
            </a:pPr>
            <a:r>
              <a:rPr lang="fr-FR" sz="1900" b="0" kern="1200" dirty="0" smtClean="0">
                <a:solidFill>
                  <a:srgbClr val="253979"/>
                </a:solidFill>
              </a:rPr>
              <a:t>…non rattaché à un organisme national partenaire de l’ANCV</a:t>
            </a:r>
            <a:endParaRPr lang="fr-FR" sz="1900" b="0" kern="1200" dirty="0">
              <a:solidFill>
                <a:srgbClr val="253979"/>
              </a:solidFill>
            </a:endParaRPr>
          </a:p>
        </p:txBody>
      </p:sp>
      <p:sp>
        <p:nvSpPr>
          <p:cNvPr id="11" name="Forme libre 10"/>
          <p:cNvSpPr/>
          <p:nvPr/>
        </p:nvSpPr>
        <p:spPr>
          <a:xfrm>
            <a:off x="5924668" y="2212885"/>
            <a:ext cx="5369696" cy="704463"/>
          </a:xfrm>
          <a:custGeom>
            <a:avLst/>
            <a:gdLst>
              <a:gd name="connsiteX0" fmla="*/ 0 w 5369696"/>
              <a:gd name="connsiteY0" fmla="*/ 70446 h 704463"/>
              <a:gd name="connsiteX1" fmla="*/ 70446 w 5369696"/>
              <a:gd name="connsiteY1" fmla="*/ 0 h 704463"/>
              <a:gd name="connsiteX2" fmla="*/ 5299250 w 5369696"/>
              <a:gd name="connsiteY2" fmla="*/ 0 h 704463"/>
              <a:gd name="connsiteX3" fmla="*/ 5369696 w 5369696"/>
              <a:gd name="connsiteY3" fmla="*/ 70446 h 704463"/>
              <a:gd name="connsiteX4" fmla="*/ 5369696 w 5369696"/>
              <a:gd name="connsiteY4" fmla="*/ 634017 h 704463"/>
              <a:gd name="connsiteX5" fmla="*/ 5299250 w 5369696"/>
              <a:gd name="connsiteY5" fmla="*/ 704463 h 704463"/>
              <a:gd name="connsiteX6" fmla="*/ 70446 w 5369696"/>
              <a:gd name="connsiteY6" fmla="*/ 704463 h 704463"/>
              <a:gd name="connsiteX7" fmla="*/ 0 w 5369696"/>
              <a:gd name="connsiteY7" fmla="*/ 634017 h 704463"/>
              <a:gd name="connsiteX8" fmla="*/ 0 w 5369696"/>
              <a:gd name="connsiteY8" fmla="*/ 70446 h 70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9696" h="704463">
                <a:moveTo>
                  <a:pt x="0" y="70446"/>
                </a:moveTo>
                <a:cubicBezTo>
                  <a:pt x="0" y="31540"/>
                  <a:pt x="31540" y="0"/>
                  <a:pt x="70446" y="0"/>
                </a:cubicBezTo>
                <a:lnTo>
                  <a:pt x="5299250" y="0"/>
                </a:lnTo>
                <a:cubicBezTo>
                  <a:pt x="5338156" y="0"/>
                  <a:pt x="5369696" y="31540"/>
                  <a:pt x="5369696" y="70446"/>
                </a:cubicBezTo>
                <a:lnTo>
                  <a:pt x="5369696" y="634017"/>
                </a:lnTo>
                <a:cubicBezTo>
                  <a:pt x="5369696" y="672923"/>
                  <a:pt x="5338156" y="704463"/>
                  <a:pt x="5299250" y="704463"/>
                </a:cubicBezTo>
                <a:lnTo>
                  <a:pt x="70446" y="704463"/>
                </a:lnTo>
                <a:cubicBezTo>
                  <a:pt x="31540" y="704463"/>
                  <a:pt x="0" y="672923"/>
                  <a:pt x="0" y="634017"/>
                </a:cubicBezTo>
                <a:lnTo>
                  <a:pt x="0" y="70446"/>
                </a:lnTo>
                <a:close/>
              </a:path>
            </a:pathLst>
          </a:custGeom>
          <a:solidFill>
            <a:srgbClr val="94D9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023" tIns="93023" rIns="93023" bIns="93023" numCol="1" spcCol="1270" anchor="ctr" anchorCtr="0">
            <a:noAutofit/>
          </a:bodyPr>
          <a:lstStyle/>
          <a:p>
            <a:pPr lvl="0" algn="ctr" defTabSz="844550">
              <a:lnSpc>
                <a:spcPct val="90000"/>
              </a:lnSpc>
              <a:spcBef>
                <a:spcPct val="0"/>
              </a:spcBef>
              <a:spcAft>
                <a:spcPct val="35000"/>
              </a:spcAft>
            </a:pPr>
            <a:r>
              <a:rPr lang="fr-FR" sz="1900" b="0" kern="1200" dirty="0" smtClean="0">
                <a:solidFill>
                  <a:srgbClr val="253979"/>
                </a:solidFill>
              </a:rPr>
              <a:t>…rattaché à un organisme national partenaire de l’ANCV</a:t>
            </a:r>
            <a:endParaRPr lang="fr-FR" sz="1900" b="0" kern="1200" dirty="0">
              <a:solidFill>
                <a:srgbClr val="253979"/>
              </a:solidFill>
            </a:endParaRPr>
          </a:p>
        </p:txBody>
      </p:sp>
      <p:cxnSp>
        <p:nvCxnSpPr>
          <p:cNvPr id="21" name="Connecteur droit 20"/>
          <p:cNvCxnSpPr/>
          <p:nvPr/>
        </p:nvCxnSpPr>
        <p:spPr>
          <a:xfrm>
            <a:off x="3291840" y="2876736"/>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8549640" y="289125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456837" y="2204749"/>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2</a:t>
            </a:r>
            <a:endParaRPr lang="fr-FR" sz="3200" b="1" dirty="0">
              <a:solidFill>
                <a:schemeClr val="tx2">
                  <a:lumMod val="75000"/>
                </a:schemeClr>
              </a:solidFill>
            </a:endParaRPr>
          </a:p>
        </p:txBody>
      </p:sp>
      <p:sp>
        <p:nvSpPr>
          <p:cNvPr id="10" name="Forme libre 9"/>
          <p:cNvSpPr/>
          <p:nvPr/>
        </p:nvSpPr>
        <p:spPr>
          <a:xfrm>
            <a:off x="2080991" y="3071105"/>
            <a:ext cx="2611516" cy="704463"/>
          </a:xfrm>
          <a:custGeom>
            <a:avLst/>
            <a:gdLst>
              <a:gd name="connsiteX0" fmla="*/ 0 w 2611516"/>
              <a:gd name="connsiteY0" fmla="*/ 70446 h 704463"/>
              <a:gd name="connsiteX1" fmla="*/ 70446 w 2611516"/>
              <a:gd name="connsiteY1" fmla="*/ 0 h 704463"/>
              <a:gd name="connsiteX2" fmla="*/ 2541070 w 2611516"/>
              <a:gd name="connsiteY2" fmla="*/ 0 h 704463"/>
              <a:gd name="connsiteX3" fmla="*/ 2611516 w 2611516"/>
              <a:gd name="connsiteY3" fmla="*/ 70446 h 704463"/>
              <a:gd name="connsiteX4" fmla="*/ 2611516 w 2611516"/>
              <a:gd name="connsiteY4" fmla="*/ 634017 h 704463"/>
              <a:gd name="connsiteX5" fmla="*/ 2541070 w 2611516"/>
              <a:gd name="connsiteY5" fmla="*/ 704463 h 704463"/>
              <a:gd name="connsiteX6" fmla="*/ 70446 w 2611516"/>
              <a:gd name="connsiteY6" fmla="*/ 704463 h 704463"/>
              <a:gd name="connsiteX7" fmla="*/ 0 w 2611516"/>
              <a:gd name="connsiteY7" fmla="*/ 634017 h 704463"/>
              <a:gd name="connsiteX8" fmla="*/ 0 w 2611516"/>
              <a:gd name="connsiteY8" fmla="*/ 70446 h 70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516" h="704463">
                <a:moveTo>
                  <a:pt x="0" y="70446"/>
                </a:moveTo>
                <a:cubicBezTo>
                  <a:pt x="0" y="31540"/>
                  <a:pt x="31540" y="0"/>
                  <a:pt x="70446" y="0"/>
                </a:cubicBezTo>
                <a:lnTo>
                  <a:pt x="2541070" y="0"/>
                </a:lnTo>
                <a:cubicBezTo>
                  <a:pt x="2579976" y="0"/>
                  <a:pt x="2611516" y="31540"/>
                  <a:pt x="2611516" y="70446"/>
                </a:cubicBezTo>
                <a:lnTo>
                  <a:pt x="2611516" y="634017"/>
                </a:lnTo>
                <a:cubicBezTo>
                  <a:pt x="2611516" y="672923"/>
                  <a:pt x="2579976" y="704463"/>
                  <a:pt x="2541070" y="704463"/>
                </a:cubicBezTo>
                <a:lnTo>
                  <a:pt x="70446" y="704463"/>
                </a:lnTo>
                <a:cubicBezTo>
                  <a:pt x="31540" y="704463"/>
                  <a:pt x="0" y="672923"/>
                  <a:pt x="0" y="634017"/>
                </a:cubicBezTo>
                <a:lnTo>
                  <a:pt x="0" y="70446"/>
                </a:lnTo>
                <a:close/>
              </a:path>
            </a:pathLst>
          </a:custGeom>
          <a:solidFill>
            <a:srgbClr val="5D78C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973" tIns="73973" rIns="73973" bIns="73973"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bg1"/>
                </a:solidFill>
              </a:rPr>
              <a:t>Contactez un organisme national partenaire de l’ANCV</a:t>
            </a:r>
            <a:endParaRPr lang="fr-FR" sz="1400" b="0" kern="1200" dirty="0">
              <a:solidFill>
                <a:schemeClr val="bg1"/>
              </a:solidFill>
            </a:endParaRPr>
          </a:p>
        </p:txBody>
      </p:sp>
      <p:sp>
        <p:nvSpPr>
          <p:cNvPr id="12" name="Forme libre 11"/>
          <p:cNvSpPr/>
          <p:nvPr/>
        </p:nvSpPr>
        <p:spPr>
          <a:xfrm>
            <a:off x="7351366" y="3071105"/>
            <a:ext cx="2611516" cy="704463"/>
          </a:xfrm>
          <a:custGeom>
            <a:avLst/>
            <a:gdLst>
              <a:gd name="connsiteX0" fmla="*/ 0 w 2611516"/>
              <a:gd name="connsiteY0" fmla="*/ 70446 h 704463"/>
              <a:gd name="connsiteX1" fmla="*/ 70446 w 2611516"/>
              <a:gd name="connsiteY1" fmla="*/ 0 h 704463"/>
              <a:gd name="connsiteX2" fmla="*/ 2541070 w 2611516"/>
              <a:gd name="connsiteY2" fmla="*/ 0 h 704463"/>
              <a:gd name="connsiteX3" fmla="*/ 2611516 w 2611516"/>
              <a:gd name="connsiteY3" fmla="*/ 70446 h 704463"/>
              <a:gd name="connsiteX4" fmla="*/ 2611516 w 2611516"/>
              <a:gd name="connsiteY4" fmla="*/ 634017 h 704463"/>
              <a:gd name="connsiteX5" fmla="*/ 2541070 w 2611516"/>
              <a:gd name="connsiteY5" fmla="*/ 704463 h 704463"/>
              <a:gd name="connsiteX6" fmla="*/ 70446 w 2611516"/>
              <a:gd name="connsiteY6" fmla="*/ 704463 h 704463"/>
              <a:gd name="connsiteX7" fmla="*/ 0 w 2611516"/>
              <a:gd name="connsiteY7" fmla="*/ 634017 h 704463"/>
              <a:gd name="connsiteX8" fmla="*/ 0 w 2611516"/>
              <a:gd name="connsiteY8" fmla="*/ 70446 h 70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516" h="704463">
                <a:moveTo>
                  <a:pt x="0" y="70446"/>
                </a:moveTo>
                <a:cubicBezTo>
                  <a:pt x="0" y="31540"/>
                  <a:pt x="31540" y="0"/>
                  <a:pt x="70446" y="0"/>
                </a:cubicBezTo>
                <a:lnTo>
                  <a:pt x="2541070" y="0"/>
                </a:lnTo>
                <a:cubicBezTo>
                  <a:pt x="2579976" y="0"/>
                  <a:pt x="2611516" y="31540"/>
                  <a:pt x="2611516" y="70446"/>
                </a:cubicBezTo>
                <a:lnTo>
                  <a:pt x="2611516" y="634017"/>
                </a:lnTo>
                <a:cubicBezTo>
                  <a:pt x="2611516" y="672923"/>
                  <a:pt x="2579976" y="704463"/>
                  <a:pt x="2541070" y="704463"/>
                </a:cubicBezTo>
                <a:lnTo>
                  <a:pt x="70446" y="704463"/>
                </a:lnTo>
                <a:cubicBezTo>
                  <a:pt x="31540" y="704463"/>
                  <a:pt x="0" y="672923"/>
                  <a:pt x="0" y="634017"/>
                </a:cubicBezTo>
                <a:lnTo>
                  <a:pt x="0" y="70446"/>
                </a:lnTo>
                <a:close/>
              </a:path>
            </a:pathLst>
          </a:custGeom>
          <a:solidFill>
            <a:srgbClr val="5D78C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973" tIns="73973" rIns="73973" bIns="73973" numCol="1" spcCol="1270" anchor="ctr" anchorCtr="0">
            <a:noAutofit/>
          </a:bodyPr>
          <a:lstStyle/>
          <a:p>
            <a:pPr lvl="0" algn="ctr" defTabSz="622300">
              <a:lnSpc>
                <a:spcPct val="90000"/>
              </a:lnSpc>
              <a:spcBef>
                <a:spcPct val="0"/>
              </a:spcBef>
              <a:spcAft>
                <a:spcPct val="35000"/>
              </a:spcAft>
            </a:pPr>
            <a:r>
              <a:rPr lang="fr-FR" sz="1400" b="0" kern="1200" dirty="0" smtClean="0">
                <a:solidFill>
                  <a:schemeClr val="bg1"/>
                </a:solidFill>
              </a:rPr>
              <a:t>Contactez votre référent national vacances</a:t>
            </a:r>
            <a:endParaRPr lang="fr-FR" sz="1400" b="0" kern="1200" dirty="0">
              <a:solidFill>
                <a:schemeClr val="bg1"/>
              </a:solidFill>
            </a:endParaRPr>
          </a:p>
        </p:txBody>
      </p:sp>
      <p:cxnSp>
        <p:nvCxnSpPr>
          <p:cNvPr id="25" name="Connecteur droit 24"/>
          <p:cNvCxnSpPr/>
          <p:nvPr/>
        </p:nvCxnSpPr>
        <p:spPr>
          <a:xfrm flipH="1">
            <a:off x="472440" y="4027722"/>
            <a:ext cx="807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472440" y="4027722"/>
            <a:ext cx="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Ellipse 27"/>
          <p:cNvSpPr/>
          <p:nvPr/>
        </p:nvSpPr>
        <p:spPr>
          <a:xfrm>
            <a:off x="1460647" y="3105336"/>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3</a:t>
            </a:r>
            <a:endParaRPr lang="fr-FR" sz="3200" b="1" dirty="0">
              <a:solidFill>
                <a:schemeClr val="tx2">
                  <a:lumMod val="75000"/>
                </a:schemeClr>
              </a:solidFill>
            </a:endParaRPr>
          </a:p>
        </p:txBody>
      </p:sp>
      <p:graphicFrame>
        <p:nvGraphicFramePr>
          <p:cNvPr id="13" name="Diagramme 12"/>
          <p:cNvGraphicFramePr/>
          <p:nvPr>
            <p:extLst>
              <p:ext uri="{D42A27DB-BD31-4B8C-83A1-F6EECF244321}">
                <p14:modId xmlns:p14="http://schemas.microsoft.com/office/powerpoint/2010/main" val="1827064504"/>
              </p:ext>
            </p:extLst>
          </p:nvPr>
        </p:nvGraphicFramePr>
        <p:xfrm>
          <a:off x="625432" y="3917624"/>
          <a:ext cx="11049000" cy="1855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Ellipse 29"/>
          <p:cNvSpPr/>
          <p:nvPr/>
        </p:nvSpPr>
        <p:spPr>
          <a:xfrm>
            <a:off x="127148" y="440872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4</a:t>
            </a:r>
            <a:endParaRPr lang="fr-FR" sz="3200" b="1" dirty="0">
              <a:solidFill>
                <a:schemeClr val="tx2">
                  <a:lumMod val="75000"/>
                </a:schemeClr>
              </a:solidFill>
            </a:endParaRPr>
          </a:p>
        </p:txBody>
      </p:sp>
      <p:grpSp>
        <p:nvGrpSpPr>
          <p:cNvPr id="37" name="Groupe 36"/>
          <p:cNvGrpSpPr/>
          <p:nvPr/>
        </p:nvGrpSpPr>
        <p:grpSpPr>
          <a:xfrm>
            <a:off x="7005184" y="5838018"/>
            <a:ext cx="4635273" cy="704463"/>
            <a:chOff x="7005184" y="5838018"/>
            <a:chExt cx="4635273" cy="704463"/>
          </a:xfrm>
        </p:grpSpPr>
        <p:sp>
          <p:nvSpPr>
            <p:cNvPr id="20" name="Rectangle à coins arrondis 19"/>
            <p:cNvSpPr/>
            <p:nvPr/>
          </p:nvSpPr>
          <p:spPr>
            <a:xfrm>
              <a:off x="7561943" y="5838018"/>
              <a:ext cx="4078514" cy="704463"/>
            </a:xfrm>
            <a:prstGeom prst="roundRect">
              <a:avLst>
                <a:gd name="adj" fmla="val 10000"/>
              </a:avLst>
            </a:prstGeom>
            <a:solidFill>
              <a:srgbClr val="FD4A6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a:xfrm>
              <a:off x="7594166" y="5858651"/>
              <a:ext cx="4014067" cy="663197"/>
            </a:xfrm>
            <a:prstGeom prst="rect">
              <a:avLst/>
            </a:prstGeom>
            <a:solidFill>
              <a:srgbClr val="FD4A6A"/>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2400" b="1" kern="1200" dirty="0" smtClean="0">
                  <a:solidFill>
                    <a:schemeClr val="bg1"/>
                  </a:solidFill>
                </a:rPr>
                <a:t>DEPART EN VACANCES !</a:t>
              </a:r>
              <a:endParaRPr lang="fr-FR" sz="2400" b="1" kern="1200" dirty="0">
                <a:solidFill>
                  <a:schemeClr val="bg1"/>
                </a:solidFill>
              </a:endParaRPr>
            </a:p>
          </p:txBody>
        </p:sp>
        <p:sp>
          <p:nvSpPr>
            <p:cNvPr id="32" name="Ellipse 31"/>
            <p:cNvSpPr/>
            <p:nvPr/>
          </p:nvSpPr>
          <p:spPr>
            <a:xfrm>
              <a:off x="7005184" y="5871979"/>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5</a:t>
              </a:r>
              <a:endParaRPr lang="fr-FR" sz="3200" b="1" dirty="0">
                <a:solidFill>
                  <a:schemeClr val="tx2">
                    <a:lumMod val="75000"/>
                  </a:schemeClr>
                </a:solidFill>
              </a:endParaRPr>
            </a:p>
          </p:txBody>
        </p:sp>
      </p:grpSp>
      <p:grpSp>
        <p:nvGrpSpPr>
          <p:cNvPr id="38" name="Groupe 37"/>
          <p:cNvGrpSpPr/>
          <p:nvPr/>
        </p:nvGrpSpPr>
        <p:grpSpPr>
          <a:xfrm>
            <a:off x="21932" y="5740404"/>
            <a:ext cx="6785281" cy="1043882"/>
            <a:chOff x="21932" y="5740404"/>
            <a:chExt cx="6785281" cy="1043882"/>
          </a:xfrm>
        </p:grpSpPr>
        <p:sp>
          <p:nvSpPr>
            <p:cNvPr id="14" name="Rectangle à coins arrondis 13"/>
            <p:cNvSpPr/>
            <p:nvPr/>
          </p:nvSpPr>
          <p:spPr>
            <a:xfrm>
              <a:off x="367224" y="5740404"/>
              <a:ext cx="6439989" cy="746760"/>
            </a:xfrm>
            <a:prstGeom prst="roundRect">
              <a:avLst/>
            </a:prstGeom>
            <a:solidFill>
              <a:srgbClr val="131D3C"/>
            </a:solidFill>
            <a:ln>
              <a:solidFill>
                <a:srgbClr val="131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rPr>
                <a:t>Après la réalisation du projet vacances, vous devrez justifier de sa réalisation à l’organisme national partenaire ainsi que des publics aidés </a:t>
              </a:r>
              <a:endParaRPr lang="fr-FR" sz="1400" dirty="0">
                <a:solidFill>
                  <a:schemeClr val="bg1"/>
                </a:solidFill>
              </a:endParaRPr>
            </a:p>
          </p:txBody>
        </p:sp>
        <p:sp>
          <p:nvSpPr>
            <p:cNvPr id="34" name="Ellipse 33"/>
            <p:cNvSpPr/>
            <p:nvPr/>
          </p:nvSpPr>
          <p:spPr>
            <a:xfrm>
              <a:off x="21932" y="6113784"/>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6</a:t>
              </a:r>
              <a:endParaRPr lang="fr-FR" sz="3200" b="1" dirty="0">
                <a:solidFill>
                  <a:schemeClr val="tx2">
                    <a:lumMod val="75000"/>
                  </a:schemeClr>
                </a:solidFill>
              </a:endParaRPr>
            </a:p>
          </p:txBody>
        </p:sp>
      </p:grpSp>
    </p:spTree>
    <p:extLst>
      <p:ext uri="{BB962C8B-B14F-4D97-AF65-F5344CB8AC3E}">
        <p14:creationId xmlns:p14="http://schemas.microsoft.com/office/powerpoint/2010/main" val="272649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anim calcmode="lin" valueType="num">
                                      <p:cBhvr>
                                        <p:cTn id="93" dur="1000" fill="hold"/>
                                        <p:tgtEl>
                                          <p:spTgt spid="38"/>
                                        </p:tgtEl>
                                        <p:attrNameLst>
                                          <p:attrName>ppt_x</p:attrName>
                                        </p:attrNameLst>
                                      </p:cBhvr>
                                      <p:tavLst>
                                        <p:tav tm="0">
                                          <p:val>
                                            <p:strVal val="#ppt_x"/>
                                          </p:val>
                                        </p:tav>
                                        <p:tav tm="100000">
                                          <p:val>
                                            <p:strVal val="#ppt_x"/>
                                          </p:val>
                                        </p:tav>
                                      </p:tavLst>
                                    </p:anim>
                                    <p:anim calcmode="lin" valueType="num">
                                      <p:cBhvr>
                                        <p:cTn id="9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9" grpId="0" animBg="1"/>
      <p:bldP spid="11" grpId="0" animBg="1"/>
      <p:bldP spid="26" grpId="0" animBg="1"/>
      <p:bldP spid="10" grpId="0" animBg="1"/>
      <p:bldP spid="12" grpId="0" animBg="1"/>
      <p:bldP spid="28" grpId="0" animBg="1"/>
      <p:bldGraphic spid="13" grpId="0">
        <p:bldAsOne/>
      </p:bldGraphic>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200" dirty="0" smtClean="0"/>
              <a:t>Bourse Solidarité Vacances</a:t>
            </a:r>
            <a:endParaRPr lang="fr-FR" sz="3200" dirty="0"/>
          </a:p>
        </p:txBody>
      </p:sp>
      <p:sp>
        <p:nvSpPr>
          <p:cNvPr id="3" name="Sous-titre 2"/>
          <p:cNvSpPr>
            <a:spLocks noGrp="1"/>
          </p:cNvSpPr>
          <p:nvPr>
            <p:ph type="subTitle" idx="1"/>
          </p:nvPr>
        </p:nvSpPr>
        <p:spPr/>
        <p:txBody>
          <a:bodyPr/>
          <a:lstStyle/>
          <a:p>
            <a:r>
              <a:rPr lang="fr-FR" sz="2700" dirty="0" smtClean="0"/>
              <a:t>Une offre solidaire pour des départs autonomes</a:t>
            </a:r>
            <a:endParaRPr lang="fr-FR" sz="2700" baseline="0"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893" y="4490079"/>
            <a:ext cx="2398426" cy="1535441"/>
          </a:xfrm>
          <a:prstGeom prst="rect">
            <a:avLst/>
          </a:prstGeom>
        </p:spPr>
      </p:pic>
    </p:spTree>
    <p:extLst>
      <p:ext uri="{BB962C8B-B14F-4D97-AF65-F5344CB8AC3E}">
        <p14:creationId xmlns:p14="http://schemas.microsoft.com/office/powerpoint/2010/main" val="1260907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642252" y="4920237"/>
            <a:ext cx="2801257" cy="13393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 Ce que cela implique</a:t>
            </a:r>
          </a:p>
        </p:txBody>
      </p:sp>
      <p:sp>
        <p:nvSpPr>
          <p:cNvPr id="48" name="Rectangle à coins arrondis 47"/>
          <p:cNvSpPr/>
          <p:nvPr/>
        </p:nvSpPr>
        <p:spPr>
          <a:xfrm>
            <a:off x="8690423" y="1457228"/>
            <a:ext cx="2920995" cy="11589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à coins arrondis 46"/>
          <p:cNvSpPr/>
          <p:nvPr/>
        </p:nvSpPr>
        <p:spPr>
          <a:xfrm>
            <a:off x="5990773" y="1366464"/>
            <a:ext cx="3077022" cy="1275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624111" y="1344334"/>
            <a:ext cx="2801257" cy="13503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endParaRPr lang="fr-FR" sz="2000" dirty="0">
              <a:solidFill>
                <a:schemeClr val="bg1"/>
              </a:solidFill>
            </a:endParaRPr>
          </a:p>
        </p:txBody>
      </p:sp>
      <p:sp>
        <p:nvSpPr>
          <p:cNvPr id="71" name="Rectangle à coins arrondis 70"/>
          <p:cNvSpPr/>
          <p:nvPr/>
        </p:nvSpPr>
        <p:spPr>
          <a:xfrm>
            <a:off x="3283858" y="4963835"/>
            <a:ext cx="3077023" cy="1265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à coins arrondis 44"/>
          <p:cNvSpPr/>
          <p:nvPr/>
        </p:nvSpPr>
        <p:spPr>
          <a:xfrm>
            <a:off x="6034315" y="1457228"/>
            <a:ext cx="2920995" cy="115892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3265718" y="1373721"/>
            <a:ext cx="3077022" cy="1275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pPr algn="l"/>
            <a:r>
              <a:rPr lang="fr-FR" dirty="0" smtClean="0"/>
              <a:t>Une réponse à un besoin spécifique</a:t>
            </a:r>
            <a:endParaRPr lang="fr-FR" dirty="0"/>
          </a:p>
        </p:txBody>
      </p:sp>
      <p:sp>
        <p:nvSpPr>
          <p:cNvPr id="44" name="Rectangle à coins arrondis 43"/>
          <p:cNvSpPr/>
          <p:nvPr/>
        </p:nvSpPr>
        <p:spPr>
          <a:xfrm>
            <a:off x="3363689" y="1457228"/>
            <a:ext cx="2844798" cy="11589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smtClean="0">
                <a:solidFill>
                  <a:schemeClr val="tx2"/>
                </a:solidFill>
              </a:rPr>
              <a:t>Une part du budget des plus modestes souvent sacrifiée</a:t>
            </a:r>
            <a:endParaRPr lang="fr-FR" sz="1600" b="1" dirty="0">
              <a:solidFill>
                <a:schemeClr val="tx2"/>
              </a:solidFill>
            </a:endParaRPr>
          </a:p>
        </p:txBody>
      </p:sp>
      <p:sp>
        <p:nvSpPr>
          <p:cNvPr id="61" name="Rectangle à coins arrondis 60"/>
          <p:cNvSpPr/>
          <p:nvPr/>
        </p:nvSpPr>
        <p:spPr>
          <a:xfrm>
            <a:off x="8708564" y="3238002"/>
            <a:ext cx="2920995" cy="11619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solidFill>
                <a:schemeClr val="tx2"/>
              </a:solidFill>
            </a:endParaRPr>
          </a:p>
        </p:txBody>
      </p:sp>
      <p:sp>
        <p:nvSpPr>
          <p:cNvPr id="62" name="Rectangle à coins arrondis 61"/>
          <p:cNvSpPr/>
          <p:nvPr/>
        </p:nvSpPr>
        <p:spPr>
          <a:xfrm>
            <a:off x="6008914" y="3205145"/>
            <a:ext cx="3077022" cy="1279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642252" y="3139376"/>
            <a:ext cx="2801257" cy="13538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r>
              <a:rPr lang="fr-FR" b="1" dirty="0">
                <a:solidFill>
                  <a:schemeClr val="bg1"/>
                </a:solidFill>
              </a:rPr>
              <a:t>Un programme de l’ANCV</a:t>
            </a:r>
          </a:p>
        </p:txBody>
      </p:sp>
      <p:sp>
        <p:nvSpPr>
          <p:cNvPr id="64" name="Rectangle à coins arrondis 63"/>
          <p:cNvSpPr/>
          <p:nvPr/>
        </p:nvSpPr>
        <p:spPr>
          <a:xfrm>
            <a:off x="6037942" y="3252516"/>
            <a:ext cx="2920995"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p>
        </p:txBody>
      </p:sp>
      <p:sp>
        <p:nvSpPr>
          <p:cNvPr id="65" name="Rectangle à coins arrondis 64"/>
          <p:cNvSpPr/>
          <p:nvPr/>
        </p:nvSpPr>
        <p:spPr>
          <a:xfrm>
            <a:off x="3283859" y="3197888"/>
            <a:ext cx="3077022" cy="1279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à coins arrondis 65"/>
          <p:cNvSpPr/>
          <p:nvPr/>
        </p:nvSpPr>
        <p:spPr>
          <a:xfrm>
            <a:off x="3381830" y="3252518"/>
            <a:ext cx="2844798"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a:solidFill>
                  <a:schemeClr val="tx2"/>
                </a:solidFill>
              </a:rPr>
              <a:t>Des </a:t>
            </a:r>
            <a:r>
              <a:rPr lang="fr-FR" sz="1600" b="1" dirty="0" smtClean="0">
                <a:solidFill>
                  <a:schemeClr val="tx2"/>
                </a:solidFill>
              </a:rPr>
              <a:t>offres solidaires collectées auprès des prestataires de tourisme</a:t>
            </a:r>
            <a:endParaRPr lang="fr-FR" sz="1600" dirty="0">
              <a:solidFill>
                <a:schemeClr val="tx2"/>
              </a:solidFill>
            </a:endParaRPr>
          </a:p>
        </p:txBody>
      </p:sp>
      <p:sp>
        <p:nvSpPr>
          <p:cNvPr id="68" name="Rectangle à coins arrondis 67"/>
          <p:cNvSpPr/>
          <p:nvPr/>
        </p:nvSpPr>
        <p:spPr>
          <a:xfrm>
            <a:off x="6008914" y="4789607"/>
            <a:ext cx="3077022" cy="15123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à coins arrondis 69"/>
          <p:cNvSpPr/>
          <p:nvPr/>
        </p:nvSpPr>
        <p:spPr>
          <a:xfrm>
            <a:off x="7623445" y="4806583"/>
            <a:ext cx="3987973" cy="8117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fr-FR" sz="1600" b="1" dirty="0" smtClean="0">
                <a:solidFill>
                  <a:schemeClr val="tx2"/>
                </a:solidFill>
              </a:rPr>
              <a:t>Mobiliser les compétences d’un référent social</a:t>
            </a:r>
            <a:endParaRPr lang="fr-FR" sz="1600" b="1" dirty="0">
              <a:solidFill>
                <a:schemeClr val="tx2"/>
              </a:solidFill>
            </a:endParaRPr>
          </a:p>
        </p:txBody>
      </p:sp>
      <p:sp>
        <p:nvSpPr>
          <p:cNvPr id="75" name="Flèche droite 74"/>
          <p:cNvSpPr/>
          <p:nvPr/>
        </p:nvSpPr>
        <p:spPr>
          <a:xfrm rot="823526">
            <a:off x="6052981" y="5705393"/>
            <a:ext cx="1534155" cy="46432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6295566" y="1658851"/>
            <a:ext cx="2623466" cy="757130"/>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Des dispositifs existants qui ne les prennent pas en compte</a:t>
            </a:r>
            <a:endParaRPr lang="fr-FR" sz="1600" b="1" dirty="0">
              <a:solidFill>
                <a:schemeClr val="tx2"/>
              </a:solidFill>
            </a:endParaRPr>
          </a:p>
        </p:txBody>
      </p:sp>
      <p:sp>
        <p:nvSpPr>
          <p:cNvPr id="67" name="Rectangle à coins arrondis 66"/>
          <p:cNvSpPr/>
          <p:nvPr/>
        </p:nvSpPr>
        <p:spPr>
          <a:xfrm>
            <a:off x="7637956" y="5717897"/>
            <a:ext cx="3991604" cy="8117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2"/>
                </a:solidFill>
              </a:rPr>
              <a:t>Garantir un accompagnement social en amont</a:t>
            </a:r>
            <a:endParaRPr lang="fr-FR" sz="1600" b="1" dirty="0">
              <a:solidFill>
                <a:schemeClr val="tx2"/>
              </a:solidFill>
            </a:endParaRPr>
          </a:p>
        </p:txBody>
      </p:sp>
      <p:sp>
        <p:nvSpPr>
          <p:cNvPr id="74" name="Flèche droite 73"/>
          <p:cNvSpPr/>
          <p:nvPr/>
        </p:nvSpPr>
        <p:spPr>
          <a:xfrm rot="20872575">
            <a:off x="6069947" y="5116432"/>
            <a:ext cx="1502441" cy="46432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à coins arrondis 71"/>
          <p:cNvSpPr/>
          <p:nvPr/>
        </p:nvSpPr>
        <p:spPr>
          <a:xfrm>
            <a:off x="3381830" y="5032351"/>
            <a:ext cx="2844798" cy="11494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a:t>Etre un acteur social en lien avec des personnes </a:t>
            </a:r>
            <a:r>
              <a:rPr lang="fr-FR" sz="1600" b="1" dirty="0" smtClean="0"/>
              <a:t>aux revenus modestes</a:t>
            </a:r>
            <a:endParaRPr lang="fr-FR" sz="1600" b="1" dirty="0"/>
          </a:p>
        </p:txBody>
      </p:sp>
      <p:sp>
        <p:nvSpPr>
          <p:cNvPr id="77" name="ZoneTexte 76"/>
          <p:cNvSpPr txBox="1"/>
          <p:nvPr/>
        </p:nvSpPr>
        <p:spPr>
          <a:xfrm>
            <a:off x="660393" y="1687879"/>
            <a:ext cx="2623466" cy="646331"/>
          </a:xfrm>
          <a:prstGeom prst="rect">
            <a:avLst/>
          </a:prstGeom>
          <a:noFill/>
        </p:spPr>
        <p:txBody>
          <a:bodyPr wrap="square" rtlCol="0">
            <a:spAutoFit/>
          </a:bodyPr>
          <a:lstStyle/>
          <a:p>
            <a:pPr lvl="0" algn="ctr"/>
            <a:r>
              <a:rPr lang="fr-FR" b="1" dirty="0">
                <a:solidFill>
                  <a:schemeClr val="bg1"/>
                </a:solidFill>
                <a:latin typeface="+mj-lt"/>
              </a:rPr>
              <a:t>Une </a:t>
            </a:r>
            <a:r>
              <a:rPr lang="fr-FR" b="1" dirty="0" smtClean="0">
                <a:solidFill>
                  <a:schemeClr val="bg1"/>
                </a:solidFill>
                <a:latin typeface="+mj-lt"/>
              </a:rPr>
              <a:t>problématique :  </a:t>
            </a:r>
            <a:r>
              <a:rPr lang="fr-FR" dirty="0" smtClean="0">
                <a:solidFill>
                  <a:schemeClr val="bg1"/>
                </a:solidFill>
                <a:latin typeface="+mj-lt"/>
              </a:rPr>
              <a:t>le renoncement</a:t>
            </a:r>
            <a:endParaRPr lang="fr-FR" sz="2000" dirty="0">
              <a:solidFill>
                <a:schemeClr val="bg1"/>
              </a:solidFill>
              <a:latin typeface="+mj-lt"/>
            </a:endParaRPr>
          </a:p>
        </p:txBody>
      </p:sp>
      <p:sp>
        <p:nvSpPr>
          <p:cNvPr id="78" name="ZoneTexte 77"/>
          <p:cNvSpPr txBox="1"/>
          <p:nvPr/>
        </p:nvSpPr>
        <p:spPr>
          <a:xfrm>
            <a:off x="9136447" y="1667388"/>
            <a:ext cx="2474971" cy="757130"/>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1,9 millions de familles ont un QF entre 800 et 1 000 €</a:t>
            </a:r>
            <a:endParaRPr lang="fr-FR" sz="1600" b="1" dirty="0">
              <a:solidFill>
                <a:schemeClr val="tx2"/>
              </a:solidFill>
            </a:endParaRPr>
          </a:p>
        </p:txBody>
      </p:sp>
      <p:sp>
        <p:nvSpPr>
          <p:cNvPr id="79" name="ZoneTexte 78"/>
          <p:cNvSpPr txBox="1"/>
          <p:nvPr/>
        </p:nvSpPr>
        <p:spPr>
          <a:xfrm>
            <a:off x="6295566" y="3471060"/>
            <a:ext cx="2623466" cy="757130"/>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Un partenariat avec la SNCF pour des remises sur les billets de train</a:t>
            </a:r>
            <a:endParaRPr lang="fr-FR" sz="1600" dirty="0">
              <a:solidFill>
                <a:schemeClr val="tx2"/>
              </a:solidFill>
            </a:endParaRPr>
          </a:p>
        </p:txBody>
      </p:sp>
      <p:sp>
        <p:nvSpPr>
          <p:cNvPr id="80" name="ZoneTexte 79"/>
          <p:cNvSpPr txBox="1"/>
          <p:nvPr/>
        </p:nvSpPr>
        <p:spPr>
          <a:xfrm>
            <a:off x="9209014" y="3558579"/>
            <a:ext cx="2286297" cy="535531"/>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Des départs en autonomie</a:t>
            </a:r>
            <a:endParaRPr lang="fr-FR" sz="1600" b="1" dirty="0">
              <a:solidFill>
                <a:schemeClr val="tx2"/>
              </a:solidFill>
            </a:endParaRPr>
          </a:p>
        </p:txBody>
      </p:sp>
    </p:spTree>
    <p:extLst>
      <p:ext uri="{BB962C8B-B14F-4D97-AF65-F5344CB8AC3E}">
        <p14:creationId xmlns:p14="http://schemas.microsoft.com/office/powerpoint/2010/main" val="217408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par>
                                <p:cTn id="51" presetID="1" presetClass="entr" presetSubtype="0" fill="hold" grpId="0" nodeType="withEffect">
                                  <p:stCondLst>
                                    <p:cond delay="50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48" grpId="0" animBg="1"/>
      <p:bldP spid="43" grpId="0" animBg="1"/>
      <p:bldP spid="45" grpId="0" animBg="1"/>
      <p:bldP spid="44" grpId="0" animBg="1"/>
      <p:bldP spid="61" grpId="0" animBg="1"/>
      <p:bldP spid="63" grpId="0" animBg="1"/>
      <p:bldP spid="64" grpId="0" animBg="1"/>
      <p:bldP spid="66" grpId="0" animBg="1"/>
      <p:bldP spid="70" grpId="0" animBg="1"/>
      <p:bldP spid="75" grpId="0" animBg="1"/>
      <p:bldP spid="73" grpId="0"/>
      <p:bldP spid="67" grpId="0" animBg="1"/>
      <p:bldP spid="74" grpId="0" animBg="1"/>
      <p:bldP spid="72" grpId="0" animBg="1"/>
      <p:bldP spid="78" grpId="0"/>
      <p:bldP spid="79" grpId="0"/>
      <p:bldP spid="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fr-FR" baseline="0" dirty="0" smtClean="0"/>
              <a:t>Un outil innovant d’accompagnement </a:t>
            </a:r>
            <a:br>
              <a:rPr lang="fr-FR" baseline="0" dirty="0" smtClean="0"/>
            </a:br>
            <a:r>
              <a:rPr lang="fr-FR" baseline="0" dirty="0" smtClean="0"/>
              <a:t>pour vos publics</a:t>
            </a:r>
            <a:endParaRPr lang="fr-FR" dirty="0"/>
          </a:p>
        </p:txBody>
      </p:sp>
      <p:sp>
        <p:nvSpPr>
          <p:cNvPr id="3" name="Espace réservé du contenu 2"/>
          <p:cNvSpPr>
            <a:spLocks noGrp="1"/>
          </p:cNvSpPr>
          <p:nvPr>
            <p:ph idx="1"/>
          </p:nvPr>
        </p:nvSpPr>
        <p:spPr>
          <a:xfrm>
            <a:off x="675083" y="1482982"/>
            <a:ext cx="10515600" cy="607076"/>
          </a:xfrm>
        </p:spPr>
        <p:txBody>
          <a:bodyPr>
            <a:normAutofit/>
          </a:bodyPr>
          <a:lstStyle/>
          <a:p>
            <a:pPr marL="0" lvl="0" indent="0">
              <a:buNone/>
            </a:pPr>
            <a:r>
              <a:rPr lang="fr-FR" sz="2400" dirty="0" smtClean="0">
                <a:solidFill>
                  <a:schemeClr val="tx2"/>
                </a:solidFill>
              </a:rPr>
              <a:t>Des effets bénéfiques</a:t>
            </a:r>
            <a:endParaRPr lang="fr-FR" sz="2400" baseline="0" dirty="0" smtClean="0">
              <a:solidFill>
                <a:schemeClr val="tx2"/>
              </a:solidFill>
            </a:endParaRPr>
          </a:p>
        </p:txBody>
      </p:sp>
      <p:grpSp>
        <p:nvGrpSpPr>
          <p:cNvPr id="5" name="Groupe 4"/>
          <p:cNvGrpSpPr/>
          <p:nvPr/>
        </p:nvGrpSpPr>
        <p:grpSpPr>
          <a:xfrm>
            <a:off x="1901371" y="2656114"/>
            <a:ext cx="8507797" cy="3270472"/>
            <a:chOff x="1901371" y="2656114"/>
            <a:chExt cx="8507797" cy="3270472"/>
          </a:xfrm>
        </p:grpSpPr>
        <p:graphicFrame>
          <p:nvGraphicFramePr>
            <p:cNvPr id="20" name="Diagramme 19"/>
            <p:cNvGraphicFramePr/>
            <p:nvPr>
              <p:extLst>
                <p:ext uri="{D42A27DB-BD31-4B8C-83A1-F6EECF244321}">
                  <p14:modId xmlns:p14="http://schemas.microsoft.com/office/powerpoint/2010/main" val="1502044243"/>
                </p:ext>
              </p:extLst>
            </p:nvPr>
          </p:nvGraphicFramePr>
          <p:xfrm>
            <a:off x="1901371" y="2656114"/>
            <a:ext cx="8507797" cy="3270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 14"/>
            <p:cNvPicPr>
              <a:picLocks noChangeAspect="1"/>
            </p:cNvPicPr>
            <p:nvPr/>
          </p:nvPicPr>
          <p:blipFill>
            <a:blip r:embed="rId8">
              <a:duotone>
                <a:schemeClr val="accent2">
                  <a:shade val="45000"/>
                  <a:satMod val="135000"/>
                </a:schemeClr>
                <a:prstClr val="white"/>
              </a:duotone>
            </a:blip>
            <a:stretch>
              <a:fillRect/>
            </a:stretch>
          </p:blipFill>
          <p:spPr>
            <a:xfrm>
              <a:off x="2260198" y="2935235"/>
              <a:ext cx="487905" cy="424595"/>
            </a:xfrm>
            <a:prstGeom prst="rect">
              <a:avLst/>
            </a:prstGeom>
            <a:ln>
              <a:noFill/>
            </a:ln>
          </p:spPr>
        </p:pic>
        <p:pic>
          <p:nvPicPr>
            <p:cNvPr id="17" name="Image 16"/>
            <p:cNvPicPr>
              <a:picLocks noChangeAspect="1"/>
            </p:cNvPicPr>
            <p:nvPr/>
          </p:nvPicPr>
          <p:blipFill>
            <a:blip r:embed="rId8">
              <a:duotone>
                <a:schemeClr val="accent2">
                  <a:shade val="45000"/>
                  <a:satMod val="135000"/>
                </a:schemeClr>
                <a:prstClr val="white"/>
              </a:duotone>
            </a:blip>
            <a:stretch>
              <a:fillRect/>
            </a:stretch>
          </p:blipFill>
          <p:spPr>
            <a:xfrm>
              <a:off x="2543380" y="3704738"/>
              <a:ext cx="487905" cy="424595"/>
            </a:xfrm>
            <a:prstGeom prst="rect">
              <a:avLst/>
            </a:prstGeom>
            <a:ln>
              <a:noFill/>
            </a:ln>
          </p:spPr>
        </p:pic>
        <p:pic>
          <p:nvPicPr>
            <p:cNvPr id="18" name="Image 17"/>
            <p:cNvPicPr>
              <a:picLocks noChangeAspect="1"/>
            </p:cNvPicPr>
            <p:nvPr/>
          </p:nvPicPr>
          <p:blipFill>
            <a:blip r:embed="rId8">
              <a:duotone>
                <a:schemeClr val="accent2">
                  <a:shade val="45000"/>
                  <a:satMod val="135000"/>
                </a:schemeClr>
                <a:prstClr val="white"/>
              </a:duotone>
            </a:blip>
            <a:stretch>
              <a:fillRect/>
            </a:stretch>
          </p:blipFill>
          <p:spPr>
            <a:xfrm>
              <a:off x="2546153" y="4457434"/>
              <a:ext cx="487905" cy="424595"/>
            </a:xfrm>
            <a:prstGeom prst="rect">
              <a:avLst/>
            </a:prstGeom>
            <a:ln>
              <a:noFill/>
            </a:ln>
          </p:spPr>
        </p:pic>
        <p:pic>
          <p:nvPicPr>
            <p:cNvPr id="21" name="Image 20"/>
            <p:cNvPicPr>
              <a:picLocks noChangeAspect="1"/>
            </p:cNvPicPr>
            <p:nvPr/>
          </p:nvPicPr>
          <p:blipFill>
            <a:blip r:embed="rId8">
              <a:duotone>
                <a:schemeClr val="accent2">
                  <a:shade val="45000"/>
                  <a:satMod val="135000"/>
                </a:schemeClr>
                <a:prstClr val="white"/>
              </a:duotone>
            </a:blip>
            <a:stretch>
              <a:fillRect/>
            </a:stretch>
          </p:blipFill>
          <p:spPr>
            <a:xfrm>
              <a:off x="2262550" y="5209966"/>
              <a:ext cx="487905" cy="424595"/>
            </a:xfrm>
            <a:prstGeom prst="rect">
              <a:avLst/>
            </a:prstGeom>
            <a:ln>
              <a:noFill/>
            </a:ln>
          </p:spPr>
        </p:pic>
      </p:grpSp>
    </p:spTree>
    <p:extLst>
      <p:ext uri="{BB962C8B-B14F-4D97-AF65-F5344CB8AC3E}">
        <p14:creationId xmlns:p14="http://schemas.microsoft.com/office/powerpoint/2010/main" val="3116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t>Mais concrètement?</a:t>
            </a:r>
            <a:endParaRPr lang="fr-FR" sz="3200" dirty="0"/>
          </a:p>
        </p:txBody>
      </p:sp>
      <p:sp>
        <p:nvSpPr>
          <p:cNvPr id="10" name="Forme libre 9"/>
          <p:cNvSpPr/>
          <p:nvPr/>
        </p:nvSpPr>
        <p:spPr>
          <a:xfrm>
            <a:off x="2308245" y="1529003"/>
            <a:ext cx="3613540"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3" name="ZoneTexte 2"/>
          <p:cNvSpPr txBox="1"/>
          <p:nvPr/>
        </p:nvSpPr>
        <p:spPr>
          <a:xfrm>
            <a:off x="2496434" y="2510969"/>
            <a:ext cx="3294725" cy="2785378"/>
          </a:xfrm>
          <a:prstGeom prst="rect">
            <a:avLst/>
          </a:prstGeom>
          <a:noFill/>
        </p:spPr>
        <p:txBody>
          <a:bodyPr wrap="square" rtlCol="0">
            <a:spAutoFit/>
          </a:bodyPr>
          <a:lstStyle/>
          <a:p>
            <a:pPr lvl="0" defTabSz="1244600">
              <a:lnSpc>
                <a:spcPct val="90000"/>
              </a:lnSpc>
              <a:spcBef>
                <a:spcPct val="0"/>
              </a:spcBef>
              <a:spcAft>
                <a:spcPct val="35000"/>
              </a:spcAft>
            </a:pPr>
            <a:r>
              <a:rPr lang="fr-FR" sz="2600" b="1" dirty="0">
                <a:solidFill>
                  <a:srgbClr val="253979"/>
                </a:solidFill>
              </a:rPr>
              <a:t>Pour qui</a:t>
            </a:r>
            <a:r>
              <a:rPr lang="fr-FR" sz="2600" b="1" dirty="0" smtClean="0">
                <a:solidFill>
                  <a:srgbClr val="253979"/>
                </a:solidFill>
              </a:rPr>
              <a:t>?</a:t>
            </a:r>
          </a:p>
          <a:p>
            <a:pPr marL="171450" lvl="1" indent="-171450" defTabSz="844550">
              <a:lnSpc>
                <a:spcPct val="90000"/>
              </a:lnSpc>
              <a:spcBef>
                <a:spcPct val="0"/>
              </a:spcBef>
              <a:spcAft>
                <a:spcPct val="15000"/>
              </a:spcAft>
              <a:buChar char="••"/>
            </a:pPr>
            <a:r>
              <a:rPr lang="fr-FR" sz="1900" dirty="0" smtClean="0">
                <a:solidFill>
                  <a:schemeClr val="tx2"/>
                </a:solidFill>
              </a:rPr>
              <a:t>Tout foyer au quotient familial inférieur ou égal à 1000 € (ou RFR équivalent)</a:t>
            </a:r>
          </a:p>
          <a:p>
            <a:pPr marL="171450" lvl="1" indent="-171450" defTabSz="844550">
              <a:lnSpc>
                <a:spcPct val="90000"/>
              </a:lnSpc>
              <a:spcBef>
                <a:spcPct val="0"/>
              </a:spcBef>
              <a:spcAft>
                <a:spcPct val="15000"/>
              </a:spcAft>
              <a:buChar char="••"/>
            </a:pPr>
            <a:endParaRPr lang="fr-FR" sz="1900" dirty="0">
              <a:solidFill>
                <a:schemeClr val="tx2"/>
              </a:solidFill>
            </a:endParaRPr>
          </a:p>
          <a:p>
            <a:pPr marL="171450" lvl="1" indent="-171450" defTabSz="844550">
              <a:lnSpc>
                <a:spcPct val="90000"/>
              </a:lnSpc>
              <a:spcBef>
                <a:spcPct val="0"/>
              </a:spcBef>
              <a:spcAft>
                <a:spcPct val="15000"/>
              </a:spcAft>
              <a:buChar char="••"/>
            </a:pPr>
            <a:r>
              <a:rPr lang="fr-FR" sz="1900" dirty="0" smtClean="0">
                <a:solidFill>
                  <a:schemeClr val="tx2"/>
                </a:solidFill>
              </a:rPr>
              <a:t>Famille, couple, célibataire, personne en situation de handicap</a:t>
            </a:r>
            <a:endParaRPr lang="fr-FR" sz="2600" b="1" dirty="0">
              <a:solidFill>
                <a:srgbClr val="253979"/>
              </a:solidFill>
            </a:endParaRPr>
          </a:p>
        </p:txBody>
      </p:sp>
      <p:sp>
        <p:nvSpPr>
          <p:cNvPr id="8" name="Forme libre 7"/>
          <p:cNvSpPr/>
          <p:nvPr/>
        </p:nvSpPr>
        <p:spPr>
          <a:xfrm>
            <a:off x="6637465" y="1521742"/>
            <a:ext cx="3604015"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defTabSz="1155700">
              <a:lnSpc>
                <a:spcPct val="90000"/>
              </a:lnSpc>
              <a:spcBef>
                <a:spcPct val="0"/>
              </a:spcBef>
              <a:spcAft>
                <a:spcPct val="35000"/>
              </a:spcAft>
            </a:pPr>
            <a:endParaRPr lang="fr-FR" sz="2600" b="1" dirty="0">
              <a:solidFill>
                <a:schemeClr val="tx2"/>
              </a:solidFill>
            </a:endParaRPr>
          </a:p>
        </p:txBody>
      </p:sp>
      <p:sp>
        <p:nvSpPr>
          <p:cNvPr id="11" name="ZoneTexte 10"/>
          <p:cNvSpPr txBox="1"/>
          <p:nvPr/>
        </p:nvSpPr>
        <p:spPr>
          <a:xfrm>
            <a:off x="6850688" y="2501631"/>
            <a:ext cx="3207662" cy="3514039"/>
          </a:xfrm>
          <a:prstGeom prst="rect">
            <a:avLst/>
          </a:prstGeom>
          <a:noFill/>
        </p:spPr>
        <p:txBody>
          <a:bodyPr wrap="square" rtlCol="0">
            <a:spAutoFit/>
          </a:bodyPr>
          <a:lstStyle/>
          <a:p>
            <a:pPr defTabSz="1244600">
              <a:lnSpc>
                <a:spcPct val="90000"/>
              </a:lnSpc>
              <a:spcBef>
                <a:spcPct val="0"/>
              </a:spcBef>
              <a:spcAft>
                <a:spcPct val="35000"/>
              </a:spcAft>
            </a:pPr>
            <a:r>
              <a:rPr lang="fr-FR" sz="2600" b="1" dirty="0">
                <a:solidFill>
                  <a:srgbClr val="253979"/>
                </a:solidFill>
              </a:rPr>
              <a:t>Où et quand</a:t>
            </a:r>
            <a:r>
              <a:rPr lang="fr-FR" sz="2600" b="1" dirty="0" smtClean="0">
                <a:solidFill>
                  <a:srgbClr val="253979"/>
                </a:solidFill>
              </a:rPr>
              <a:t>?</a:t>
            </a:r>
          </a:p>
          <a:p>
            <a:pPr marL="171450" lvl="1" indent="-171450" defTabSz="844550">
              <a:lnSpc>
                <a:spcPct val="90000"/>
              </a:lnSpc>
              <a:spcBef>
                <a:spcPct val="0"/>
              </a:spcBef>
              <a:spcAft>
                <a:spcPct val="15000"/>
              </a:spcAft>
              <a:buChar char="••"/>
            </a:pPr>
            <a:r>
              <a:rPr lang="fr-FR" sz="1900" dirty="0" smtClean="0">
                <a:solidFill>
                  <a:srgbClr val="253979"/>
                </a:solidFill>
              </a:rPr>
              <a:t>A la mer, à la campagne, à la ville</a:t>
            </a:r>
          </a:p>
          <a:p>
            <a:pPr marL="171450" lvl="1" indent="-171450" defTabSz="844550">
              <a:lnSpc>
                <a:spcPct val="90000"/>
              </a:lnSpc>
              <a:spcBef>
                <a:spcPct val="0"/>
              </a:spcBef>
              <a:spcAft>
                <a:spcPct val="15000"/>
              </a:spcAft>
              <a:buChar char="••"/>
            </a:pPr>
            <a:endParaRPr lang="fr-FR" sz="1900" dirty="0">
              <a:solidFill>
                <a:srgbClr val="253979"/>
              </a:solidFill>
            </a:endParaRPr>
          </a:p>
          <a:p>
            <a:pPr marL="171450" lvl="1" indent="-171450" defTabSz="844550">
              <a:lnSpc>
                <a:spcPct val="90000"/>
              </a:lnSpc>
              <a:spcBef>
                <a:spcPct val="0"/>
              </a:spcBef>
              <a:spcAft>
                <a:spcPct val="15000"/>
              </a:spcAft>
              <a:buChar char="••"/>
            </a:pPr>
            <a:r>
              <a:rPr lang="fr-FR" sz="1900" dirty="0" smtClean="0">
                <a:solidFill>
                  <a:srgbClr val="253979"/>
                </a:solidFill>
              </a:rPr>
              <a:t>Toute l’année</a:t>
            </a:r>
          </a:p>
          <a:p>
            <a:pPr marL="171450" lvl="1" indent="-171450" defTabSz="844550">
              <a:lnSpc>
                <a:spcPct val="90000"/>
              </a:lnSpc>
              <a:spcBef>
                <a:spcPct val="0"/>
              </a:spcBef>
              <a:spcAft>
                <a:spcPct val="15000"/>
              </a:spcAft>
              <a:buChar char="••"/>
            </a:pPr>
            <a:endParaRPr lang="fr-FR" sz="1900" dirty="0">
              <a:solidFill>
                <a:srgbClr val="253979"/>
              </a:solidFill>
            </a:endParaRPr>
          </a:p>
          <a:p>
            <a:pPr marL="171450" lvl="1" indent="-171450" defTabSz="844550">
              <a:lnSpc>
                <a:spcPct val="90000"/>
              </a:lnSpc>
              <a:spcBef>
                <a:spcPct val="0"/>
              </a:spcBef>
              <a:spcAft>
                <a:spcPct val="15000"/>
              </a:spcAft>
              <a:buChar char="••"/>
            </a:pPr>
            <a:r>
              <a:rPr lang="fr-FR" sz="1900" dirty="0" smtClean="0">
                <a:solidFill>
                  <a:srgbClr val="253979"/>
                </a:solidFill>
              </a:rPr>
              <a:t>Généralement une semaine</a:t>
            </a:r>
            <a:endParaRPr lang="fr-FR" sz="1900" dirty="0">
              <a:solidFill>
                <a:srgbClr val="253979"/>
              </a:solidFill>
            </a:endParaRPr>
          </a:p>
          <a:p>
            <a:pPr defTabSz="1244600">
              <a:lnSpc>
                <a:spcPct val="90000"/>
              </a:lnSpc>
              <a:spcBef>
                <a:spcPct val="0"/>
              </a:spcBef>
              <a:spcAft>
                <a:spcPct val="35000"/>
              </a:spcAft>
            </a:pPr>
            <a:endParaRPr lang="fr-FR" sz="2600" b="1" dirty="0">
              <a:solidFill>
                <a:srgbClr val="253979"/>
              </a:solidFill>
            </a:endParaRPr>
          </a:p>
          <a:p>
            <a:pPr defTabSz="1244600">
              <a:lnSpc>
                <a:spcPct val="90000"/>
              </a:lnSpc>
              <a:spcBef>
                <a:spcPct val="0"/>
              </a:spcBef>
              <a:spcAft>
                <a:spcPct val="35000"/>
              </a:spcAft>
            </a:pPr>
            <a:endParaRPr lang="fr-FR" sz="2600" b="1" dirty="0">
              <a:solidFill>
                <a:srgbClr val="253979"/>
              </a:solidFill>
            </a:endParaRPr>
          </a:p>
        </p:txBody>
      </p:sp>
    </p:spTree>
    <p:extLst>
      <p:ext uri="{BB962C8B-B14F-4D97-AF65-F5344CB8AC3E}">
        <p14:creationId xmlns:p14="http://schemas.microsoft.com/office/powerpoint/2010/main" val="392489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8"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t>Mais concrètement?</a:t>
            </a:r>
            <a:endParaRPr lang="fr-FR" sz="3200" dirty="0"/>
          </a:p>
        </p:txBody>
      </p:sp>
      <p:sp>
        <p:nvSpPr>
          <p:cNvPr id="10" name="Forme libre 9"/>
          <p:cNvSpPr/>
          <p:nvPr/>
        </p:nvSpPr>
        <p:spPr>
          <a:xfrm>
            <a:off x="2306501" y="1529003"/>
            <a:ext cx="3613540"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3" name="ZoneTexte 2"/>
          <p:cNvSpPr txBox="1"/>
          <p:nvPr/>
        </p:nvSpPr>
        <p:spPr>
          <a:xfrm>
            <a:off x="2496434" y="2510969"/>
            <a:ext cx="3294725" cy="2882328"/>
          </a:xfrm>
          <a:prstGeom prst="rect">
            <a:avLst/>
          </a:prstGeom>
          <a:noFill/>
        </p:spPr>
        <p:txBody>
          <a:bodyPr wrap="square" rtlCol="0">
            <a:spAutoFit/>
          </a:bodyPr>
          <a:lstStyle/>
          <a:p>
            <a:pPr lvl="0" defTabSz="1244600">
              <a:lnSpc>
                <a:spcPct val="90000"/>
              </a:lnSpc>
              <a:spcBef>
                <a:spcPct val="0"/>
              </a:spcBef>
              <a:spcAft>
                <a:spcPct val="35000"/>
              </a:spcAft>
            </a:pPr>
            <a:r>
              <a:rPr lang="fr-FR" sz="2600" b="1" dirty="0" smtClean="0">
                <a:solidFill>
                  <a:srgbClr val="253979"/>
                </a:solidFill>
              </a:rPr>
              <a:t>Combien cela coûte?</a:t>
            </a:r>
          </a:p>
          <a:p>
            <a:pPr marL="171450" lvl="1" indent="-171450" defTabSz="844550">
              <a:lnSpc>
                <a:spcPct val="90000"/>
              </a:lnSpc>
              <a:spcBef>
                <a:spcPct val="0"/>
              </a:spcBef>
              <a:spcAft>
                <a:spcPct val="15000"/>
              </a:spcAft>
              <a:buChar char="••"/>
            </a:pPr>
            <a:r>
              <a:rPr lang="fr-FR" sz="1900" dirty="0" smtClean="0">
                <a:solidFill>
                  <a:schemeClr val="tx2"/>
                </a:solidFill>
              </a:rPr>
              <a:t>Pas de frais pour le porteur de projet pour l’accès à BSV</a:t>
            </a:r>
          </a:p>
          <a:p>
            <a:pPr marL="171450" lvl="1" indent="-171450" defTabSz="844550">
              <a:lnSpc>
                <a:spcPct val="90000"/>
              </a:lnSpc>
              <a:spcBef>
                <a:spcPct val="0"/>
              </a:spcBef>
              <a:spcAft>
                <a:spcPct val="15000"/>
              </a:spcAft>
              <a:buChar char="••"/>
            </a:pPr>
            <a:endParaRPr lang="fr-FR" sz="1900" dirty="0">
              <a:solidFill>
                <a:schemeClr val="tx2"/>
              </a:solidFill>
            </a:endParaRPr>
          </a:p>
          <a:p>
            <a:pPr marL="171450" lvl="1" indent="-171450" defTabSz="844550">
              <a:lnSpc>
                <a:spcPct val="90000"/>
              </a:lnSpc>
              <a:spcBef>
                <a:spcPct val="0"/>
              </a:spcBef>
              <a:spcAft>
                <a:spcPct val="15000"/>
              </a:spcAft>
              <a:buChar char="••"/>
            </a:pPr>
            <a:r>
              <a:rPr lang="fr-FR" sz="1900" dirty="0" smtClean="0">
                <a:solidFill>
                  <a:schemeClr val="tx2"/>
                </a:solidFill>
              </a:rPr>
              <a:t>Des séjours en général de 50 à 80% moins chers que le prix public</a:t>
            </a:r>
            <a:endParaRPr lang="fr-FR" sz="2600" b="1" dirty="0">
              <a:solidFill>
                <a:srgbClr val="253979"/>
              </a:solidFill>
            </a:endParaRPr>
          </a:p>
        </p:txBody>
      </p:sp>
      <p:sp>
        <p:nvSpPr>
          <p:cNvPr id="8" name="Forme libre 7"/>
          <p:cNvSpPr/>
          <p:nvPr/>
        </p:nvSpPr>
        <p:spPr>
          <a:xfrm>
            <a:off x="6652511" y="1521742"/>
            <a:ext cx="3604015"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defTabSz="1155700">
              <a:lnSpc>
                <a:spcPct val="90000"/>
              </a:lnSpc>
              <a:spcBef>
                <a:spcPct val="0"/>
              </a:spcBef>
              <a:spcAft>
                <a:spcPct val="35000"/>
              </a:spcAft>
            </a:pPr>
            <a:endParaRPr lang="fr-FR" sz="2600" b="1" dirty="0">
              <a:solidFill>
                <a:schemeClr val="tx2"/>
              </a:solidFill>
            </a:endParaRPr>
          </a:p>
        </p:txBody>
      </p:sp>
      <p:sp>
        <p:nvSpPr>
          <p:cNvPr id="11" name="ZoneTexte 10"/>
          <p:cNvSpPr txBox="1"/>
          <p:nvPr/>
        </p:nvSpPr>
        <p:spPr>
          <a:xfrm>
            <a:off x="6850688" y="2501631"/>
            <a:ext cx="3207662" cy="2900025"/>
          </a:xfrm>
          <a:prstGeom prst="rect">
            <a:avLst/>
          </a:prstGeom>
          <a:noFill/>
        </p:spPr>
        <p:txBody>
          <a:bodyPr wrap="square" rtlCol="0">
            <a:spAutoFit/>
          </a:bodyPr>
          <a:lstStyle/>
          <a:p>
            <a:pPr defTabSz="1244600">
              <a:lnSpc>
                <a:spcPct val="90000"/>
              </a:lnSpc>
              <a:spcBef>
                <a:spcPct val="0"/>
              </a:spcBef>
              <a:spcAft>
                <a:spcPct val="35000"/>
              </a:spcAft>
            </a:pPr>
            <a:r>
              <a:rPr lang="fr-FR" sz="2600" b="1" dirty="0" smtClean="0">
                <a:solidFill>
                  <a:srgbClr val="253979"/>
                </a:solidFill>
              </a:rPr>
              <a:t>Mon rôle?</a:t>
            </a:r>
          </a:p>
          <a:p>
            <a:pPr defTabSz="1244600">
              <a:lnSpc>
                <a:spcPct val="90000"/>
              </a:lnSpc>
              <a:spcBef>
                <a:spcPct val="0"/>
              </a:spcBef>
              <a:spcAft>
                <a:spcPct val="35000"/>
              </a:spcAft>
            </a:pPr>
            <a:endParaRPr lang="fr-FR" sz="2600" b="1" dirty="0" smtClean="0">
              <a:solidFill>
                <a:srgbClr val="253979"/>
              </a:solidFill>
            </a:endParaRPr>
          </a:p>
          <a:p>
            <a:pPr marL="171450" lvl="1" indent="-171450" defTabSz="844550">
              <a:lnSpc>
                <a:spcPct val="90000"/>
              </a:lnSpc>
              <a:spcBef>
                <a:spcPct val="0"/>
              </a:spcBef>
              <a:spcAft>
                <a:spcPct val="15000"/>
              </a:spcAft>
              <a:buChar char="••"/>
            </a:pPr>
            <a:r>
              <a:rPr lang="fr-FR" sz="1900" dirty="0" smtClean="0">
                <a:solidFill>
                  <a:srgbClr val="253979"/>
                </a:solidFill>
              </a:rPr>
              <a:t>Accompagnement social en amont</a:t>
            </a:r>
          </a:p>
          <a:p>
            <a:pPr marL="171450" lvl="1" indent="-171450" defTabSz="844550">
              <a:lnSpc>
                <a:spcPct val="90000"/>
              </a:lnSpc>
              <a:spcBef>
                <a:spcPct val="0"/>
              </a:spcBef>
              <a:spcAft>
                <a:spcPct val="15000"/>
              </a:spcAft>
              <a:buChar char="••"/>
            </a:pPr>
            <a:endParaRPr lang="fr-FR" sz="1900" dirty="0">
              <a:solidFill>
                <a:srgbClr val="253979"/>
              </a:solidFill>
            </a:endParaRPr>
          </a:p>
          <a:p>
            <a:pPr marL="171450" lvl="1" indent="-171450" defTabSz="844550">
              <a:lnSpc>
                <a:spcPct val="90000"/>
              </a:lnSpc>
              <a:spcBef>
                <a:spcPct val="0"/>
              </a:spcBef>
              <a:spcAft>
                <a:spcPct val="15000"/>
              </a:spcAft>
              <a:buChar char="••"/>
            </a:pPr>
            <a:r>
              <a:rPr lang="fr-FR" sz="1900" dirty="0" smtClean="0">
                <a:solidFill>
                  <a:srgbClr val="253979"/>
                </a:solidFill>
              </a:rPr>
              <a:t>Suivre le projet de vacances du foyer</a:t>
            </a:r>
            <a:endParaRPr lang="fr-FR" sz="2600" b="1" dirty="0">
              <a:solidFill>
                <a:srgbClr val="253979"/>
              </a:solidFill>
            </a:endParaRPr>
          </a:p>
          <a:p>
            <a:pPr defTabSz="1244600">
              <a:lnSpc>
                <a:spcPct val="90000"/>
              </a:lnSpc>
              <a:spcBef>
                <a:spcPct val="0"/>
              </a:spcBef>
              <a:spcAft>
                <a:spcPct val="35000"/>
              </a:spcAft>
            </a:pPr>
            <a:endParaRPr lang="fr-FR" sz="2600" b="1" dirty="0">
              <a:solidFill>
                <a:srgbClr val="253979"/>
              </a:solidFill>
            </a:endParaRPr>
          </a:p>
        </p:txBody>
      </p:sp>
    </p:spTree>
    <p:extLst>
      <p:ext uri="{BB962C8B-B14F-4D97-AF65-F5344CB8AC3E}">
        <p14:creationId xmlns:p14="http://schemas.microsoft.com/office/powerpoint/2010/main" val="35623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8"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Des séjours de </a:t>
            </a:r>
            <a:r>
              <a:rPr lang="fr-FR" sz="3200" dirty="0" smtClean="0"/>
              <a:t>qualité</a:t>
            </a:r>
            <a:endParaRPr lang="fr-FR" sz="3200" dirty="0"/>
          </a:p>
        </p:txBody>
      </p:sp>
      <p:sp>
        <p:nvSpPr>
          <p:cNvPr id="15" name="AutoShape 2" descr="Pin Rouge De Bureau épingle à Dessin Réaliste. Clip Art Libres De Droits ,  Vecteurs Et Illustration. Image 79165944."/>
          <p:cNvSpPr>
            <a:spLocks noChangeAspect="1" noChangeArrowheads="1"/>
          </p:cNvSpPr>
          <p:nvPr/>
        </p:nvSpPr>
        <p:spPr bwMode="auto">
          <a:xfrm>
            <a:off x="-342916" y="2507871"/>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AutoShape 10" descr="Icône Smiley, face Gratuit de Garden stroke"/>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5429" y="1096444"/>
            <a:ext cx="6008914" cy="5776069"/>
          </a:xfrm>
          <a:prstGeom prst="rect">
            <a:avLst/>
          </a:prstGeom>
        </p:spPr>
      </p:pic>
      <p:grpSp>
        <p:nvGrpSpPr>
          <p:cNvPr id="8" name="Groupe 7"/>
          <p:cNvGrpSpPr/>
          <p:nvPr/>
        </p:nvGrpSpPr>
        <p:grpSpPr>
          <a:xfrm>
            <a:off x="543157" y="3242157"/>
            <a:ext cx="7163929" cy="2880000"/>
            <a:chOff x="543157" y="3242157"/>
            <a:chExt cx="7163929" cy="2880000"/>
          </a:xfrm>
        </p:grpSpPr>
        <p:pic>
          <p:nvPicPr>
            <p:cNvPr id="19" name="Image 18"/>
            <p:cNvPicPr>
              <a:picLocks noChangeAspect="1"/>
            </p:cNvPicPr>
            <p:nvPr/>
          </p:nvPicPr>
          <p:blipFill>
            <a:blip r:embed="rId4"/>
            <a:stretch>
              <a:fillRect/>
            </a:stretch>
          </p:blipFill>
          <p:spPr>
            <a:xfrm rot="20841264">
              <a:off x="4367442" y="4796585"/>
              <a:ext cx="463578" cy="654379"/>
            </a:xfrm>
            <a:prstGeom prst="rect">
              <a:avLst/>
            </a:prstGeom>
          </p:spPr>
        </p:pic>
        <p:grpSp>
          <p:nvGrpSpPr>
            <p:cNvPr id="23" name="Groupe 22"/>
            <p:cNvGrpSpPr/>
            <p:nvPr/>
          </p:nvGrpSpPr>
          <p:grpSpPr>
            <a:xfrm>
              <a:off x="543157" y="3242157"/>
              <a:ext cx="2851175" cy="2880000"/>
              <a:chOff x="5821896" y="2055450"/>
              <a:chExt cx="1421198" cy="1414492"/>
            </a:xfrm>
          </p:grpSpPr>
          <p:sp>
            <p:nvSpPr>
              <p:cNvPr id="24" name="Ellipse 23"/>
              <p:cNvSpPr/>
              <p:nvPr/>
            </p:nvSpPr>
            <p:spPr>
              <a:xfrm>
                <a:off x="5821896" y="2055450"/>
                <a:ext cx="1377802" cy="141449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2"/>
                  </a:solidFill>
                </a:endParaRPr>
              </a:p>
            </p:txBody>
          </p:sp>
          <p:sp>
            <p:nvSpPr>
              <p:cNvPr id="25" name="ZoneTexte 24"/>
              <p:cNvSpPr txBox="1"/>
              <p:nvPr/>
            </p:nvSpPr>
            <p:spPr>
              <a:xfrm>
                <a:off x="5821896" y="2181078"/>
                <a:ext cx="1421198" cy="1043020"/>
              </a:xfrm>
              <a:prstGeom prst="rect">
                <a:avLst/>
              </a:prstGeom>
              <a:noFill/>
            </p:spPr>
            <p:txBody>
              <a:bodyPr wrap="square" rtlCol="0">
                <a:spAutoFit/>
              </a:bodyPr>
              <a:lstStyle/>
              <a:p>
                <a:pPr algn="ctr"/>
                <a:r>
                  <a:rPr lang="fr-FR" sz="2400" b="1" dirty="0" smtClean="0">
                    <a:solidFill>
                      <a:srgbClr val="253979"/>
                    </a:solidFill>
                  </a:rPr>
                  <a:t>510 €</a:t>
                </a:r>
                <a:endParaRPr lang="fr-FR" b="1" dirty="0">
                  <a:solidFill>
                    <a:srgbClr val="253979"/>
                  </a:solidFill>
                </a:endParaRPr>
              </a:p>
              <a:p>
                <a:pPr algn="ctr"/>
                <a:r>
                  <a:rPr lang="fr-FR" b="1" dirty="0" smtClean="0">
                    <a:solidFill>
                      <a:srgbClr val="253979"/>
                    </a:solidFill>
                  </a:rPr>
                  <a:t>Location pour 5 personnes pendant les vacances scolaires d’été</a:t>
                </a:r>
              </a:p>
              <a:p>
                <a:pPr algn="ctr"/>
                <a:r>
                  <a:rPr lang="fr-FR" b="1" dirty="0" smtClean="0">
                    <a:solidFill>
                      <a:srgbClr val="253979"/>
                    </a:solidFill>
                  </a:rPr>
                  <a:t>Animations enfants et adultes comprises</a:t>
                </a:r>
                <a:endParaRPr lang="fr-FR" dirty="0">
                  <a:solidFill>
                    <a:srgbClr val="253979"/>
                  </a:solidFill>
                </a:endParaRPr>
              </a:p>
            </p:txBody>
          </p:sp>
        </p:grpSp>
        <p:sp>
          <p:nvSpPr>
            <p:cNvPr id="5" name="ZoneTexte 4"/>
            <p:cNvSpPr txBox="1"/>
            <p:nvPr/>
          </p:nvSpPr>
          <p:spPr>
            <a:xfrm>
              <a:off x="4897026" y="4837762"/>
              <a:ext cx="2810060" cy="646331"/>
            </a:xfrm>
            <a:prstGeom prst="rect">
              <a:avLst/>
            </a:prstGeom>
            <a:noFill/>
          </p:spPr>
          <p:txBody>
            <a:bodyPr wrap="square" rtlCol="0">
              <a:spAutoFit/>
            </a:bodyPr>
            <a:lstStyle/>
            <a:p>
              <a:r>
                <a:rPr lang="fr-FR" b="1" dirty="0" err="1" smtClean="0">
                  <a:solidFill>
                    <a:srgbClr val="253979"/>
                  </a:solidFill>
                </a:rPr>
                <a:t>Urrugne</a:t>
              </a:r>
              <a:r>
                <a:rPr lang="fr-FR" b="1" dirty="0" smtClean="0">
                  <a:solidFill>
                    <a:srgbClr val="253979"/>
                  </a:solidFill>
                </a:rPr>
                <a:t>, </a:t>
              </a:r>
            </a:p>
            <a:p>
              <a:r>
                <a:rPr lang="fr-FR" b="1" dirty="0" smtClean="0">
                  <a:solidFill>
                    <a:srgbClr val="253979"/>
                  </a:solidFill>
                </a:rPr>
                <a:t>Pyrénées Atlantiques </a:t>
              </a:r>
              <a:endParaRPr lang="fr-FR" b="1" dirty="0">
                <a:solidFill>
                  <a:srgbClr val="253979"/>
                </a:solidFill>
              </a:endParaRPr>
            </a:p>
          </p:txBody>
        </p:sp>
      </p:grpSp>
      <p:grpSp>
        <p:nvGrpSpPr>
          <p:cNvPr id="7" name="Groupe 6"/>
          <p:cNvGrpSpPr/>
          <p:nvPr/>
        </p:nvGrpSpPr>
        <p:grpSpPr>
          <a:xfrm>
            <a:off x="4963882" y="2073874"/>
            <a:ext cx="6565812" cy="2880000"/>
            <a:chOff x="4963882" y="2073874"/>
            <a:chExt cx="6565812" cy="2880000"/>
          </a:xfrm>
        </p:grpSpPr>
        <p:grpSp>
          <p:nvGrpSpPr>
            <p:cNvPr id="28" name="Groupe 27"/>
            <p:cNvGrpSpPr/>
            <p:nvPr/>
          </p:nvGrpSpPr>
          <p:grpSpPr>
            <a:xfrm>
              <a:off x="8678519" y="2073874"/>
              <a:ext cx="2851175" cy="2880000"/>
              <a:chOff x="8853361" y="1406802"/>
              <a:chExt cx="1421198" cy="1414492"/>
            </a:xfrm>
          </p:grpSpPr>
          <p:sp>
            <p:nvSpPr>
              <p:cNvPr id="29" name="Ellipse 28"/>
              <p:cNvSpPr/>
              <p:nvPr/>
            </p:nvSpPr>
            <p:spPr>
              <a:xfrm>
                <a:off x="8853361" y="1406802"/>
                <a:ext cx="1377802" cy="141449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2"/>
                  </a:solidFill>
                </a:endParaRPr>
              </a:p>
            </p:txBody>
          </p:sp>
          <p:sp>
            <p:nvSpPr>
              <p:cNvPr id="30" name="ZoneTexte 29"/>
              <p:cNvSpPr txBox="1"/>
              <p:nvPr/>
            </p:nvSpPr>
            <p:spPr>
              <a:xfrm>
                <a:off x="8853361" y="1532430"/>
                <a:ext cx="1421198" cy="1043020"/>
              </a:xfrm>
              <a:prstGeom prst="rect">
                <a:avLst/>
              </a:prstGeom>
              <a:noFill/>
            </p:spPr>
            <p:txBody>
              <a:bodyPr wrap="square" rtlCol="0">
                <a:spAutoFit/>
              </a:bodyPr>
              <a:lstStyle/>
              <a:p>
                <a:pPr algn="ctr"/>
                <a:r>
                  <a:rPr lang="fr-FR" sz="2400" b="1" dirty="0" smtClean="0">
                    <a:solidFill>
                      <a:srgbClr val="253979"/>
                    </a:solidFill>
                  </a:rPr>
                  <a:t>115 €</a:t>
                </a:r>
                <a:endParaRPr lang="fr-FR" b="1" dirty="0">
                  <a:solidFill>
                    <a:srgbClr val="253979"/>
                  </a:solidFill>
                </a:endParaRPr>
              </a:p>
              <a:p>
                <a:pPr algn="ctr"/>
                <a:r>
                  <a:rPr lang="fr-FR" b="1" dirty="0" smtClean="0">
                    <a:solidFill>
                      <a:srgbClr val="253979"/>
                    </a:solidFill>
                  </a:rPr>
                  <a:t>Une chambre pour 4 personnes, </a:t>
                </a:r>
              </a:p>
              <a:p>
                <a:pPr algn="ctr"/>
                <a:r>
                  <a:rPr lang="fr-FR" b="1" dirty="0" smtClean="0">
                    <a:solidFill>
                      <a:srgbClr val="253979"/>
                    </a:solidFill>
                  </a:rPr>
                  <a:t>une semaine, pension complète à Noël.</a:t>
                </a:r>
              </a:p>
              <a:p>
                <a:pPr algn="ctr"/>
                <a:r>
                  <a:rPr lang="fr-FR" b="1" dirty="0" smtClean="0">
                    <a:solidFill>
                      <a:srgbClr val="253979"/>
                    </a:solidFill>
                  </a:rPr>
                  <a:t>Prix par adulte, gratuit pour les mineurs</a:t>
                </a:r>
                <a:endParaRPr lang="fr-FR" dirty="0">
                  <a:solidFill>
                    <a:srgbClr val="253979"/>
                  </a:solidFill>
                </a:endParaRPr>
              </a:p>
            </p:txBody>
          </p:sp>
        </p:grpSp>
        <p:grpSp>
          <p:nvGrpSpPr>
            <p:cNvPr id="3" name="Groupe 2"/>
            <p:cNvGrpSpPr/>
            <p:nvPr/>
          </p:nvGrpSpPr>
          <p:grpSpPr>
            <a:xfrm>
              <a:off x="4963882" y="3594686"/>
              <a:ext cx="2501481" cy="862171"/>
              <a:chOff x="4963882" y="3594686"/>
              <a:chExt cx="2501481" cy="862171"/>
            </a:xfrm>
          </p:grpSpPr>
          <p:pic>
            <p:nvPicPr>
              <p:cNvPr id="58" name="Image 57"/>
              <p:cNvPicPr>
                <a:picLocks noChangeAspect="1"/>
              </p:cNvPicPr>
              <p:nvPr/>
            </p:nvPicPr>
            <p:blipFill>
              <a:blip r:embed="rId4"/>
              <a:stretch>
                <a:fillRect/>
              </a:stretch>
            </p:blipFill>
            <p:spPr>
              <a:xfrm rot="20841264">
                <a:off x="7001785" y="3802478"/>
                <a:ext cx="463578" cy="654379"/>
              </a:xfrm>
              <a:prstGeom prst="rect">
                <a:avLst/>
              </a:prstGeom>
            </p:spPr>
          </p:pic>
          <p:sp>
            <p:nvSpPr>
              <p:cNvPr id="6" name="ZoneTexte 5"/>
              <p:cNvSpPr txBox="1"/>
              <p:nvPr/>
            </p:nvSpPr>
            <p:spPr>
              <a:xfrm>
                <a:off x="4963882" y="3594686"/>
                <a:ext cx="2351314" cy="369332"/>
              </a:xfrm>
              <a:prstGeom prst="rect">
                <a:avLst/>
              </a:prstGeom>
              <a:noFill/>
            </p:spPr>
            <p:txBody>
              <a:bodyPr wrap="square" rtlCol="0">
                <a:spAutoFit/>
              </a:bodyPr>
              <a:lstStyle/>
              <a:p>
                <a:r>
                  <a:rPr lang="fr-FR" b="1" dirty="0" smtClean="0">
                    <a:solidFill>
                      <a:srgbClr val="253979"/>
                    </a:solidFill>
                  </a:rPr>
                  <a:t>Samoëns, Savoie</a:t>
                </a:r>
                <a:endParaRPr lang="fr-FR" b="1" dirty="0">
                  <a:solidFill>
                    <a:srgbClr val="253979"/>
                  </a:solidFill>
                </a:endParaRPr>
              </a:p>
            </p:txBody>
          </p:sp>
        </p:grpSp>
      </p:grpSp>
    </p:spTree>
    <p:extLst>
      <p:ext uri="{BB962C8B-B14F-4D97-AF65-F5344CB8AC3E}">
        <p14:creationId xmlns:p14="http://schemas.microsoft.com/office/powerpoint/2010/main" val="1300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BSV: comment faire?</a:t>
            </a:r>
            <a:endParaRPr lang="fr-FR" dirty="0"/>
          </a:p>
        </p:txBody>
      </p:sp>
      <p:sp>
        <p:nvSpPr>
          <p:cNvPr id="4" name="Forme libre 3"/>
          <p:cNvSpPr/>
          <p:nvPr/>
        </p:nvSpPr>
        <p:spPr>
          <a:xfrm>
            <a:off x="935243"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tx2"/>
                </a:solidFill>
              </a:rPr>
              <a:t>Conventionnement avec l’ANCV</a:t>
            </a:r>
            <a:endParaRPr lang="fr-FR" sz="1900" kern="1200" dirty="0">
              <a:solidFill>
                <a:schemeClr val="tx2"/>
              </a:solidFill>
            </a:endParaRPr>
          </a:p>
        </p:txBody>
      </p:sp>
      <p:sp>
        <p:nvSpPr>
          <p:cNvPr id="5" name="Forme libre 4"/>
          <p:cNvSpPr/>
          <p:nvPr/>
        </p:nvSpPr>
        <p:spPr>
          <a:xfrm>
            <a:off x="3651431" y="2306392"/>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7" name="Forme libre 6"/>
          <p:cNvSpPr/>
          <p:nvPr/>
        </p:nvSpPr>
        <p:spPr>
          <a:xfrm>
            <a:off x="4737906"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tx2"/>
                </a:solidFill>
              </a:rPr>
              <a:t>Transmission d’un mot de passe et d’un identifiant</a:t>
            </a:r>
            <a:r>
              <a:rPr lang="fr-FR" sz="1900" kern="1200" dirty="0" smtClean="0">
                <a:solidFill>
                  <a:schemeClr val="tx2"/>
                </a:solidFill>
              </a:rPr>
              <a:t> pour le référent</a:t>
            </a:r>
            <a:endParaRPr lang="fr-FR" sz="1900" kern="1200" dirty="0">
              <a:solidFill>
                <a:schemeClr val="tx2"/>
              </a:solidFill>
            </a:endParaRPr>
          </a:p>
        </p:txBody>
      </p:sp>
      <p:sp>
        <p:nvSpPr>
          <p:cNvPr id="9" name="Forme libre 8"/>
          <p:cNvSpPr/>
          <p:nvPr/>
        </p:nvSpPr>
        <p:spPr>
          <a:xfrm>
            <a:off x="8540568"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bg1"/>
                </a:solidFill>
              </a:rPr>
              <a:t>Choix d’une offre sur un extranet dédié</a:t>
            </a:r>
            <a:endParaRPr lang="fr-FR" sz="1900" kern="1200" dirty="0">
              <a:solidFill>
                <a:schemeClr val="bg1"/>
              </a:solidFill>
            </a:endParaRPr>
          </a:p>
        </p:txBody>
      </p:sp>
      <p:sp>
        <p:nvSpPr>
          <p:cNvPr id="11" name="Forme libre 10"/>
          <p:cNvSpPr/>
          <p:nvPr/>
        </p:nvSpPr>
        <p:spPr>
          <a:xfrm>
            <a:off x="8540568" y="4544531"/>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bg1"/>
                </a:solidFill>
              </a:rPr>
              <a:t>Validation par les équipes de l’ANCV et de l’offreur</a:t>
            </a:r>
            <a:endParaRPr lang="fr-FR" sz="1900" kern="1200" dirty="0">
              <a:solidFill>
                <a:schemeClr val="bg1"/>
              </a:solidFill>
            </a:endParaRPr>
          </a:p>
        </p:txBody>
      </p:sp>
      <p:sp>
        <p:nvSpPr>
          <p:cNvPr id="13" name="Forme libre 12"/>
          <p:cNvSpPr/>
          <p:nvPr/>
        </p:nvSpPr>
        <p:spPr>
          <a:xfrm>
            <a:off x="4737906" y="4544531"/>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bg1"/>
                </a:solidFill>
              </a:rPr>
              <a:t>Facturation au porteur</a:t>
            </a:r>
            <a:r>
              <a:rPr lang="fr-FR" sz="1900" kern="1200" dirty="0" smtClean="0">
                <a:solidFill>
                  <a:schemeClr val="bg1"/>
                </a:solidFill>
              </a:rPr>
              <a:t> de projet</a:t>
            </a:r>
            <a:endParaRPr lang="fr-FR" sz="1900" kern="1200" dirty="0">
              <a:solidFill>
                <a:schemeClr val="bg1"/>
              </a:solidFill>
            </a:endParaRPr>
          </a:p>
        </p:txBody>
      </p:sp>
      <p:sp>
        <p:nvSpPr>
          <p:cNvPr id="15" name="Forme libre 14"/>
          <p:cNvSpPr/>
          <p:nvPr/>
        </p:nvSpPr>
        <p:spPr>
          <a:xfrm>
            <a:off x="935243" y="4544531"/>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dirty="0" smtClean="0">
                <a:solidFill>
                  <a:schemeClr val="bg1"/>
                </a:solidFill>
              </a:rPr>
              <a:t>Départ en vacances !</a:t>
            </a:r>
            <a:endParaRPr lang="fr-FR" sz="1900" kern="1200" dirty="0">
              <a:solidFill>
                <a:schemeClr val="bg1"/>
              </a:solidFill>
            </a:endParaRPr>
          </a:p>
        </p:txBody>
      </p:sp>
      <p:sp>
        <p:nvSpPr>
          <p:cNvPr id="16" name="Forme libre 15"/>
          <p:cNvSpPr/>
          <p:nvPr/>
        </p:nvSpPr>
        <p:spPr>
          <a:xfrm>
            <a:off x="7454093" y="2306392"/>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17" name="Forme libre 16"/>
          <p:cNvSpPr/>
          <p:nvPr/>
        </p:nvSpPr>
        <p:spPr>
          <a:xfrm rot="5400000">
            <a:off x="9355424" y="3664485"/>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18" name="Forme libre 17"/>
          <p:cNvSpPr/>
          <p:nvPr/>
        </p:nvSpPr>
        <p:spPr>
          <a:xfrm rot="10800000">
            <a:off x="7454093" y="5022579"/>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19" name="Forme libre 18"/>
          <p:cNvSpPr/>
          <p:nvPr/>
        </p:nvSpPr>
        <p:spPr>
          <a:xfrm rot="10800000">
            <a:off x="3651430" y="5022580"/>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20" name="Ellipse 19"/>
          <p:cNvSpPr/>
          <p:nvPr/>
        </p:nvSpPr>
        <p:spPr>
          <a:xfrm>
            <a:off x="589951" y="149309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1</a:t>
            </a:r>
            <a:endParaRPr lang="fr-FR" sz="3200" b="1" dirty="0">
              <a:solidFill>
                <a:schemeClr val="tx2">
                  <a:lumMod val="75000"/>
                </a:schemeClr>
              </a:solidFill>
            </a:endParaRPr>
          </a:p>
        </p:txBody>
      </p:sp>
      <p:sp>
        <p:nvSpPr>
          <p:cNvPr id="21" name="Ellipse 20"/>
          <p:cNvSpPr/>
          <p:nvPr/>
        </p:nvSpPr>
        <p:spPr>
          <a:xfrm>
            <a:off x="4325235" y="142164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2</a:t>
            </a:r>
            <a:endParaRPr lang="fr-FR" sz="3200" b="1" dirty="0">
              <a:solidFill>
                <a:schemeClr val="tx2">
                  <a:lumMod val="75000"/>
                </a:schemeClr>
              </a:solidFill>
            </a:endParaRPr>
          </a:p>
        </p:txBody>
      </p:sp>
      <p:sp>
        <p:nvSpPr>
          <p:cNvPr id="22" name="Ellipse 21"/>
          <p:cNvSpPr/>
          <p:nvPr/>
        </p:nvSpPr>
        <p:spPr>
          <a:xfrm>
            <a:off x="8195276" y="149309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3</a:t>
            </a:r>
            <a:endParaRPr lang="fr-FR" sz="3200" b="1" dirty="0">
              <a:solidFill>
                <a:schemeClr val="tx2">
                  <a:lumMod val="75000"/>
                </a:schemeClr>
              </a:solidFill>
            </a:endParaRPr>
          </a:p>
        </p:txBody>
      </p:sp>
      <p:sp>
        <p:nvSpPr>
          <p:cNvPr id="23" name="Ellipse 22"/>
          <p:cNvSpPr/>
          <p:nvPr/>
        </p:nvSpPr>
        <p:spPr>
          <a:xfrm>
            <a:off x="8130087" y="4206167"/>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4</a:t>
            </a:r>
            <a:endParaRPr lang="fr-FR" sz="3200" b="1" dirty="0">
              <a:solidFill>
                <a:schemeClr val="tx2">
                  <a:lumMod val="75000"/>
                </a:schemeClr>
              </a:solidFill>
            </a:endParaRPr>
          </a:p>
        </p:txBody>
      </p:sp>
      <p:sp>
        <p:nvSpPr>
          <p:cNvPr id="24" name="Ellipse 23"/>
          <p:cNvSpPr/>
          <p:nvPr/>
        </p:nvSpPr>
        <p:spPr>
          <a:xfrm>
            <a:off x="4392612" y="4144091"/>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5</a:t>
            </a:r>
            <a:endParaRPr lang="fr-FR" sz="3200" b="1" dirty="0">
              <a:solidFill>
                <a:schemeClr val="tx2">
                  <a:lumMod val="75000"/>
                </a:schemeClr>
              </a:solidFill>
            </a:endParaRPr>
          </a:p>
        </p:txBody>
      </p:sp>
      <p:sp>
        <p:nvSpPr>
          <p:cNvPr id="25" name="Ellipse 24"/>
          <p:cNvSpPr/>
          <p:nvPr/>
        </p:nvSpPr>
        <p:spPr>
          <a:xfrm>
            <a:off x="577805" y="4138458"/>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6</a:t>
            </a:r>
            <a:endParaRPr lang="fr-FR" sz="3200" b="1" dirty="0">
              <a:solidFill>
                <a:schemeClr val="tx2">
                  <a:lumMod val="75000"/>
                </a:schemeClr>
              </a:solidFill>
            </a:endParaRPr>
          </a:p>
        </p:txBody>
      </p:sp>
    </p:spTree>
    <p:extLst>
      <p:ext uri="{BB962C8B-B14F-4D97-AF65-F5344CB8AC3E}">
        <p14:creationId xmlns:p14="http://schemas.microsoft.com/office/powerpoint/2010/main" val="22144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500"/>
                                        <p:tgtEl>
                                          <p:spTgt spid="19"/>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1"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dirty="0"/>
              <a:t>Les vacances,</a:t>
            </a:r>
            <a:r>
              <a:rPr lang="fr-FR" baseline="0" dirty="0"/>
              <a:t> la création d’un </a:t>
            </a:r>
            <a:br>
              <a:rPr lang="fr-FR" baseline="0" dirty="0"/>
            </a:br>
            <a:r>
              <a:rPr lang="fr-FR" baseline="0" dirty="0"/>
              <a:t>marqueur d’égalité</a:t>
            </a:r>
            <a:endParaRPr lang="fr-FR" dirty="0"/>
          </a:p>
        </p:txBody>
      </p:sp>
      <p:sp>
        <p:nvSpPr>
          <p:cNvPr id="5" name="Forme 4">
            <a:extLst>
              <a:ext uri="{FF2B5EF4-FFF2-40B4-BE49-F238E27FC236}">
                <a16:creationId xmlns:a16="http://schemas.microsoft.com/office/drawing/2014/main" xmlns="" id="{B819A0D5-452B-450D-9A5C-216644326B63}"/>
              </a:ext>
            </a:extLst>
          </p:cNvPr>
          <p:cNvSpPr/>
          <p:nvPr/>
        </p:nvSpPr>
        <p:spPr>
          <a:xfrm>
            <a:off x="211650" y="1267490"/>
            <a:ext cx="11046900" cy="4691920"/>
          </a:xfrm>
          <a:prstGeom prst="swooshArrow">
            <a:avLst>
              <a:gd name="adj1" fmla="val 25000"/>
              <a:gd name="adj2" fmla="val 25000"/>
            </a:avLst>
          </a:prstGeom>
          <a:solidFill>
            <a:schemeClr val="accent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Ellipse 5">
            <a:extLst>
              <a:ext uri="{FF2B5EF4-FFF2-40B4-BE49-F238E27FC236}">
                <a16:creationId xmlns:a16="http://schemas.microsoft.com/office/drawing/2014/main" xmlns="" id="{2F0063B1-420D-4D3C-998B-6237DFBEBE55}"/>
              </a:ext>
            </a:extLst>
          </p:cNvPr>
          <p:cNvSpPr/>
          <p:nvPr/>
        </p:nvSpPr>
        <p:spPr>
          <a:xfrm>
            <a:off x="1799996" y="4428817"/>
            <a:ext cx="172662" cy="172662"/>
          </a:xfrm>
          <a:prstGeom prst="ellipse">
            <a:avLst/>
          </a:prstGeom>
          <a:solidFill>
            <a:srgbClr val="25397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orme libre : forme 10">
            <a:extLst>
              <a:ext uri="{FF2B5EF4-FFF2-40B4-BE49-F238E27FC236}">
                <a16:creationId xmlns:a16="http://schemas.microsoft.com/office/drawing/2014/main" xmlns="" id="{5CB89C33-5980-47F9-8652-23C1366FEC83}"/>
              </a:ext>
            </a:extLst>
          </p:cNvPr>
          <p:cNvSpPr/>
          <p:nvPr/>
        </p:nvSpPr>
        <p:spPr>
          <a:xfrm>
            <a:off x="1799996" y="4944331"/>
            <a:ext cx="1233490" cy="1116676"/>
          </a:xfrm>
          <a:custGeom>
            <a:avLst/>
            <a:gdLst>
              <a:gd name="connsiteX0" fmla="*/ 0 w 983426"/>
              <a:gd name="connsiteY0" fmla="*/ 0 h 1116676"/>
              <a:gd name="connsiteX1" fmla="*/ 983426 w 983426"/>
              <a:gd name="connsiteY1" fmla="*/ 0 h 1116676"/>
              <a:gd name="connsiteX2" fmla="*/ 983426 w 983426"/>
              <a:gd name="connsiteY2" fmla="*/ 1116676 h 1116676"/>
              <a:gd name="connsiteX3" fmla="*/ 0 w 983426"/>
              <a:gd name="connsiteY3" fmla="*/ 1116676 h 1116676"/>
              <a:gd name="connsiteX4" fmla="*/ 0 w 983426"/>
              <a:gd name="connsiteY4" fmla="*/ 0 h 111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426" h="1116676">
                <a:moveTo>
                  <a:pt x="0" y="0"/>
                </a:moveTo>
                <a:lnTo>
                  <a:pt x="983426" y="0"/>
                </a:lnTo>
                <a:lnTo>
                  <a:pt x="983426" y="1116676"/>
                </a:lnTo>
                <a:lnTo>
                  <a:pt x="0" y="11166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90" tIns="0" rIns="0" bIns="0" numCol="1" spcCol="1270" anchor="t" anchorCtr="0">
            <a:noAutofit/>
          </a:bodyPr>
          <a:lstStyle/>
          <a:p>
            <a:pPr marL="0" lvl="0" indent="0" algn="l" defTabSz="622300" rtl="0">
              <a:lnSpc>
                <a:spcPct val="90000"/>
              </a:lnSpc>
              <a:spcBef>
                <a:spcPct val="0"/>
              </a:spcBef>
              <a:spcAft>
                <a:spcPct val="35000"/>
              </a:spcAft>
              <a:buNone/>
            </a:pPr>
            <a:r>
              <a:rPr lang="fr-FR" b="1" kern="1200" dirty="0" smtClean="0">
                <a:solidFill>
                  <a:srgbClr val="253979"/>
                </a:solidFill>
              </a:rPr>
              <a:t>1936 : </a:t>
            </a:r>
            <a:r>
              <a:rPr lang="fr-FR" sz="1400" kern="1200" dirty="0">
                <a:solidFill>
                  <a:srgbClr val="253979"/>
                </a:solidFill>
              </a:rPr>
              <a:t>première semaine de congés</a:t>
            </a:r>
            <a:r>
              <a:rPr lang="fr-FR" sz="1400" kern="1200" baseline="0" dirty="0">
                <a:solidFill>
                  <a:srgbClr val="253979"/>
                </a:solidFill>
              </a:rPr>
              <a:t> payés</a:t>
            </a:r>
            <a:endParaRPr lang="fr-FR" sz="1400" kern="1200" dirty="0">
              <a:solidFill>
                <a:srgbClr val="253979"/>
              </a:solidFill>
            </a:endParaRPr>
          </a:p>
        </p:txBody>
      </p:sp>
      <p:sp>
        <p:nvSpPr>
          <p:cNvPr id="12" name="Ellipse 11">
            <a:extLst>
              <a:ext uri="{FF2B5EF4-FFF2-40B4-BE49-F238E27FC236}">
                <a16:creationId xmlns:a16="http://schemas.microsoft.com/office/drawing/2014/main" xmlns="" id="{42E2F762-2662-426D-9941-B1B2840939BB}"/>
              </a:ext>
            </a:extLst>
          </p:cNvPr>
          <p:cNvSpPr/>
          <p:nvPr/>
        </p:nvSpPr>
        <p:spPr>
          <a:xfrm>
            <a:off x="3506612" y="3613450"/>
            <a:ext cx="270254" cy="270254"/>
          </a:xfrm>
          <a:prstGeom prst="ellipse">
            <a:avLst/>
          </a:prstGeom>
          <a:solidFill>
            <a:srgbClr val="25397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e libre : forme 12">
            <a:extLst>
              <a:ext uri="{FF2B5EF4-FFF2-40B4-BE49-F238E27FC236}">
                <a16:creationId xmlns:a16="http://schemas.microsoft.com/office/drawing/2014/main" xmlns="" id="{B97DC8E2-E50D-426F-80C6-BBEC05FC6FF6}"/>
              </a:ext>
            </a:extLst>
          </p:cNvPr>
          <p:cNvSpPr/>
          <p:nvPr/>
        </p:nvSpPr>
        <p:spPr>
          <a:xfrm>
            <a:off x="3033486" y="4121027"/>
            <a:ext cx="1625600" cy="1965914"/>
          </a:xfrm>
          <a:custGeom>
            <a:avLst/>
            <a:gdLst>
              <a:gd name="connsiteX0" fmla="*/ 0 w 1246173"/>
              <a:gd name="connsiteY0" fmla="*/ 0 h 1965914"/>
              <a:gd name="connsiteX1" fmla="*/ 1246173 w 1246173"/>
              <a:gd name="connsiteY1" fmla="*/ 0 h 1965914"/>
              <a:gd name="connsiteX2" fmla="*/ 1246173 w 1246173"/>
              <a:gd name="connsiteY2" fmla="*/ 1965914 h 1965914"/>
              <a:gd name="connsiteX3" fmla="*/ 0 w 1246173"/>
              <a:gd name="connsiteY3" fmla="*/ 1965914 h 1965914"/>
              <a:gd name="connsiteX4" fmla="*/ 0 w 1246173"/>
              <a:gd name="connsiteY4" fmla="*/ 0 h 1965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173" h="1965914">
                <a:moveTo>
                  <a:pt x="0" y="0"/>
                </a:moveTo>
                <a:lnTo>
                  <a:pt x="1246173" y="0"/>
                </a:lnTo>
                <a:lnTo>
                  <a:pt x="1246173" y="1965914"/>
                </a:lnTo>
                <a:lnTo>
                  <a:pt x="0" y="19659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3202" tIns="0" rIns="0" bIns="0" numCol="1" spcCol="1270" anchor="t" anchorCtr="0">
            <a:noAutofit/>
          </a:bodyPr>
          <a:lstStyle/>
          <a:p>
            <a:pPr marL="0" lvl="0" indent="0" algn="l" defTabSz="622300" rtl="0">
              <a:lnSpc>
                <a:spcPct val="90000"/>
              </a:lnSpc>
              <a:spcBef>
                <a:spcPct val="0"/>
              </a:spcBef>
              <a:spcAft>
                <a:spcPct val="35000"/>
              </a:spcAft>
              <a:buNone/>
            </a:pPr>
            <a:endParaRPr lang="fr-FR" sz="1400" kern="1200" baseline="0" dirty="0"/>
          </a:p>
          <a:p>
            <a:pPr marL="0" lvl="0" indent="0" algn="l" defTabSz="622300" rtl="0">
              <a:lnSpc>
                <a:spcPct val="90000"/>
              </a:lnSpc>
              <a:spcBef>
                <a:spcPct val="0"/>
              </a:spcBef>
              <a:spcAft>
                <a:spcPct val="35000"/>
              </a:spcAft>
              <a:buNone/>
            </a:pPr>
            <a:r>
              <a:rPr lang="fr-FR" b="1" kern="1200" baseline="0" dirty="0">
                <a:solidFill>
                  <a:srgbClr val="253979"/>
                </a:solidFill>
              </a:rPr>
              <a:t>Années </a:t>
            </a:r>
            <a:r>
              <a:rPr lang="fr-FR" b="1" kern="1200" baseline="0" dirty="0" smtClean="0">
                <a:solidFill>
                  <a:srgbClr val="253979"/>
                </a:solidFill>
              </a:rPr>
              <a:t>50 : </a:t>
            </a:r>
            <a:r>
              <a:rPr lang="fr-FR" sz="1400" kern="1200" baseline="0" dirty="0">
                <a:solidFill>
                  <a:srgbClr val="253979"/>
                </a:solidFill>
              </a:rPr>
              <a:t>essor du tourisme de masse</a:t>
            </a:r>
            <a:endParaRPr lang="fr-FR" sz="1400" kern="1200" dirty="0">
              <a:solidFill>
                <a:srgbClr val="253979"/>
              </a:solidFill>
            </a:endParaRPr>
          </a:p>
        </p:txBody>
      </p:sp>
      <p:sp>
        <p:nvSpPr>
          <p:cNvPr id="14" name="Ellipse 13">
            <a:extLst>
              <a:ext uri="{FF2B5EF4-FFF2-40B4-BE49-F238E27FC236}">
                <a16:creationId xmlns:a16="http://schemas.microsoft.com/office/drawing/2014/main" xmlns="" id="{725E6257-D75A-43F9-B9EE-1401AAF69ED5}"/>
              </a:ext>
            </a:extLst>
          </p:cNvPr>
          <p:cNvSpPr/>
          <p:nvPr/>
        </p:nvSpPr>
        <p:spPr>
          <a:xfrm>
            <a:off x="5260713" y="3050920"/>
            <a:ext cx="360339" cy="360339"/>
          </a:xfrm>
          <a:prstGeom prst="ellipse">
            <a:avLst/>
          </a:prstGeom>
          <a:solidFill>
            <a:srgbClr val="25397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orme libre : forme 14">
            <a:extLst>
              <a:ext uri="{FF2B5EF4-FFF2-40B4-BE49-F238E27FC236}">
                <a16:creationId xmlns:a16="http://schemas.microsoft.com/office/drawing/2014/main" xmlns="" id="{B51ACDBF-D034-4B9A-953A-C2BAF05274CD}"/>
              </a:ext>
            </a:extLst>
          </p:cNvPr>
          <p:cNvSpPr/>
          <p:nvPr/>
        </p:nvSpPr>
        <p:spPr>
          <a:xfrm>
            <a:off x="4812556" y="3363786"/>
            <a:ext cx="1573730" cy="2636859"/>
          </a:xfrm>
          <a:custGeom>
            <a:avLst/>
            <a:gdLst>
              <a:gd name="connsiteX0" fmla="*/ 0 w 1448864"/>
              <a:gd name="connsiteY0" fmla="*/ 0 h 2636859"/>
              <a:gd name="connsiteX1" fmla="*/ 1448864 w 1448864"/>
              <a:gd name="connsiteY1" fmla="*/ 0 h 2636859"/>
              <a:gd name="connsiteX2" fmla="*/ 1448864 w 1448864"/>
              <a:gd name="connsiteY2" fmla="*/ 2636859 h 2636859"/>
              <a:gd name="connsiteX3" fmla="*/ 0 w 1448864"/>
              <a:gd name="connsiteY3" fmla="*/ 2636859 h 2636859"/>
              <a:gd name="connsiteX4" fmla="*/ 0 w 1448864"/>
              <a:gd name="connsiteY4" fmla="*/ 0 h 263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864" h="2636859">
                <a:moveTo>
                  <a:pt x="0" y="0"/>
                </a:moveTo>
                <a:lnTo>
                  <a:pt x="1448864" y="0"/>
                </a:lnTo>
                <a:lnTo>
                  <a:pt x="1448864" y="2636859"/>
                </a:lnTo>
                <a:lnTo>
                  <a:pt x="0" y="2636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936" tIns="0" rIns="0" bIns="0" numCol="1" spcCol="1270" anchor="t" anchorCtr="0">
            <a:noAutofit/>
          </a:bodyPr>
          <a:lstStyle/>
          <a:p>
            <a:pPr marL="0" lvl="0" indent="0" algn="l" defTabSz="622300" rtl="0">
              <a:lnSpc>
                <a:spcPct val="90000"/>
              </a:lnSpc>
              <a:spcBef>
                <a:spcPct val="0"/>
              </a:spcBef>
              <a:spcAft>
                <a:spcPct val="35000"/>
              </a:spcAft>
              <a:buNone/>
            </a:pPr>
            <a:endParaRPr lang="fr-FR" sz="1400" kern="1200" baseline="0" dirty="0"/>
          </a:p>
          <a:p>
            <a:pPr marL="0" lvl="0" indent="0" algn="l" defTabSz="622300" rtl="0">
              <a:lnSpc>
                <a:spcPct val="90000"/>
              </a:lnSpc>
              <a:spcBef>
                <a:spcPct val="0"/>
              </a:spcBef>
              <a:spcAft>
                <a:spcPct val="35000"/>
              </a:spcAft>
              <a:buNone/>
            </a:pPr>
            <a:endParaRPr lang="fr-FR" sz="1400" kern="1200" baseline="0" dirty="0"/>
          </a:p>
          <a:p>
            <a:pPr marL="0" lvl="0" indent="0" algn="l" defTabSz="622300" rtl="0">
              <a:lnSpc>
                <a:spcPct val="90000"/>
              </a:lnSpc>
              <a:spcBef>
                <a:spcPct val="0"/>
              </a:spcBef>
              <a:spcAft>
                <a:spcPct val="35000"/>
              </a:spcAft>
              <a:buNone/>
            </a:pPr>
            <a:r>
              <a:rPr lang="fr-FR" b="1" kern="1200" baseline="0" dirty="0">
                <a:solidFill>
                  <a:srgbClr val="253979"/>
                </a:solidFill>
              </a:rPr>
              <a:t>Années </a:t>
            </a:r>
            <a:r>
              <a:rPr lang="fr-FR" b="1" kern="1200" baseline="0" dirty="0" smtClean="0">
                <a:solidFill>
                  <a:srgbClr val="253979"/>
                </a:solidFill>
              </a:rPr>
              <a:t>60 : </a:t>
            </a:r>
            <a:r>
              <a:rPr lang="fr-FR" sz="1400" kern="1200" baseline="0" dirty="0">
                <a:solidFill>
                  <a:srgbClr val="253979"/>
                </a:solidFill>
              </a:rPr>
              <a:t>développement de la pratique du ski</a:t>
            </a:r>
            <a:endParaRPr lang="fr-FR" sz="1400" kern="1200" dirty="0">
              <a:solidFill>
                <a:srgbClr val="253979"/>
              </a:solidFill>
            </a:endParaRPr>
          </a:p>
        </p:txBody>
      </p:sp>
      <p:sp>
        <p:nvSpPr>
          <p:cNvPr id="16" name="Ellipse 15">
            <a:extLst>
              <a:ext uri="{FF2B5EF4-FFF2-40B4-BE49-F238E27FC236}">
                <a16:creationId xmlns:a16="http://schemas.microsoft.com/office/drawing/2014/main" xmlns="" id="{D0125EC8-17CA-47CB-99A0-CC293216E8C7}"/>
              </a:ext>
            </a:extLst>
          </p:cNvPr>
          <p:cNvSpPr/>
          <p:nvPr/>
        </p:nvSpPr>
        <p:spPr>
          <a:xfrm>
            <a:off x="7062455" y="2576420"/>
            <a:ext cx="465438" cy="465438"/>
          </a:xfrm>
          <a:prstGeom prst="ellipse">
            <a:avLst/>
          </a:prstGeom>
          <a:solidFill>
            <a:srgbClr val="25397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orme libre : forme 16">
            <a:extLst>
              <a:ext uri="{FF2B5EF4-FFF2-40B4-BE49-F238E27FC236}">
                <a16:creationId xmlns:a16="http://schemas.microsoft.com/office/drawing/2014/main" xmlns="" id="{C67F2F5A-4346-450A-9EE4-7A14DE7250A9}"/>
              </a:ext>
            </a:extLst>
          </p:cNvPr>
          <p:cNvSpPr/>
          <p:nvPr/>
        </p:nvSpPr>
        <p:spPr>
          <a:xfrm>
            <a:off x="6679207" y="2756752"/>
            <a:ext cx="1666505" cy="3143586"/>
          </a:xfrm>
          <a:custGeom>
            <a:avLst/>
            <a:gdLst>
              <a:gd name="connsiteX0" fmla="*/ 0 w 1501414"/>
              <a:gd name="connsiteY0" fmla="*/ 0 h 3143586"/>
              <a:gd name="connsiteX1" fmla="*/ 1501414 w 1501414"/>
              <a:gd name="connsiteY1" fmla="*/ 0 h 3143586"/>
              <a:gd name="connsiteX2" fmla="*/ 1501414 w 1501414"/>
              <a:gd name="connsiteY2" fmla="*/ 3143586 h 3143586"/>
              <a:gd name="connsiteX3" fmla="*/ 0 w 1501414"/>
              <a:gd name="connsiteY3" fmla="*/ 3143586 h 3143586"/>
              <a:gd name="connsiteX4" fmla="*/ 0 w 1501414"/>
              <a:gd name="connsiteY4" fmla="*/ 0 h 314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14" h="3143586">
                <a:moveTo>
                  <a:pt x="0" y="0"/>
                </a:moveTo>
                <a:lnTo>
                  <a:pt x="1501414" y="0"/>
                </a:lnTo>
                <a:lnTo>
                  <a:pt x="1501414" y="3143586"/>
                </a:lnTo>
                <a:lnTo>
                  <a:pt x="0" y="3143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6626" tIns="0" rIns="0" bIns="0" numCol="1" spcCol="1270" anchor="t" anchorCtr="0">
            <a:noAutofit/>
          </a:bodyPr>
          <a:lstStyle/>
          <a:p>
            <a:pPr marL="0" lvl="0" indent="0" algn="l" defTabSz="622300" rtl="0">
              <a:lnSpc>
                <a:spcPct val="90000"/>
              </a:lnSpc>
              <a:spcBef>
                <a:spcPct val="0"/>
              </a:spcBef>
              <a:spcAft>
                <a:spcPct val="35000"/>
              </a:spcAft>
              <a:buNone/>
            </a:pPr>
            <a:endParaRPr lang="fr-FR" sz="1400" kern="1200" baseline="0" dirty="0"/>
          </a:p>
          <a:p>
            <a:pPr marL="0" lvl="0" indent="0" algn="l" defTabSz="622300" rtl="0">
              <a:lnSpc>
                <a:spcPct val="90000"/>
              </a:lnSpc>
              <a:spcBef>
                <a:spcPct val="0"/>
              </a:spcBef>
              <a:spcAft>
                <a:spcPct val="35000"/>
              </a:spcAft>
              <a:buNone/>
            </a:pPr>
            <a:endParaRPr lang="fr-FR" sz="1400" kern="1200" baseline="0" dirty="0"/>
          </a:p>
          <a:p>
            <a:pPr marL="0" lvl="0" indent="0" algn="l" defTabSz="622300" rtl="0">
              <a:lnSpc>
                <a:spcPct val="90000"/>
              </a:lnSpc>
              <a:spcBef>
                <a:spcPct val="0"/>
              </a:spcBef>
              <a:spcAft>
                <a:spcPct val="35000"/>
              </a:spcAft>
              <a:buNone/>
            </a:pPr>
            <a:endParaRPr lang="fr-FR" sz="1400" kern="1200" baseline="0" dirty="0"/>
          </a:p>
          <a:p>
            <a:pPr marL="0" lvl="0" indent="0" algn="l" defTabSz="622300" rtl="0">
              <a:lnSpc>
                <a:spcPct val="90000"/>
              </a:lnSpc>
              <a:spcBef>
                <a:spcPct val="0"/>
              </a:spcBef>
              <a:spcAft>
                <a:spcPct val="35000"/>
              </a:spcAft>
              <a:buNone/>
            </a:pPr>
            <a:r>
              <a:rPr lang="fr-FR" b="1" kern="1200" baseline="0" dirty="0" smtClean="0">
                <a:solidFill>
                  <a:srgbClr val="253979"/>
                </a:solidFill>
              </a:rPr>
              <a:t>1968 : </a:t>
            </a:r>
            <a:r>
              <a:rPr lang="fr-FR" sz="1400" kern="1200" baseline="0" dirty="0">
                <a:solidFill>
                  <a:srgbClr val="253979"/>
                </a:solidFill>
              </a:rPr>
              <a:t>reconnaissance par décret des Villages Vacances</a:t>
            </a:r>
            <a:endParaRPr lang="fr-FR" sz="1400" kern="1200" dirty="0">
              <a:solidFill>
                <a:srgbClr val="253979"/>
              </a:solidFill>
            </a:endParaRPr>
          </a:p>
        </p:txBody>
      </p:sp>
      <p:sp>
        <p:nvSpPr>
          <p:cNvPr id="18" name="Ellipse 17">
            <a:extLst>
              <a:ext uri="{FF2B5EF4-FFF2-40B4-BE49-F238E27FC236}">
                <a16:creationId xmlns:a16="http://schemas.microsoft.com/office/drawing/2014/main" xmlns="" id="{1D68DD35-D7E5-43B2-A1AB-53E9F8C2D70B}"/>
              </a:ext>
            </a:extLst>
          </p:cNvPr>
          <p:cNvSpPr/>
          <p:nvPr/>
        </p:nvSpPr>
        <p:spPr>
          <a:xfrm>
            <a:off x="8800163" y="2245109"/>
            <a:ext cx="593058" cy="593058"/>
          </a:xfrm>
          <a:prstGeom prst="ellips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orme libre : forme 18">
            <a:extLst>
              <a:ext uri="{FF2B5EF4-FFF2-40B4-BE49-F238E27FC236}">
                <a16:creationId xmlns:a16="http://schemas.microsoft.com/office/drawing/2014/main" xmlns="" id="{E4717629-8682-41BF-8E4C-A3A62201CD71}"/>
              </a:ext>
            </a:extLst>
          </p:cNvPr>
          <p:cNvSpPr/>
          <p:nvPr/>
        </p:nvSpPr>
        <p:spPr>
          <a:xfrm>
            <a:off x="8366741" y="2601919"/>
            <a:ext cx="1501414" cy="3453253"/>
          </a:xfrm>
          <a:custGeom>
            <a:avLst/>
            <a:gdLst>
              <a:gd name="connsiteX0" fmla="*/ 0 w 1501414"/>
              <a:gd name="connsiteY0" fmla="*/ 0 h 3453253"/>
              <a:gd name="connsiteX1" fmla="*/ 1501414 w 1501414"/>
              <a:gd name="connsiteY1" fmla="*/ 0 h 3453253"/>
              <a:gd name="connsiteX2" fmla="*/ 1501414 w 1501414"/>
              <a:gd name="connsiteY2" fmla="*/ 3453253 h 3453253"/>
              <a:gd name="connsiteX3" fmla="*/ 0 w 1501414"/>
              <a:gd name="connsiteY3" fmla="*/ 3453253 h 3453253"/>
              <a:gd name="connsiteX4" fmla="*/ 0 w 1501414"/>
              <a:gd name="connsiteY4" fmla="*/ 0 h 345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414" h="3453253">
                <a:moveTo>
                  <a:pt x="0" y="0"/>
                </a:moveTo>
                <a:lnTo>
                  <a:pt x="1501414" y="0"/>
                </a:lnTo>
                <a:lnTo>
                  <a:pt x="1501414" y="3453253"/>
                </a:lnTo>
                <a:lnTo>
                  <a:pt x="0" y="34532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250" tIns="0" rIns="0" bIns="0" numCol="1" spcCol="1270" anchor="t" anchorCtr="0">
            <a:noAutofit/>
          </a:bodyPr>
          <a:lstStyle/>
          <a:p>
            <a:pPr marL="0" lvl="0" indent="0" algn="l" defTabSz="622300" rtl="0">
              <a:lnSpc>
                <a:spcPct val="90000"/>
              </a:lnSpc>
              <a:spcBef>
                <a:spcPct val="0"/>
              </a:spcBef>
              <a:spcAft>
                <a:spcPct val="35000"/>
              </a:spcAft>
              <a:buNone/>
            </a:pPr>
            <a:endParaRPr lang="fr-FR" sz="1400" kern="1200" baseline="0" dirty="0"/>
          </a:p>
          <a:p>
            <a:pPr marL="0" lvl="0" indent="0" algn="l" defTabSz="622300" rtl="0">
              <a:lnSpc>
                <a:spcPct val="90000"/>
              </a:lnSpc>
              <a:spcBef>
                <a:spcPct val="0"/>
              </a:spcBef>
              <a:spcAft>
                <a:spcPct val="35000"/>
              </a:spcAft>
              <a:buNone/>
            </a:pPr>
            <a:endParaRPr lang="fr-FR" sz="1400" kern="1200" baseline="0" dirty="0"/>
          </a:p>
          <a:p>
            <a:pPr marL="0" lvl="0" indent="0" algn="l" defTabSz="622300" rtl="0">
              <a:lnSpc>
                <a:spcPct val="90000"/>
              </a:lnSpc>
              <a:spcBef>
                <a:spcPct val="0"/>
              </a:spcBef>
              <a:spcAft>
                <a:spcPct val="35000"/>
              </a:spcAft>
              <a:buNone/>
            </a:pPr>
            <a:endParaRPr lang="fr-FR" sz="1400" kern="1200" baseline="0" dirty="0"/>
          </a:p>
          <a:p>
            <a:pPr marL="0" lvl="0" indent="0" algn="l" defTabSz="622300" rtl="0">
              <a:lnSpc>
                <a:spcPct val="90000"/>
              </a:lnSpc>
              <a:spcBef>
                <a:spcPct val="0"/>
              </a:spcBef>
              <a:spcAft>
                <a:spcPct val="35000"/>
              </a:spcAft>
              <a:buNone/>
            </a:pPr>
            <a:r>
              <a:rPr lang="fr-FR" b="1" kern="1200" baseline="0" dirty="0" smtClean="0">
                <a:solidFill>
                  <a:schemeClr val="accent2"/>
                </a:solidFill>
              </a:rPr>
              <a:t>1982 : </a:t>
            </a:r>
            <a:endParaRPr lang="fr-FR" b="1" kern="1200" baseline="0" dirty="0">
              <a:solidFill>
                <a:schemeClr val="accent2"/>
              </a:solidFill>
            </a:endParaRPr>
          </a:p>
          <a:p>
            <a:pPr marL="0" lvl="0" indent="0" algn="l" defTabSz="622300" rtl="0">
              <a:lnSpc>
                <a:spcPct val="90000"/>
              </a:lnSpc>
              <a:spcBef>
                <a:spcPct val="0"/>
              </a:spcBef>
              <a:spcAft>
                <a:spcPct val="35000"/>
              </a:spcAft>
              <a:buNone/>
            </a:pPr>
            <a:r>
              <a:rPr lang="fr-FR" sz="1400" kern="1200" baseline="0" dirty="0">
                <a:solidFill>
                  <a:srgbClr val="253979"/>
                </a:solidFill>
              </a:rPr>
              <a:t>création de l’ANCV</a:t>
            </a:r>
            <a:endParaRPr lang="fr-FR" sz="1400" kern="1200" dirty="0">
              <a:solidFill>
                <a:srgbClr val="253979"/>
              </a:solidFill>
            </a:endParaRPr>
          </a:p>
        </p:txBody>
      </p:sp>
    </p:spTree>
    <p:extLst>
      <p:ext uri="{BB962C8B-B14F-4D97-AF65-F5344CB8AC3E}">
        <p14:creationId xmlns:p14="http://schemas.microsoft.com/office/powerpoint/2010/main" val="316452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200" dirty="0" smtClean="0"/>
              <a:t>Seniors en Vacances</a:t>
            </a:r>
            <a:endParaRPr lang="fr-FR" sz="3200" dirty="0"/>
          </a:p>
        </p:txBody>
      </p:sp>
      <p:sp>
        <p:nvSpPr>
          <p:cNvPr id="3" name="Sous-titre 2"/>
          <p:cNvSpPr>
            <a:spLocks noGrp="1"/>
          </p:cNvSpPr>
          <p:nvPr>
            <p:ph type="subTitle" idx="1"/>
          </p:nvPr>
        </p:nvSpPr>
        <p:spPr/>
        <p:txBody>
          <a:bodyPr/>
          <a:lstStyle/>
          <a:p>
            <a:r>
              <a:rPr lang="fr-FR" sz="2700" dirty="0" smtClean="0"/>
              <a:t>Un outil innovant d’action sociale au service de la prévention de la perte d’autonomie</a:t>
            </a:r>
            <a:endParaRPr lang="fr-FR" sz="2700" baseline="0" dirty="0" smtClean="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893" y="4490079"/>
            <a:ext cx="2398426" cy="1535441"/>
          </a:xfrm>
          <a:prstGeom prst="rect">
            <a:avLst/>
          </a:prstGeom>
        </p:spPr>
      </p:pic>
    </p:spTree>
    <p:extLst>
      <p:ext uri="{BB962C8B-B14F-4D97-AF65-F5344CB8AC3E}">
        <p14:creationId xmlns:p14="http://schemas.microsoft.com/office/powerpoint/2010/main" val="2396243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642252" y="4920237"/>
            <a:ext cx="2801257" cy="13393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 Ce que cela implique</a:t>
            </a:r>
          </a:p>
        </p:txBody>
      </p:sp>
      <p:sp>
        <p:nvSpPr>
          <p:cNvPr id="48" name="Rectangle à coins arrondis 47"/>
          <p:cNvSpPr/>
          <p:nvPr/>
        </p:nvSpPr>
        <p:spPr>
          <a:xfrm>
            <a:off x="8690423" y="1457228"/>
            <a:ext cx="2920995" cy="11589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à coins arrondis 46"/>
          <p:cNvSpPr/>
          <p:nvPr/>
        </p:nvSpPr>
        <p:spPr>
          <a:xfrm>
            <a:off x="5990773" y="1366464"/>
            <a:ext cx="3077022" cy="1275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624111" y="1344334"/>
            <a:ext cx="2801257" cy="13503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endParaRPr lang="fr-FR" sz="2000" dirty="0">
              <a:solidFill>
                <a:schemeClr val="bg1"/>
              </a:solidFill>
            </a:endParaRPr>
          </a:p>
        </p:txBody>
      </p:sp>
      <p:sp>
        <p:nvSpPr>
          <p:cNvPr id="71" name="Rectangle à coins arrondis 70"/>
          <p:cNvSpPr/>
          <p:nvPr/>
        </p:nvSpPr>
        <p:spPr>
          <a:xfrm>
            <a:off x="3283858" y="4963835"/>
            <a:ext cx="3077023" cy="1265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à coins arrondis 44"/>
          <p:cNvSpPr/>
          <p:nvPr/>
        </p:nvSpPr>
        <p:spPr>
          <a:xfrm>
            <a:off x="6034315" y="1457228"/>
            <a:ext cx="2920995" cy="115892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3265718" y="1373721"/>
            <a:ext cx="3077022" cy="1275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pPr algn="l"/>
            <a:r>
              <a:rPr lang="fr-FR" dirty="0" smtClean="0"/>
              <a:t>Une réponse à un besoin spécifique</a:t>
            </a:r>
            <a:endParaRPr lang="fr-FR" dirty="0"/>
          </a:p>
        </p:txBody>
      </p:sp>
      <p:sp>
        <p:nvSpPr>
          <p:cNvPr id="44" name="Rectangle à coins arrondis 43"/>
          <p:cNvSpPr/>
          <p:nvPr/>
        </p:nvSpPr>
        <p:spPr>
          <a:xfrm>
            <a:off x="3363689" y="1457228"/>
            <a:ext cx="2844798" cy="11589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smtClean="0">
                <a:solidFill>
                  <a:schemeClr val="tx2"/>
                </a:solidFill>
              </a:rPr>
              <a:t>En raison du </a:t>
            </a:r>
            <a:r>
              <a:rPr lang="fr-FR" sz="1600" b="1" dirty="0">
                <a:solidFill>
                  <a:schemeClr val="tx2"/>
                </a:solidFill>
              </a:rPr>
              <a:t>coût des </a:t>
            </a:r>
            <a:r>
              <a:rPr lang="fr-FR" sz="1600" b="1" dirty="0" smtClean="0">
                <a:solidFill>
                  <a:schemeClr val="tx2"/>
                </a:solidFill>
              </a:rPr>
              <a:t>vacances…</a:t>
            </a:r>
            <a:endParaRPr lang="fr-FR" sz="1600" b="1" dirty="0">
              <a:solidFill>
                <a:schemeClr val="tx2"/>
              </a:solidFill>
            </a:endParaRPr>
          </a:p>
        </p:txBody>
      </p:sp>
      <p:sp>
        <p:nvSpPr>
          <p:cNvPr id="61" name="Rectangle à coins arrondis 60"/>
          <p:cNvSpPr/>
          <p:nvPr/>
        </p:nvSpPr>
        <p:spPr>
          <a:xfrm>
            <a:off x="8708564" y="3238002"/>
            <a:ext cx="2920995" cy="11619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solidFill>
                <a:schemeClr val="tx2"/>
              </a:solidFill>
            </a:endParaRPr>
          </a:p>
        </p:txBody>
      </p:sp>
      <p:sp>
        <p:nvSpPr>
          <p:cNvPr id="62" name="Rectangle à coins arrondis 61"/>
          <p:cNvSpPr/>
          <p:nvPr/>
        </p:nvSpPr>
        <p:spPr>
          <a:xfrm>
            <a:off x="6008914" y="3205145"/>
            <a:ext cx="3077022" cy="1279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642252" y="3139376"/>
            <a:ext cx="2801257" cy="13538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r>
              <a:rPr lang="fr-FR" b="1" dirty="0">
                <a:solidFill>
                  <a:schemeClr val="bg1"/>
                </a:solidFill>
              </a:rPr>
              <a:t>Un programme de l’ANCV</a:t>
            </a:r>
          </a:p>
        </p:txBody>
      </p:sp>
      <p:sp>
        <p:nvSpPr>
          <p:cNvPr id="64" name="Rectangle à coins arrondis 63"/>
          <p:cNvSpPr/>
          <p:nvPr/>
        </p:nvSpPr>
        <p:spPr>
          <a:xfrm>
            <a:off x="6037942" y="3252516"/>
            <a:ext cx="2920995"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p>
        </p:txBody>
      </p:sp>
      <p:sp>
        <p:nvSpPr>
          <p:cNvPr id="65" name="Rectangle à coins arrondis 64"/>
          <p:cNvSpPr/>
          <p:nvPr/>
        </p:nvSpPr>
        <p:spPr>
          <a:xfrm>
            <a:off x="3283859" y="3197888"/>
            <a:ext cx="3077022" cy="1279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à coins arrondis 65"/>
          <p:cNvSpPr/>
          <p:nvPr/>
        </p:nvSpPr>
        <p:spPr>
          <a:xfrm>
            <a:off x="3381830" y="3252518"/>
            <a:ext cx="2844798"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a:solidFill>
                  <a:schemeClr val="tx2"/>
                </a:solidFill>
              </a:rPr>
              <a:t>Des séjours de 5 ou 8 jours sélectionnés par </a:t>
            </a:r>
            <a:r>
              <a:rPr lang="fr-FR" sz="1600" b="1" dirty="0" smtClean="0">
                <a:solidFill>
                  <a:schemeClr val="tx2"/>
                </a:solidFill>
              </a:rPr>
              <a:t>l’ANCV</a:t>
            </a:r>
            <a:endParaRPr lang="fr-FR" sz="1600" dirty="0">
              <a:solidFill>
                <a:schemeClr val="tx2"/>
              </a:solidFill>
            </a:endParaRPr>
          </a:p>
        </p:txBody>
      </p:sp>
      <p:sp>
        <p:nvSpPr>
          <p:cNvPr id="68" name="Rectangle à coins arrondis 67"/>
          <p:cNvSpPr/>
          <p:nvPr/>
        </p:nvSpPr>
        <p:spPr>
          <a:xfrm>
            <a:off x="6008914" y="4789607"/>
            <a:ext cx="3077022" cy="15123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à coins arrondis 69"/>
          <p:cNvSpPr/>
          <p:nvPr/>
        </p:nvSpPr>
        <p:spPr>
          <a:xfrm>
            <a:off x="7623445" y="4806583"/>
            <a:ext cx="3987973" cy="8117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fr-FR" sz="1600" b="1" dirty="0">
                <a:solidFill>
                  <a:schemeClr val="tx2"/>
                </a:solidFill>
              </a:rPr>
              <a:t>Constituer un groupe, choisir une destination, récupérer les justificatif, gérer la réservation et les inscriptions</a:t>
            </a:r>
          </a:p>
        </p:txBody>
      </p:sp>
      <p:sp>
        <p:nvSpPr>
          <p:cNvPr id="75" name="Flèche droite 74"/>
          <p:cNvSpPr/>
          <p:nvPr/>
        </p:nvSpPr>
        <p:spPr>
          <a:xfrm rot="823526">
            <a:off x="6052981" y="5705393"/>
            <a:ext cx="1534155" cy="46432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6295566" y="1542739"/>
            <a:ext cx="2623466" cy="978729"/>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…mais </a:t>
            </a:r>
            <a:r>
              <a:rPr lang="fr-FR" sz="1600" b="1" dirty="0">
                <a:solidFill>
                  <a:schemeClr val="tx2"/>
                </a:solidFill>
              </a:rPr>
              <a:t>aussi </a:t>
            </a:r>
            <a:r>
              <a:rPr lang="fr-FR" sz="1600" b="1" dirty="0" smtClean="0">
                <a:solidFill>
                  <a:schemeClr val="tx2"/>
                </a:solidFill>
              </a:rPr>
              <a:t>de la </a:t>
            </a:r>
            <a:r>
              <a:rPr lang="fr-FR" sz="1600" b="1" dirty="0">
                <a:solidFill>
                  <a:schemeClr val="tx2"/>
                </a:solidFill>
              </a:rPr>
              <a:t>santé, </a:t>
            </a:r>
            <a:r>
              <a:rPr lang="fr-FR" sz="1600" b="1" dirty="0" smtClean="0">
                <a:solidFill>
                  <a:schemeClr val="tx2"/>
                </a:solidFill>
              </a:rPr>
              <a:t>des </a:t>
            </a:r>
            <a:r>
              <a:rPr lang="fr-FR" sz="1600" b="1" dirty="0">
                <a:solidFill>
                  <a:schemeClr val="tx2"/>
                </a:solidFill>
              </a:rPr>
              <a:t>difficultés organisationnelles, </a:t>
            </a:r>
            <a:r>
              <a:rPr lang="fr-FR" sz="1600" b="1" dirty="0" smtClean="0">
                <a:solidFill>
                  <a:schemeClr val="tx2"/>
                </a:solidFill>
              </a:rPr>
              <a:t>de l’isolement </a:t>
            </a:r>
            <a:r>
              <a:rPr lang="fr-FR" sz="1600" b="1" dirty="0">
                <a:solidFill>
                  <a:schemeClr val="tx2"/>
                </a:solidFill>
              </a:rPr>
              <a:t>social</a:t>
            </a:r>
          </a:p>
        </p:txBody>
      </p:sp>
      <p:sp>
        <p:nvSpPr>
          <p:cNvPr id="67" name="Rectangle à coins arrondis 66"/>
          <p:cNvSpPr/>
          <p:nvPr/>
        </p:nvSpPr>
        <p:spPr>
          <a:xfrm>
            <a:off x="7637956" y="5717897"/>
            <a:ext cx="3991604" cy="8117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2"/>
                </a:solidFill>
              </a:rPr>
              <a:t>Promouvoir la modalité de départ individuelle</a:t>
            </a:r>
            <a:endParaRPr lang="fr-FR" sz="1600" b="1" dirty="0">
              <a:solidFill>
                <a:schemeClr val="tx2"/>
              </a:solidFill>
            </a:endParaRPr>
          </a:p>
        </p:txBody>
      </p:sp>
      <p:sp>
        <p:nvSpPr>
          <p:cNvPr id="74" name="Flèche droite 73"/>
          <p:cNvSpPr/>
          <p:nvPr/>
        </p:nvSpPr>
        <p:spPr>
          <a:xfrm rot="20872575">
            <a:off x="6069947" y="5116432"/>
            <a:ext cx="1502441" cy="46432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à coins arrondis 71"/>
          <p:cNvSpPr/>
          <p:nvPr/>
        </p:nvSpPr>
        <p:spPr>
          <a:xfrm>
            <a:off x="3381830" y="5032351"/>
            <a:ext cx="2844798" cy="11494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a:t>Etre un acteur social en lien avec des personnes âgées et des aidants</a:t>
            </a:r>
          </a:p>
        </p:txBody>
      </p:sp>
      <p:sp>
        <p:nvSpPr>
          <p:cNvPr id="77" name="ZoneTexte 76"/>
          <p:cNvSpPr txBox="1"/>
          <p:nvPr/>
        </p:nvSpPr>
        <p:spPr>
          <a:xfrm>
            <a:off x="660393" y="1542739"/>
            <a:ext cx="2623466" cy="923330"/>
          </a:xfrm>
          <a:prstGeom prst="rect">
            <a:avLst/>
          </a:prstGeom>
          <a:noFill/>
        </p:spPr>
        <p:txBody>
          <a:bodyPr wrap="square" rtlCol="0">
            <a:spAutoFit/>
          </a:bodyPr>
          <a:lstStyle/>
          <a:p>
            <a:pPr lvl="0" algn="ctr"/>
            <a:r>
              <a:rPr lang="fr-FR" b="1" dirty="0">
                <a:solidFill>
                  <a:schemeClr val="bg1"/>
                </a:solidFill>
                <a:latin typeface="+mj-lt"/>
              </a:rPr>
              <a:t>Une </a:t>
            </a:r>
            <a:r>
              <a:rPr lang="fr-FR" b="1" dirty="0" smtClean="0">
                <a:solidFill>
                  <a:schemeClr val="bg1"/>
                </a:solidFill>
                <a:latin typeface="+mj-lt"/>
              </a:rPr>
              <a:t>problématique :  </a:t>
            </a:r>
            <a:r>
              <a:rPr lang="fr-FR" dirty="0">
                <a:solidFill>
                  <a:schemeClr val="bg1"/>
                </a:solidFill>
                <a:latin typeface="+mj-lt"/>
              </a:rPr>
              <a:t>l’abandon des </a:t>
            </a:r>
            <a:r>
              <a:rPr lang="fr-FR" dirty="0" smtClean="0">
                <a:solidFill>
                  <a:schemeClr val="bg1"/>
                </a:solidFill>
                <a:latin typeface="+mj-lt"/>
              </a:rPr>
              <a:t>vacances</a:t>
            </a:r>
            <a:endParaRPr lang="fr-FR" sz="2000" dirty="0">
              <a:solidFill>
                <a:schemeClr val="bg1"/>
              </a:solidFill>
              <a:latin typeface="+mj-lt"/>
            </a:endParaRPr>
          </a:p>
        </p:txBody>
      </p:sp>
      <p:sp>
        <p:nvSpPr>
          <p:cNvPr id="78" name="ZoneTexte 77"/>
          <p:cNvSpPr txBox="1"/>
          <p:nvPr/>
        </p:nvSpPr>
        <p:spPr>
          <a:xfrm>
            <a:off x="9136447" y="1667388"/>
            <a:ext cx="2474971" cy="757130"/>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De plus en plus de retraités en situation d’aidants</a:t>
            </a:r>
            <a:endParaRPr lang="fr-FR" sz="1600" b="1" dirty="0">
              <a:solidFill>
                <a:schemeClr val="tx2"/>
              </a:solidFill>
            </a:endParaRPr>
          </a:p>
        </p:txBody>
      </p:sp>
      <p:sp>
        <p:nvSpPr>
          <p:cNvPr id="79" name="ZoneTexte 78"/>
          <p:cNvSpPr txBox="1"/>
          <p:nvPr/>
        </p:nvSpPr>
        <p:spPr>
          <a:xfrm>
            <a:off x="6295566" y="3543630"/>
            <a:ext cx="2623466" cy="535531"/>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a:solidFill>
                  <a:schemeClr val="tx2"/>
                </a:solidFill>
              </a:rPr>
              <a:t>Des </a:t>
            </a:r>
            <a:r>
              <a:rPr lang="fr-FR" sz="1600" b="1" dirty="0" smtClean="0">
                <a:solidFill>
                  <a:schemeClr val="tx2"/>
                </a:solidFill>
              </a:rPr>
              <a:t>formules en </a:t>
            </a:r>
            <a:r>
              <a:rPr lang="fr-FR" sz="1600" b="1" dirty="0">
                <a:solidFill>
                  <a:schemeClr val="tx2"/>
                </a:solidFill>
              </a:rPr>
              <a:t>tout </a:t>
            </a:r>
            <a:r>
              <a:rPr lang="fr-FR" sz="1600" b="1" dirty="0" smtClean="0">
                <a:solidFill>
                  <a:schemeClr val="tx2"/>
                </a:solidFill>
              </a:rPr>
              <a:t>compris</a:t>
            </a:r>
            <a:endParaRPr lang="fr-FR" sz="1600" dirty="0">
              <a:solidFill>
                <a:schemeClr val="tx2"/>
              </a:solidFill>
            </a:endParaRPr>
          </a:p>
        </p:txBody>
      </p:sp>
      <p:sp>
        <p:nvSpPr>
          <p:cNvPr id="80" name="ZoneTexte 79"/>
          <p:cNvSpPr txBox="1"/>
          <p:nvPr/>
        </p:nvSpPr>
        <p:spPr>
          <a:xfrm>
            <a:off x="9209014" y="3355383"/>
            <a:ext cx="2286297" cy="978729"/>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a:solidFill>
                  <a:schemeClr val="tx2"/>
                </a:solidFill>
              </a:rPr>
              <a:t>Une aide financière en fonction des revenus ou du statut d’aidant</a:t>
            </a:r>
          </a:p>
        </p:txBody>
      </p:sp>
    </p:spTree>
    <p:extLst>
      <p:ext uri="{BB962C8B-B14F-4D97-AF65-F5344CB8AC3E}">
        <p14:creationId xmlns:p14="http://schemas.microsoft.com/office/powerpoint/2010/main" val="223728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par>
                                <p:cTn id="51" presetID="1" presetClass="entr" presetSubtype="0" fill="hold" grpId="0" nodeType="withEffect">
                                  <p:stCondLst>
                                    <p:cond delay="50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48" grpId="0" animBg="1"/>
      <p:bldP spid="43" grpId="0" animBg="1"/>
      <p:bldP spid="45" grpId="0" animBg="1"/>
      <p:bldP spid="44" grpId="0" animBg="1"/>
      <p:bldP spid="61" grpId="0" animBg="1"/>
      <p:bldP spid="63" grpId="0" animBg="1"/>
      <p:bldP spid="64" grpId="0" animBg="1"/>
      <p:bldP spid="66" grpId="0" animBg="1"/>
      <p:bldP spid="70" grpId="0" animBg="1"/>
      <p:bldP spid="75" grpId="0" animBg="1"/>
      <p:bldP spid="73" grpId="0"/>
      <p:bldP spid="67" grpId="0" animBg="1"/>
      <p:bldP spid="74" grpId="0" animBg="1"/>
      <p:bldP spid="72" grpId="0" animBg="1"/>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fr-FR" baseline="0" dirty="0" smtClean="0"/>
              <a:t>Un outil innovant d’accompagnement </a:t>
            </a:r>
            <a:br>
              <a:rPr lang="fr-FR" baseline="0" dirty="0" smtClean="0"/>
            </a:br>
            <a:r>
              <a:rPr lang="fr-FR" baseline="0" dirty="0" smtClean="0"/>
              <a:t>pour vos publics</a:t>
            </a:r>
            <a:endParaRPr lang="fr-FR" dirty="0"/>
          </a:p>
        </p:txBody>
      </p:sp>
      <p:sp>
        <p:nvSpPr>
          <p:cNvPr id="3" name="Espace réservé du contenu 2"/>
          <p:cNvSpPr>
            <a:spLocks noGrp="1"/>
          </p:cNvSpPr>
          <p:nvPr>
            <p:ph idx="1"/>
          </p:nvPr>
        </p:nvSpPr>
        <p:spPr>
          <a:xfrm>
            <a:off x="675083" y="1482982"/>
            <a:ext cx="10515600" cy="607076"/>
          </a:xfrm>
        </p:spPr>
        <p:txBody>
          <a:bodyPr>
            <a:normAutofit/>
          </a:bodyPr>
          <a:lstStyle/>
          <a:p>
            <a:pPr marL="0" lvl="0" indent="0">
              <a:buNone/>
            </a:pPr>
            <a:r>
              <a:rPr lang="fr-FR" sz="2400" dirty="0" smtClean="0">
                <a:solidFill>
                  <a:schemeClr val="tx2"/>
                </a:solidFill>
              </a:rPr>
              <a:t>Des effets bénéfiques pour la prévention de la perte d’autonomie</a:t>
            </a:r>
            <a:endParaRPr lang="fr-FR" sz="2400" baseline="0" dirty="0" smtClean="0">
              <a:solidFill>
                <a:schemeClr val="tx2"/>
              </a:solidFill>
            </a:endParaRPr>
          </a:p>
        </p:txBody>
      </p:sp>
      <p:graphicFrame>
        <p:nvGraphicFramePr>
          <p:cNvPr id="20" name="Diagramme 19"/>
          <p:cNvGraphicFramePr/>
          <p:nvPr>
            <p:extLst>
              <p:ext uri="{D42A27DB-BD31-4B8C-83A1-F6EECF244321}">
                <p14:modId xmlns:p14="http://schemas.microsoft.com/office/powerpoint/2010/main" val="3970205309"/>
              </p:ext>
            </p:extLst>
          </p:nvPr>
        </p:nvGraphicFramePr>
        <p:xfrm>
          <a:off x="4156843" y="2703701"/>
          <a:ext cx="7892407" cy="3222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e 11"/>
          <p:cNvGrpSpPr/>
          <p:nvPr/>
        </p:nvGrpSpPr>
        <p:grpSpPr>
          <a:xfrm>
            <a:off x="716196" y="2374902"/>
            <a:ext cx="3776222" cy="3776222"/>
            <a:chOff x="367860" y="2374902"/>
            <a:chExt cx="3776222" cy="3776222"/>
          </a:xfrm>
        </p:grpSpPr>
        <p:grpSp>
          <p:nvGrpSpPr>
            <p:cNvPr id="10" name="Groupe 9"/>
            <p:cNvGrpSpPr/>
            <p:nvPr/>
          </p:nvGrpSpPr>
          <p:grpSpPr>
            <a:xfrm>
              <a:off x="367860" y="2374902"/>
              <a:ext cx="3776222" cy="3776222"/>
              <a:chOff x="367860" y="2374902"/>
              <a:chExt cx="3776222" cy="3776222"/>
            </a:xfrm>
          </p:grpSpPr>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860" y="2374902"/>
                <a:ext cx="3776222" cy="3776222"/>
              </a:xfrm>
              <a:prstGeom prst="ellipse">
                <a:avLst/>
              </a:prstGeom>
            </p:spPr>
          </p:pic>
          <p:pic>
            <p:nvPicPr>
              <p:cNvPr id="5" name="Imag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4257" y="2541851"/>
                <a:ext cx="1993304" cy="821459"/>
              </a:xfrm>
              <a:prstGeom prst="rect">
                <a:avLst/>
              </a:prstGeom>
            </p:spPr>
          </p:pic>
        </p:grpSp>
        <p:sp>
          <p:nvSpPr>
            <p:cNvPr id="11" name="ZoneTexte 10"/>
            <p:cNvSpPr txBox="1"/>
            <p:nvPr/>
          </p:nvSpPr>
          <p:spPr>
            <a:xfrm>
              <a:off x="1862590" y="2631131"/>
              <a:ext cx="1729358" cy="261610"/>
            </a:xfrm>
            <a:prstGeom prst="rect">
              <a:avLst/>
            </a:prstGeom>
            <a:noFill/>
          </p:spPr>
          <p:txBody>
            <a:bodyPr wrap="square" rtlCol="0">
              <a:spAutoFit/>
            </a:bodyPr>
            <a:lstStyle/>
            <a:p>
              <a:r>
                <a:rPr lang="fr-FR" sz="1100" b="1" i="1" dirty="0" smtClean="0">
                  <a:solidFill>
                    <a:srgbClr val="0070B8"/>
                  </a:solidFill>
                  <a:latin typeface="Bahnschrift SemiBold SemiConden" panose="020B0502040204020203" pitchFamily="34" charset="0"/>
                </a:rPr>
                <a:t>Avec le soutien de</a:t>
              </a:r>
              <a:endParaRPr lang="fr-FR" sz="1100" b="1" i="1" dirty="0">
                <a:solidFill>
                  <a:srgbClr val="0070B8"/>
                </a:solidFill>
                <a:latin typeface="Bahnschrift SemiBold SemiConden" panose="020B0502040204020203" pitchFamily="34" charset="0"/>
              </a:endParaRPr>
            </a:p>
          </p:txBody>
        </p:sp>
      </p:grpSp>
      <p:pic>
        <p:nvPicPr>
          <p:cNvPr id="15" name="Image 14"/>
          <p:cNvPicPr>
            <a:picLocks noChangeAspect="1"/>
          </p:cNvPicPr>
          <p:nvPr/>
        </p:nvPicPr>
        <p:blipFill>
          <a:blip r:embed="rId10">
            <a:duotone>
              <a:schemeClr val="accent2">
                <a:shade val="45000"/>
                <a:satMod val="135000"/>
              </a:schemeClr>
              <a:prstClr val="white"/>
            </a:duotone>
          </a:blip>
          <a:stretch>
            <a:fillRect/>
          </a:stretch>
        </p:blipFill>
        <p:spPr>
          <a:xfrm>
            <a:off x="4489715" y="2978761"/>
            <a:ext cx="452614" cy="418417"/>
          </a:xfrm>
          <a:prstGeom prst="rect">
            <a:avLst/>
          </a:prstGeom>
          <a:ln>
            <a:noFill/>
          </a:ln>
        </p:spPr>
      </p:pic>
      <p:pic>
        <p:nvPicPr>
          <p:cNvPr id="17" name="Image 16"/>
          <p:cNvPicPr>
            <a:picLocks noChangeAspect="1"/>
          </p:cNvPicPr>
          <p:nvPr/>
        </p:nvPicPr>
        <p:blipFill>
          <a:blip r:embed="rId10">
            <a:duotone>
              <a:schemeClr val="accent2">
                <a:shade val="45000"/>
                <a:satMod val="135000"/>
              </a:schemeClr>
              <a:prstClr val="white"/>
            </a:duotone>
          </a:blip>
          <a:stretch>
            <a:fillRect/>
          </a:stretch>
        </p:blipFill>
        <p:spPr>
          <a:xfrm>
            <a:off x="4792806" y="3737067"/>
            <a:ext cx="452614" cy="418417"/>
          </a:xfrm>
          <a:prstGeom prst="rect">
            <a:avLst/>
          </a:prstGeom>
          <a:ln>
            <a:noFill/>
          </a:ln>
        </p:spPr>
      </p:pic>
      <p:pic>
        <p:nvPicPr>
          <p:cNvPr id="18" name="Image 17"/>
          <p:cNvPicPr>
            <a:picLocks noChangeAspect="1"/>
          </p:cNvPicPr>
          <p:nvPr/>
        </p:nvPicPr>
        <p:blipFill>
          <a:blip r:embed="rId10">
            <a:duotone>
              <a:schemeClr val="accent2">
                <a:shade val="45000"/>
                <a:satMod val="135000"/>
              </a:schemeClr>
              <a:prstClr val="white"/>
            </a:duotone>
          </a:blip>
          <a:stretch>
            <a:fillRect/>
          </a:stretch>
        </p:blipFill>
        <p:spPr>
          <a:xfrm>
            <a:off x="4795379" y="4478811"/>
            <a:ext cx="452614" cy="418417"/>
          </a:xfrm>
          <a:prstGeom prst="rect">
            <a:avLst/>
          </a:prstGeom>
          <a:ln>
            <a:noFill/>
          </a:ln>
        </p:spPr>
      </p:pic>
      <p:pic>
        <p:nvPicPr>
          <p:cNvPr id="21" name="Image 20"/>
          <p:cNvPicPr>
            <a:picLocks noChangeAspect="1"/>
          </p:cNvPicPr>
          <p:nvPr/>
        </p:nvPicPr>
        <p:blipFill>
          <a:blip r:embed="rId10">
            <a:duotone>
              <a:schemeClr val="accent2">
                <a:shade val="45000"/>
                <a:satMod val="135000"/>
              </a:schemeClr>
              <a:prstClr val="white"/>
            </a:duotone>
          </a:blip>
          <a:stretch>
            <a:fillRect/>
          </a:stretch>
        </p:blipFill>
        <p:spPr>
          <a:xfrm>
            <a:off x="4491897" y="5220393"/>
            <a:ext cx="452614" cy="418417"/>
          </a:xfrm>
          <a:prstGeom prst="rect">
            <a:avLst/>
          </a:prstGeom>
          <a:ln>
            <a:noFill/>
          </a:ln>
        </p:spPr>
      </p:pic>
    </p:spTree>
    <p:extLst>
      <p:ext uri="{BB962C8B-B14F-4D97-AF65-F5344CB8AC3E}">
        <p14:creationId xmlns:p14="http://schemas.microsoft.com/office/powerpoint/2010/main" val="298262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graphicEl>
                                              <a:dgm id="{53C4B011-D721-46A0-A975-3C18DF63FE3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graphicEl>
                                              <a:dgm id="{F77BE285-C6AC-4026-9D08-A6056930B85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graphicEl>
                                              <a:dgm id="{FBE54739-7EF1-44BF-92DC-0D4780E2B384}"/>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graphicEl>
                                              <a:dgm id="{A80B714A-B266-4F3A-94C2-84CCBEA69731}"/>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graphicEl>
                                              <a:dgm id="{F99C8831-538E-423E-A0A7-79AE1359CB25}"/>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graphicEl>
                                              <a:dgm id="{3BBE8D4E-309F-44B3-A41C-4B3128FB35C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graphicEl>
                                              <a:dgm id="{78912BE4-9D22-443F-B3DD-D1E414C3189F}"/>
                                            </p:graphic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graphicEl>
                                              <a:dgm id="{2BB449B1-7779-40D0-BCA8-072A90D47D47}"/>
                                            </p:graphic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graphicEl>
                                              <a:dgm id="{F187C6E0-F2BB-4D4A-A284-4C9F1EF1F8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t>Mais concrètement?</a:t>
            </a:r>
            <a:endParaRPr lang="fr-FR" sz="3200" dirty="0"/>
          </a:p>
        </p:txBody>
      </p:sp>
      <p:grpSp>
        <p:nvGrpSpPr>
          <p:cNvPr id="4" name="Groupe 3"/>
          <p:cNvGrpSpPr/>
          <p:nvPr/>
        </p:nvGrpSpPr>
        <p:grpSpPr>
          <a:xfrm>
            <a:off x="376139" y="1485461"/>
            <a:ext cx="3613540" cy="5133889"/>
            <a:chOff x="376139" y="1485461"/>
            <a:chExt cx="3613540" cy="5133889"/>
          </a:xfrm>
        </p:grpSpPr>
        <p:sp>
          <p:nvSpPr>
            <p:cNvPr id="10" name="Forme libre 9"/>
            <p:cNvSpPr/>
            <p:nvPr/>
          </p:nvSpPr>
          <p:spPr>
            <a:xfrm>
              <a:off x="376139" y="1485461"/>
              <a:ext cx="3613540"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3" name="ZoneTexte 2"/>
            <p:cNvSpPr txBox="1"/>
            <p:nvPr/>
          </p:nvSpPr>
          <p:spPr>
            <a:xfrm>
              <a:off x="464474" y="2685137"/>
              <a:ext cx="3294725" cy="3496342"/>
            </a:xfrm>
            <a:prstGeom prst="rect">
              <a:avLst/>
            </a:prstGeom>
            <a:noFill/>
          </p:spPr>
          <p:txBody>
            <a:bodyPr wrap="square" rtlCol="0">
              <a:spAutoFit/>
            </a:bodyPr>
            <a:lstStyle/>
            <a:p>
              <a:pPr lvl="0" defTabSz="1244600">
                <a:lnSpc>
                  <a:spcPct val="90000"/>
                </a:lnSpc>
                <a:spcBef>
                  <a:spcPct val="0"/>
                </a:spcBef>
                <a:spcAft>
                  <a:spcPct val="35000"/>
                </a:spcAft>
              </a:pPr>
              <a:r>
                <a:rPr lang="fr-FR" sz="2600" b="1" dirty="0">
                  <a:solidFill>
                    <a:srgbClr val="253979"/>
                  </a:solidFill>
                </a:rPr>
                <a:t>Pour qui</a:t>
              </a:r>
              <a:r>
                <a:rPr lang="fr-FR" sz="2600" b="1" dirty="0" smtClean="0">
                  <a:solidFill>
                    <a:srgbClr val="253979"/>
                  </a:solidFill>
                </a:rPr>
                <a:t>?</a:t>
              </a:r>
            </a:p>
            <a:p>
              <a:pPr marL="171450" lvl="1" indent="-171450" defTabSz="844550">
                <a:lnSpc>
                  <a:spcPct val="90000"/>
                </a:lnSpc>
                <a:spcBef>
                  <a:spcPct val="0"/>
                </a:spcBef>
                <a:spcAft>
                  <a:spcPct val="15000"/>
                </a:spcAft>
                <a:buChar char="••"/>
              </a:pPr>
              <a:r>
                <a:rPr lang="fr-FR" sz="1900" dirty="0">
                  <a:solidFill>
                    <a:schemeClr val="tx2"/>
                  </a:solidFill>
                </a:rPr>
                <a:t>Tous les retraités +60 ans et les personnes handicapées +55 ans</a:t>
              </a:r>
            </a:p>
            <a:p>
              <a:pPr marL="171450" lvl="1" indent="-171450" defTabSz="844550">
                <a:lnSpc>
                  <a:spcPct val="90000"/>
                </a:lnSpc>
                <a:spcBef>
                  <a:spcPct val="0"/>
                </a:spcBef>
                <a:spcAft>
                  <a:spcPct val="15000"/>
                </a:spcAft>
                <a:buChar char="••"/>
              </a:pPr>
              <a:r>
                <a:rPr lang="fr-FR" sz="1900" dirty="0">
                  <a:solidFill>
                    <a:schemeClr val="tx2"/>
                  </a:solidFill>
                </a:rPr>
                <a:t>Les aidants proches d’âgés dépendants peu importe leur âge</a:t>
              </a:r>
            </a:p>
            <a:p>
              <a:pPr marL="171450" lvl="1" indent="-171450" defTabSz="844550">
                <a:lnSpc>
                  <a:spcPct val="90000"/>
                </a:lnSpc>
                <a:spcBef>
                  <a:spcPct val="0"/>
                </a:spcBef>
                <a:spcAft>
                  <a:spcPct val="15000"/>
                </a:spcAft>
                <a:buChar char="••"/>
              </a:pPr>
              <a:r>
                <a:rPr lang="fr-FR" sz="1900" dirty="0">
                  <a:solidFill>
                    <a:schemeClr val="tx2"/>
                  </a:solidFill>
                </a:rPr>
                <a:t>Les aidants professionnels</a:t>
              </a:r>
            </a:p>
            <a:p>
              <a:pPr marL="171450" lvl="1" indent="-171450" defTabSz="844550">
                <a:lnSpc>
                  <a:spcPct val="90000"/>
                </a:lnSpc>
                <a:spcBef>
                  <a:spcPct val="0"/>
                </a:spcBef>
                <a:spcAft>
                  <a:spcPct val="15000"/>
                </a:spcAft>
                <a:buChar char="••"/>
              </a:pPr>
              <a:r>
                <a:rPr lang="fr-FR" sz="1900" dirty="0">
                  <a:solidFill>
                    <a:schemeClr val="tx2"/>
                  </a:solidFill>
                </a:rPr>
                <a:t>Les jeunes de moins         de 18 ans</a:t>
              </a:r>
            </a:p>
            <a:p>
              <a:pPr lvl="0" defTabSz="1244600">
                <a:lnSpc>
                  <a:spcPct val="90000"/>
                </a:lnSpc>
                <a:spcBef>
                  <a:spcPct val="0"/>
                </a:spcBef>
                <a:spcAft>
                  <a:spcPct val="35000"/>
                </a:spcAft>
              </a:pPr>
              <a:endParaRPr lang="fr-FR" sz="2600" b="1" dirty="0">
                <a:solidFill>
                  <a:srgbClr val="253979"/>
                </a:solidFill>
              </a:endParaRPr>
            </a:p>
          </p:txBody>
        </p:sp>
      </p:grpSp>
      <p:grpSp>
        <p:nvGrpSpPr>
          <p:cNvPr id="13" name="Groupe 12"/>
          <p:cNvGrpSpPr/>
          <p:nvPr/>
        </p:nvGrpSpPr>
        <p:grpSpPr>
          <a:xfrm>
            <a:off x="4242655" y="1521742"/>
            <a:ext cx="3604015" cy="5133889"/>
            <a:chOff x="4242655" y="1521742"/>
            <a:chExt cx="3604015" cy="5133889"/>
          </a:xfrm>
        </p:grpSpPr>
        <p:sp>
          <p:nvSpPr>
            <p:cNvPr id="8" name="Forme libre 7"/>
            <p:cNvSpPr/>
            <p:nvPr/>
          </p:nvSpPr>
          <p:spPr>
            <a:xfrm>
              <a:off x="4242655" y="1521742"/>
              <a:ext cx="3604015"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defTabSz="1155700">
                <a:lnSpc>
                  <a:spcPct val="90000"/>
                </a:lnSpc>
                <a:spcBef>
                  <a:spcPct val="0"/>
                </a:spcBef>
                <a:spcAft>
                  <a:spcPct val="35000"/>
                </a:spcAft>
              </a:pPr>
              <a:endParaRPr lang="fr-FR" sz="2600" b="1" dirty="0">
                <a:solidFill>
                  <a:schemeClr val="tx2"/>
                </a:solidFill>
              </a:endParaRPr>
            </a:p>
          </p:txBody>
        </p:sp>
        <p:sp>
          <p:nvSpPr>
            <p:cNvPr id="11" name="ZoneTexte 10"/>
            <p:cNvSpPr txBox="1"/>
            <p:nvPr/>
          </p:nvSpPr>
          <p:spPr>
            <a:xfrm>
              <a:off x="4325252" y="2501631"/>
              <a:ext cx="3207662" cy="3777188"/>
            </a:xfrm>
            <a:prstGeom prst="rect">
              <a:avLst/>
            </a:prstGeom>
            <a:noFill/>
          </p:spPr>
          <p:txBody>
            <a:bodyPr wrap="square" rtlCol="0">
              <a:spAutoFit/>
            </a:bodyPr>
            <a:lstStyle/>
            <a:p>
              <a:pPr defTabSz="1244600">
                <a:lnSpc>
                  <a:spcPct val="90000"/>
                </a:lnSpc>
                <a:spcBef>
                  <a:spcPct val="0"/>
                </a:spcBef>
                <a:spcAft>
                  <a:spcPct val="35000"/>
                </a:spcAft>
              </a:pPr>
              <a:r>
                <a:rPr lang="fr-FR" sz="2600" b="1" dirty="0">
                  <a:solidFill>
                    <a:srgbClr val="253979"/>
                  </a:solidFill>
                </a:rPr>
                <a:t>Où et quand</a:t>
              </a:r>
              <a:r>
                <a:rPr lang="fr-FR" sz="2600" b="1" dirty="0" smtClean="0">
                  <a:solidFill>
                    <a:srgbClr val="253979"/>
                  </a:solidFill>
                </a:rPr>
                <a:t>?</a:t>
              </a:r>
            </a:p>
            <a:p>
              <a:pPr marL="171450" lvl="1" indent="-171450" defTabSz="844550">
                <a:lnSpc>
                  <a:spcPct val="90000"/>
                </a:lnSpc>
                <a:spcBef>
                  <a:spcPct val="0"/>
                </a:spcBef>
                <a:spcAft>
                  <a:spcPct val="15000"/>
                </a:spcAft>
                <a:buChar char="••"/>
              </a:pPr>
              <a:r>
                <a:rPr lang="fr-FR" sz="1900" dirty="0">
                  <a:solidFill>
                    <a:srgbClr val="253979"/>
                  </a:solidFill>
                </a:rPr>
                <a:t>Atlantique, Manche, Méditerranée</a:t>
              </a:r>
            </a:p>
            <a:p>
              <a:pPr marL="171450" lvl="1" indent="-171450" defTabSz="844550">
                <a:lnSpc>
                  <a:spcPct val="90000"/>
                </a:lnSpc>
                <a:spcBef>
                  <a:spcPct val="0"/>
                </a:spcBef>
                <a:spcAft>
                  <a:spcPct val="15000"/>
                </a:spcAft>
                <a:buChar char="••"/>
              </a:pPr>
              <a:r>
                <a:rPr lang="fr-FR" sz="1900" dirty="0">
                  <a:solidFill>
                    <a:srgbClr val="253979"/>
                  </a:solidFill>
                </a:rPr>
                <a:t>Montagne, </a:t>
              </a:r>
              <a:r>
                <a:rPr lang="fr-FR" sz="1900" dirty="0" smtClean="0">
                  <a:solidFill>
                    <a:srgbClr val="253979"/>
                  </a:solidFill>
                </a:rPr>
                <a:t>campagne</a:t>
              </a:r>
              <a:endParaRPr lang="fr-FR" sz="1900" dirty="0">
                <a:solidFill>
                  <a:srgbClr val="253979"/>
                </a:solidFill>
              </a:endParaRPr>
            </a:p>
            <a:p>
              <a:pPr marL="171450" lvl="1" indent="-171450" defTabSz="844550">
                <a:lnSpc>
                  <a:spcPct val="90000"/>
                </a:lnSpc>
                <a:spcBef>
                  <a:spcPct val="0"/>
                </a:spcBef>
                <a:spcAft>
                  <a:spcPct val="15000"/>
                </a:spcAft>
                <a:buChar char="••"/>
              </a:pPr>
              <a:r>
                <a:rPr lang="fr-FR" sz="1900" dirty="0">
                  <a:solidFill>
                    <a:srgbClr val="253979"/>
                  </a:solidFill>
                </a:rPr>
                <a:t>Union Européenne</a:t>
              </a:r>
            </a:p>
            <a:p>
              <a:pPr marL="171450" lvl="1" indent="-171450" defTabSz="844550">
                <a:lnSpc>
                  <a:spcPct val="90000"/>
                </a:lnSpc>
                <a:spcBef>
                  <a:spcPct val="0"/>
                </a:spcBef>
                <a:spcAft>
                  <a:spcPct val="15000"/>
                </a:spcAft>
                <a:buChar char="••"/>
              </a:pPr>
              <a:r>
                <a:rPr lang="fr-FR" sz="1900" dirty="0">
                  <a:solidFill>
                    <a:srgbClr val="253979"/>
                  </a:solidFill>
                </a:rPr>
                <a:t>Toute l’année sauf juillet et août</a:t>
              </a:r>
            </a:p>
            <a:p>
              <a:pPr marL="171450" lvl="1" indent="-171450" defTabSz="844550">
                <a:lnSpc>
                  <a:spcPct val="90000"/>
                </a:lnSpc>
                <a:spcBef>
                  <a:spcPct val="0"/>
                </a:spcBef>
                <a:spcAft>
                  <a:spcPct val="15000"/>
                </a:spcAft>
                <a:buChar char="••"/>
              </a:pPr>
              <a:r>
                <a:rPr lang="fr-FR" sz="1900" dirty="0">
                  <a:solidFill>
                    <a:srgbClr val="253979"/>
                  </a:solidFill>
                </a:rPr>
                <a:t>Des séjours pour les fêtes de fin d’année</a:t>
              </a:r>
            </a:p>
            <a:p>
              <a:pPr defTabSz="1244600">
                <a:lnSpc>
                  <a:spcPct val="90000"/>
                </a:lnSpc>
                <a:spcBef>
                  <a:spcPct val="0"/>
                </a:spcBef>
                <a:spcAft>
                  <a:spcPct val="35000"/>
                </a:spcAft>
              </a:pPr>
              <a:endParaRPr lang="fr-FR" sz="2600" b="1" dirty="0">
                <a:solidFill>
                  <a:srgbClr val="253979"/>
                </a:solidFill>
              </a:endParaRPr>
            </a:p>
            <a:p>
              <a:pPr defTabSz="1244600">
                <a:lnSpc>
                  <a:spcPct val="90000"/>
                </a:lnSpc>
                <a:spcBef>
                  <a:spcPct val="0"/>
                </a:spcBef>
                <a:spcAft>
                  <a:spcPct val="35000"/>
                </a:spcAft>
              </a:pPr>
              <a:endParaRPr lang="fr-FR" sz="2600" b="1" dirty="0">
                <a:solidFill>
                  <a:srgbClr val="253979"/>
                </a:solidFill>
              </a:endParaRPr>
            </a:p>
          </p:txBody>
        </p:sp>
      </p:grpSp>
      <p:grpSp>
        <p:nvGrpSpPr>
          <p:cNvPr id="14" name="Groupe 13"/>
          <p:cNvGrpSpPr/>
          <p:nvPr/>
        </p:nvGrpSpPr>
        <p:grpSpPr>
          <a:xfrm>
            <a:off x="8102300" y="1528996"/>
            <a:ext cx="3610738" cy="5133889"/>
            <a:chOff x="8102300" y="1528996"/>
            <a:chExt cx="3610738" cy="5133889"/>
          </a:xfrm>
        </p:grpSpPr>
        <p:sp>
          <p:nvSpPr>
            <p:cNvPr id="9" name="Forme libre 8"/>
            <p:cNvSpPr/>
            <p:nvPr/>
          </p:nvSpPr>
          <p:spPr>
            <a:xfrm>
              <a:off x="8102300" y="1528996"/>
              <a:ext cx="3610738"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12" name="ZoneTexte 11"/>
            <p:cNvSpPr txBox="1"/>
            <p:nvPr/>
          </p:nvSpPr>
          <p:spPr>
            <a:xfrm>
              <a:off x="8196257" y="2331246"/>
              <a:ext cx="3255514" cy="3333220"/>
            </a:xfrm>
            <a:prstGeom prst="rect">
              <a:avLst/>
            </a:prstGeom>
            <a:noFill/>
          </p:spPr>
          <p:txBody>
            <a:bodyPr wrap="square" rtlCol="0">
              <a:spAutoFit/>
            </a:bodyPr>
            <a:lstStyle/>
            <a:p>
              <a:pPr lvl="0"/>
              <a:r>
                <a:rPr lang="fr-FR" sz="2600" b="1" dirty="0">
                  <a:solidFill>
                    <a:schemeClr val="tx2"/>
                  </a:solidFill>
                </a:rPr>
                <a:t>Quoi</a:t>
              </a:r>
              <a:r>
                <a:rPr lang="fr-FR" sz="2600" b="1" dirty="0" smtClean="0">
                  <a:solidFill>
                    <a:schemeClr val="tx2"/>
                  </a:solidFill>
                </a:rPr>
                <a:t>?</a:t>
              </a:r>
            </a:p>
            <a:p>
              <a:pPr lvl="0"/>
              <a:endParaRPr lang="fr-FR" sz="2600" b="1" dirty="0">
                <a:solidFill>
                  <a:srgbClr val="253979"/>
                </a:solidFill>
              </a:endParaRPr>
            </a:p>
            <a:p>
              <a:pPr lvl="0" defTabSz="1244600">
                <a:lnSpc>
                  <a:spcPct val="90000"/>
                </a:lnSpc>
                <a:spcBef>
                  <a:spcPct val="0"/>
                </a:spcBef>
                <a:spcAft>
                  <a:spcPct val="35000"/>
                </a:spcAft>
              </a:pPr>
              <a:r>
                <a:rPr lang="fr-FR" sz="1900" dirty="0">
                  <a:solidFill>
                    <a:srgbClr val="253979"/>
                  </a:solidFill>
                </a:rPr>
                <a:t>Un séjour de 5 jours/4nuits, ou 8 jours/7 nuits avec</a:t>
              </a:r>
              <a:endParaRPr lang="fr-FR" sz="2800" b="1" dirty="0">
                <a:solidFill>
                  <a:srgbClr val="253979"/>
                </a:solidFill>
              </a:endParaRPr>
            </a:p>
            <a:p>
              <a:pPr marL="171450" lvl="1" indent="-171450" defTabSz="844550">
                <a:lnSpc>
                  <a:spcPct val="90000"/>
                </a:lnSpc>
                <a:spcBef>
                  <a:spcPct val="0"/>
                </a:spcBef>
                <a:spcAft>
                  <a:spcPct val="15000"/>
                </a:spcAft>
                <a:buChar char="••"/>
              </a:pPr>
              <a:r>
                <a:rPr lang="fr-FR" sz="1900" dirty="0">
                  <a:solidFill>
                    <a:srgbClr val="253979"/>
                  </a:solidFill>
                </a:rPr>
                <a:t>Pension complète</a:t>
              </a:r>
            </a:p>
            <a:p>
              <a:pPr marL="171450" lvl="1" indent="-171450" defTabSz="844550">
                <a:lnSpc>
                  <a:spcPct val="90000"/>
                </a:lnSpc>
                <a:spcBef>
                  <a:spcPct val="0"/>
                </a:spcBef>
                <a:spcAft>
                  <a:spcPct val="15000"/>
                </a:spcAft>
                <a:buChar char="••"/>
              </a:pPr>
              <a:r>
                <a:rPr lang="fr-FR" sz="1900" dirty="0">
                  <a:solidFill>
                    <a:srgbClr val="253979"/>
                  </a:solidFill>
                </a:rPr>
                <a:t>Hébergement</a:t>
              </a:r>
            </a:p>
            <a:p>
              <a:pPr marL="171450" lvl="1" indent="-171450" defTabSz="844550">
                <a:lnSpc>
                  <a:spcPct val="90000"/>
                </a:lnSpc>
                <a:spcBef>
                  <a:spcPct val="0"/>
                </a:spcBef>
                <a:spcAft>
                  <a:spcPct val="15000"/>
                </a:spcAft>
                <a:buChar char="••"/>
              </a:pPr>
              <a:r>
                <a:rPr lang="fr-FR" sz="1900" dirty="0">
                  <a:solidFill>
                    <a:srgbClr val="253979"/>
                  </a:solidFill>
                </a:rPr>
                <a:t>Animation</a:t>
              </a:r>
            </a:p>
            <a:p>
              <a:pPr marL="171450" lvl="1" indent="-171450" defTabSz="844550">
                <a:lnSpc>
                  <a:spcPct val="90000"/>
                </a:lnSpc>
                <a:spcBef>
                  <a:spcPct val="0"/>
                </a:spcBef>
                <a:spcAft>
                  <a:spcPct val="15000"/>
                </a:spcAft>
                <a:buChar char="••"/>
              </a:pPr>
              <a:r>
                <a:rPr lang="fr-FR" sz="1900" dirty="0">
                  <a:solidFill>
                    <a:srgbClr val="253979"/>
                  </a:solidFill>
                </a:rPr>
                <a:t>Visite</a:t>
              </a:r>
            </a:p>
            <a:p>
              <a:pPr marL="171450" lvl="1" indent="-171450" defTabSz="844550">
                <a:lnSpc>
                  <a:spcPct val="90000"/>
                </a:lnSpc>
                <a:spcBef>
                  <a:spcPct val="0"/>
                </a:spcBef>
                <a:spcAft>
                  <a:spcPct val="15000"/>
                </a:spcAft>
                <a:buChar char="••"/>
              </a:pPr>
              <a:r>
                <a:rPr lang="fr-FR" sz="1900" dirty="0">
                  <a:solidFill>
                    <a:srgbClr val="253979"/>
                  </a:solidFill>
                </a:rPr>
                <a:t>Transport sur place</a:t>
              </a:r>
            </a:p>
            <a:p>
              <a:endParaRPr lang="fr-FR" dirty="0"/>
            </a:p>
          </p:txBody>
        </p:sp>
      </p:grpSp>
    </p:spTree>
    <p:extLst>
      <p:ext uri="{BB962C8B-B14F-4D97-AF65-F5344CB8AC3E}">
        <p14:creationId xmlns:p14="http://schemas.microsoft.com/office/powerpoint/2010/main" val="215035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t>Mais encore?</a:t>
            </a:r>
            <a:endParaRPr lang="fr-FR" sz="3200" dirty="0"/>
          </a:p>
        </p:txBody>
      </p:sp>
      <p:sp>
        <p:nvSpPr>
          <p:cNvPr id="8" name="Forme libre 7"/>
          <p:cNvSpPr/>
          <p:nvPr/>
        </p:nvSpPr>
        <p:spPr>
          <a:xfrm>
            <a:off x="4186640" y="1543393"/>
            <a:ext cx="3753763" cy="515103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defTabSz="1155700">
              <a:lnSpc>
                <a:spcPct val="90000"/>
              </a:lnSpc>
              <a:spcBef>
                <a:spcPct val="0"/>
              </a:spcBef>
              <a:spcAft>
                <a:spcPct val="35000"/>
              </a:spcAft>
            </a:pPr>
            <a:endParaRPr lang="fr-FR" sz="2600" b="1" dirty="0">
              <a:solidFill>
                <a:schemeClr val="tx2"/>
              </a:solidFill>
            </a:endParaRPr>
          </a:p>
        </p:txBody>
      </p:sp>
      <p:sp>
        <p:nvSpPr>
          <p:cNvPr id="9" name="Forme libre 8"/>
          <p:cNvSpPr/>
          <p:nvPr/>
        </p:nvSpPr>
        <p:spPr>
          <a:xfrm>
            <a:off x="8221934" y="1499851"/>
            <a:ext cx="3753763" cy="515090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10" name="Forme libre 9"/>
          <p:cNvSpPr/>
          <p:nvPr/>
        </p:nvSpPr>
        <p:spPr>
          <a:xfrm>
            <a:off x="130326" y="1572421"/>
            <a:ext cx="3753763" cy="514365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3" name="ZoneTexte 2"/>
          <p:cNvSpPr txBox="1"/>
          <p:nvPr/>
        </p:nvSpPr>
        <p:spPr>
          <a:xfrm>
            <a:off x="195206" y="2510970"/>
            <a:ext cx="3688883" cy="3688702"/>
          </a:xfrm>
          <a:prstGeom prst="rect">
            <a:avLst/>
          </a:prstGeom>
          <a:noFill/>
        </p:spPr>
        <p:txBody>
          <a:bodyPr wrap="square" rtlCol="0">
            <a:spAutoFit/>
          </a:bodyPr>
          <a:lstStyle/>
          <a:p>
            <a:pPr lvl="0"/>
            <a:r>
              <a:rPr lang="fr-FR" sz="2600" b="1" dirty="0">
                <a:solidFill>
                  <a:srgbClr val="253979"/>
                </a:solidFill>
              </a:rPr>
              <a:t>Le coût d’un </a:t>
            </a:r>
            <a:r>
              <a:rPr lang="fr-FR" sz="2600" b="1" dirty="0" smtClean="0">
                <a:solidFill>
                  <a:srgbClr val="253979"/>
                </a:solidFill>
              </a:rPr>
              <a:t>séjour ?</a:t>
            </a:r>
          </a:p>
          <a:p>
            <a:pPr lvl="0"/>
            <a:endParaRPr lang="fr-FR" sz="2600" b="1" dirty="0">
              <a:solidFill>
                <a:srgbClr val="253979"/>
              </a:solidFill>
            </a:endParaRPr>
          </a:p>
          <a:p>
            <a:pPr marL="171450" lvl="1" indent="-171450" defTabSz="800100">
              <a:lnSpc>
                <a:spcPct val="90000"/>
              </a:lnSpc>
              <a:spcBef>
                <a:spcPct val="0"/>
              </a:spcBef>
              <a:spcAft>
                <a:spcPct val="15000"/>
              </a:spcAft>
              <a:buChar char="••"/>
            </a:pPr>
            <a:r>
              <a:rPr lang="fr-FR" b="1" dirty="0">
                <a:solidFill>
                  <a:schemeClr val="tx2"/>
                </a:solidFill>
              </a:rPr>
              <a:t>343 €</a:t>
            </a:r>
            <a:r>
              <a:rPr lang="fr-FR" dirty="0">
                <a:solidFill>
                  <a:schemeClr val="tx2"/>
                </a:solidFill>
              </a:rPr>
              <a:t> maximum pour les séjours de 5 jours/4 nuits</a:t>
            </a:r>
          </a:p>
          <a:p>
            <a:pPr marL="171450" lvl="1" indent="-171450" defTabSz="800100">
              <a:lnSpc>
                <a:spcPct val="90000"/>
              </a:lnSpc>
              <a:spcBef>
                <a:spcPct val="0"/>
              </a:spcBef>
              <a:spcAft>
                <a:spcPct val="15000"/>
              </a:spcAft>
              <a:buChar char="••"/>
            </a:pPr>
            <a:r>
              <a:rPr lang="fr-FR" b="1" dirty="0">
                <a:solidFill>
                  <a:schemeClr val="tx2"/>
                </a:solidFill>
              </a:rPr>
              <a:t>410 €</a:t>
            </a:r>
            <a:r>
              <a:rPr lang="fr-FR" dirty="0">
                <a:solidFill>
                  <a:schemeClr val="tx2"/>
                </a:solidFill>
              </a:rPr>
              <a:t> maximum pour les séjours de 8 jours/7 nuits</a:t>
            </a:r>
          </a:p>
          <a:p>
            <a:pPr marL="171450" lvl="1" indent="-171450" defTabSz="800100">
              <a:lnSpc>
                <a:spcPct val="90000"/>
              </a:lnSpc>
              <a:spcBef>
                <a:spcPct val="0"/>
              </a:spcBef>
              <a:spcAft>
                <a:spcPct val="15000"/>
              </a:spcAft>
              <a:buChar char="••"/>
            </a:pPr>
            <a:r>
              <a:rPr lang="fr-FR" dirty="0">
                <a:solidFill>
                  <a:schemeClr val="tx2"/>
                </a:solidFill>
              </a:rPr>
              <a:t>Pour les mineurs qui partent avec un retraité: </a:t>
            </a:r>
            <a:r>
              <a:rPr lang="fr-FR" b="1" dirty="0" smtClean="0">
                <a:solidFill>
                  <a:schemeClr val="tx2"/>
                </a:solidFill>
              </a:rPr>
              <a:t>193 </a:t>
            </a:r>
            <a:r>
              <a:rPr lang="fr-FR" b="1" dirty="0">
                <a:solidFill>
                  <a:schemeClr val="tx2"/>
                </a:solidFill>
              </a:rPr>
              <a:t>€</a:t>
            </a:r>
            <a:r>
              <a:rPr lang="fr-FR" dirty="0">
                <a:solidFill>
                  <a:schemeClr val="tx2"/>
                </a:solidFill>
              </a:rPr>
              <a:t> pour 5 jours/4nuits et </a:t>
            </a:r>
            <a:r>
              <a:rPr lang="fr-FR" b="1" dirty="0" smtClean="0">
                <a:solidFill>
                  <a:schemeClr val="tx2"/>
                </a:solidFill>
              </a:rPr>
              <a:t>230 </a:t>
            </a:r>
            <a:r>
              <a:rPr lang="fr-FR" b="1" dirty="0">
                <a:solidFill>
                  <a:schemeClr val="tx2"/>
                </a:solidFill>
              </a:rPr>
              <a:t>€</a:t>
            </a:r>
            <a:r>
              <a:rPr lang="fr-FR" dirty="0">
                <a:solidFill>
                  <a:schemeClr val="tx2"/>
                </a:solidFill>
              </a:rPr>
              <a:t> pour 8 jours/7 nuits</a:t>
            </a:r>
          </a:p>
          <a:p>
            <a:pPr lvl="0"/>
            <a:endParaRPr lang="fr-FR" sz="2600" b="1" dirty="0">
              <a:solidFill>
                <a:srgbClr val="253979"/>
              </a:solidFill>
            </a:endParaRPr>
          </a:p>
          <a:p>
            <a:endParaRPr lang="fr-FR" dirty="0"/>
          </a:p>
        </p:txBody>
      </p:sp>
      <p:sp>
        <p:nvSpPr>
          <p:cNvPr id="4" name="ZoneTexte 3"/>
          <p:cNvSpPr txBox="1"/>
          <p:nvPr/>
        </p:nvSpPr>
        <p:spPr>
          <a:xfrm>
            <a:off x="4274272" y="2489298"/>
            <a:ext cx="3666131" cy="4167295"/>
          </a:xfrm>
          <a:prstGeom prst="rect">
            <a:avLst/>
          </a:prstGeom>
          <a:noFill/>
        </p:spPr>
        <p:txBody>
          <a:bodyPr wrap="square" rtlCol="0">
            <a:spAutoFit/>
          </a:bodyPr>
          <a:lstStyle/>
          <a:p>
            <a:pPr defTabSz="1244600">
              <a:lnSpc>
                <a:spcPct val="90000"/>
              </a:lnSpc>
              <a:spcBef>
                <a:spcPct val="0"/>
              </a:spcBef>
              <a:spcAft>
                <a:spcPct val="35000"/>
              </a:spcAft>
            </a:pPr>
            <a:r>
              <a:rPr lang="fr-FR" sz="2600" b="1" dirty="0" smtClean="0">
                <a:solidFill>
                  <a:schemeClr val="tx2"/>
                </a:solidFill>
              </a:rPr>
              <a:t>Une aide financière ?</a:t>
            </a:r>
          </a:p>
          <a:p>
            <a:pPr lvl="0" defTabSz="1244600">
              <a:lnSpc>
                <a:spcPct val="90000"/>
              </a:lnSpc>
              <a:spcBef>
                <a:spcPct val="0"/>
              </a:spcBef>
              <a:spcAft>
                <a:spcPct val="35000"/>
              </a:spcAft>
            </a:pPr>
            <a:r>
              <a:rPr lang="fr-FR" dirty="0" smtClean="0">
                <a:solidFill>
                  <a:srgbClr val="253979"/>
                </a:solidFill>
              </a:rPr>
              <a:t>Sous condition de ressources du retraité, l’hébergeur </a:t>
            </a:r>
            <a:r>
              <a:rPr lang="fr-FR" dirty="0">
                <a:solidFill>
                  <a:srgbClr val="253979"/>
                </a:solidFill>
              </a:rPr>
              <a:t>recevra pour le retraité une aide de :</a:t>
            </a:r>
            <a:endParaRPr lang="fr-FR" b="1" dirty="0">
              <a:solidFill>
                <a:srgbClr val="253979"/>
              </a:solidFill>
            </a:endParaRPr>
          </a:p>
          <a:p>
            <a:pPr marL="171450" lvl="1" indent="-171450" defTabSz="800100">
              <a:lnSpc>
                <a:spcPct val="90000"/>
              </a:lnSpc>
              <a:spcBef>
                <a:spcPct val="0"/>
              </a:spcBef>
              <a:spcAft>
                <a:spcPct val="15000"/>
              </a:spcAft>
              <a:buChar char="••"/>
            </a:pPr>
            <a:r>
              <a:rPr lang="fr-FR" b="1" dirty="0" smtClean="0">
                <a:solidFill>
                  <a:srgbClr val="253979"/>
                </a:solidFill>
              </a:rPr>
              <a:t>150 </a:t>
            </a:r>
            <a:r>
              <a:rPr lang="fr-FR" b="1" dirty="0">
                <a:solidFill>
                  <a:srgbClr val="253979"/>
                </a:solidFill>
              </a:rPr>
              <a:t>€</a:t>
            </a:r>
            <a:r>
              <a:rPr lang="fr-FR" dirty="0">
                <a:solidFill>
                  <a:srgbClr val="253979"/>
                </a:solidFill>
              </a:rPr>
              <a:t> pour un séjour de 5 jours/4 nuits</a:t>
            </a:r>
          </a:p>
          <a:p>
            <a:pPr marL="171450" lvl="1" indent="-171450" defTabSz="800100">
              <a:lnSpc>
                <a:spcPct val="90000"/>
              </a:lnSpc>
              <a:spcBef>
                <a:spcPct val="0"/>
              </a:spcBef>
              <a:spcAft>
                <a:spcPct val="15000"/>
              </a:spcAft>
              <a:buChar char="••"/>
            </a:pPr>
            <a:r>
              <a:rPr lang="fr-FR" b="1" dirty="0" smtClean="0">
                <a:solidFill>
                  <a:srgbClr val="253979"/>
                </a:solidFill>
              </a:rPr>
              <a:t>180 </a:t>
            </a:r>
            <a:r>
              <a:rPr lang="fr-FR" b="1" dirty="0">
                <a:solidFill>
                  <a:srgbClr val="253979"/>
                </a:solidFill>
              </a:rPr>
              <a:t>€</a:t>
            </a:r>
            <a:r>
              <a:rPr lang="fr-FR" dirty="0">
                <a:solidFill>
                  <a:srgbClr val="253979"/>
                </a:solidFill>
              </a:rPr>
              <a:t> pour un séjour de 8 jours/7 nuits </a:t>
            </a:r>
          </a:p>
          <a:p>
            <a:pPr marL="0" lvl="1" defTabSz="800100">
              <a:lnSpc>
                <a:spcPct val="90000"/>
              </a:lnSpc>
              <a:spcBef>
                <a:spcPct val="0"/>
              </a:spcBef>
              <a:spcAft>
                <a:spcPct val="15000"/>
              </a:spcAft>
            </a:pPr>
            <a:r>
              <a:rPr lang="fr-FR" dirty="0">
                <a:solidFill>
                  <a:srgbClr val="253979"/>
                </a:solidFill>
              </a:rPr>
              <a:t>Le prix pour le retraité sera</a:t>
            </a:r>
          </a:p>
          <a:p>
            <a:pPr marL="0" lvl="1" defTabSz="800100">
              <a:lnSpc>
                <a:spcPct val="90000"/>
              </a:lnSpc>
              <a:spcBef>
                <a:spcPct val="0"/>
              </a:spcBef>
              <a:spcAft>
                <a:spcPct val="15000"/>
              </a:spcAft>
            </a:pPr>
            <a:r>
              <a:rPr lang="fr-FR" dirty="0">
                <a:solidFill>
                  <a:srgbClr val="253979"/>
                </a:solidFill>
              </a:rPr>
              <a:t> &lt;= </a:t>
            </a:r>
            <a:r>
              <a:rPr lang="fr-FR" b="1" dirty="0" smtClean="0">
                <a:solidFill>
                  <a:srgbClr val="253979"/>
                </a:solidFill>
              </a:rPr>
              <a:t>193</a:t>
            </a:r>
            <a:r>
              <a:rPr lang="fr-FR" b="1" dirty="0" smtClean="0">
                <a:solidFill>
                  <a:srgbClr val="253979"/>
                </a:solidFill>
              </a:rPr>
              <a:t> </a:t>
            </a:r>
            <a:r>
              <a:rPr lang="fr-FR" b="1" dirty="0">
                <a:solidFill>
                  <a:srgbClr val="253979"/>
                </a:solidFill>
              </a:rPr>
              <a:t>€/ </a:t>
            </a:r>
            <a:r>
              <a:rPr lang="fr-FR" b="1" dirty="0" smtClean="0">
                <a:solidFill>
                  <a:srgbClr val="253979"/>
                </a:solidFill>
              </a:rPr>
              <a:t>230 </a:t>
            </a:r>
            <a:r>
              <a:rPr lang="fr-FR" b="1" dirty="0">
                <a:solidFill>
                  <a:srgbClr val="253979"/>
                </a:solidFill>
              </a:rPr>
              <a:t>€</a:t>
            </a:r>
            <a:r>
              <a:rPr lang="fr-FR" dirty="0">
                <a:solidFill>
                  <a:srgbClr val="253979"/>
                </a:solidFill>
              </a:rPr>
              <a:t> selon la durée</a:t>
            </a:r>
          </a:p>
          <a:p>
            <a:pPr marL="0" lvl="1" defTabSz="800100">
              <a:lnSpc>
                <a:spcPct val="90000"/>
              </a:lnSpc>
              <a:spcBef>
                <a:spcPct val="0"/>
              </a:spcBef>
              <a:spcAft>
                <a:spcPct val="15000"/>
              </a:spcAft>
            </a:pPr>
            <a:r>
              <a:rPr lang="fr-FR" dirty="0">
                <a:solidFill>
                  <a:srgbClr val="253979"/>
                </a:solidFill>
              </a:rPr>
              <a:t>du </a:t>
            </a:r>
            <a:r>
              <a:rPr lang="fr-FR" dirty="0" smtClean="0">
                <a:solidFill>
                  <a:srgbClr val="253979"/>
                </a:solidFill>
              </a:rPr>
              <a:t>séjour</a:t>
            </a:r>
          </a:p>
          <a:p>
            <a:pPr defTabSz="1244600">
              <a:lnSpc>
                <a:spcPct val="90000"/>
              </a:lnSpc>
              <a:spcBef>
                <a:spcPct val="0"/>
              </a:spcBef>
              <a:spcAft>
                <a:spcPct val="35000"/>
              </a:spcAft>
            </a:pPr>
            <a:endParaRPr lang="fr-FR" sz="2600" b="1" dirty="0" smtClean="0">
              <a:solidFill>
                <a:schemeClr val="tx2"/>
              </a:solidFill>
            </a:endParaRPr>
          </a:p>
          <a:p>
            <a:endParaRPr lang="fr-FR" dirty="0"/>
          </a:p>
        </p:txBody>
      </p:sp>
      <p:sp>
        <p:nvSpPr>
          <p:cNvPr id="11" name="ZoneTexte 10"/>
          <p:cNvSpPr txBox="1"/>
          <p:nvPr/>
        </p:nvSpPr>
        <p:spPr>
          <a:xfrm>
            <a:off x="8309020" y="2472289"/>
            <a:ext cx="3666677" cy="3993401"/>
          </a:xfrm>
          <a:prstGeom prst="rect">
            <a:avLst/>
          </a:prstGeom>
          <a:noFill/>
        </p:spPr>
        <p:txBody>
          <a:bodyPr wrap="square" rtlCol="0">
            <a:spAutoFit/>
          </a:bodyPr>
          <a:lstStyle/>
          <a:p>
            <a:pPr defTabSz="1244600">
              <a:lnSpc>
                <a:spcPct val="90000"/>
              </a:lnSpc>
              <a:spcBef>
                <a:spcPct val="0"/>
              </a:spcBef>
              <a:spcAft>
                <a:spcPct val="35000"/>
              </a:spcAft>
            </a:pPr>
            <a:r>
              <a:rPr lang="fr-FR" sz="2400" b="1" dirty="0">
                <a:solidFill>
                  <a:schemeClr val="tx2"/>
                </a:solidFill>
              </a:rPr>
              <a:t>Si je fais partir des aidants </a:t>
            </a:r>
            <a:r>
              <a:rPr lang="fr-FR" sz="2400" b="1" dirty="0" smtClean="0">
                <a:solidFill>
                  <a:schemeClr val="tx2"/>
                </a:solidFill>
              </a:rPr>
              <a:t>?</a:t>
            </a:r>
          </a:p>
          <a:p>
            <a:pPr marL="171450" lvl="1" indent="-171450" defTabSz="800100">
              <a:lnSpc>
                <a:spcPct val="90000"/>
              </a:lnSpc>
              <a:spcBef>
                <a:spcPct val="0"/>
              </a:spcBef>
              <a:spcAft>
                <a:spcPct val="15000"/>
              </a:spcAft>
              <a:buChar char="••"/>
            </a:pPr>
            <a:r>
              <a:rPr lang="fr-FR" dirty="0">
                <a:solidFill>
                  <a:srgbClr val="253979"/>
                </a:solidFill>
              </a:rPr>
              <a:t>Aide versée sans condition de ressources</a:t>
            </a:r>
          </a:p>
          <a:p>
            <a:pPr marL="171450" lvl="1" indent="-171450" defTabSz="800100">
              <a:lnSpc>
                <a:spcPct val="90000"/>
              </a:lnSpc>
              <a:spcBef>
                <a:spcPct val="0"/>
              </a:spcBef>
              <a:spcAft>
                <a:spcPct val="15000"/>
              </a:spcAft>
              <a:buChar char="••"/>
            </a:pPr>
            <a:r>
              <a:rPr lang="fr-FR" dirty="0">
                <a:solidFill>
                  <a:srgbClr val="253979"/>
                </a:solidFill>
              </a:rPr>
              <a:t>Je dois justifier de mon statut d’aidant (pour les aidants proches) ou de la nécessité de ma présence (pour les aidants professionnels)</a:t>
            </a:r>
          </a:p>
          <a:p>
            <a:pPr marL="0" lvl="1" defTabSz="800100">
              <a:lnSpc>
                <a:spcPct val="90000"/>
              </a:lnSpc>
              <a:spcBef>
                <a:spcPct val="0"/>
              </a:spcBef>
              <a:spcAft>
                <a:spcPct val="15000"/>
              </a:spcAft>
            </a:pPr>
            <a:r>
              <a:rPr lang="fr-FR" b="1" dirty="0">
                <a:solidFill>
                  <a:srgbClr val="253979"/>
                </a:solidFill>
              </a:rPr>
              <a:t>Le proche aidant peut partir avec ou sans la personne aidée</a:t>
            </a:r>
          </a:p>
          <a:p>
            <a:pPr defTabSz="1244600">
              <a:lnSpc>
                <a:spcPct val="90000"/>
              </a:lnSpc>
              <a:spcBef>
                <a:spcPct val="0"/>
              </a:spcBef>
              <a:spcAft>
                <a:spcPct val="35000"/>
              </a:spcAft>
            </a:pPr>
            <a:endParaRPr lang="fr-FR" sz="2400" b="1" dirty="0">
              <a:solidFill>
                <a:schemeClr val="tx2"/>
              </a:solidFill>
            </a:endParaRPr>
          </a:p>
          <a:p>
            <a:endParaRPr lang="fr-FR" dirty="0"/>
          </a:p>
        </p:txBody>
      </p:sp>
    </p:spTree>
    <p:extLst>
      <p:ext uri="{BB962C8B-B14F-4D97-AF65-F5344CB8AC3E}">
        <p14:creationId xmlns:p14="http://schemas.microsoft.com/office/powerpoint/2010/main" val="374541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p:bldP spid="4"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ZOOM sur l’aide financière</a:t>
            </a:r>
            <a:endParaRPr lang="fr-FR" dirty="0"/>
          </a:p>
        </p:txBody>
      </p:sp>
      <p:sp>
        <p:nvSpPr>
          <p:cNvPr id="3" name="Espace réservé du contenu 2"/>
          <p:cNvSpPr>
            <a:spLocks noGrp="1"/>
          </p:cNvSpPr>
          <p:nvPr>
            <p:ph idx="1"/>
          </p:nvPr>
        </p:nvSpPr>
        <p:spPr/>
        <p:txBody>
          <a:bodyPr/>
          <a:lstStyle/>
          <a:p>
            <a:pPr algn="just"/>
            <a:r>
              <a:rPr lang="fr-FR" dirty="0" smtClean="0">
                <a:solidFill>
                  <a:srgbClr val="253979"/>
                </a:solidFill>
              </a:rPr>
              <a:t>L’aide financière de l’ANCV est versée aux retraités </a:t>
            </a:r>
            <a:r>
              <a:rPr lang="fr-FR" dirty="0">
                <a:solidFill>
                  <a:srgbClr val="253979"/>
                </a:solidFill>
              </a:rPr>
              <a:t>dont le revenu imposable, mentionné sur l’avis d’imposition 2020 sur les revenus 2019, est </a:t>
            </a:r>
            <a:r>
              <a:rPr lang="fr-FR" dirty="0" smtClean="0">
                <a:solidFill>
                  <a:srgbClr val="253979"/>
                </a:solidFill>
              </a:rPr>
              <a:t>inférieur au </a:t>
            </a:r>
            <a:r>
              <a:rPr lang="fr-FR" dirty="0">
                <a:solidFill>
                  <a:srgbClr val="253979"/>
                </a:solidFill>
              </a:rPr>
              <a:t>montant indiqué dans le tableau ci-dessous en fonction du nombre de parts fiscales</a:t>
            </a:r>
            <a:r>
              <a:rPr lang="fr-FR" dirty="0" smtClean="0">
                <a:solidFill>
                  <a:srgbClr val="253979"/>
                </a:solidFill>
              </a:rPr>
              <a:t>:</a:t>
            </a:r>
          </a:p>
          <a:p>
            <a:endParaRPr lang="fr-FR" dirty="0"/>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456722190"/>
              </p:ext>
            </p:extLst>
          </p:nvPr>
        </p:nvGraphicFramePr>
        <p:xfrm>
          <a:off x="841829" y="3280230"/>
          <a:ext cx="10305140" cy="1494971"/>
        </p:xfrm>
        <a:graphic>
          <a:graphicData uri="http://schemas.openxmlformats.org/drawingml/2006/table">
            <a:tbl>
              <a:tblPr firstRow="1" firstCol="1" bandRow="1">
                <a:tableStyleId>{5C22544A-7EE6-4342-B048-85BDC9FD1C3A}</a:tableStyleId>
              </a:tblPr>
              <a:tblGrid>
                <a:gridCol w="1471832"/>
                <a:gridCol w="1471832"/>
                <a:gridCol w="1471832"/>
                <a:gridCol w="1471832"/>
                <a:gridCol w="1472604"/>
                <a:gridCol w="1472604"/>
                <a:gridCol w="1472604"/>
              </a:tblGrid>
              <a:tr h="601983">
                <a:tc>
                  <a:txBody>
                    <a:bodyPr/>
                    <a:lstStyle/>
                    <a:p>
                      <a:pPr algn="ctr">
                        <a:lnSpc>
                          <a:spcPct val="150000"/>
                        </a:lnSpc>
                        <a:spcAft>
                          <a:spcPts val="1000"/>
                        </a:spcAft>
                      </a:pPr>
                      <a:r>
                        <a:rPr lang="fr-FR" sz="1100" dirty="0">
                          <a:solidFill>
                            <a:srgbClr val="253979"/>
                          </a:solidFill>
                          <a:effectLst/>
                        </a:rPr>
                        <a:t>Nombre de parts fiscales</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250000"/>
                        </a:lnSpc>
                        <a:spcAft>
                          <a:spcPts val="1000"/>
                        </a:spcAft>
                      </a:pPr>
                      <a:r>
                        <a:rPr lang="fr-FR" sz="1100" dirty="0">
                          <a:solidFill>
                            <a:srgbClr val="253979"/>
                          </a:solidFill>
                          <a:effectLst/>
                        </a:rPr>
                        <a:t>1</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250000"/>
                        </a:lnSpc>
                        <a:spcAft>
                          <a:spcPts val="1000"/>
                        </a:spcAft>
                      </a:pPr>
                      <a:r>
                        <a:rPr lang="fr-FR" sz="1100" dirty="0">
                          <a:solidFill>
                            <a:srgbClr val="253979"/>
                          </a:solidFill>
                          <a:effectLst/>
                        </a:rPr>
                        <a:t>1,5</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250000"/>
                        </a:lnSpc>
                        <a:spcAft>
                          <a:spcPts val="1000"/>
                        </a:spcAft>
                      </a:pPr>
                      <a:r>
                        <a:rPr lang="fr-FR" sz="1100" dirty="0">
                          <a:solidFill>
                            <a:srgbClr val="253979"/>
                          </a:solidFill>
                          <a:effectLst/>
                        </a:rPr>
                        <a:t>2</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250000"/>
                        </a:lnSpc>
                        <a:spcAft>
                          <a:spcPts val="1000"/>
                        </a:spcAft>
                      </a:pPr>
                      <a:r>
                        <a:rPr lang="fr-FR" sz="1100" dirty="0">
                          <a:solidFill>
                            <a:srgbClr val="253979"/>
                          </a:solidFill>
                          <a:effectLst/>
                        </a:rPr>
                        <a:t>2,5</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250000"/>
                        </a:lnSpc>
                        <a:spcAft>
                          <a:spcPts val="1000"/>
                        </a:spcAft>
                      </a:pPr>
                      <a:r>
                        <a:rPr lang="fr-FR" sz="1100" dirty="0">
                          <a:solidFill>
                            <a:srgbClr val="253979"/>
                          </a:solidFill>
                          <a:effectLst/>
                        </a:rPr>
                        <a:t>3</a:t>
                      </a:r>
                      <a:endParaRPr lang="fr-FR" sz="1100" dirty="0">
                        <a:solidFill>
                          <a:srgbClr val="253979"/>
                        </a:solidFill>
                        <a:effectLst/>
                        <a:latin typeface="Calibri"/>
                        <a:ea typeface="Calibri"/>
                        <a:cs typeface="Times New Roman"/>
                      </a:endParaRPr>
                    </a:p>
                  </a:txBody>
                  <a:tcPr marL="68580" marR="68580" marT="0" marB="0"/>
                </a:tc>
                <a:tc rowSpan="3">
                  <a:txBody>
                    <a:bodyPr/>
                    <a:lstStyle/>
                    <a:p>
                      <a:pPr algn="ctr">
                        <a:lnSpc>
                          <a:spcPct val="250000"/>
                        </a:lnSpc>
                        <a:spcAft>
                          <a:spcPts val="1000"/>
                        </a:spcAft>
                      </a:pPr>
                      <a:r>
                        <a:rPr lang="fr-FR" sz="1100" dirty="0">
                          <a:solidFill>
                            <a:srgbClr val="253979"/>
                          </a:solidFill>
                          <a:effectLst/>
                        </a:rPr>
                        <a:t>Ajouter 5 032 € par demi part supplémentaire</a:t>
                      </a:r>
                      <a:endParaRPr lang="fr-FR" sz="1100" dirty="0">
                        <a:solidFill>
                          <a:srgbClr val="253979"/>
                        </a:solidFill>
                        <a:effectLst/>
                        <a:latin typeface="Calibri"/>
                        <a:ea typeface="Calibri"/>
                        <a:cs typeface="Times New Roman"/>
                      </a:endParaRPr>
                    </a:p>
                  </a:txBody>
                  <a:tcPr marL="68580" marR="68580" marT="0" marB="0"/>
                </a:tc>
              </a:tr>
              <a:tr h="291005">
                <a:tc>
                  <a:txBody>
                    <a:bodyPr/>
                    <a:lstStyle/>
                    <a:p>
                      <a:pPr algn="ctr">
                        <a:lnSpc>
                          <a:spcPct val="115000"/>
                        </a:lnSpc>
                        <a:spcAft>
                          <a:spcPts val="1000"/>
                        </a:spcAft>
                      </a:pPr>
                      <a:r>
                        <a:rPr lang="fr-FR" sz="1100" dirty="0">
                          <a:solidFill>
                            <a:srgbClr val="253979"/>
                          </a:solidFill>
                          <a:effectLst/>
                        </a:rPr>
                        <a:t>Personne seule</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dirty="0">
                          <a:solidFill>
                            <a:srgbClr val="253979"/>
                          </a:solidFill>
                          <a:effectLst/>
                        </a:rPr>
                        <a:t>14 997 €</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dirty="0">
                          <a:solidFill>
                            <a:srgbClr val="253979"/>
                          </a:solidFill>
                          <a:effectLst/>
                        </a:rPr>
                        <a:t>20 029 €</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solidFill>
                            <a:srgbClr val="253979"/>
                          </a:solidFill>
                          <a:effectLst/>
                        </a:rPr>
                        <a:t>24 061 €</a:t>
                      </a:r>
                      <a:endParaRPr lang="fr-FR" sz="1100">
                        <a:solidFill>
                          <a:srgbClr val="253979"/>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solidFill>
                            <a:srgbClr val="253979"/>
                          </a:solidFill>
                          <a:effectLst/>
                        </a:rPr>
                        <a:t>30 093 €</a:t>
                      </a:r>
                      <a:endParaRPr lang="fr-FR" sz="1100">
                        <a:solidFill>
                          <a:srgbClr val="253979"/>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1100">
                          <a:solidFill>
                            <a:srgbClr val="253979"/>
                          </a:solidFill>
                          <a:effectLst/>
                        </a:rPr>
                        <a:t>35 125 €</a:t>
                      </a:r>
                      <a:endParaRPr lang="fr-FR" sz="1100">
                        <a:solidFill>
                          <a:srgbClr val="253979"/>
                        </a:solidFill>
                        <a:effectLst/>
                        <a:latin typeface="Calibri"/>
                        <a:ea typeface="Calibri"/>
                        <a:cs typeface="Times New Roman"/>
                      </a:endParaRPr>
                    </a:p>
                  </a:txBody>
                  <a:tcPr marL="68580" marR="68580" marT="0" marB="0"/>
                </a:tc>
                <a:tc vMerge="1">
                  <a:txBody>
                    <a:bodyPr/>
                    <a:lstStyle/>
                    <a:p>
                      <a:endParaRPr lang="fr-FR"/>
                    </a:p>
                  </a:txBody>
                  <a:tcPr/>
                </a:tc>
              </a:tr>
              <a:tr h="601983">
                <a:tc>
                  <a:txBody>
                    <a:bodyPr/>
                    <a:lstStyle/>
                    <a:p>
                      <a:pPr algn="ctr">
                        <a:lnSpc>
                          <a:spcPct val="150000"/>
                        </a:lnSpc>
                        <a:spcAft>
                          <a:spcPts val="1000"/>
                        </a:spcAft>
                      </a:pPr>
                      <a:r>
                        <a:rPr lang="fr-FR" sz="1100" dirty="0">
                          <a:solidFill>
                            <a:srgbClr val="253979"/>
                          </a:solidFill>
                          <a:effectLst/>
                        </a:rPr>
                        <a:t>Couple marié ou pacsé</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250000"/>
                        </a:lnSpc>
                        <a:spcAft>
                          <a:spcPts val="1000"/>
                        </a:spcAft>
                      </a:pPr>
                      <a:r>
                        <a:rPr lang="fr-FR" sz="1100" dirty="0">
                          <a:solidFill>
                            <a:srgbClr val="253979"/>
                          </a:solidFill>
                          <a:effectLst/>
                        </a:rPr>
                        <a:t>-</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250000"/>
                        </a:lnSpc>
                        <a:spcAft>
                          <a:spcPts val="1000"/>
                        </a:spcAft>
                      </a:pPr>
                      <a:r>
                        <a:rPr lang="fr-FR" sz="1100" dirty="0">
                          <a:solidFill>
                            <a:srgbClr val="253979"/>
                          </a:solidFill>
                          <a:effectLst/>
                        </a:rPr>
                        <a:t>-</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250000"/>
                        </a:lnSpc>
                        <a:spcAft>
                          <a:spcPts val="1000"/>
                        </a:spcAft>
                      </a:pPr>
                      <a:r>
                        <a:rPr lang="fr-FR" sz="1100" dirty="0">
                          <a:solidFill>
                            <a:srgbClr val="253979"/>
                          </a:solidFill>
                          <a:effectLst/>
                        </a:rPr>
                        <a:t>28 253 €</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250000"/>
                        </a:lnSpc>
                        <a:spcAft>
                          <a:spcPts val="1000"/>
                        </a:spcAft>
                      </a:pPr>
                      <a:r>
                        <a:rPr lang="fr-FR" sz="1100" dirty="0" smtClean="0">
                          <a:solidFill>
                            <a:srgbClr val="253979"/>
                          </a:solidFill>
                          <a:effectLst/>
                        </a:rPr>
                        <a:t>33</a:t>
                      </a:r>
                      <a:r>
                        <a:rPr lang="fr-FR" sz="1100" dirty="0">
                          <a:solidFill>
                            <a:srgbClr val="253979"/>
                          </a:solidFill>
                          <a:effectLst/>
                        </a:rPr>
                        <a:t> 285 €</a:t>
                      </a:r>
                      <a:endParaRPr lang="fr-FR" sz="1100" dirty="0">
                        <a:solidFill>
                          <a:srgbClr val="253979"/>
                        </a:solidFill>
                        <a:effectLst/>
                        <a:latin typeface="Calibri"/>
                        <a:ea typeface="Calibri"/>
                        <a:cs typeface="Times New Roman"/>
                      </a:endParaRPr>
                    </a:p>
                  </a:txBody>
                  <a:tcPr marL="68580" marR="68580" marT="0" marB="0"/>
                </a:tc>
                <a:tc>
                  <a:txBody>
                    <a:bodyPr/>
                    <a:lstStyle/>
                    <a:p>
                      <a:pPr algn="ctr">
                        <a:lnSpc>
                          <a:spcPct val="250000"/>
                        </a:lnSpc>
                        <a:spcAft>
                          <a:spcPts val="1000"/>
                        </a:spcAft>
                      </a:pPr>
                      <a:r>
                        <a:rPr lang="fr-FR" sz="1100" dirty="0">
                          <a:solidFill>
                            <a:srgbClr val="253979"/>
                          </a:solidFill>
                          <a:effectLst/>
                        </a:rPr>
                        <a:t>38 317 €</a:t>
                      </a:r>
                      <a:endParaRPr lang="fr-FR" sz="1100" dirty="0">
                        <a:solidFill>
                          <a:srgbClr val="253979"/>
                        </a:solidFill>
                        <a:effectLst/>
                        <a:latin typeface="Calibri"/>
                        <a:ea typeface="Calibri"/>
                        <a:cs typeface="Times New Roman"/>
                      </a:endParaRPr>
                    </a:p>
                  </a:txBody>
                  <a:tcPr marL="68580" marR="68580" marT="0" marB="0"/>
                </a:tc>
                <a:tc vMerge="1">
                  <a:txBody>
                    <a:bodyPr/>
                    <a:lstStyle/>
                    <a:p>
                      <a:endParaRPr lang="fr-FR"/>
                    </a:p>
                  </a:txBody>
                  <a:tcPr/>
                </a:tc>
              </a:tr>
            </a:tbl>
          </a:graphicData>
        </a:graphic>
      </p:graphicFrame>
      <p:sp>
        <p:nvSpPr>
          <p:cNvPr id="7" name="ZoneTexte 6"/>
          <p:cNvSpPr txBox="1"/>
          <p:nvPr/>
        </p:nvSpPr>
        <p:spPr>
          <a:xfrm>
            <a:off x="5849257" y="4934856"/>
            <a:ext cx="5312229" cy="507831"/>
          </a:xfrm>
          <a:prstGeom prst="rect">
            <a:avLst/>
          </a:prstGeom>
          <a:noFill/>
        </p:spPr>
        <p:txBody>
          <a:bodyPr wrap="square" rtlCol="0">
            <a:spAutoFit/>
          </a:bodyPr>
          <a:lstStyle/>
          <a:p>
            <a:r>
              <a:rPr lang="fr-FR" sz="900" i="1" dirty="0"/>
              <a:t>Direction générale des finances publiques, Déclaration des revenus 2019, Brochure pratique 2020</a:t>
            </a:r>
            <a:endParaRPr lang="fr-FR" sz="900" dirty="0"/>
          </a:p>
          <a:p>
            <a:endParaRPr lang="fr-FR" dirty="0"/>
          </a:p>
        </p:txBody>
      </p:sp>
      <p:sp>
        <p:nvSpPr>
          <p:cNvPr id="8" name="ZoneTexte 7"/>
          <p:cNvSpPr txBox="1"/>
          <p:nvPr/>
        </p:nvSpPr>
        <p:spPr>
          <a:xfrm>
            <a:off x="870857" y="5442687"/>
            <a:ext cx="10290629" cy="923330"/>
          </a:xfrm>
          <a:prstGeom prst="rect">
            <a:avLst/>
          </a:prstGeom>
          <a:noFill/>
        </p:spPr>
        <p:txBody>
          <a:bodyPr wrap="square" rtlCol="0">
            <a:spAutoFit/>
          </a:bodyPr>
          <a:lstStyle/>
          <a:p>
            <a:pPr algn="just"/>
            <a:r>
              <a:rPr lang="fr-FR" dirty="0" smtClean="0">
                <a:solidFill>
                  <a:srgbClr val="253979"/>
                </a:solidFill>
              </a:rPr>
              <a:t>Rappel: l’aide financière est versée aux aidants proches ou professionnels quelque soit leur âge et leur niveau de revenus. Les aidants proches peuvent partir seuls mais les aidants professionnels doivent partir avec la personne aidée pour bénéficier de l’aide.</a:t>
            </a:r>
            <a:endParaRPr lang="fr-FR" dirty="0">
              <a:solidFill>
                <a:srgbClr val="253979"/>
              </a:solidFill>
            </a:endParaRPr>
          </a:p>
        </p:txBody>
      </p:sp>
    </p:spTree>
    <p:extLst>
      <p:ext uri="{BB962C8B-B14F-4D97-AF65-F5344CB8AC3E}">
        <p14:creationId xmlns:p14="http://schemas.microsoft.com/office/powerpoint/2010/main" val="1975067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Des séjours de </a:t>
            </a:r>
            <a:r>
              <a:rPr lang="fr-FR" sz="3200" dirty="0" smtClean="0"/>
              <a:t>qualité</a:t>
            </a:r>
            <a:endParaRPr lang="fr-FR" sz="3200" dirty="0"/>
          </a:p>
        </p:txBody>
      </p:sp>
      <p:sp>
        <p:nvSpPr>
          <p:cNvPr id="7" name="ZoneTexte 6"/>
          <p:cNvSpPr txBox="1"/>
          <p:nvPr/>
        </p:nvSpPr>
        <p:spPr>
          <a:xfrm>
            <a:off x="236621" y="1100624"/>
            <a:ext cx="5696262" cy="461665"/>
          </a:xfrm>
          <a:prstGeom prst="rect">
            <a:avLst/>
          </a:prstGeom>
          <a:noFill/>
        </p:spPr>
        <p:txBody>
          <a:bodyPr wrap="square" rtlCol="0">
            <a:spAutoFit/>
          </a:bodyPr>
          <a:lstStyle/>
          <a:p>
            <a:pPr algn="ctr"/>
            <a:r>
              <a:rPr lang="fr-FR" sz="2400" b="1" dirty="0" smtClean="0">
                <a:solidFill>
                  <a:schemeClr val="tx2"/>
                </a:solidFill>
              </a:rPr>
              <a:t>Exemple pour 8 jours</a:t>
            </a:r>
            <a:endParaRPr lang="fr-FR" sz="2400" b="1" dirty="0">
              <a:solidFill>
                <a:schemeClr val="tx2"/>
              </a:solidFill>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739" y="1411300"/>
            <a:ext cx="4823695" cy="2760848"/>
          </a:xfrm>
          <a:prstGeom prst="rect">
            <a:avLst/>
          </a:prstGeom>
        </p:spPr>
      </p:pic>
      <p:sp>
        <p:nvSpPr>
          <p:cNvPr id="10" name="ZoneTexte 9"/>
          <p:cNvSpPr txBox="1"/>
          <p:nvPr/>
        </p:nvSpPr>
        <p:spPr>
          <a:xfrm>
            <a:off x="7616429" y="4363688"/>
            <a:ext cx="3899065" cy="861774"/>
          </a:xfrm>
          <a:prstGeom prst="rect">
            <a:avLst/>
          </a:prstGeom>
          <a:noFill/>
        </p:spPr>
        <p:txBody>
          <a:bodyPr wrap="square" rtlCol="0">
            <a:spAutoFit/>
          </a:bodyPr>
          <a:lstStyle/>
          <a:p>
            <a:r>
              <a:rPr lang="fr-FR" sz="1600" dirty="0">
                <a:solidFill>
                  <a:schemeClr val="tx2"/>
                </a:solidFill>
              </a:rPr>
              <a:t>Village Vacances </a:t>
            </a:r>
            <a:r>
              <a:rPr lang="fr-FR" sz="1600" dirty="0" smtClean="0">
                <a:solidFill>
                  <a:schemeClr val="tx2"/>
                </a:solidFill>
              </a:rPr>
              <a:t>en Gironde</a:t>
            </a:r>
          </a:p>
          <a:p>
            <a:endParaRPr lang="fr-FR" sz="1600" dirty="0">
              <a:solidFill>
                <a:schemeClr val="tx2"/>
              </a:solidFill>
            </a:endParaRPr>
          </a:p>
          <a:p>
            <a:endParaRPr lang="fr-FR" dirty="0"/>
          </a:p>
        </p:txBody>
      </p:sp>
      <p:sp>
        <p:nvSpPr>
          <p:cNvPr id="15" name="AutoShape 2" descr="Pin Rouge De Bureau épingle à Dessin Réaliste. Clip Art Libres De Droits ,  Vecteurs Et Illustration. Image 79165944."/>
          <p:cNvSpPr>
            <a:spLocks noChangeAspect="1" noChangeArrowheads="1"/>
          </p:cNvSpPr>
          <p:nvPr/>
        </p:nvSpPr>
        <p:spPr bwMode="auto">
          <a:xfrm>
            <a:off x="-342916" y="2507871"/>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 name="Image 19"/>
          <p:cNvPicPr>
            <a:picLocks noChangeAspect="1"/>
          </p:cNvPicPr>
          <p:nvPr/>
        </p:nvPicPr>
        <p:blipFill>
          <a:blip r:embed="rId4">
            <a:duotone>
              <a:schemeClr val="accent2">
                <a:shade val="45000"/>
                <a:satMod val="135000"/>
              </a:schemeClr>
              <a:prstClr val="white"/>
            </a:duotone>
          </a:blip>
          <a:stretch>
            <a:fillRect/>
          </a:stretch>
        </p:blipFill>
        <p:spPr>
          <a:xfrm>
            <a:off x="6827031" y="5910166"/>
            <a:ext cx="798414" cy="473017"/>
          </a:xfrm>
          <a:prstGeom prst="rect">
            <a:avLst/>
          </a:prstGeom>
        </p:spPr>
      </p:pic>
      <p:pic>
        <p:nvPicPr>
          <p:cNvPr id="21" name="Image 20"/>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90206" y="5043530"/>
            <a:ext cx="610202" cy="610202"/>
          </a:xfrm>
          <a:prstGeom prst="rect">
            <a:avLst/>
          </a:prstGeom>
        </p:spPr>
      </p:pic>
      <p:grpSp>
        <p:nvGrpSpPr>
          <p:cNvPr id="61" name="Groupe 60"/>
          <p:cNvGrpSpPr/>
          <p:nvPr/>
        </p:nvGrpSpPr>
        <p:grpSpPr>
          <a:xfrm>
            <a:off x="5807528" y="2055450"/>
            <a:ext cx="1435566" cy="1513765"/>
            <a:chOff x="5807528" y="2055450"/>
            <a:chExt cx="1435566" cy="1513765"/>
          </a:xfrm>
        </p:grpSpPr>
        <p:sp>
          <p:nvSpPr>
            <p:cNvPr id="14" name="Ellipse 13"/>
            <p:cNvSpPr/>
            <p:nvPr/>
          </p:nvSpPr>
          <p:spPr>
            <a:xfrm>
              <a:off x="5821896" y="2055450"/>
              <a:ext cx="1377802" cy="141449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2"/>
                </a:solidFill>
              </a:endParaRPr>
            </a:p>
          </p:txBody>
        </p:sp>
        <p:sp>
          <p:nvSpPr>
            <p:cNvPr id="22" name="ZoneTexte 21"/>
            <p:cNvSpPr txBox="1"/>
            <p:nvPr/>
          </p:nvSpPr>
          <p:spPr>
            <a:xfrm>
              <a:off x="5807528" y="2368886"/>
              <a:ext cx="1435566" cy="1200329"/>
            </a:xfrm>
            <a:prstGeom prst="rect">
              <a:avLst/>
            </a:prstGeom>
            <a:noFill/>
          </p:spPr>
          <p:txBody>
            <a:bodyPr wrap="square" rtlCol="0">
              <a:spAutoFit/>
            </a:bodyPr>
            <a:lstStyle/>
            <a:p>
              <a:pPr algn="ctr"/>
              <a:r>
                <a:rPr lang="fr-FR" b="1" dirty="0">
                  <a:solidFill>
                    <a:schemeClr val="accent2">
                      <a:lumMod val="75000"/>
                    </a:schemeClr>
                  </a:solidFill>
                </a:rPr>
                <a:t>250 € </a:t>
              </a:r>
              <a:r>
                <a:rPr lang="fr-FR" b="1" dirty="0">
                  <a:solidFill>
                    <a:schemeClr val="bg1"/>
                  </a:solidFill>
                </a:rPr>
                <a:t>avec </a:t>
              </a:r>
              <a:r>
                <a:rPr lang="fr-FR" b="1" dirty="0" smtClean="0">
                  <a:solidFill>
                    <a:schemeClr val="bg1"/>
                  </a:solidFill>
                </a:rPr>
                <a:t>l’aide de</a:t>
              </a:r>
              <a:endParaRPr lang="fr-FR" b="1" dirty="0">
                <a:solidFill>
                  <a:schemeClr val="bg1"/>
                </a:solidFill>
              </a:endParaRPr>
            </a:p>
            <a:p>
              <a:pPr algn="ctr"/>
              <a:r>
                <a:rPr lang="fr-FR" b="1" dirty="0" smtClean="0">
                  <a:solidFill>
                    <a:schemeClr val="bg1"/>
                  </a:solidFill>
                </a:rPr>
                <a:t>l’ANCV</a:t>
              </a:r>
              <a:endParaRPr lang="fr-FR" b="1" dirty="0">
                <a:solidFill>
                  <a:schemeClr val="bg1"/>
                </a:solidFill>
              </a:endParaRPr>
            </a:p>
            <a:p>
              <a:endParaRPr lang="fr-FR" dirty="0"/>
            </a:p>
          </p:txBody>
        </p:sp>
      </p:grpSp>
      <p:sp>
        <p:nvSpPr>
          <p:cNvPr id="44" name="Freeform 25"/>
          <p:cNvSpPr>
            <a:spLocks/>
          </p:cNvSpPr>
          <p:nvPr/>
        </p:nvSpPr>
        <p:spPr bwMode="auto">
          <a:xfrm>
            <a:off x="520224" y="1744090"/>
            <a:ext cx="4743319" cy="4694578"/>
          </a:xfrm>
          <a:custGeom>
            <a:avLst/>
            <a:gdLst>
              <a:gd name="T0" fmla="*/ 26056 w 27955"/>
              <a:gd name="T1" fmla="*/ 6519 h 27474"/>
              <a:gd name="T2" fmla="*/ 24690 w 27955"/>
              <a:gd name="T3" fmla="*/ 6359 h 27474"/>
              <a:gd name="T4" fmla="*/ 23309 w 27955"/>
              <a:gd name="T5" fmla="*/ 5456 h 27474"/>
              <a:gd name="T6" fmla="*/ 21993 w 27955"/>
              <a:gd name="T7" fmla="*/ 5267 h 27474"/>
              <a:gd name="T8" fmla="*/ 20717 w 27955"/>
              <a:gd name="T9" fmla="*/ 4238 h 27474"/>
              <a:gd name="T10" fmla="*/ 20338 w 27955"/>
              <a:gd name="T11" fmla="*/ 3609 h 27474"/>
              <a:gd name="T12" fmla="*/ 19186 w 27955"/>
              <a:gd name="T13" fmla="*/ 3241 h 27474"/>
              <a:gd name="T14" fmla="*/ 18192 w 27955"/>
              <a:gd name="T15" fmla="*/ 2536 h 27474"/>
              <a:gd name="T16" fmla="*/ 17096 w 27955"/>
              <a:gd name="T17" fmla="*/ 1081 h 27474"/>
              <a:gd name="T18" fmla="*/ 15849 w 27955"/>
              <a:gd name="T19" fmla="*/ 571 h 27474"/>
              <a:gd name="T20" fmla="*/ 13627 w 27955"/>
              <a:gd name="T21" fmla="*/ 2493 h 27474"/>
              <a:gd name="T22" fmla="*/ 10621 w 27955"/>
              <a:gd name="T23" fmla="*/ 4784 h 27474"/>
              <a:gd name="T24" fmla="*/ 7789 w 27955"/>
              <a:gd name="T25" fmla="*/ 5808 h 27474"/>
              <a:gd name="T26" fmla="*/ 6308 w 27955"/>
              <a:gd name="T27" fmla="*/ 4845 h 27474"/>
              <a:gd name="T28" fmla="*/ 6983 w 27955"/>
              <a:gd name="T29" fmla="*/ 6888 h 27474"/>
              <a:gd name="T30" fmla="*/ 6284 w 27955"/>
              <a:gd name="T31" fmla="*/ 8111 h 27474"/>
              <a:gd name="T32" fmla="*/ 5322 w 27955"/>
              <a:gd name="T33" fmla="*/ 7980 h 27474"/>
              <a:gd name="T34" fmla="*/ 3914 w 27955"/>
              <a:gd name="T35" fmla="*/ 7742 h 27474"/>
              <a:gd name="T36" fmla="*/ 2798 w 27955"/>
              <a:gd name="T37" fmla="*/ 7504 h 27474"/>
              <a:gd name="T38" fmla="*/ 1776 w 27955"/>
              <a:gd name="T39" fmla="*/ 7863 h 27474"/>
              <a:gd name="T40" fmla="*/ 124 w 27955"/>
              <a:gd name="T41" fmla="*/ 8452 h 27474"/>
              <a:gd name="T42" fmla="*/ 1049 w 27955"/>
              <a:gd name="T43" fmla="*/ 9116 h 27474"/>
              <a:gd name="T44" fmla="*/ 779 w 27955"/>
              <a:gd name="T45" fmla="*/ 9483 h 27474"/>
              <a:gd name="T46" fmla="*/ 1202 w 27955"/>
              <a:gd name="T47" fmla="*/ 10870 h 27474"/>
              <a:gd name="T48" fmla="*/ 3026 w 27955"/>
              <a:gd name="T49" fmla="*/ 11165 h 27474"/>
              <a:gd name="T50" fmla="*/ 4005 w 27955"/>
              <a:gd name="T51" fmla="*/ 11666 h 27474"/>
              <a:gd name="T52" fmla="*/ 4851 w 27955"/>
              <a:gd name="T53" fmla="*/ 12256 h 27474"/>
              <a:gd name="T54" fmla="*/ 5489 w 27955"/>
              <a:gd name="T55" fmla="*/ 12964 h 27474"/>
              <a:gd name="T56" fmla="*/ 5667 w 27955"/>
              <a:gd name="T57" fmla="*/ 13771 h 27474"/>
              <a:gd name="T58" fmla="*/ 7468 w 27955"/>
              <a:gd name="T59" fmla="*/ 15595 h 27474"/>
              <a:gd name="T60" fmla="*/ 7912 w 27955"/>
              <a:gd name="T61" fmla="*/ 16766 h 27474"/>
              <a:gd name="T62" fmla="*/ 8920 w 27955"/>
              <a:gd name="T63" fmla="*/ 19309 h 27474"/>
              <a:gd name="T64" fmla="*/ 7821 w 27955"/>
              <a:gd name="T65" fmla="*/ 18068 h 27474"/>
              <a:gd name="T66" fmla="*/ 7568 w 27955"/>
              <a:gd name="T67" fmla="*/ 21515 h 27474"/>
              <a:gd name="T68" fmla="*/ 6895 w 27955"/>
              <a:gd name="T69" fmla="*/ 24801 h 27474"/>
              <a:gd name="T70" fmla="*/ 7740 w 27955"/>
              <a:gd name="T71" fmla="*/ 25426 h 27474"/>
              <a:gd name="T72" fmla="*/ 9276 w 27955"/>
              <a:gd name="T73" fmla="*/ 26108 h 27474"/>
              <a:gd name="T74" fmla="*/ 10829 w 27955"/>
              <a:gd name="T75" fmla="*/ 26378 h 27474"/>
              <a:gd name="T76" fmla="*/ 11936 w 27955"/>
              <a:gd name="T77" fmla="*/ 26030 h 27474"/>
              <a:gd name="T78" fmla="*/ 13920 w 27955"/>
              <a:gd name="T79" fmla="*/ 26659 h 27474"/>
              <a:gd name="T80" fmla="*/ 14918 w 27955"/>
              <a:gd name="T81" fmla="*/ 27221 h 27474"/>
              <a:gd name="T82" fmla="*/ 16624 w 27955"/>
              <a:gd name="T83" fmla="*/ 27074 h 27474"/>
              <a:gd name="T84" fmla="*/ 16816 w 27955"/>
              <a:gd name="T85" fmla="*/ 25688 h 27474"/>
              <a:gd name="T86" fmla="*/ 17890 w 27955"/>
              <a:gd name="T87" fmla="*/ 24749 h 27474"/>
              <a:gd name="T88" fmla="*/ 19061 w 27955"/>
              <a:gd name="T89" fmla="*/ 23836 h 27474"/>
              <a:gd name="T90" fmla="*/ 19965 w 27955"/>
              <a:gd name="T91" fmla="*/ 23982 h 27474"/>
              <a:gd name="T92" fmla="*/ 20741 w 27955"/>
              <a:gd name="T93" fmla="*/ 24432 h 27474"/>
              <a:gd name="T94" fmla="*/ 21214 w 27955"/>
              <a:gd name="T95" fmla="*/ 24571 h 27474"/>
              <a:gd name="T96" fmla="*/ 23046 w 27955"/>
              <a:gd name="T97" fmla="*/ 25224 h 27474"/>
              <a:gd name="T98" fmla="*/ 24598 w 27955"/>
              <a:gd name="T99" fmla="*/ 24982 h 27474"/>
              <a:gd name="T100" fmla="*/ 25433 w 27955"/>
              <a:gd name="T101" fmla="*/ 23920 h 27474"/>
              <a:gd name="T102" fmla="*/ 26826 w 27955"/>
              <a:gd name="T103" fmla="*/ 22432 h 27474"/>
              <a:gd name="T104" fmla="*/ 25257 w 27955"/>
              <a:gd name="T105" fmla="*/ 21678 h 27474"/>
              <a:gd name="T106" fmla="*/ 25333 w 27955"/>
              <a:gd name="T107" fmla="*/ 20267 h 27474"/>
              <a:gd name="T108" fmla="*/ 25106 w 27955"/>
              <a:gd name="T109" fmla="*/ 19107 h 27474"/>
              <a:gd name="T110" fmla="*/ 25267 w 27955"/>
              <a:gd name="T111" fmla="*/ 17706 h 27474"/>
              <a:gd name="T112" fmla="*/ 25156 w 27955"/>
              <a:gd name="T113" fmla="*/ 16319 h 27474"/>
              <a:gd name="T114" fmla="*/ 23795 w 27955"/>
              <a:gd name="T115" fmla="*/ 15286 h 27474"/>
              <a:gd name="T116" fmla="*/ 23438 w 27955"/>
              <a:gd name="T117" fmla="*/ 15559 h 27474"/>
              <a:gd name="T118" fmla="*/ 24477 w 27955"/>
              <a:gd name="T119" fmla="*/ 13401 h 27474"/>
              <a:gd name="T120" fmla="*/ 25105 w 27955"/>
              <a:gd name="T121" fmla="*/ 12172 h 27474"/>
              <a:gd name="T122" fmla="*/ 26392 w 27955"/>
              <a:gd name="T123" fmla="*/ 11658 h 27474"/>
              <a:gd name="T124" fmla="*/ 26836 w 27955"/>
              <a:gd name="T125" fmla="*/ 9019 h 27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55" h="27474">
                <a:moveTo>
                  <a:pt x="27890" y="7076"/>
                </a:moveTo>
                <a:lnTo>
                  <a:pt x="27874" y="7071"/>
                </a:lnTo>
                <a:lnTo>
                  <a:pt x="27858" y="7064"/>
                </a:lnTo>
                <a:lnTo>
                  <a:pt x="27842" y="7057"/>
                </a:lnTo>
                <a:lnTo>
                  <a:pt x="27828" y="7048"/>
                </a:lnTo>
                <a:lnTo>
                  <a:pt x="27822" y="7043"/>
                </a:lnTo>
                <a:lnTo>
                  <a:pt x="27815" y="7041"/>
                </a:lnTo>
                <a:lnTo>
                  <a:pt x="27803" y="7037"/>
                </a:lnTo>
                <a:lnTo>
                  <a:pt x="27790" y="7034"/>
                </a:lnTo>
                <a:lnTo>
                  <a:pt x="27777" y="7033"/>
                </a:lnTo>
                <a:lnTo>
                  <a:pt x="27763" y="7030"/>
                </a:lnTo>
                <a:lnTo>
                  <a:pt x="27750" y="7028"/>
                </a:lnTo>
                <a:lnTo>
                  <a:pt x="27738" y="7025"/>
                </a:lnTo>
                <a:lnTo>
                  <a:pt x="27725" y="7020"/>
                </a:lnTo>
                <a:lnTo>
                  <a:pt x="27717" y="7014"/>
                </a:lnTo>
                <a:lnTo>
                  <a:pt x="27708" y="7009"/>
                </a:lnTo>
                <a:lnTo>
                  <a:pt x="27692" y="6995"/>
                </a:lnTo>
                <a:lnTo>
                  <a:pt x="27676" y="6981"/>
                </a:lnTo>
                <a:lnTo>
                  <a:pt x="27660" y="6966"/>
                </a:lnTo>
                <a:lnTo>
                  <a:pt x="27650" y="6960"/>
                </a:lnTo>
                <a:lnTo>
                  <a:pt x="27658" y="6965"/>
                </a:lnTo>
                <a:lnTo>
                  <a:pt x="27611" y="6951"/>
                </a:lnTo>
                <a:lnTo>
                  <a:pt x="27587" y="6944"/>
                </a:lnTo>
                <a:lnTo>
                  <a:pt x="27562" y="6938"/>
                </a:lnTo>
                <a:lnTo>
                  <a:pt x="27552" y="6936"/>
                </a:lnTo>
                <a:lnTo>
                  <a:pt x="27540" y="6935"/>
                </a:lnTo>
                <a:lnTo>
                  <a:pt x="27514" y="6935"/>
                </a:lnTo>
                <a:lnTo>
                  <a:pt x="27500" y="6934"/>
                </a:lnTo>
                <a:lnTo>
                  <a:pt x="27488" y="6933"/>
                </a:lnTo>
                <a:lnTo>
                  <a:pt x="27476" y="6930"/>
                </a:lnTo>
                <a:lnTo>
                  <a:pt x="27471" y="6927"/>
                </a:lnTo>
                <a:lnTo>
                  <a:pt x="27466" y="6925"/>
                </a:lnTo>
                <a:lnTo>
                  <a:pt x="27459" y="6921"/>
                </a:lnTo>
                <a:lnTo>
                  <a:pt x="27453" y="6915"/>
                </a:lnTo>
                <a:lnTo>
                  <a:pt x="27442" y="6905"/>
                </a:lnTo>
                <a:lnTo>
                  <a:pt x="27432" y="6892"/>
                </a:lnTo>
                <a:lnTo>
                  <a:pt x="27424" y="6880"/>
                </a:lnTo>
                <a:lnTo>
                  <a:pt x="27414" y="6868"/>
                </a:lnTo>
                <a:lnTo>
                  <a:pt x="27404" y="6856"/>
                </a:lnTo>
                <a:lnTo>
                  <a:pt x="27398" y="6850"/>
                </a:lnTo>
                <a:lnTo>
                  <a:pt x="27392" y="6846"/>
                </a:lnTo>
                <a:lnTo>
                  <a:pt x="27385" y="6842"/>
                </a:lnTo>
                <a:lnTo>
                  <a:pt x="27378" y="6837"/>
                </a:lnTo>
                <a:lnTo>
                  <a:pt x="27349" y="6826"/>
                </a:lnTo>
                <a:lnTo>
                  <a:pt x="27328" y="6819"/>
                </a:lnTo>
                <a:lnTo>
                  <a:pt x="27305" y="6812"/>
                </a:lnTo>
                <a:lnTo>
                  <a:pt x="27284" y="6807"/>
                </a:lnTo>
                <a:lnTo>
                  <a:pt x="27274" y="6806"/>
                </a:lnTo>
                <a:lnTo>
                  <a:pt x="27264" y="6806"/>
                </a:lnTo>
                <a:lnTo>
                  <a:pt x="27257" y="6806"/>
                </a:lnTo>
                <a:lnTo>
                  <a:pt x="27250" y="6808"/>
                </a:lnTo>
                <a:lnTo>
                  <a:pt x="27246" y="6810"/>
                </a:lnTo>
                <a:lnTo>
                  <a:pt x="27245" y="6812"/>
                </a:lnTo>
                <a:lnTo>
                  <a:pt x="27244" y="6815"/>
                </a:lnTo>
                <a:lnTo>
                  <a:pt x="27240" y="6830"/>
                </a:lnTo>
                <a:lnTo>
                  <a:pt x="27239" y="6844"/>
                </a:lnTo>
                <a:lnTo>
                  <a:pt x="27238" y="6859"/>
                </a:lnTo>
                <a:lnTo>
                  <a:pt x="27235" y="6871"/>
                </a:lnTo>
                <a:lnTo>
                  <a:pt x="27234" y="6876"/>
                </a:lnTo>
                <a:lnTo>
                  <a:pt x="27231" y="6880"/>
                </a:lnTo>
                <a:lnTo>
                  <a:pt x="27227" y="6883"/>
                </a:lnTo>
                <a:lnTo>
                  <a:pt x="27223" y="6885"/>
                </a:lnTo>
                <a:lnTo>
                  <a:pt x="27217" y="6886"/>
                </a:lnTo>
                <a:lnTo>
                  <a:pt x="27211" y="6885"/>
                </a:lnTo>
                <a:lnTo>
                  <a:pt x="27203" y="6883"/>
                </a:lnTo>
                <a:lnTo>
                  <a:pt x="27194" y="6879"/>
                </a:lnTo>
                <a:lnTo>
                  <a:pt x="27181" y="6872"/>
                </a:lnTo>
                <a:lnTo>
                  <a:pt x="27169" y="6868"/>
                </a:lnTo>
                <a:lnTo>
                  <a:pt x="27158" y="6862"/>
                </a:lnTo>
                <a:lnTo>
                  <a:pt x="27148" y="6858"/>
                </a:lnTo>
                <a:lnTo>
                  <a:pt x="27139" y="6853"/>
                </a:lnTo>
                <a:lnTo>
                  <a:pt x="27132" y="6846"/>
                </a:lnTo>
                <a:lnTo>
                  <a:pt x="27125" y="6837"/>
                </a:lnTo>
                <a:lnTo>
                  <a:pt x="27118" y="6825"/>
                </a:lnTo>
                <a:lnTo>
                  <a:pt x="27113" y="6819"/>
                </a:lnTo>
                <a:lnTo>
                  <a:pt x="27107" y="6812"/>
                </a:lnTo>
                <a:lnTo>
                  <a:pt x="27098" y="6806"/>
                </a:lnTo>
                <a:lnTo>
                  <a:pt x="27087" y="6800"/>
                </a:lnTo>
                <a:lnTo>
                  <a:pt x="27076" y="6794"/>
                </a:lnTo>
                <a:lnTo>
                  <a:pt x="27065" y="6790"/>
                </a:lnTo>
                <a:lnTo>
                  <a:pt x="27053" y="6785"/>
                </a:lnTo>
                <a:lnTo>
                  <a:pt x="27041" y="6781"/>
                </a:lnTo>
                <a:lnTo>
                  <a:pt x="27030" y="6779"/>
                </a:lnTo>
                <a:lnTo>
                  <a:pt x="27020" y="6778"/>
                </a:lnTo>
                <a:lnTo>
                  <a:pt x="27012" y="6778"/>
                </a:lnTo>
                <a:lnTo>
                  <a:pt x="27007" y="6779"/>
                </a:lnTo>
                <a:lnTo>
                  <a:pt x="27005" y="6780"/>
                </a:lnTo>
                <a:lnTo>
                  <a:pt x="27003" y="6782"/>
                </a:lnTo>
                <a:lnTo>
                  <a:pt x="27003" y="6784"/>
                </a:lnTo>
                <a:lnTo>
                  <a:pt x="27003" y="6786"/>
                </a:lnTo>
                <a:lnTo>
                  <a:pt x="27006" y="6794"/>
                </a:lnTo>
                <a:lnTo>
                  <a:pt x="27012" y="6803"/>
                </a:lnTo>
                <a:lnTo>
                  <a:pt x="26996" y="6811"/>
                </a:lnTo>
                <a:lnTo>
                  <a:pt x="26979" y="6821"/>
                </a:lnTo>
                <a:lnTo>
                  <a:pt x="26969" y="6825"/>
                </a:lnTo>
                <a:lnTo>
                  <a:pt x="26959" y="6829"/>
                </a:lnTo>
                <a:lnTo>
                  <a:pt x="26951" y="6830"/>
                </a:lnTo>
                <a:lnTo>
                  <a:pt x="26942" y="6829"/>
                </a:lnTo>
                <a:lnTo>
                  <a:pt x="26926" y="6824"/>
                </a:lnTo>
                <a:lnTo>
                  <a:pt x="26912" y="6820"/>
                </a:lnTo>
                <a:lnTo>
                  <a:pt x="26899" y="6816"/>
                </a:lnTo>
                <a:lnTo>
                  <a:pt x="26886" y="6812"/>
                </a:lnTo>
                <a:lnTo>
                  <a:pt x="26874" y="6811"/>
                </a:lnTo>
                <a:lnTo>
                  <a:pt x="26859" y="6810"/>
                </a:lnTo>
                <a:lnTo>
                  <a:pt x="26844" y="6812"/>
                </a:lnTo>
                <a:lnTo>
                  <a:pt x="26828" y="6817"/>
                </a:lnTo>
                <a:lnTo>
                  <a:pt x="26815" y="6821"/>
                </a:lnTo>
                <a:lnTo>
                  <a:pt x="26803" y="6826"/>
                </a:lnTo>
                <a:lnTo>
                  <a:pt x="26778" y="6839"/>
                </a:lnTo>
                <a:lnTo>
                  <a:pt x="26754" y="6853"/>
                </a:lnTo>
                <a:lnTo>
                  <a:pt x="26742" y="6857"/>
                </a:lnTo>
                <a:lnTo>
                  <a:pt x="26729" y="6861"/>
                </a:lnTo>
                <a:lnTo>
                  <a:pt x="26725" y="6861"/>
                </a:lnTo>
                <a:lnTo>
                  <a:pt x="26720" y="6861"/>
                </a:lnTo>
                <a:lnTo>
                  <a:pt x="26715" y="6859"/>
                </a:lnTo>
                <a:lnTo>
                  <a:pt x="26711" y="6857"/>
                </a:lnTo>
                <a:lnTo>
                  <a:pt x="26703" y="6849"/>
                </a:lnTo>
                <a:lnTo>
                  <a:pt x="26697" y="6839"/>
                </a:lnTo>
                <a:lnTo>
                  <a:pt x="26684" y="6818"/>
                </a:lnTo>
                <a:lnTo>
                  <a:pt x="26677" y="6809"/>
                </a:lnTo>
                <a:lnTo>
                  <a:pt x="26671" y="6803"/>
                </a:lnTo>
                <a:lnTo>
                  <a:pt x="26658" y="6794"/>
                </a:lnTo>
                <a:lnTo>
                  <a:pt x="26646" y="6787"/>
                </a:lnTo>
                <a:lnTo>
                  <a:pt x="26633" y="6782"/>
                </a:lnTo>
                <a:lnTo>
                  <a:pt x="26619" y="6780"/>
                </a:lnTo>
                <a:lnTo>
                  <a:pt x="26606" y="6778"/>
                </a:lnTo>
                <a:lnTo>
                  <a:pt x="26591" y="6777"/>
                </a:lnTo>
                <a:lnTo>
                  <a:pt x="26562" y="6778"/>
                </a:lnTo>
                <a:lnTo>
                  <a:pt x="26546" y="6778"/>
                </a:lnTo>
                <a:lnTo>
                  <a:pt x="26532" y="6775"/>
                </a:lnTo>
                <a:lnTo>
                  <a:pt x="26519" y="6772"/>
                </a:lnTo>
                <a:lnTo>
                  <a:pt x="26508" y="6767"/>
                </a:lnTo>
                <a:lnTo>
                  <a:pt x="26485" y="6755"/>
                </a:lnTo>
                <a:lnTo>
                  <a:pt x="26472" y="6749"/>
                </a:lnTo>
                <a:lnTo>
                  <a:pt x="26458" y="6743"/>
                </a:lnTo>
                <a:lnTo>
                  <a:pt x="26455" y="6742"/>
                </a:lnTo>
                <a:lnTo>
                  <a:pt x="26453" y="6740"/>
                </a:lnTo>
                <a:lnTo>
                  <a:pt x="26449" y="6735"/>
                </a:lnTo>
                <a:lnTo>
                  <a:pt x="26447" y="6728"/>
                </a:lnTo>
                <a:lnTo>
                  <a:pt x="26447" y="6720"/>
                </a:lnTo>
                <a:lnTo>
                  <a:pt x="26447" y="6711"/>
                </a:lnTo>
                <a:lnTo>
                  <a:pt x="26448" y="6702"/>
                </a:lnTo>
                <a:lnTo>
                  <a:pt x="26450" y="6680"/>
                </a:lnTo>
                <a:lnTo>
                  <a:pt x="26453" y="6657"/>
                </a:lnTo>
                <a:lnTo>
                  <a:pt x="26453" y="6646"/>
                </a:lnTo>
                <a:lnTo>
                  <a:pt x="26450" y="6635"/>
                </a:lnTo>
                <a:lnTo>
                  <a:pt x="26448" y="6626"/>
                </a:lnTo>
                <a:lnTo>
                  <a:pt x="26444" y="6617"/>
                </a:lnTo>
                <a:lnTo>
                  <a:pt x="26437" y="6608"/>
                </a:lnTo>
                <a:lnTo>
                  <a:pt x="26433" y="6605"/>
                </a:lnTo>
                <a:lnTo>
                  <a:pt x="26429" y="6602"/>
                </a:lnTo>
                <a:lnTo>
                  <a:pt x="26415" y="6592"/>
                </a:lnTo>
                <a:lnTo>
                  <a:pt x="26403" y="6583"/>
                </a:lnTo>
                <a:lnTo>
                  <a:pt x="26395" y="6576"/>
                </a:lnTo>
                <a:lnTo>
                  <a:pt x="26390" y="6568"/>
                </a:lnTo>
                <a:lnTo>
                  <a:pt x="26386" y="6562"/>
                </a:lnTo>
                <a:lnTo>
                  <a:pt x="26385" y="6555"/>
                </a:lnTo>
                <a:lnTo>
                  <a:pt x="26386" y="6549"/>
                </a:lnTo>
                <a:lnTo>
                  <a:pt x="26389" y="6541"/>
                </a:lnTo>
                <a:lnTo>
                  <a:pt x="26393" y="6535"/>
                </a:lnTo>
                <a:lnTo>
                  <a:pt x="26397" y="6528"/>
                </a:lnTo>
                <a:lnTo>
                  <a:pt x="26407" y="6513"/>
                </a:lnTo>
                <a:lnTo>
                  <a:pt x="26411" y="6504"/>
                </a:lnTo>
                <a:lnTo>
                  <a:pt x="26417" y="6494"/>
                </a:lnTo>
                <a:lnTo>
                  <a:pt x="26420" y="6484"/>
                </a:lnTo>
                <a:lnTo>
                  <a:pt x="26422" y="6472"/>
                </a:lnTo>
                <a:lnTo>
                  <a:pt x="26423" y="6469"/>
                </a:lnTo>
                <a:lnTo>
                  <a:pt x="26422" y="6467"/>
                </a:lnTo>
                <a:lnTo>
                  <a:pt x="26420" y="6464"/>
                </a:lnTo>
                <a:lnTo>
                  <a:pt x="26415" y="6462"/>
                </a:lnTo>
                <a:lnTo>
                  <a:pt x="26408" y="6461"/>
                </a:lnTo>
                <a:lnTo>
                  <a:pt x="26401" y="6460"/>
                </a:lnTo>
                <a:lnTo>
                  <a:pt x="26392" y="6461"/>
                </a:lnTo>
                <a:lnTo>
                  <a:pt x="26372" y="6463"/>
                </a:lnTo>
                <a:lnTo>
                  <a:pt x="26352" y="6466"/>
                </a:lnTo>
                <a:lnTo>
                  <a:pt x="26333" y="6469"/>
                </a:lnTo>
                <a:lnTo>
                  <a:pt x="26318" y="6473"/>
                </a:lnTo>
                <a:lnTo>
                  <a:pt x="26310" y="6474"/>
                </a:lnTo>
                <a:lnTo>
                  <a:pt x="26305" y="6474"/>
                </a:lnTo>
                <a:lnTo>
                  <a:pt x="26300" y="6473"/>
                </a:lnTo>
                <a:lnTo>
                  <a:pt x="26289" y="6469"/>
                </a:lnTo>
                <a:lnTo>
                  <a:pt x="26280" y="6464"/>
                </a:lnTo>
                <a:lnTo>
                  <a:pt x="26271" y="6456"/>
                </a:lnTo>
                <a:lnTo>
                  <a:pt x="26264" y="6449"/>
                </a:lnTo>
                <a:lnTo>
                  <a:pt x="26255" y="6439"/>
                </a:lnTo>
                <a:lnTo>
                  <a:pt x="26241" y="6421"/>
                </a:lnTo>
                <a:lnTo>
                  <a:pt x="26233" y="6412"/>
                </a:lnTo>
                <a:lnTo>
                  <a:pt x="26226" y="6404"/>
                </a:lnTo>
                <a:lnTo>
                  <a:pt x="26217" y="6398"/>
                </a:lnTo>
                <a:lnTo>
                  <a:pt x="26209" y="6394"/>
                </a:lnTo>
                <a:lnTo>
                  <a:pt x="26199" y="6390"/>
                </a:lnTo>
                <a:lnTo>
                  <a:pt x="26193" y="6390"/>
                </a:lnTo>
                <a:lnTo>
                  <a:pt x="26188" y="6390"/>
                </a:lnTo>
                <a:lnTo>
                  <a:pt x="26182" y="6391"/>
                </a:lnTo>
                <a:lnTo>
                  <a:pt x="26177" y="6392"/>
                </a:lnTo>
                <a:lnTo>
                  <a:pt x="26171" y="6396"/>
                </a:lnTo>
                <a:lnTo>
                  <a:pt x="26164" y="6399"/>
                </a:lnTo>
                <a:lnTo>
                  <a:pt x="26142" y="6412"/>
                </a:lnTo>
                <a:lnTo>
                  <a:pt x="26123" y="6424"/>
                </a:lnTo>
                <a:lnTo>
                  <a:pt x="26107" y="6437"/>
                </a:lnTo>
                <a:lnTo>
                  <a:pt x="26100" y="6443"/>
                </a:lnTo>
                <a:lnTo>
                  <a:pt x="26094" y="6450"/>
                </a:lnTo>
                <a:lnTo>
                  <a:pt x="26088" y="6458"/>
                </a:lnTo>
                <a:lnTo>
                  <a:pt x="26083" y="6466"/>
                </a:lnTo>
                <a:lnTo>
                  <a:pt x="26078" y="6475"/>
                </a:lnTo>
                <a:lnTo>
                  <a:pt x="26075" y="6485"/>
                </a:lnTo>
                <a:lnTo>
                  <a:pt x="26073" y="6496"/>
                </a:lnTo>
                <a:lnTo>
                  <a:pt x="26071" y="6507"/>
                </a:lnTo>
                <a:lnTo>
                  <a:pt x="26070" y="6519"/>
                </a:lnTo>
                <a:lnTo>
                  <a:pt x="26070" y="6533"/>
                </a:lnTo>
                <a:lnTo>
                  <a:pt x="26069" y="6528"/>
                </a:lnTo>
                <a:lnTo>
                  <a:pt x="26066" y="6525"/>
                </a:lnTo>
                <a:lnTo>
                  <a:pt x="26064" y="6522"/>
                </a:lnTo>
                <a:lnTo>
                  <a:pt x="26060" y="6520"/>
                </a:lnTo>
                <a:lnTo>
                  <a:pt x="26056" y="6519"/>
                </a:lnTo>
                <a:lnTo>
                  <a:pt x="26050" y="6519"/>
                </a:lnTo>
                <a:lnTo>
                  <a:pt x="26039" y="6522"/>
                </a:lnTo>
                <a:lnTo>
                  <a:pt x="26027" y="6526"/>
                </a:lnTo>
                <a:lnTo>
                  <a:pt x="26016" y="6530"/>
                </a:lnTo>
                <a:lnTo>
                  <a:pt x="26008" y="6536"/>
                </a:lnTo>
                <a:lnTo>
                  <a:pt x="26002" y="6539"/>
                </a:lnTo>
                <a:lnTo>
                  <a:pt x="25998" y="6544"/>
                </a:lnTo>
                <a:lnTo>
                  <a:pt x="25994" y="6550"/>
                </a:lnTo>
                <a:lnTo>
                  <a:pt x="25985" y="6563"/>
                </a:lnTo>
                <a:lnTo>
                  <a:pt x="25980" y="6577"/>
                </a:lnTo>
                <a:lnTo>
                  <a:pt x="25975" y="6590"/>
                </a:lnTo>
                <a:lnTo>
                  <a:pt x="25973" y="6594"/>
                </a:lnTo>
                <a:lnTo>
                  <a:pt x="25971" y="6596"/>
                </a:lnTo>
                <a:lnTo>
                  <a:pt x="25969" y="6599"/>
                </a:lnTo>
                <a:lnTo>
                  <a:pt x="25967" y="6600"/>
                </a:lnTo>
                <a:lnTo>
                  <a:pt x="25961" y="6601"/>
                </a:lnTo>
                <a:lnTo>
                  <a:pt x="25954" y="6600"/>
                </a:lnTo>
                <a:lnTo>
                  <a:pt x="25941" y="6594"/>
                </a:lnTo>
                <a:lnTo>
                  <a:pt x="25934" y="6592"/>
                </a:lnTo>
                <a:lnTo>
                  <a:pt x="25928" y="6590"/>
                </a:lnTo>
                <a:lnTo>
                  <a:pt x="25920" y="6587"/>
                </a:lnTo>
                <a:lnTo>
                  <a:pt x="25907" y="6582"/>
                </a:lnTo>
                <a:lnTo>
                  <a:pt x="25875" y="6568"/>
                </a:lnTo>
                <a:lnTo>
                  <a:pt x="25860" y="6563"/>
                </a:lnTo>
                <a:lnTo>
                  <a:pt x="25846" y="6560"/>
                </a:lnTo>
                <a:lnTo>
                  <a:pt x="25841" y="6558"/>
                </a:lnTo>
                <a:lnTo>
                  <a:pt x="25836" y="6558"/>
                </a:lnTo>
                <a:lnTo>
                  <a:pt x="25833" y="6560"/>
                </a:lnTo>
                <a:lnTo>
                  <a:pt x="25832" y="6562"/>
                </a:lnTo>
                <a:lnTo>
                  <a:pt x="25830" y="6565"/>
                </a:lnTo>
                <a:lnTo>
                  <a:pt x="25828" y="6567"/>
                </a:lnTo>
                <a:lnTo>
                  <a:pt x="25821" y="6573"/>
                </a:lnTo>
                <a:lnTo>
                  <a:pt x="25811" y="6577"/>
                </a:lnTo>
                <a:lnTo>
                  <a:pt x="25801" y="6581"/>
                </a:lnTo>
                <a:lnTo>
                  <a:pt x="25778" y="6589"/>
                </a:lnTo>
                <a:lnTo>
                  <a:pt x="25759" y="6594"/>
                </a:lnTo>
                <a:lnTo>
                  <a:pt x="25756" y="6595"/>
                </a:lnTo>
                <a:lnTo>
                  <a:pt x="25751" y="6595"/>
                </a:lnTo>
                <a:lnTo>
                  <a:pt x="25741" y="6594"/>
                </a:lnTo>
                <a:lnTo>
                  <a:pt x="25730" y="6591"/>
                </a:lnTo>
                <a:lnTo>
                  <a:pt x="25718" y="6587"/>
                </a:lnTo>
                <a:lnTo>
                  <a:pt x="25708" y="6581"/>
                </a:lnTo>
                <a:lnTo>
                  <a:pt x="25700" y="6575"/>
                </a:lnTo>
                <a:lnTo>
                  <a:pt x="25694" y="6569"/>
                </a:lnTo>
                <a:lnTo>
                  <a:pt x="25692" y="6567"/>
                </a:lnTo>
                <a:lnTo>
                  <a:pt x="25691" y="6564"/>
                </a:lnTo>
                <a:lnTo>
                  <a:pt x="25691" y="6567"/>
                </a:lnTo>
                <a:lnTo>
                  <a:pt x="25690" y="6569"/>
                </a:lnTo>
                <a:lnTo>
                  <a:pt x="25688" y="6571"/>
                </a:lnTo>
                <a:lnTo>
                  <a:pt x="25686" y="6573"/>
                </a:lnTo>
                <a:lnTo>
                  <a:pt x="25679" y="6576"/>
                </a:lnTo>
                <a:lnTo>
                  <a:pt x="25671" y="6577"/>
                </a:lnTo>
                <a:lnTo>
                  <a:pt x="25663" y="6578"/>
                </a:lnTo>
                <a:lnTo>
                  <a:pt x="25655" y="6579"/>
                </a:lnTo>
                <a:lnTo>
                  <a:pt x="25644" y="6578"/>
                </a:lnTo>
                <a:lnTo>
                  <a:pt x="25640" y="6576"/>
                </a:lnTo>
                <a:lnTo>
                  <a:pt x="25636" y="6571"/>
                </a:lnTo>
                <a:lnTo>
                  <a:pt x="25631" y="6565"/>
                </a:lnTo>
                <a:lnTo>
                  <a:pt x="25626" y="6558"/>
                </a:lnTo>
                <a:lnTo>
                  <a:pt x="25617" y="6543"/>
                </a:lnTo>
                <a:lnTo>
                  <a:pt x="25610" y="6531"/>
                </a:lnTo>
                <a:lnTo>
                  <a:pt x="25599" y="6518"/>
                </a:lnTo>
                <a:lnTo>
                  <a:pt x="25588" y="6507"/>
                </a:lnTo>
                <a:lnTo>
                  <a:pt x="25577" y="6499"/>
                </a:lnTo>
                <a:lnTo>
                  <a:pt x="25564" y="6492"/>
                </a:lnTo>
                <a:lnTo>
                  <a:pt x="25551" y="6487"/>
                </a:lnTo>
                <a:lnTo>
                  <a:pt x="25538" y="6482"/>
                </a:lnTo>
                <a:lnTo>
                  <a:pt x="25523" y="6481"/>
                </a:lnTo>
                <a:lnTo>
                  <a:pt x="25507" y="6481"/>
                </a:lnTo>
                <a:lnTo>
                  <a:pt x="25496" y="6482"/>
                </a:lnTo>
                <a:lnTo>
                  <a:pt x="25487" y="6485"/>
                </a:lnTo>
                <a:lnTo>
                  <a:pt x="25483" y="6487"/>
                </a:lnTo>
                <a:lnTo>
                  <a:pt x="25479" y="6490"/>
                </a:lnTo>
                <a:lnTo>
                  <a:pt x="25479" y="6493"/>
                </a:lnTo>
                <a:lnTo>
                  <a:pt x="25482" y="6498"/>
                </a:lnTo>
                <a:lnTo>
                  <a:pt x="25485" y="6502"/>
                </a:lnTo>
                <a:lnTo>
                  <a:pt x="25489" y="6505"/>
                </a:lnTo>
                <a:lnTo>
                  <a:pt x="25500" y="6514"/>
                </a:lnTo>
                <a:lnTo>
                  <a:pt x="25511" y="6523"/>
                </a:lnTo>
                <a:lnTo>
                  <a:pt x="25520" y="6530"/>
                </a:lnTo>
                <a:lnTo>
                  <a:pt x="25523" y="6533"/>
                </a:lnTo>
                <a:lnTo>
                  <a:pt x="25524" y="6537"/>
                </a:lnTo>
                <a:lnTo>
                  <a:pt x="25515" y="6543"/>
                </a:lnTo>
                <a:lnTo>
                  <a:pt x="25498" y="6558"/>
                </a:lnTo>
                <a:lnTo>
                  <a:pt x="25479" y="6577"/>
                </a:lnTo>
                <a:lnTo>
                  <a:pt x="25472" y="6584"/>
                </a:lnTo>
                <a:lnTo>
                  <a:pt x="25468" y="6590"/>
                </a:lnTo>
                <a:lnTo>
                  <a:pt x="25464" y="6596"/>
                </a:lnTo>
                <a:lnTo>
                  <a:pt x="25460" y="6602"/>
                </a:lnTo>
                <a:lnTo>
                  <a:pt x="25454" y="6604"/>
                </a:lnTo>
                <a:lnTo>
                  <a:pt x="25449" y="6606"/>
                </a:lnTo>
                <a:lnTo>
                  <a:pt x="25444" y="6606"/>
                </a:lnTo>
                <a:lnTo>
                  <a:pt x="25438" y="6604"/>
                </a:lnTo>
                <a:lnTo>
                  <a:pt x="25432" y="6602"/>
                </a:lnTo>
                <a:lnTo>
                  <a:pt x="25426" y="6599"/>
                </a:lnTo>
                <a:lnTo>
                  <a:pt x="25415" y="6589"/>
                </a:lnTo>
                <a:lnTo>
                  <a:pt x="25406" y="6579"/>
                </a:lnTo>
                <a:lnTo>
                  <a:pt x="25398" y="6568"/>
                </a:lnTo>
                <a:lnTo>
                  <a:pt x="25393" y="6558"/>
                </a:lnTo>
                <a:lnTo>
                  <a:pt x="25389" y="6547"/>
                </a:lnTo>
                <a:lnTo>
                  <a:pt x="25388" y="6536"/>
                </a:lnTo>
                <a:lnTo>
                  <a:pt x="25386" y="6513"/>
                </a:lnTo>
                <a:lnTo>
                  <a:pt x="25385" y="6503"/>
                </a:lnTo>
                <a:lnTo>
                  <a:pt x="25383" y="6492"/>
                </a:lnTo>
                <a:lnTo>
                  <a:pt x="25380" y="6482"/>
                </a:lnTo>
                <a:lnTo>
                  <a:pt x="25374" y="6472"/>
                </a:lnTo>
                <a:lnTo>
                  <a:pt x="25371" y="6466"/>
                </a:lnTo>
                <a:lnTo>
                  <a:pt x="25369" y="6461"/>
                </a:lnTo>
                <a:lnTo>
                  <a:pt x="25369" y="6453"/>
                </a:lnTo>
                <a:lnTo>
                  <a:pt x="25369" y="6446"/>
                </a:lnTo>
                <a:lnTo>
                  <a:pt x="25371" y="6428"/>
                </a:lnTo>
                <a:lnTo>
                  <a:pt x="25374" y="6411"/>
                </a:lnTo>
                <a:lnTo>
                  <a:pt x="25377" y="6394"/>
                </a:lnTo>
                <a:lnTo>
                  <a:pt x="25379" y="6385"/>
                </a:lnTo>
                <a:lnTo>
                  <a:pt x="25379" y="6377"/>
                </a:lnTo>
                <a:lnTo>
                  <a:pt x="25379" y="6371"/>
                </a:lnTo>
                <a:lnTo>
                  <a:pt x="25376" y="6364"/>
                </a:lnTo>
                <a:lnTo>
                  <a:pt x="25374" y="6359"/>
                </a:lnTo>
                <a:lnTo>
                  <a:pt x="25370" y="6356"/>
                </a:lnTo>
                <a:lnTo>
                  <a:pt x="25367" y="6357"/>
                </a:lnTo>
                <a:lnTo>
                  <a:pt x="25363" y="6358"/>
                </a:lnTo>
                <a:lnTo>
                  <a:pt x="25360" y="6360"/>
                </a:lnTo>
                <a:lnTo>
                  <a:pt x="25358" y="6363"/>
                </a:lnTo>
                <a:lnTo>
                  <a:pt x="25356" y="6365"/>
                </a:lnTo>
                <a:lnTo>
                  <a:pt x="25354" y="6365"/>
                </a:lnTo>
                <a:lnTo>
                  <a:pt x="25348" y="6365"/>
                </a:lnTo>
                <a:lnTo>
                  <a:pt x="25344" y="6363"/>
                </a:lnTo>
                <a:lnTo>
                  <a:pt x="25339" y="6359"/>
                </a:lnTo>
                <a:lnTo>
                  <a:pt x="25332" y="6350"/>
                </a:lnTo>
                <a:lnTo>
                  <a:pt x="25326" y="6343"/>
                </a:lnTo>
                <a:lnTo>
                  <a:pt x="25317" y="6334"/>
                </a:lnTo>
                <a:lnTo>
                  <a:pt x="25307" y="6327"/>
                </a:lnTo>
                <a:lnTo>
                  <a:pt x="25297" y="6324"/>
                </a:lnTo>
                <a:lnTo>
                  <a:pt x="25287" y="6322"/>
                </a:lnTo>
                <a:lnTo>
                  <a:pt x="25267" y="6321"/>
                </a:lnTo>
                <a:lnTo>
                  <a:pt x="25256" y="6320"/>
                </a:lnTo>
                <a:lnTo>
                  <a:pt x="25244" y="6319"/>
                </a:lnTo>
                <a:lnTo>
                  <a:pt x="25235" y="6316"/>
                </a:lnTo>
                <a:lnTo>
                  <a:pt x="25228" y="6313"/>
                </a:lnTo>
                <a:lnTo>
                  <a:pt x="25219" y="6309"/>
                </a:lnTo>
                <a:lnTo>
                  <a:pt x="25211" y="6305"/>
                </a:lnTo>
                <a:lnTo>
                  <a:pt x="25195" y="6293"/>
                </a:lnTo>
                <a:lnTo>
                  <a:pt x="25180" y="6281"/>
                </a:lnTo>
                <a:lnTo>
                  <a:pt x="25164" y="6269"/>
                </a:lnTo>
                <a:lnTo>
                  <a:pt x="25156" y="6263"/>
                </a:lnTo>
                <a:lnTo>
                  <a:pt x="25147" y="6259"/>
                </a:lnTo>
                <a:lnTo>
                  <a:pt x="25139" y="6255"/>
                </a:lnTo>
                <a:lnTo>
                  <a:pt x="25129" y="6252"/>
                </a:lnTo>
                <a:lnTo>
                  <a:pt x="25119" y="6251"/>
                </a:lnTo>
                <a:lnTo>
                  <a:pt x="25109" y="6251"/>
                </a:lnTo>
                <a:lnTo>
                  <a:pt x="25108" y="6251"/>
                </a:lnTo>
                <a:lnTo>
                  <a:pt x="25109" y="6254"/>
                </a:lnTo>
                <a:lnTo>
                  <a:pt x="25114" y="6260"/>
                </a:lnTo>
                <a:lnTo>
                  <a:pt x="25116" y="6263"/>
                </a:lnTo>
                <a:lnTo>
                  <a:pt x="25117" y="6268"/>
                </a:lnTo>
                <a:lnTo>
                  <a:pt x="25117" y="6270"/>
                </a:lnTo>
                <a:lnTo>
                  <a:pt x="25115" y="6272"/>
                </a:lnTo>
                <a:lnTo>
                  <a:pt x="25100" y="6275"/>
                </a:lnTo>
                <a:lnTo>
                  <a:pt x="25095" y="6275"/>
                </a:lnTo>
                <a:lnTo>
                  <a:pt x="25091" y="6275"/>
                </a:lnTo>
                <a:lnTo>
                  <a:pt x="25082" y="6273"/>
                </a:lnTo>
                <a:lnTo>
                  <a:pt x="25067" y="6272"/>
                </a:lnTo>
                <a:lnTo>
                  <a:pt x="25040" y="6270"/>
                </a:lnTo>
                <a:lnTo>
                  <a:pt x="25027" y="6271"/>
                </a:lnTo>
                <a:lnTo>
                  <a:pt x="25014" y="6272"/>
                </a:lnTo>
                <a:lnTo>
                  <a:pt x="25001" y="6274"/>
                </a:lnTo>
                <a:lnTo>
                  <a:pt x="24988" y="6277"/>
                </a:lnTo>
                <a:lnTo>
                  <a:pt x="24976" y="6284"/>
                </a:lnTo>
                <a:lnTo>
                  <a:pt x="24965" y="6291"/>
                </a:lnTo>
                <a:lnTo>
                  <a:pt x="24955" y="6301"/>
                </a:lnTo>
                <a:lnTo>
                  <a:pt x="24950" y="6308"/>
                </a:lnTo>
                <a:lnTo>
                  <a:pt x="24949" y="6311"/>
                </a:lnTo>
                <a:lnTo>
                  <a:pt x="24949" y="6314"/>
                </a:lnTo>
                <a:lnTo>
                  <a:pt x="24949" y="6316"/>
                </a:lnTo>
                <a:lnTo>
                  <a:pt x="24950" y="6319"/>
                </a:lnTo>
                <a:lnTo>
                  <a:pt x="24953" y="6324"/>
                </a:lnTo>
                <a:lnTo>
                  <a:pt x="24959" y="6329"/>
                </a:lnTo>
                <a:lnTo>
                  <a:pt x="24973" y="6343"/>
                </a:lnTo>
                <a:lnTo>
                  <a:pt x="24985" y="6356"/>
                </a:lnTo>
                <a:lnTo>
                  <a:pt x="24994" y="6370"/>
                </a:lnTo>
                <a:lnTo>
                  <a:pt x="24999" y="6378"/>
                </a:lnTo>
                <a:lnTo>
                  <a:pt x="25003" y="6386"/>
                </a:lnTo>
                <a:lnTo>
                  <a:pt x="25005" y="6395"/>
                </a:lnTo>
                <a:lnTo>
                  <a:pt x="25008" y="6403"/>
                </a:lnTo>
                <a:lnTo>
                  <a:pt x="25009" y="6411"/>
                </a:lnTo>
                <a:lnTo>
                  <a:pt x="25009" y="6420"/>
                </a:lnTo>
                <a:lnTo>
                  <a:pt x="25006" y="6427"/>
                </a:lnTo>
                <a:lnTo>
                  <a:pt x="25003" y="6434"/>
                </a:lnTo>
                <a:lnTo>
                  <a:pt x="24999" y="6440"/>
                </a:lnTo>
                <a:lnTo>
                  <a:pt x="24992" y="6447"/>
                </a:lnTo>
                <a:lnTo>
                  <a:pt x="24984" y="6452"/>
                </a:lnTo>
                <a:lnTo>
                  <a:pt x="24974" y="6456"/>
                </a:lnTo>
                <a:lnTo>
                  <a:pt x="24964" y="6459"/>
                </a:lnTo>
                <a:lnTo>
                  <a:pt x="24954" y="6460"/>
                </a:lnTo>
                <a:lnTo>
                  <a:pt x="24945" y="6461"/>
                </a:lnTo>
                <a:lnTo>
                  <a:pt x="24935" y="6461"/>
                </a:lnTo>
                <a:lnTo>
                  <a:pt x="24914" y="6460"/>
                </a:lnTo>
                <a:lnTo>
                  <a:pt x="24893" y="6455"/>
                </a:lnTo>
                <a:lnTo>
                  <a:pt x="24850" y="6447"/>
                </a:lnTo>
                <a:lnTo>
                  <a:pt x="24830" y="6442"/>
                </a:lnTo>
                <a:lnTo>
                  <a:pt x="24809" y="6439"/>
                </a:lnTo>
                <a:lnTo>
                  <a:pt x="24799" y="6437"/>
                </a:lnTo>
                <a:lnTo>
                  <a:pt x="24782" y="6431"/>
                </a:lnTo>
                <a:lnTo>
                  <a:pt x="24761" y="6424"/>
                </a:lnTo>
                <a:lnTo>
                  <a:pt x="24737" y="6413"/>
                </a:lnTo>
                <a:lnTo>
                  <a:pt x="24715" y="6402"/>
                </a:lnTo>
                <a:lnTo>
                  <a:pt x="24705" y="6396"/>
                </a:lnTo>
                <a:lnTo>
                  <a:pt x="24697" y="6390"/>
                </a:lnTo>
                <a:lnTo>
                  <a:pt x="24690" y="6384"/>
                </a:lnTo>
                <a:lnTo>
                  <a:pt x="24685" y="6378"/>
                </a:lnTo>
                <a:lnTo>
                  <a:pt x="24683" y="6372"/>
                </a:lnTo>
                <a:lnTo>
                  <a:pt x="24683" y="6370"/>
                </a:lnTo>
                <a:lnTo>
                  <a:pt x="24683" y="6366"/>
                </a:lnTo>
                <a:lnTo>
                  <a:pt x="24685" y="6363"/>
                </a:lnTo>
                <a:lnTo>
                  <a:pt x="24690" y="6359"/>
                </a:lnTo>
                <a:lnTo>
                  <a:pt x="24702" y="6347"/>
                </a:lnTo>
                <a:lnTo>
                  <a:pt x="24713" y="6334"/>
                </a:lnTo>
                <a:lnTo>
                  <a:pt x="24722" y="6325"/>
                </a:lnTo>
                <a:lnTo>
                  <a:pt x="24735" y="6309"/>
                </a:lnTo>
                <a:lnTo>
                  <a:pt x="24748" y="6291"/>
                </a:lnTo>
                <a:lnTo>
                  <a:pt x="24749" y="6288"/>
                </a:lnTo>
                <a:lnTo>
                  <a:pt x="24748" y="6287"/>
                </a:lnTo>
                <a:lnTo>
                  <a:pt x="24746" y="6286"/>
                </a:lnTo>
                <a:lnTo>
                  <a:pt x="24744" y="6285"/>
                </a:lnTo>
                <a:lnTo>
                  <a:pt x="24740" y="6285"/>
                </a:lnTo>
                <a:lnTo>
                  <a:pt x="24737" y="6285"/>
                </a:lnTo>
                <a:lnTo>
                  <a:pt x="24737" y="6283"/>
                </a:lnTo>
                <a:lnTo>
                  <a:pt x="24736" y="6281"/>
                </a:lnTo>
                <a:lnTo>
                  <a:pt x="24734" y="6280"/>
                </a:lnTo>
                <a:lnTo>
                  <a:pt x="24728" y="6276"/>
                </a:lnTo>
                <a:lnTo>
                  <a:pt x="24717" y="6274"/>
                </a:lnTo>
                <a:lnTo>
                  <a:pt x="24705" y="6274"/>
                </a:lnTo>
                <a:lnTo>
                  <a:pt x="24681" y="6274"/>
                </a:lnTo>
                <a:lnTo>
                  <a:pt x="24667" y="6274"/>
                </a:lnTo>
                <a:lnTo>
                  <a:pt x="24661" y="6275"/>
                </a:lnTo>
                <a:lnTo>
                  <a:pt x="24657" y="6274"/>
                </a:lnTo>
                <a:lnTo>
                  <a:pt x="24654" y="6273"/>
                </a:lnTo>
                <a:lnTo>
                  <a:pt x="24652" y="6272"/>
                </a:lnTo>
                <a:lnTo>
                  <a:pt x="24651" y="6269"/>
                </a:lnTo>
                <a:lnTo>
                  <a:pt x="24649" y="6265"/>
                </a:lnTo>
                <a:lnTo>
                  <a:pt x="24649" y="6259"/>
                </a:lnTo>
                <a:lnTo>
                  <a:pt x="24651" y="6251"/>
                </a:lnTo>
                <a:lnTo>
                  <a:pt x="24653" y="6244"/>
                </a:lnTo>
                <a:lnTo>
                  <a:pt x="24655" y="6236"/>
                </a:lnTo>
                <a:lnTo>
                  <a:pt x="24655" y="6231"/>
                </a:lnTo>
                <a:lnTo>
                  <a:pt x="24654" y="6226"/>
                </a:lnTo>
                <a:lnTo>
                  <a:pt x="24652" y="6220"/>
                </a:lnTo>
                <a:lnTo>
                  <a:pt x="24644" y="6204"/>
                </a:lnTo>
                <a:lnTo>
                  <a:pt x="24622" y="6166"/>
                </a:lnTo>
                <a:lnTo>
                  <a:pt x="24612" y="6147"/>
                </a:lnTo>
                <a:lnTo>
                  <a:pt x="24603" y="6130"/>
                </a:lnTo>
                <a:lnTo>
                  <a:pt x="24601" y="6122"/>
                </a:lnTo>
                <a:lnTo>
                  <a:pt x="24598" y="6116"/>
                </a:lnTo>
                <a:lnTo>
                  <a:pt x="24598" y="6111"/>
                </a:lnTo>
                <a:lnTo>
                  <a:pt x="24601" y="6108"/>
                </a:lnTo>
                <a:lnTo>
                  <a:pt x="24603" y="6105"/>
                </a:lnTo>
                <a:lnTo>
                  <a:pt x="24605" y="6101"/>
                </a:lnTo>
                <a:lnTo>
                  <a:pt x="24606" y="6097"/>
                </a:lnTo>
                <a:lnTo>
                  <a:pt x="24607" y="6094"/>
                </a:lnTo>
                <a:lnTo>
                  <a:pt x="24607" y="6090"/>
                </a:lnTo>
                <a:lnTo>
                  <a:pt x="24606" y="6086"/>
                </a:lnTo>
                <a:lnTo>
                  <a:pt x="24602" y="6079"/>
                </a:lnTo>
                <a:lnTo>
                  <a:pt x="24596" y="6071"/>
                </a:lnTo>
                <a:lnTo>
                  <a:pt x="24589" y="6063"/>
                </a:lnTo>
                <a:lnTo>
                  <a:pt x="24580" y="6055"/>
                </a:lnTo>
                <a:lnTo>
                  <a:pt x="24570" y="6048"/>
                </a:lnTo>
                <a:lnTo>
                  <a:pt x="24549" y="6033"/>
                </a:lnTo>
                <a:lnTo>
                  <a:pt x="24527" y="6020"/>
                </a:lnTo>
                <a:lnTo>
                  <a:pt x="24510" y="6009"/>
                </a:lnTo>
                <a:lnTo>
                  <a:pt x="24503" y="6004"/>
                </a:lnTo>
                <a:lnTo>
                  <a:pt x="24499" y="6000"/>
                </a:lnTo>
                <a:lnTo>
                  <a:pt x="24488" y="5988"/>
                </a:lnTo>
                <a:lnTo>
                  <a:pt x="24478" y="5976"/>
                </a:lnTo>
                <a:lnTo>
                  <a:pt x="24461" y="5950"/>
                </a:lnTo>
                <a:lnTo>
                  <a:pt x="24442" y="5923"/>
                </a:lnTo>
                <a:lnTo>
                  <a:pt x="24432" y="5910"/>
                </a:lnTo>
                <a:lnTo>
                  <a:pt x="24422" y="5897"/>
                </a:lnTo>
                <a:lnTo>
                  <a:pt x="24416" y="5889"/>
                </a:lnTo>
                <a:lnTo>
                  <a:pt x="24409" y="5877"/>
                </a:lnTo>
                <a:lnTo>
                  <a:pt x="24392" y="5848"/>
                </a:lnTo>
                <a:lnTo>
                  <a:pt x="24384" y="5834"/>
                </a:lnTo>
                <a:lnTo>
                  <a:pt x="24375" y="5821"/>
                </a:lnTo>
                <a:lnTo>
                  <a:pt x="24368" y="5812"/>
                </a:lnTo>
                <a:lnTo>
                  <a:pt x="24365" y="5809"/>
                </a:lnTo>
                <a:lnTo>
                  <a:pt x="24363" y="5808"/>
                </a:lnTo>
                <a:lnTo>
                  <a:pt x="24380" y="5814"/>
                </a:lnTo>
                <a:lnTo>
                  <a:pt x="24388" y="5816"/>
                </a:lnTo>
                <a:lnTo>
                  <a:pt x="24397" y="5818"/>
                </a:lnTo>
                <a:lnTo>
                  <a:pt x="24404" y="5819"/>
                </a:lnTo>
                <a:lnTo>
                  <a:pt x="24412" y="5818"/>
                </a:lnTo>
                <a:lnTo>
                  <a:pt x="24419" y="5816"/>
                </a:lnTo>
                <a:lnTo>
                  <a:pt x="24427" y="5812"/>
                </a:lnTo>
                <a:lnTo>
                  <a:pt x="24434" y="5808"/>
                </a:lnTo>
                <a:lnTo>
                  <a:pt x="24438" y="5802"/>
                </a:lnTo>
                <a:lnTo>
                  <a:pt x="24442" y="5797"/>
                </a:lnTo>
                <a:lnTo>
                  <a:pt x="24444" y="5791"/>
                </a:lnTo>
                <a:lnTo>
                  <a:pt x="24444" y="5786"/>
                </a:lnTo>
                <a:lnTo>
                  <a:pt x="24444" y="5780"/>
                </a:lnTo>
                <a:lnTo>
                  <a:pt x="24443" y="5774"/>
                </a:lnTo>
                <a:lnTo>
                  <a:pt x="24441" y="5768"/>
                </a:lnTo>
                <a:lnTo>
                  <a:pt x="24436" y="5758"/>
                </a:lnTo>
                <a:lnTo>
                  <a:pt x="24427" y="5747"/>
                </a:lnTo>
                <a:lnTo>
                  <a:pt x="24417" y="5738"/>
                </a:lnTo>
                <a:lnTo>
                  <a:pt x="24408" y="5729"/>
                </a:lnTo>
                <a:lnTo>
                  <a:pt x="24388" y="5714"/>
                </a:lnTo>
                <a:lnTo>
                  <a:pt x="24370" y="5699"/>
                </a:lnTo>
                <a:lnTo>
                  <a:pt x="24350" y="5685"/>
                </a:lnTo>
                <a:lnTo>
                  <a:pt x="24340" y="5678"/>
                </a:lnTo>
                <a:lnTo>
                  <a:pt x="24328" y="5672"/>
                </a:lnTo>
                <a:lnTo>
                  <a:pt x="24327" y="5671"/>
                </a:lnTo>
                <a:lnTo>
                  <a:pt x="24326" y="5668"/>
                </a:lnTo>
                <a:lnTo>
                  <a:pt x="24326" y="5659"/>
                </a:lnTo>
                <a:lnTo>
                  <a:pt x="24327" y="5647"/>
                </a:lnTo>
                <a:lnTo>
                  <a:pt x="24331" y="5634"/>
                </a:lnTo>
                <a:lnTo>
                  <a:pt x="24336" y="5608"/>
                </a:lnTo>
                <a:lnTo>
                  <a:pt x="24337" y="5596"/>
                </a:lnTo>
                <a:lnTo>
                  <a:pt x="24337" y="5592"/>
                </a:lnTo>
                <a:lnTo>
                  <a:pt x="24336" y="5587"/>
                </a:lnTo>
                <a:lnTo>
                  <a:pt x="24334" y="5583"/>
                </a:lnTo>
                <a:lnTo>
                  <a:pt x="24332" y="5577"/>
                </a:lnTo>
                <a:lnTo>
                  <a:pt x="24323" y="5568"/>
                </a:lnTo>
                <a:lnTo>
                  <a:pt x="24312" y="5559"/>
                </a:lnTo>
                <a:lnTo>
                  <a:pt x="24300" y="5550"/>
                </a:lnTo>
                <a:lnTo>
                  <a:pt x="24288" y="5543"/>
                </a:lnTo>
                <a:lnTo>
                  <a:pt x="24275" y="5536"/>
                </a:lnTo>
                <a:lnTo>
                  <a:pt x="24264" y="5532"/>
                </a:lnTo>
                <a:lnTo>
                  <a:pt x="24253" y="5529"/>
                </a:lnTo>
                <a:lnTo>
                  <a:pt x="24246" y="5526"/>
                </a:lnTo>
                <a:lnTo>
                  <a:pt x="24239" y="5524"/>
                </a:lnTo>
                <a:lnTo>
                  <a:pt x="24232" y="5520"/>
                </a:lnTo>
                <a:lnTo>
                  <a:pt x="24225" y="5515"/>
                </a:lnTo>
                <a:lnTo>
                  <a:pt x="24212" y="5504"/>
                </a:lnTo>
                <a:lnTo>
                  <a:pt x="24199" y="5491"/>
                </a:lnTo>
                <a:lnTo>
                  <a:pt x="24185" y="5478"/>
                </a:lnTo>
                <a:lnTo>
                  <a:pt x="24172" y="5466"/>
                </a:lnTo>
                <a:lnTo>
                  <a:pt x="24165" y="5460"/>
                </a:lnTo>
                <a:lnTo>
                  <a:pt x="24157" y="5457"/>
                </a:lnTo>
                <a:lnTo>
                  <a:pt x="24149" y="5454"/>
                </a:lnTo>
                <a:lnTo>
                  <a:pt x="24142" y="5452"/>
                </a:lnTo>
                <a:lnTo>
                  <a:pt x="24134" y="5449"/>
                </a:lnTo>
                <a:lnTo>
                  <a:pt x="24129" y="5448"/>
                </a:lnTo>
                <a:lnTo>
                  <a:pt x="24119" y="5443"/>
                </a:lnTo>
                <a:lnTo>
                  <a:pt x="24110" y="5438"/>
                </a:lnTo>
                <a:lnTo>
                  <a:pt x="24104" y="5431"/>
                </a:lnTo>
                <a:lnTo>
                  <a:pt x="24096" y="5426"/>
                </a:lnTo>
                <a:lnTo>
                  <a:pt x="24089" y="5422"/>
                </a:lnTo>
                <a:lnTo>
                  <a:pt x="24083" y="5421"/>
                </a:lnTo>
                <a:lnTo>
                  <a:pt x="24078" y="5421"/>
                </a:lnTo>
                <a:lnTo>
                  <a:pt x="24071" y="5421"/>
                </a:lnTo>
                <a:lnTo>
                  <a:pt x="24064" y="5422"/>
                </a:lnTo>
                <a:lnTo>
                  <a:pt x="24045" y="5427"/>
                </a:lnTo>
                <a:lnTo>
                  <a:pt x="24019" y="5434"/>
                </a:lnTo>
                <a:lnTo>
                  <a:pt x="23994" y="5443"/>
                </a:lnTo>
                <a:lnTo>
                  <a:pt x="23984" y="5446"/>
                </a:lnTo>
                <a:lnTo>
                  <a:pt x="23979" y="5449"/>
                </a:lnTo>
                <a:lnTo>
                  <a:pt x="23972" y="5456"/>
                </a:lnTo>
                <a:lnTo>
                  <a:pt x="23965" y="5460"/>
                </a:lnTo>
                <a:lnTo>
                  <a:pt x="23957" y="5462"/>
                </a:lnTo>
                <a:lnTo>
                  <a:pt x="23949" y="5464"/>
                </a:lnTo>
                <a:lnTo>
                  <a:pt x="23940" y="5462"/>
                </a:lnTo>
                <a:lnTo>
                  <a:pt x="23931" y="5461"/>
                </a:lnTo>
                <a:lnTo>
                  <a:pt x="23923" y="5459"/>
                </a:lnTo>
                <a:lnTo>
                  <a:pt x="23913" y="5456"/>
                </a:lnTo>
                <a:lnTo>
                  <a:pt x="23894" y="5448"/>
                </a:lnTo>
                <a:lnTo>
                  <a:pt x="23876" y="5439"/>
                </a:lnTo>
                <a:lnTo>
                  <a:pt x="23859" y="5430"/>
                </a:lnTo>
                <a:lnTo>
                  <a:pt x="23841" y="5422"/>
                </a:lnTo>
                <a:lnTo>
                  <a:pt x="23837" y="5420"/>
                </a:lnTo>
                <a:lnTo>
                  <a:pt x="23830" y="5416"/>
                </a:lnTo>
                <a:lnTo>
                  <a:pt x="23815" y="5405"/>
                </a:lnTo>
                <a:lnTo>
                  <a:pt x="23801" y="5393"/>
                </a:lnTo>
                <a:lnTo>
                  <a:pt x="23790" y="5383"/>
                </a:lnTo>
                <a:lnTo>
                  <a:pt x="23747" y="5340"/>
                </a:lnTo>
                <a:lnTo>
                  <a:pt x="23740" y="5334"/>
                </a:lnTo>
                <a:lnTo>
                  <a:pt x="23734" y="5332"/>
                </a:lnTo>
                <a:lnTo>
                  <a:pt x="23727" y="5330"/>
                </a:lnTo>
                <a:lnTo>
                  <a:pt x="23720" y="5330"/>
                </a:lnTo>
                <a:lnTo>
                  <a:pt x="23706" y="5329"/>
                </a:lnTo>
                <a:lnTo>
                  <a:pt x="23699" y="5328"/>
                </a:lnTo>
                <a:lnTo>
                  <a:pt x="23693" y="5325"/>
                </a:lnTo>
                <a:lnTo>
                  <a:pt x="23683" y="5319"/>
                </a:lnTo>
                <a:lnTo>
                  <a:pt x="23673" y="5316"/>
                </a:lnTo>
                <a:lnTo>
                  <a:pt x="23663" y="5314"/>
                </a:lnTo>
                <a:lnTo>
                  <a:pt x="23654" y="5314"/>
                </a:lnTo>
                <a:lnTo>
                  <a:pt x="23644" y="5314"/>
                </a:lnTo>
                <a:lnTo>
                  <a:pt x="23634" y="5315"/>
                </a:lnTo>
                <a:lnTo>
                  <a:pt x="23614" y="5318"/>
                </a:lnTo>
                <a:lnTo>
                  <a:pt x="23595" y="5325"/>
                </a:lnTo>
                <a:lnTo>
                  <a:pt x="23575" y="5330"/>
                </a:lnTo>
                <a:lnTo>
                  <a:pt x="23555" y="5336"/>
                </a:lnTo>
                <a:lnTo>
                  <a:pt x="23545" y="5338"/>
                </a:lnTo>
                <a:lnTo>
                  <a:pt x="23535" y="5339"/>
                </a:lnTo>
                <a:lnTo>
                  <a:pt x="23518" y="5342"/>
                </a:lnTo>
                <a:lnTo>
                  <a:pt x="23498" y="5346"/>
                </a:lnTo>
                <a:lnTo>
                  <a:pt x="23479" y="5351"/>
                </a:lnTo>
                <a:lnTo>
                  <a:pt x="23471" y="5352"/>
                </a:lnTo>
                <a:lnTo>
                  <a:pt x="23464" y="5352"/>
                </a:lnTo>
                <a:lnTo>
                  <a:pt x="23466" y="5353"/>
                </a:lnTo>
                <a:lnTo>
                  <a:pt x="23467" y="5354"/>
                </a:lnTo>
                <a:lnTo>
                  <a:pt x="23466" y="5360"/>
                </a:lnTo>
                <a:lnTo>
                  <a:pt x="23463" y="5369"/>
                </a:lnTo>
                <a:lnTo>
                  <a:pt x="23458" y="5380"/>
                </a:lnTo>
                <a:lnTo>
                  <a:pt x="23448" y="5400"/>
                </a:lnTo>
                <a:lnTo>
                  <a:pt x="23444" y="5407"/>
                </a:lnTo>
                <a:lnTo>
                  <a:pt x="23441" y="5410"/>
                </a:lnTo>
                <a:lnTo>
                  <a:pt x="23428" y="5417"/>
                </a:lnTo>
                <a:lnTo>
                  <a:pt x="23409" y="5424"/>
                </a:lnTo>
                <a:lnTo>
                  <a:pt x="23401" y="5429"/>
                </a:lnTo>
                <a:lnTo>
                  <a:pt x="23393" y="5433"/>
                </a:lnTo>
                <a:lnTo>
                  <a:pt x="23388" y="5438"/>
                </a:lnTo>
                <a:lnTo>
                  <a:pt x="23386" y="5440"/>
                </a:lnTo>
                <a:lnTo>
                  <a:pt x="23386" y="5442"/>
                </a:lnTo>
                <a:lnTo>
                  <a:pt x="23387" y="5443"/>
                </a:lnTo>
                <a:lnTo>
                  <a:pt x="23388" y="5444"/>
                </a:lnTo>
                <a:lnTo>
                  <a:pt x="23394" y="5446"/>
                </a:lnTo>
                <a:lnTo>
                  <a:pt x="23405" y="5446"/>
                </a:lnTo>
                <a:lnTo>
                  <a:pt x="23389" y="5473"/>
                </a:lnTo>
                <a:lnTo>
                  <a:pt x="23383" y="5481"/>
                </a:lnTo>
                <a:lnTo>
                  <a:pt x="23380" y="5483"/>
                </a:lnTo>
                <a:lnTo>
                  <a:pt x="23378" y="5485"/>
                </a:lnTo>
                <a:lnTo>
                  <a:pt x="23375" y="5485"/>
                </a:lnTo>
                <a:lnTo>
                  <a:pt x="23371" y="5485"/>
                </a:lnTo>
                <a:lnTo>
                  <a:pt x="23365" y="5483"/>
                </a:lnTo>
                <a:lnTo>
                  <a:pt x="23357" y="5478"/>
                </a:lnTo>
                <a:lnTo>
                  <a:pt x="23346" y="5470"/>
                </a:lnTo>
                <a:lnTo>
                  <a:pt x="23341" y="5466"/>
                </a:lnTo>
                <a:lnTo>
                  <a:pt x="23333" y="5462"/>
                </a:lnTo>
                <a:lnTo>
                  <a:pt x="23326" y="5459"/>
                </a:lnTo>
                <a:lnTo>
                  <a:pt x="23317" y="5457"/>
                </a:lnTo>
                <a:lnTo>
                  <a:pt x="23309" y="5456"/>
                </a:lnTo>
                <a:lnTo>
                  <a:pt x="23301" y="5456"/>
                </a:lnTo>
                <a:lnTo>
                  <a:pt x="23293" y="5458"/>
                </a:lnTo>
                <a:lnTo>
                  <a:pt x="23290" y="5460"/>
                </a:lnTo>
                <a:lnTo>
                  <a:pt x="23287" y="5462"/>
                </a:lnTo>
                <a:lnTo>
                  <a:pt x="23287" y="5472"/>
                </a:lnTo>
                <a:lnTo>
                  <a:pt x="23288" y="5482"/>
                </a:lnTo>
                <a:lnTo>
                  <a:pt x="23286" y="5487"/>
                </a:lnTo>
                <a:lnTo>
                  <a:pt x="23282" y="5491"/>
                </a:lnTo>
                <a:lnTo>
                  <a:pt x="23278" y="5493"/>
                </a:lnTo>
                <a:lnTo>
                  <a:pt x="23273" y="5493"/>
                </a:lnTo>
                <a:lnTo>
                  <a:pt x="23262" y="5493"/>
                </a:lnTo>
                <a:lnTo>
                  <a:pt x="23256" y="5493"/>
                </a:lnTo>
                <a:lnTo>
                  <a:pt x="23252" y="5494"/>
                </a:lnTo>
                <a:lnTo>
                  <a:pt x="23246" y="5496"/>
                </a:lnTo>
                <a:lnTo>
                  <a:pt x="23241" y="5500"/>
                </a:lnTo>
                <a:lnTo>
                  <a:pt x="23238" y="5505"/>
                </a:lnTo>
                <a:lnTo>
                  <a:pt x="23235" y="5510"/>
                </a:lnTo>
                <a:lnTo>
                  <a:pt x="23229" y="5520"/>
                </a:lnTo>
                <a:lnTo>
                  <a:pt x="23225" y="5523"/>
                </a:lnTo>
                <a:lnTo>
                  <a:pt x="23221" y="5526"/>
                </a:lnTo>
                <a:lnTo>
                  <a:pt x="23215" y="5526"/>
                </a:lnTo>
                <a:lnTo>
                  <a:pt x="23208" y="5525"/>
                </a:lnTo>
                <a:lnTo>
                  <a:pt x="23199" y="5524"/>
                </a:lnTo>
                <a:lnTo>
                  <a:pt x="23189" y="5521"/>
                </a:lnTo>
                <a:lnTo>
                  <a:pt x="23180" y="5518"/>
                </a:lnTo>
                <a:lnTo>
                  <a:pt x="23172" y="5515"/>
                </a:lnTo>
                <a:lnTo>
                  <a:pt x="23166" y="5510"/>
                </a:lnTo>
                <a:lnTo>
                  <a:pt x="23164" y="5508"/>
                </a:lnTo>
                <a:lnTo>
                  <a:pt x="23163" y="5506"/>
                </a:lnTo>
                <a:lnTo>
                  <a:pt x="23161" y="5499"/>
                </a:lnTo>
                <a:lnTo>
                  <a:pt x="23157" y="5495"/>
                </a:lnTo>
                <a:lnTo>
                  <a:pt x="23151" y="5493"/>
                </a:lnTo>
                <a:lnTo>
                  <a:pt x="23146" y="5491"/>
                </a:lnTo>
                <a:lnTo>
                  <a:pt x="23134" y="5489"/>
                </a:lnTo>
                <a:lnTo>
                  <a:pt x="23128" y="5486"/>
                </a:lnTo>
                <a:lnTo>
                  <a:pt x="23122" y="5482"/>
                </a:lnTo>
                <a:lnTo>
                  <a:pt x="23118" y="5475"/>
                </a:lnTo>
                <a:lnTo>
                  <a:pt x="23113" y="5469"/>
                </a:lnTo>
                <a:lnTo>
                  <a:pt x="23106" y="5454"/>
                </a:lnTo>
                <a:lnTo>
                  <a:pt x="23099" y="5438"/>
                </a:lnTo>
                <a:lnTo>
                  <a:pt x="23095" y="5422"/>
                </a:lnTo>
                <a:lnTo>
                  <a:pt x="23090" y="5404"/>
                </a:lnTo>
                <a:lnTo>
                  <a:pt x="23088" y="5394"/>
                </a:lnTo>
                <a:lnTo>
                  <a:pt x="23086" y="5385"/>
                </a:lnTo>
                <a:lnTo>
                  <a:pt x="23083" y="5376"/>
                </a:lnTo>
                <a:lnTo>
                  <a:pt x="23077" y="5368"/>
                </a:lnTo>
                <a:lnTo>
                  <a:pt x="23072" y="5362"/>
                </a:lnTo>
                <a:lnTo>
                  <a:pt x="23068" y="5358"/>
                </a:lnTo>
                <a:lnTo>
                  <a:pt x="23063" y="5356"/>
                </a:lnTo>
                <a:lnTo>
                  <a:pt x="23046" y="5350"/>
                </a:lnTo>
                <a:lnTo>
                  <a:pt x="23031" y="5345"/>
                </a:lnTo>
                <a:lnTo>
                  <a:pt x="23016" y="5343"/>
                </a:lnTo>
                <a:lnTo>
                  <a:pt x="23001" y="5343"/>
                </a:lnTo>
                <a:lnTo>
                  <a:pt x="22987" y="5344"/>
                </a:lnTo>
                <a:lnTo>
                  <a:pt x="22973" y="5346"/>
                </a:lnTo>
                <a:lnTo>
                  <a:pt x="22943" y="5352"/>
                </a:lnTo>
                <a:lnTo>
                  <a:pt x="22937" y="5353"/>
                </a:lnTo>
                <a:lnTo>
                  <a:pt x="22931" y="5353"/>
                </a:lnTo>
                <a:lnTo>
                  <a:pt x="22919" y="5351"/>
                </a:lnTo>
                <a:lnTo>
                  <a:pt x="22907" y="5346"/>
                </a:lnTo>
                <a:lnTo>
                  <a:pt x="22903" y="5343"/>
                </a:lnTo>
                <a:lnTo>
                  <a:pt x="22898" y="5341"/>
                </a:lnTo>
                <a:lnTo>
                  <a:pt x="22892" y="5336"/>
                </a:lnTo>
                <a:lnTo>
                  <a:pt x="22884" y="5331"/>
                </a:lnTo>
                <a:lnTo>
                  <a:pt x="22871" y="5324"/>
                </a:lnTo>
                <a:lnTo>
                  <a:pt x="22858" y="5316"/>
                </a:lnTo>
                <a:lnTo>
                  <a:pt x="22852" y="5313"/>
                </a:lnTo>
                <a:lnTo>
                  <a:pt x="22846" y="5307"/>
                </a:lnTo>
                <a:lnTo>
                  <a:pt x="22832" y="5298"/>
                </a:lnTo>
                <a:lnTo>
                  <a:pt x="22824" y="5291"/>
                </a:lnTo>
                <a:lnTo>
                  <a:pt x="22815" y="5283"/>
                </a:lnTo>
                <a:lnTo>
                  <a:pt x="22807" y="5275"/>
                </a:lnTo>
                <a:lnTo>
                  <a:pt x="22805" y="5270"/>
                </a:lnTo>
                <a:lnTo>
                  <a:pt x="22803" y="5266"/>
                </a:lnTo>
                <a:lnTo>
                  <a:pt x="22802" y="5262"/>
                </a:lnTo>
                <a:lnTo>
                  <a:pt x="22802" y="5257"/>
                </a:lnTo>
                <a:lnTo>
                  <a:pt x="22803" y="5253"/>
                </a:lnTo>
                <a:lnTo>
                  <a:pt x="22806" y="5248"/>
                </a:lnTo>
                <a:lnTo>
                  <a:pt x="22818" y="5235"/>
                </a:lnTo>
                <a:lnTo>
                  <a:pt x="22825" y="5228"/>
                </a:lnTo>
                <a:lnTo>
                  <a:pt x="22828" y="5223"/>
                </a:lnTo>
                <a:lnTo>
                  <a:pt x="22828" y="5220"/>
                </a:lnTo>
                <a:lnTo>
                  <a:pt x="22828" y="5219"/>
                </a:lnTo>
                <a:lnTo>
                  <a:pt x="22825" y="5216"/>
                </a:lnTo>
                <a:lnTo>
                  <a:pt x="22820" y="5215"/>
                </a:lnTo>
                <a:lnTo>
                  <a:pt x="22815" y="5214"/>
                </a:lnTo>
                <a:lnTo>
                  <a:pt x="22799" y="5212"/>
                </a:lnTo>
                <a:lnTo>
                  <a:pt x="22782" y="5211"/>
                </a:lnTo>
                <a:lnTo>
                  <a:pt x="22775" y="5210"/>
                </a:lnTo>
                <a:lnTo>
                  <a:pt x="22767" y="5207"/>
                </a:lnTo>
                <a:lnTo>
                  <a:pt x="22762" y="5205"/>
                </a:lnTo>
                <a:lnTo>
                  <a:pt x="22758" y="5202"/>
                </a:lnTo>
                <a:lnTo>
                  <a:pt x="22756" y="5200"/>
                </a:lnTo>
                <a:lnTo>
                  <a:pt x="22756" y="5198"/>
                </a:lnTo>
                <a:lnTo>
                  <a:pt x="22756" y="5194"/>
                </a:lnTo>
                <a:lnTo>
                  <a:pt x="22757" y="5191"/>
                </a:lnTo>
                <a:lnTo>
                  <a:pt x="22762" y="5185"/>
                </a:lnTo>
                <a:lnTo>
                  <a:pt x="22769" y="5175"/>
                </a:lnTo>
                <a:lnTo>
                  <a:pt x="22755" y="5172"/>
                </a:lnTo>
                <a:lnTo>
                  <a:pt x="22742" y="5166"/>
                </a:lnTo>
                <a:lnTo>
                  <a:pt x="22715" y="5155"/>
                </a:lnTo>
                <a:lnTo>
                  <a:pt x="22702" y="5150"/>
                </a:lnTo>
                <a:lnTo>
                  <a:pt x="22689" y="5146"/>
                </a:lnTo>
                <a:lnTo>
                  <a:pt x="22676" y="5142"/>
                </a:lnTo>
                <a:lnTo>
                  <a:pt x="22663" y="5140"/>
                </a:lnTo>
                <a:lnTo>
                  <a:pt x="22653" y="5140"/>
                </a:lnTo>
                <a:lnTo>
                  <a:pt x="22650" y="5140"/>
                </a:lnTo>
                <a:lnTo>
                  <a:pt x="22647" y="5141"/>
                </a:lnTo>
                <a:lnTo>
                  <a:pt x="22645" y="5143"/>
                </a:lnTo>
                <a:lnTo>
                  <a:pt x="22642" y="5146"/>
                </a:lnTo>
                <a:lnTo>
                  <a:pt x="22640" y="5150"/>
                </a:lnTo>
                <a:lnTo>
                  <a:pt x="22640" y="5156"/>
                </a:lnTo>
                <a:lnTo>
                  <a:pt x="22641" y="5164"/>
                </a:lnTo>
                <a:lnTo>
                  <a:pt x="22645" y="5180"/>
                </a:lnTo>
                <a:lnTo>
                  <a:pt x="22649" y="5198"/>
                </a:lnTo>
                <a:lnTo>
                  <a:pt x="22651" y="5205"/>
                </a:lnTo>
                <a:lnTo>
                  <a:pt x="22651" y="5212"/>
                </a:lnTo>
                <a:lnTo>
                  <a:pt x="22650" y="5218"/>
                </a:lnTo>
                <a:lnTo>
                  <a:pt x="22647" y="5224"/>
                </a:lnTo>
                <a:lnTo>
                  <a:pt x="22645" y="5225"/>
                </a:lnTo>
                <a:lnTo>
                  <a:pt x="22641" y="5227"/>
                </a:lnTo>
                <a:lnTo>
                  <a:pt x="22634" y="5228"/>
                </a:lnTo>
                <a:lnTo>
                  <a:pt x="22630" y="5228"/>
                </a:lnTo>
                <a:lnTo>
                  <a:pt x="22627" y="5227"/>
                </a:lnTo>
                <a:lnTo>
                  <a:pt x="22624" y="5226"/>
                </a:lnTo>
                <a:lnTo>
                  <a:pt x="22622" y="5224"/>
                </a:lnTo>
                <a:lnTo>
                  <a:pt x="22617" y="5218"/>
                </a:lnTo>
                <a:lnTo>
                  <a:pt x="22613" y="5212"/>
                </a:lnTo>
                <a:lnTo>
                  <a:pt x="22609" y="5205"/>
                </a:lnTo>
                <a:lnTo>
                  <a:pt x="22603" y="5200"/>
                </a:lnTo>
                <a:lnTo>
                  <a:pt x="22601" y="5199"/>
                </a:lnTo>
                <a:lnTo>
                  <a:pt x="22598" y="5197"/>
                </a:lnTo>
                <a:lnTo>
                  <a:pt x="22594" y="5197"/>
                </a:lnTo>
                <a:lnTo>
                  <a:pt x="22589" y="5197"/>
                </a:lnTo>
                <a:lnTo>
                  <a:pt x="22572" y="5199"/>
                </a:lnTo>
                <a:lnTo>
                  <a:pt x="22552" y="5201"/>
                </a:lnTo>
                <a:lnTo>
                  <a:pt x="22544" y="5201"/>
                </a:lnTo>
                <a:lnTo>
                  <a:pt x="22534" y="5200"/>
                </a:lnTo>
                <a:lnTo>
                  <a:pt x="22525" y="5199"/>
                </a:lnTo>
                <a:lnTo>
                  <a:pt x="22517" y="5196"/>
                </a:lnTo>
                <a:lnTo>
                  <a:pt x="22497" y="5186"/>
                </a:lnTo>
                <a:lnTo>
                  <a:pt x="22481" y="5176"/>
                </a:lnTo>
                <a:lnTo>
                  <a:pt x="22464" y="5167"/>
                </a:lnTo>
                <a:lnTo>
                  <a:pt x="22457" y="5164"/>
                </a:lnTo>
                <a:lnTo>
                  <a:pt x="22450" y="5162"/>
                </a:lnTo>
                <a:lnTo>
                  <a:pt x="22443" y="5160"/>
                </a:lnTo>
                <a:lnTo>
                  <a:pt x="22435" y="5160"/>
                </a:lnTo>
                <a:lnTo>
                  <a:pt x="22428" y="5161"/>
                </a:lnTo>
                <a:lnTo>
                  <a:pt x="22420" y="5164"/>
                </a:lnTo>
                <a:lnTo>
                  <a:pt x="22411" y="5168"/>
                </a:lnTo>
                <a:lnTo>
                  <a:pt x="22403" y="5174"/>
                </a:lnTo>
                <a:lnTo>
                  <a:pt x="22394" y="5183"/>
                </a:lnTo>
                <a:lnTo>
                  <a:pt x="22384" y="5193"/>
                </a:lnTo>
                <a:lnTo>
                  <a:pt x="22379" y="5199"/>
                </a:lnTo>
                <a:lnTo>
                  <a:pt x="22373" y="5204"/>
                </a:lnTo>
                <a:lnTo>
                  <a:pt x="22362" y="5211"/>
                </a:lnTo>
                <a:lnTo>
                  <a:pt x="22344" y="5218"/>
                </a:lnTo>
                <a:lnTo>
                  <a:pt x="22340" y="5220"/>
                </a:lnTo>
                <a:lnTo>
                  <a:pt x="22336" y="5224"/>
                </a:lnTo>
                <a:lnTo>
                  <a:pt x="22334" y="5227"/>
                </a:lnTo>
                <a:lnTo>
                  <a:pt x="22332" y="5230"/>
                </a:lnTo>
                <a:lnTo>
                  <a:pt x="22331" y="5236"/>
                </a:lnTo>
                <a:lnTo>
                  <a:pt x="22330" y="5241"/>
                </a:lnTo>
                <a:lnTo>
                  <a:pt x="22331" y="5249"/>
                </a:lnTo>
                <a:lnTo>
                  <a:pt x="22332" y="5257"/>
                </a:lnTo>
                <a:lnTo>
                  <a:pt x="22334" y="5266"/>
                </a:lnTo>
                <a:lnTo>
                  <a:pt x="22333" y="5273"/>
                </a:lnTo>
                <a:lnTo>
                  <a:pt x="22332" y="5277"/>
                </a:lnTo>
                <a:lnTo>
                  <a:pt x="22329" y="5279"/>
                </a:lnTo>
                <a:lnTo>
                  <a:pt x="22326" y="5281"/>
                </a:lnTo>
                <a:lnTo>
                  <a:pt x="22320" y="5281"/>
                </a:lnTo>
                <a:lnTo>
                  <a:pt x="22315" y="5280"/>
                </a:lnTo>
                <a:lnTo>
                  <a:pt x="22309" y="5279"/>
                </a:lnTo>
                <a:lnTo>
                  <a:pt x="22296" y="5274"/>
                </a:lnTo>
                <a:lnTo>
                  <a:pt x="22282" y="5266"/>
                </a:lnTo>
                <a:lnTo>
                  <a:pt x="22260" y="5254"/>
                </a:lnTo>
                <a:lnTo>
                  <a:pt x="22247" y="5249"/>
                </a:lnTo>
                <a:lnTo>
                  <a:pt x="22238" y="5244"/>
                </a:lnTo>
                <a:lnTo>
                  <a:pt x="22231" y="5244"/>
                </a:lnTo>
                <a:lnTo>
                  <a:pt x="22228" y="5245"/>
                </a:lnTo>
                <a:lnTo>
                  <a:pt x="22225" y="5250"/>
                </a:lnTo>
                <a:lnTo>
                  <a:pt x="22221" y="5254"/>
                </a:lnTo>
                <a:lnTo>
                  <a:pt x="22216" y="5261"/>
                </a:lnTo>
                <a:lnTo>
                  <a:pt x="22209" y="5267"/>
                </a:lnTo>
                <a:lnTo>
                  <a:pt x="22205" y="5269"/>
                </a:lnTo>
                <a:lnTo>
                  <a:pt x="22201" y="5273"/>
                </a:lnTo>
                <a:lnTo>
                  <a:pt x="22192" y="5275"/>
                </a:lnTo>
                <a:lnTo>
                  <a:pt x="22185" y="5276"/>
                </a:lnTo>
                <a:lnTo>
                  <a:pt x="22177" y="5276"/>
                </a:lnTo>
                <a:lnTo>
                  <a:pt x="22169" y="5277"/>
                </a:lnTo>
                <a:lnTo>
                  <a:pt x="22161" y="5279"/>
                </a:lnTo>
                <a:lnTo>
                  <a:pt x="22157" y="5281"/>
                </a:lnTo>
                <a:lnTo>
                  <a:pt x="22153" y="5285"/>
                </a:lnTo>
                <a:lnTo>
                  <a:pt x="22149" y="5288"/>
                </a:lnTo>
                <a:lnTo>
                  <a:pt x="22144" y="5293"/>
                </a:lnTo>
                <a:lnTo>
                  <a:pt x="22139" y="5298"/>
                </a:lnTo>
                <a:lnTo>
                  <a:pt x="22134" y="5300"/>
                </a:lnTo>
                <a:lnTo>
                  <a:pt x="22128" y="5301"/>
                </a:lnTo>
                <a:lnTo>
                  <a:pt x="22121" y="5302"/>
                </a:lnTo>
                <a:lnTo>
                  <a:pt x="22106" y="5300"/>
                </a:lnTo>
                <a:lnTo>
                  <a:pt x="22090" y="5296"/>
                </a:lnTo>
                <a:lnTo>
                  <a:pt x="22075" y="5295"/>
                </a:lnTo>
                <a:lnTo>
                  <a:pt x="22067" y="5295"/>
                </a:lnTo>
                <a:lnTo>
                  <a:pt x="22061" y="5296"/>
                </a:lnTo>
                <a:lnTo>
                  <a:pt x="22054" y="5299"/>
                </a:lnTo>
                <a:lnTo>
                  <a:pt x="22048" y="5303"/>
                </a:lnTo>
                <a:lnTo>
                  <a:pt x="22042" y="5308"/>
                </a:lnTo>
                <a:lnTo>
                  <a:pt x="22038" y="5317"/>
                </a:lnTo>
                <a:lnTo>
                  <a:pt x="22032" y="5311"/>
                </a:lnTo>
                <a:lnTo>
                  <a:pt x="22024" y="5304"/>
                </a:lnTo>
                <a:lnTo>
                  <a:pt x="22008" y="5290"/>
                </a:lnTo>
                <a:lnTo>
                  <a:pt x="22001" y="5282"/>
                </a:lnTo>
                <a:lnTo>
                  <a:pt x="21996" y="5275"/>
                </a:lnTo>
                <a:lnTo>
                  <a:pt x="21994" y="5270"/>
                </a:lnTo>
                <a:lnTo>
                  <a:pt x="21993" y="5267"/>
                </a:lnTo>
                <a:lnTo>
                  <a:pt x="21993" y="5263"/>
                </a:lnTo>
                <a:lnTo>
                  <a:pt x="21994" y="5258"/>
                </a:lnTo>
                <a:lnTo>
                  <a:pt x="21996" y="5245"/>
                </a:lnTo>
                <a:lnTo>
                  <a:pt x="21997" y="5228"/>
                </a:lnTo>
                <a:lnTo>
                  <a:pt x="21999" y="5210"/>
                </a:lnTo>
                <a:lnTo>
                  <a:pt x="22001" y="5203"/>
                </a:lnTo>
                <a:lnTo>
                  <a:pt x="22002" y="5199"/>
                </a:lnTo>
                <a:lnTo>
                  <a:pt x="21999" y="5194"/>
                </a:lnTo>
                <a:lnTo>
                  <a:pt x="21994" y="5191"/>
                </a:lnTo>
                <a:lnTo>
                  <a:pt x="21978" y="5181"/>
                </a:lnTo>
                <a:lnTo>
                  <a:pt x="21964" y="5175"/>
                </a:lnTo>
                <a:lnTo>
                  <a:pt x="21960" y="5172"/>
                </a:lnTo>
                <a:lnTo>
                  <a:pt x="21958" y="5171"/>
                </a:lnTo>
                <a:lnTo>
                  <a:pt x="21959" y="5165"/>
                </a:lnTo>
                <a:lnTo>
                  <a:pt x="21963" y="5161"/>
                </a:lnTo>
                <a:lnTo>
                  <a:pt x="21974" y="5151"/>
                </a:lnTo>
                <a:lnTo>
                  <a:pt x="21979" y="5146"/>
                </a:lnTo>
                <a:lnTo>
                  <a:pt x="21985" y="5140"/>
                </a:lnTo>
                <a:lnTo>
                  <a:pt x="21988" y="5135"/>
                </a:lnTo>
                <a:lnTo>
                  <a:pt x="21990" y="5128"/>
                </a:lnTo>
                <a:lnTo>
                  <a:pt x="21982" y="5128"/>
                </a:lnTo>
                <a:lnTo>
                  <a:pt x="21974" y="5127"/>
                </a:lnTo>
                <a:lnTo>
                  <a:pt x="21969" y="5125"/>
                </a:lnTo>
                <a:lnTo>
                  <a:pt x="21964" y="5123"/>
                </a:lnTo>
                <a:lnTo>
                  <a:pt x="21961" y="5120"/>
                </a:lnTo>
                <a:lnTo>
                  <a:pt x="21958" y="5115"/>
                </a:lnTo>
                <a:lnTo>
                  <a:pt x="21957" y="5110"/>
                </a:lnTo>
                <a:lnTo>
                  <a:pt x="21956" y="5105"/>
                </a:lnTo>
                <a:lnTo>
                  <a:pt x="21955" y="5094"/>
                </a:lnTo>
                <a:lnTo>
                  <a:pt x="21955" y="5082"/>
                </a:lnTo>
                <a:lnTo>
                  <a:pt x="21953" y="5070"/>
                </a:lnTo>
                <a:lnTo>
                  <a:pt x="21952" y="5063"/>
                </a:lnTo>
                <a:lnTo>
                  <a:pt x="21950" y="5058"/>
                </a:lnTo>
                <a:lnTo>
                  <a:pt x="21936" y="5022"/>
                </a:lnTo>
                <a:lnTo>
                  <a:pt x="21930" y="5009"/>
                </a:lnTo>
                <a:lnTo>
                  <a:pt x="21923" y="4999"/>
                </a:lnTo>
                <a:lnTo>
                  <a:pt x="21914" y="4990"/>
                </a:lnTo>
                <a:lnTo>
                  <a:pt x="21904" y="4983"/>
                </a:lnTo>
                <a:lnTo>
                  <a:pt x="21889" y="4973"/>
                </a:lnTo>
                <a:lnTo>
                  <a:pt x="21871" y="4961"/>
                </a:lnTo>
                <a:lnTo>
                  <a:pt x="21863" y="4957"/>
                </a:lnTo>
                <a:lnTo>
                  <a:pt x="21856" y="4954"/>
                </a:lnTo>
                <a:lnTo>
                  <a:pt x="21841" y="4947"/>
                </a:lnTo>
                <a:lnTo>
                  <a:pt x="21833" y="4944"/>
                </a:lnTo>
                <a:lnTo>
                  <a:pt x="21827" y="4939"/>
                </a:lnTo>
                <a:lnTo>
                  <a:pt x="21820" y="4934"/>
                </a:lnTo>
                <a:lnTo>
                  <a:pt x="21813" y="4928"/>
                </a:lnTo>
                <a:lnTo>
                  <a:pt x="21808" y="4919"/>
                </a:lnTo>
                <a:lnTo>
                  <a:pt x="21797" y="4908"/>
                </a:lnTo>
                <a:lnTo>
                  <a:pt x="21787" y="4897"/>
                </a:lnTo>
                <a:lnTo>
                  <a:pt x="21782" y="4894"/>
                </a:lnTo>
                <a:lnTo>
                  <a:pt x="21779" y="4892"/>
                </a:lnTo>
                <a:lnTo>
                  <a:pt x="21777" y="4893"/>
                </a:lnTo>
                <a:lnTo>
                  <a:pt x="21773" y="4895"/>
                </a:lnTo>
                <a:lnTo>
                  <a:pt x="21766" y="4900"/>
                </a:lnTo>
                <a:lnTo>
                  <a:pt x="21747" y="4920"/>
                </a:lnTo>
                <a:lnTo>
                  <a:pt x="21730" y="4939"/>
                </a:lnTo>
                <a:lnTo>
                  <a:pt x="21720" y="4951"/>
                </a:lnTo>
                <a:lnTo>
                  <a:pt x="21716" y="4956"/>
                </a:lnTo>
                <a:lnTo>
                  <a:pt x="21712" y="4958"/>
                </a:lnTo>
                <a:lnTo>
                  <a:pt x="21708" y="4958"/>
                </a:lnTo>
                <a:lnTo>
                  <a:pt x="21704" y="4957"/>
                </a:lnTo>
                <a:lnTo>
                  <a:pt x="21701" y="4954"/>
                </a:lnTo>
                <a:lnTo>
                  <a:pt x="21697" y="4950"/>
                </a:lnTo>
                <a:lnTo>
                  <a:pt x="21694" y="4945"/>
                </a:lnTo>
                <a:lnTo>
                  <a:pt x="21692" y="4939"/>
                </a:lnTo>
                <a:lnTo>
                  <a:pt x="21688" y="4928"/>
                </a:lnTo>
                <a:lnTo>
                  <a:pt x="21687" y="4913"/>
                </a:lnTo>
                <a:lnTo>
                  <a:pt x="21687" y="4907"/>
                </a:lnTo>
                <a:lnTo>
                  <a:pt x="21687" y="4900"/>
                </a:lnTo>
                <a:lnTo>
                  <a:pt x="21689" y="4895"/>
                </a:lnTo>
                <a:lnTo>
                  <a:pt x="21691" y="4890"/>
                </a:lnTo>
                <a:lnTo>
                  <a:pt x="21694" y="4886"/>
                </a:lnTo>
                <a:lnTo>
                  <a:pt x="21698" y="4882"/>
                </a:lnTo>
                <a:lnTo>
                  <a:pt x="21708" y="4874"/>
                </a:lnTo>
                <a:lnTo>
                  <a:pt x="21719" y="4867"/>
                </a:lnTo>
                <a:lnTo>
                  <a:pt x="21730" y="4859"/>
                </a:lnTo>
                <a:lnTo>
                  <a:pt x="21734" y="4855"/>
                </a:lnTo>
                <a:lnTo>
                  <a:pt x="21738" y="4850"/>
                </a:lnTo>
                <a:lnTo>
                  <a:pt x="21740" y="4846"/>
                </a:lnTo>
                <a:lnTo>
                  <a:pt x="21742" y="4842"/>
                </a:lnTo>
                <a:lnTo>
                  <a:pt x="21741" y="4836"/>
                </a:lnTo>
                <a:lnTo>
                  <a:pt x="21739" y="4831"/>
                </a:lnTo>
                <a:lnTo>
                  <a:pt x="21735" y="4826"/>
                </a:lnTo>
                <a:lnTo>
                  <a:pt x="21729" y="4820"/>
                </a:lnTo>
                <a:lnTo>
                  <a:pt x="21714" y="4808"/>
                </a:lnTo>
                <a:lnTo>
                  <a:pt x="21697" y="4797"/>
                </a:lnTo>
                <a:lnTo>
                  <a:pt x="21681" y="4786"/>
                </a:lnTo>
                <a:lnTo>
                  <a:pt x="21666" y="4775"/>
                </a:lnTo>
                <a:lnTo>
                  <a:pt x="21642" y="4753"/>
                </a:lnTo>
                <a:lnTo>
                  <a:pt x="21608" y="4721"/>
                </a:lnTo>
                <a:lnTo>
                  <a:pt x="21592" y="4704"/>
                </a:lnTo>
                <a:lnTo>
                  <a:pt x="21579" y="4689"/>
                </a:lnTo>
                <a:lnTo>
                  <a:pt x="21569" y="4676"/>
                </a:lnTo>
                <a:lnTo>
                  <a:pt x="21567" y="4671"/>
                </a:lnTo>
                <a:lnTo>
                  <a:pt x="21566" y="4667"/>
                </a:lnTo>
                <a:lnTo>
                  <a:pt x="21567" y="4674"/>
                </a:lnTo>
                <a:lnTo>
                  <a:pt x="21570" y="4680"/>
                </a:lnTo>
                <a:lnTo>
                  <a:pt x="21578" y="4692"/>
                </a:lnTo>
                <a:lnTo>
                  <a:pt x="21554" y="4702"/>
                </a:lnTo>
                <a:lnTo>
                  <a:pt x="21526" y="4712"/>
                </a:lnTo>
                <a:lnTo>
                  <a:pt x="21511" y="4716"/>
                </a:lnTo>
                <a:lnTo>
                  <a:pt x="21496" y="4720"/>
                </a:lnTo>
                <a:lnTo>
                  <a:pt x="21480" y="4724"/>
                </a:lnTo>
                <a:lnTo>
                  <a:pt x="21465" y="4726"/>
                </a:lnTo>
                <a:lnTo>
                  <a:pt x="21451" y="4726"/>
                </a:lnTo>
                <a:lnTo>
                  <a:pt x="21437" y="4725"/>
                </a:lnTo>
                <a:lnTo>
                  <a:pt x="21424" y="4722"/>
                </a:lnTo>
                <a:lnTo>
                  <a:pt x="21412" y="4717"/>
                </a:lnTo>
                <a:lnTo>
                  <a:pt x="21408" y="4714"/>
                </a:lnTo>
                <a:lnTo>
                  <a:pt x="21402" y="4710"/>
                </a:lnTo>
                <a:lnTo>
                  <a:pt x="21398" y="4706"/>
                </a:lnTo>
                <a:lnTo>
                  <a:pt x="21395" y="4701"/>
                </a:lnTo>
                <a:lnTo>
                  <a:pt x="21391" y="4695"/>
                </a:lnTo>
                <a:lnTo>
                  <a:pt x="21388" y="4689"/>
                </a:lnTo>
                <a:lnTo>
                  <a:pt x="21386" y="4681"/>
                </a:lnTo>
                <a:lnTo>
                  <a:pt x="21385" y="4674"/>
                </a:lnTo>
                <a:lnTo>
                  <a:pt x="21383" y="4666"/>
                </a:lnTo>
                <a:lnTo>
                  <a:pt x="21382" y="4659"/>
                </a:lnTo>
                <a:lnTo>
                  <a:pt x="21380" y="4655"/>
                </a:lnTo>
                <a:lnTo>
                  <a:pt x="21376" y="4652"/>
                </a:lnTo>
                <a:lnTo>
                  <a:pt x="21373" y="4650"/>
                </a:lnTo>
                <a:lnTo>
                  <a:pt x="21370" y="4649"/>
                </a:lnTo>
                <a:lnTo>
                  <a:pt x="21365" y="4648"/>
                </a:lnTo>
                <a:lnTo>
                  <a:pt x="21361" y="4648"/>
                </a:lnTo>
                <a:lnTo>
                  <a:pt x="21351" y="4649"/>
                </a:lnTo>
                <a:lnTo>
                  <a:pt x="21340" y="4650"/>
                </a:lnTo>
                <a:lnTo>
                  <a:pt x="21327" y="4651"/>
                </a:lnTo>
                <a:lnTo>
                  <a:pt x="21321" y="4650"/>
                </a:lnTo>
                <a:lnTo>
                  <a:pt x="21313" y="4649"/>
                </a:lnTo>
                <a:lnTo>
                  <a:pt x="21301" y="4645"/>
                </a:lnTo>
                <a:lnTo>
                  <a:pt x="21294" y="4642"/>
                </a:lnTo>
                <a:lnTo>
                  <a:pt x="21292" y="4640"/>
                </a:lnTo>
                <a:lnTo>
                  <a:pt x="21289" y="4638"/>
                </a:lnTo>
                <a:lnTo>
                  <a:pt x="21288" y="4636"/>
                </a:lnTo>
                <a:lnTo>
                  <a:pt x="21288" y="4633"/>
                </a:lnTo>
                <a:lnTo>
                  <a:pt x="21289" y="4628"/>
                </a:lnTo>
                <a:lnTo>
                  <a:pt x="21294" y="4624"/>
                </a:lnTo>
                <a:lnTo>
                  <a:pt x="21299" y="4618"/>
                </a:lnTo>
                <a:lnTo>
                  <a:pt x="21306" y="4613"/>
                </a:lnTo>
                <a:lnTo>
                  <a:pt x="21320" y="4603"/>
                </a:lnTo>
                <a:lnTo>
                  <a:pt x="21334" y="4594"/>
                </a:lnTo>
                <a:lnTo>
                  <a:pt x="21343" y="4587"/>
                </a:lnTo>
                <a:lnTo>
                  <a:pt x="21345" y="4585"/>
                </a:lnTo>
                <a:lnTo>
                  <a:pt x="21345" y="4584"/>
                </a:lnTo>
                <a:lnTo>
                  <a:pt x="21344" y="4582"/>
                </a:lnTo>
                <a:lnTo>
                  <a:pt x="21340" y="4581"/>
                </a:lnTo>
                <a:lnTo>
                  <a:pt x="21337" y="4580"/>
                </a:lnTo>
                <a:lnTo>
                  <a:pt x="21330" y="4580"/>
                </a:lnTo>
                <a:lnTo>
                  <a:pt x="21321" y="4581"/>
                </a:lnTo>
                <a:lnTo>
                  <a:pt x="21313" y="4584"/>
                </a:lnTo>
                <a:lnTo>
                  <a:pt x="21305" y="4586"/>
                </a:lnTo>
                <a:lnTo>
                  <a:pt x="21296" y="4587"/>
                </a:lnTo>
                <a:lnTo>
                  <a:pt x="21293" y="4586"/>
                </a:lnTo>
                <a:lnTo>
                  <a:pt x="21288" y="4585"/>
                </a:lnTo>
                <a:lnTo>
                  <a:pt x="21285" y="4582"/>
                </a:lnTo>
                <a:lnTo>
                  <a:pt x="21282" y="4580"/>
                </a:lnTo>
                <a:lnTo>
                  <a:pt x="21279" y="4576"/>
                </a:lnTo>
                <a:lnTo>
                  <a:pt x="21274" y="4569"/>
                </a:lnTo>
                <a:lnTo>
                  <a:pt x="21268" y="4553"/>
                </a:lnTo>
                <a:lnTo>
                  <a:pt x="21262" y="4537"/>
                </a:lnTo>
                <a:lnTo>
                  <a:pt x="21257" y="4524"/>
                </a:lnTo>
                <a:lnTo>
                  <a:pt x="21246" y="4504"/>
                </a:lnTo>
                <a:lnTo>
                  <a:pt x="21237" y="4490"/>
                </a:lnTo>
                <a:lnTo>
                  <a:pt x="21229" y="4478"/>
                </a:lnTo>
                <a:lnTo>
                  <a:pt x="21224" y="4473"/>
                </a:lnTo>
                <a:lnTo>
                  <a:pt x="21220" y="4470"/>
                </a:lnTo>
                <a:lnTo>
                  <a:pt x="21215" y="4465"/>
                </a:lnTo>
                <a:lnTo>
                  <a:pt x="21209" y="4463"/>
                </a:lnTo>
                <a:lnTo>
                  <a:pt x="21203" y="4461"/>
                </a:lnTo>
                <a:lnTo>
                  <a:pt x="21196" y="4459"/>
                </a:lnTo>
                <a:lnTo>
                  <a:pt x="21179" y="4457"/>
                </a:lnTo>
                <a:lnTo>
                  <a:pt x="21158" y="4455"/>
                </a:lnTo>
                <a:lnTo>
                  <a:pt x="21153" y="4455"/>
                </a:lnTo>
                <a:lnTo>
                  <a:pt x="21148" y="4454"/>
                </a:lnTo>
                <a:lnTo>
                  <a:pt x="21139" y="4451"/>
                </a:lnTo>
                <a:lnTo>
                  <a:pt x="21131" y="4445"/>
                </a:lnTo>
                <a:lnTo>
                  <a:pt x="21122" y="4439"/>
                </a:lnTo>
                <a:lnTo>
                  <a:pt x="21114" y="4433"/>
                </a:lnTo>
                <a:lnTo>
                  <a:pt x="21105" y="4426"/>
                </a:lnTo>
                <a:lnTo>
                  <a:pt x="21096" y="4422"/>
                </a:lnTo>
                <a:lnTo>
                  <a:pt x="21092" y="4421"/>
                </a:lnTo>
                <a:lnTo>
                  <a:pt x="21087" y="4420"/>
                </a:lnTo>
                <a:lnTo>
                  <a:pt x="21067" y="4419"/>
                </a:lnTo>
                <a:lnTo>
                  <a:pt x="21050" y="4416"/>
                </a:lnTo>
                <a:lnTo>
                  <a:pt x="21031" y="4413"/>
                </a:lnTo>
                <a:lnTo>
                  <a:pt x="21013" y="4409"/>
                </a:lnTo>
                <a:lnTo>
                  <a:pt x="20946" y="4391"/>
                </a:lnTo>
                <a:lnTo>
                  <a:pt x="20913" y="4383"/>
                </a:lnTo>
                <a:lnTo>
                  <a:pt x="20883" y="4373"/>
                </a:lnTo>
                <a:lnTo>
                  <a:pt x="20869" y="4370"/>
                </a:lnTo>
                <a:lnTo>
                  <a:pt x="20856" y="4368"/>
                </a:lnTo>
                <a:lnTo>
                  <a:pt x="20842" y="4365"/>
                </a:lnTo>
                <a:lnTo>
                  <a:pt x="20831" y="4365"/>
                </a:lnTo>
                <a:lnTo>
                  <a:pt x="20805" y="4365"/>
                </a:lnTo>
                <a:lnTo>
                  <a:pt x="20790" y="4364"/>
                </a:lnTo>
                <a:lnTo>
                  <a:pt x="20776" y="4364"/>
                </a:lnTo>
                <a:lnTo>
                  <a:pt x="20763" y="4363"/>
                </a:lnTo>
                <a:lnTo>
                  <a:pt x="20752" y="4363"/>
                </a:lnTo>
                <a:lnTo>
                  <a:pt x="20743" y="4363"/>
                </a:lnTo>
                <a:lnTo>
                  <a:pt x="20736" y="4363"/>
                </a:lnTo>
                <a:lnTo>
                  <a:pt x="20733" y="4362"/>
                </a:lnTo>
                <a:lnTo>
                  <a:pt x="20731" y="4361"/>
                </a:lnTo>
                <a:lnTo>
                  <a:pt x="20730" y="4359"/>
                </a:lnTo>
                <a:lnTo>
                  <a:pt x="20729" y="4357"/>
                </a:lnTo>
                <a:lnTo>
                  <a:pt x="20727" y="4353"/>
                </a:lnTo>
                <a:lnTo>
                  <a:pt x="20727" y="4349"/>
                </a:lnTo>
                <a:lnTo>
                  <a:pt x="20730" y="4338"/>
                </a:lnTo>
                <a:lnTo>
                  <a:pt x="20731" y="4331"/>
                </a:lnTo>
                <a:lnTo>
                  <a:pt x="20732" y="4323"/>
                </a:lnTo>
                <a:lnTo>
                  <a:pt x="20732" y="4309"/>
                </a:lnTo>
                <a:lnTo>
                  <a:pt x="20729" y="4295"/>
                </a:lnTo>
                <a:lnTo>
                  <a:pt x="20725" y="4281"/>
                </a:lnTo>
                <a:lnTo>
                  <a:pt x="20719" y="4253"/>
                </a:lnTo>
                <a:lnTo>
                  <a:pt x="20717" y="4238"/>
                </a:lnTo>
                <a:lnTo>
                  <a:pt x="20716" y="4224"/>
                </a:lnTo>
                <a:lnTo>
                  <a:pt x="20716" y="4212"/>
                </a:lnTo>
                <a:lnTo>
                  <a:pt x="20713" y="4200"/>
                </a:lnTo>
                <a:lnTo>
                  <a:pt x="20710" y="4191"/>
                </a:lnTo>
                <a:lnTo>
                  <a:pt x="20706" y="4180"/>
                </a:lnTo>
                <a:lnTo>
                  <a:pt x="20701" y="4170"/>
                </a:lnTo>
                <a:lnTo>
                  <a:pt x="20698" y="4159"/>
                </a:lnTo>
                <a:lnTo>
                  <a:pt x="20695" y="4148"/>
                </a:lnTo>
                <a:lnTo>
                  <a:pt x="20694" y="4138"/>
                </a:lnTo>
                <a:lnTo>
                  <a:pt x="20695" y="4126"/>
                </a:lnTo>
                <a:lnTo>
                  <a:pt x="20698" y="4115"/>
                </a:lnTo>
                <a:lnTo>
                  <a:pt x="20703" y="4104"/>
                </a:lnTo>
                <a:lnTo>
                  <a:pt x="20708" y="4094"/>
                </a:lnTo>
                <a:lnTo>
                  <a:pt x="20714" y="4085"/>
                </a:lnTo>
                <a:lnTo>
                  <a:pt x="20721" y="4077"/>
                </a:lnTo>
                <a:lnTo>
                  <a:pt x="20736" y="4059"/>
                </a:lnTo>
                <a:lnTo>
                  <a:pt x="20744" y="4051"/>
                </a:lnTo>
                <a:lnTo>
                  <a:pt x="20750" y="4042"/>
                </a:lnTo>
                <a:lnTo>
                  <a:pt x="20756" y="4032"/>
                </a:lnTo>
                <a:lnTo>
                  <a:pt x="20760" y="4023"/>
                </a:lnTo>
                <a:lnTo>
                  <a:pt x="20763" y="4012"/>
                </a:lnTo>
                <a:lnTo>
                  <a:pt x="20765" y="4000"/>
                </a:lnTo>
                <a:lnTo>
                  <a:pt x="20764" y="3987"/>
                </a:lnTo>
                <a:lnTo>
                  <a:pt x="20761" y="3973"/>
                </a:lnTo>
                <a:lnTo>
                  <a:pt x="20758" y="3964"/>
                </a:lnTo>
                <a:lnTo>
                  <a:pt x="20754" y="3955"/>
                </a:lnTo>
                <a:lnTo>
                  <a:pt x="20742" y="3936"/>
                </a:lnTo>
                <a:lnTo>
                  <a:pt x="20726" y="3915"/>
                </a:lnTo>
                <a:lnTo>
                  <a:pt x="20711" y="3894"/>
                </a:lnTo>
                <a:lnTo>
                  <a:pt x="20696" y="3874"/>
                </a:lnTo>
                <a:lnTo>
                  <a:pt x="20683" y="3855"/>
                </a:lnTo>
                <a:lnTo>
                  <a:pt x="20679" y="3846"/>
                </a:lnTo>
                <a:lnTo>
                  <a:pt x="20675" y="3838"/>
                </a:lnTo>
                <a:lnTo>
                  <a:pt x="20673" y="3830"/>
                </a:lnTo>
                <a:lnTo>
                  <a:pt x="20672" y="3823"/>
                </a:lnTo>
                <a:lnTo>
                  <a:pt x="20671" y="3827"/>
                </a:lnTo>
                <a:lnTo>
                  <a:pt x="20670" y="3830"/>
                </a:lnTo>
                <a:lnTo>
                  <a:pt x="20668" y="3834"/>
                </a:lnTo>
                <a:lnTo>
                  <a:pt x="20666" y="3836"/>
                </a:lnTo>
                <a:lnTo>
                  <a:pt x="20662" y="3837"/>
                </a:lnTo>
                <a:lnTo>
                  <a:pt x="20658" y="3839"/>
                </a:lnTo>
                <a:lnTo>
                  <a:pt x="20649" y="3839"/>
                </a:lnTo>
                <a:lnTo>
                  <a:pt x="20640" y="3838"/>
                </a:lnTo>
                <a:lnTo>
                  <a:pt x="20630" y="3835"/>
                </a:lnTo>
                <a:lnTo>
                  <a:pt x="20618" y="3830"/>
                </a:lnTo>
                <a:lnTo>
                  <a:pt x="20607" y="3824"/>
                </a:lnTo>
                <a:lnTo>
                  <a:pt x="20597" y="3816"/>
                </a:lnTo>
                <a:lnTo>
                  <a:pt x="20589" y="3808"/>
                </a:lnTo>
                <a:lnTo>
                  <a:pt x="20581" y="3798"/>
                </a:lnTo>
                <a:lnTo>
                  <a:pt x="20576" y="3787"/>
                </a:lnTo>
                <a:lnTo>
                  <a:pt x="20573" y="3782"/>
                </a:lnTo>
                <a:lnTo>
                  <a:pt x="20572" y="3776"/>
                </a:lnTo>
                <a:lnTo>
                  <a:pt x="20572" y="3771"/>
                </a:lnTo>
                <a:lnTo>
                  <a:pt x="20573" y="3764"/>
                </a:lnTo>
                <a:lnTo>
                  <a:pt x="20575" y="3759"/>
                </a:lnTo>
                <a:lnTo>
                  <a:pt x="20577" y="3753"/>
                </a:lnTo>
                <a:lnTo>
                  <a:pt x="20580" y="3747"/>
                </a:lnTo>
                <a:lnTo>
                  <a:pt x="20584" y="3741"/>
                </a:lnTo>
                <a:lnTo>
                  <a:pt x="20599" y="3723"/>
                </a:lnTo>
                <a:lnTo>
                  <a:pt x="20606" y="3715"/>
                </a:lnTo>
                <a:lnTo>
                  <a:pt x="20610" y="3708"/>
                </a:lnTo>
                <a:lnTo>
                  <a:pt x="20615" y="3700"/>
                </a:lnTo>
                <a:lnTo>
                  <a:pt x="20619" y="3690"/>
                </a:lnTo>
                <a:lnTo>
                  <a:pt x="20621" y="3680"/>
                </a:lnTo>
                <a:lnTo>
                  <a:pt x="20623" y="3667"/>
                </a:lnTo>
                <a:lnTo>
                  <a:pt x="20623" y="3658"/>
                </a:lnTo>
                <a:lnTo>
                  <a:pt x="20622" y="3649"/>
                </a:lnTo>
                <a:lnTo>
                  <a:pt x="20618" y="3635"/>
                </a:lnTo>
                <a:lnTo>
                  <a:pt x="20616" y="3629"/>
                </a:lnTo>
                <a:lnTo>
                  <a:pt x="20615" y="3622"/>
                </a:lnTo>
                <a:lnTo>
                  <a:pt x="20616" y="3615"/>
                </a:lnTo>
                <a:lnTo>
                  <a:pt x="20619" y="3608"/>
                </a:lnTo>
                <a:lnTo>
                  <a:pt x="20632" y="3593"/>
                </a:lnTo>
                <a:lnTo>
                  <a:pt x="20656" y="3567"/>
                </a:lnTo>
                <a:lnTo>
                  <a:pt x="20678" y="3542"/>
                </a:lnTo>
                <a:lnTo>
                  <a:pt x="20684" y="3533"/>
                </a:lnTo>
                <a:lnTo>
                  <a:pt x="20686" y="3530"/>
                </a:lnTo>
                <a:lnTo>
                  <a:pt x="20686" y="3529"/>
                </a:lnTo>
                <a:lnTo>
                  <a:pt x="20684" y="3527"/>
                </a:lnTo>
                <a:lnTo>
                  <a:pt x="20681" y="3524"/>
                </a:lnTo>
                <a:lnTo>
                  <a:pt x="20670" y="3521"/>
                </a:lnTo>
                <a:lnTo>
                  <a:pt x="20665" y="3520"/>
                </a:lnTo>
                <a:lnTo>
                  <a:pt x="20661" y="3518"/>
                </a:lnTo>
                <a:lnTo>
                  <a:pt x="20659" y="3516"/>
                </a:lnTo>
                <a:lnTo>
                  <a:pt x="20658" y="3515"/>
                </a:lnTo>
                <a:lnTo>
                  <a:pt x="20659" y="3513"/>
                </a:lnTo>
                <a:lnTo>
                  <a:pt x="20660" y="3508"/>
                </a:lnTo>
                <a:lnTo>
                  <a:pt x="20661" y="3504"/>
                </a:lnTo>
                <a:lnTo>
                  <a:pt x="20661" y="3499"/>
                </a:lnTo>
                <a:lnTo>
                  <a:pt x="20661" y="3495"/>
                </a:lnTo>
                <a:lnTo>
                  <a:pt x="20659" y="3488"/>
                </a:lnTo>
                <a:lnTo>
                  <a:pt x="20656" y="3480"/>
                </a:lnTo>
                <a:lnTo>
                  <a:pt x="20653" y="3472"/>
                </a:lnTo>
                <a:lnTo>
                  <a:pt x="20652" y="3464"/>
                </a:lnTo>
                <a:lnTo>
                  <a:pt x="20652" y="3459"/>
                </a:lnTo>
                <a:lnTo>
                  <a:pt x="20653" y="3454"/>
                </a:lnTo>
                <a:lnTo>
                  <a:pt x="20656" y="3448"/>
                </a:lnTo>
                <a:lnTo>
                  <a:pt x="20659" y="3442"/>
                </a:lnTo>
                <a:lnTo>
                  <a:pt x="20665" y="3433"/>
                </a:lnTo>
                <a:lnTo>
                  <a:pt x="20673" y="3417"/>
                </a:lnTo>
                <a:lnTo>
                  <a:pt x="20678" y="3408"/>
                </a:lnTo>
                <a:lnTo>
                  <a:pt x="20681" y="3401"/>
                </a:lnTo>
                <a:lnTo>
                  <a:pt x="20682" y="3394"/>
                </a:lnTo>
                <a:lnTo>
                  <a:pt x="20682" y="3391"/>
                </a:lnTo>
                <a:lnTo>
                  <a:pt x="20681" y="3390"/>
                </a:lnTo>
                <a:lnTo>
                  <a:pt x="20671" y="3380"/>
                </a:lnTo>
                <a:lnTo>
                  <a:pt x="20653" y="3365"/>
                </a:lnTo>
                <a:lnTo>
                  <a:pt x="20644" y="3356"/>
                </a:lnTo>
                <a:lnTo>
                  <a:pt x="20636" y="3350"/>
                </a:lnTo>
                <a:lnTo>
                  <a:pt x="20632" y="3343"/>
                </a:lnTo>
                <a:lnTo>
                  <a:pt x="20632" y="3341"/>
                </a:lnTo>
                <a:lnTo>
                  <a:pt x="20632" y="3339"/>
                </a:lnTo>
                <a:lnTo>
                  <a:pt x="20635" y="3337"/>
                </a:lnTo>
                <a:lnTo>
                  <a:pt x="20640" y="3335"/>
                </a:lnTo>
                <a:lnTo>
                  <a:pt x="20645" y="3335"/>
                </a:lnTo>
                <a:lnTo>
                  <a:pt x="20650" y="3336"/>
                </a:lnTo>
                <a:lnTo>
                  <a:pt x="20662" y="3339"/>
                </a:lnTo>
                <a:lnTo>
                  <a:pt x="20675" y="3344"/>
                </a:lnTo>
                <a:lnTo>
                  <a:pt x="20701" y="3356"/>
                </a:lnTo>
                <a:lnTo>
                  <a:pt x="20712" y="3361"/>
                </a:lnTo>
                <a:lnTo>
                  <a:pt x="20718" y="3362"/>
                </a:lnTo>
                <a:lnTo>
                  <a:pt x="20722" y="3363"/>
                </a:lnTo>
                <a:lnTo>
                  <a:pt x="20731" y="3362"/>
                </a:lnTo>
                <a:lnTo>
                  <a:pt x="20737" y="3360"/>
                </a:lnTo>
                <a:lnTo>
                  <a:pt x="20742" y="3355"/>
                </a:lnTo>
                <a:lnTo>
                  <a:pt x="20744" y="3351"/>
                </a:lnTo>
                <a:lnTo>
                  <a:pt x="20744" y="3345"/>
                </a:lnTo>
                <a:lnTo>
                  <a:pt x="20742" y="3339"/>
                </a:lnTo>
                <a:lnTo>
                  <a:pt x="20739" y="3331"/>
                </a:lnTo>
                <a:lnTo>
                  <a:pt x="20735" y="3324"/>
                </a:lnTo>
                <a:lnTo>
                  <a:pt x="20727" y="3309"/>
                </a:lnTo>
                <a:lnTo>
                  <a:pt x="20721" y="3293"/>
                </a:lnTo>
                <a:lnTo>
                  <a:pt x="20719" y="3287"/>
                </a:lnTo>
                <a:lnTo>
                  <a:pt x="20718" y="3280"/>
                </a:lnTo>
                <a:lnTo>
                  <a:pt x="20719" y="3276"/>
                </a:lnTo>
                <a:lnTo>
                  <a:pt x="20721" y="3272"/>
                </a:lnTo>
                <a:lnTo>
                  <a:pt x="20726" y="3267"/>
                </a:lnTo>
                <a:lnTo>
                  <a:pt x="20732" y="3264"/>
                </a:lnTo>
                <a:lnTo>
                  <a:pt x="20745" y="3258"/>
                </a:lnTo>
                <a:lnTo>
                  <a:pt x="20758" y="3251"/>
                </a:lnTo>
                <a:lnTo>
                  <a:pt x="20771" y="3244"/>
                </a:lnTo>
                <a:lnTo>
                  <a:pt x="20776" y="3240"/>
                </a:lnTo>
                <a:lnTo>
                  <a:pt x="20781" y="3236"/>
                </a:lnTo>
                <a:lnTo>
                  <a:pt x="20784" y="3231"/>
                </a:lnTo>
                <a:lnTo>
                  <a:pt x="20786" y="3227"/>
                </a:lnTo>
                <a:lnTo>
                  <a:pt x="20787" y="3221"/>
                </a:lnTo>
                <a:lnTo>
                  <a:pt x="20786" y="3215"/>
                </a:lnTo>
                <a:lnTo>
                  <a:pt x="20784" y="3208"/>
                </a:lnTo>
                <a:lnTo>
                  <a:pt x="20780" y="3200"/>
                </a:lnTo>
                <a:lnTo>
                  <a:pt x="20773" y="3191"/>
                </a:lnTo>
                <a:lnTo>
                  <a:pt x="20767" y="3184"/>
                </a:lnTo>
                <a:lnTo>
                  <a:pt x="20759" y="3178"/>
                </a:lnTo>
                <a:lnTo>
                  <a:pt x="20750" y="3173"/>
                </a:lnTo>
                <a:lnTo>
                  <a:pt x="20743" y="3169"/>
                </a:lnTo>
                <a:lnTo>
                  <a:pt x="20733" y="3164"/>
                </a:lnTo>
                <a:lnTo>
                  <a:pt x="20714" y="3159"/>
                </a:lnTo>
                <a:lnTo>
                  <a:pt x="20695" y="3156"/>
                </a:lnTo>
                <a:lnTo>
                  <a:pt x="20674" y="3152"/>
                </a:lnTo>
                <a:lnTo>
                  <a:pt x="20655" y="3150"/>
                </a:lnTo>
                <a:lnTo>
                  <a:pt x="20635" y="3148"/>
                </a:lnTo>
                <a:lnTo>
                  <a:pt x="20632" y="3148"/>
                </a:lnTo>
                <a:lnTo>
                  <a:pt x="20628" y="3149"/>
                </a:lnTo>
                <a:lnTo>
                  <a:pt x="20615" y="3154"/>
                </a:lnTo>
                <a:lnTo>
                  <a:pt x="20599" y="3163"/>
                </a:lnTo>
                <a:lnTo>
                  <a:pt x="20583" y="3174"/>
                </a:lnTo>
                <a:lnTo>
                  <a:pt x="20550" y="3196"/>
                </a:lnTo>
                <a:lnTo>
                  <a:pt x="20529" y="3211"/>
                </a:lnTo>
                <a:lnTo>
                  <a:pt x="20522" y="3215"/>
                </a:lnTo>
                <a:lnTo>
                  <a:pt x="20518" y="3221"/>
                </a:lnTo>
                <a:lnTo>
                  <a:pt x="20508" y="3231"/>
                </a:lnTo>
                <a:lnTo>
                  <a:pt x="20502" y="3243"/>
                </a:lnTo>
                <a:lnTo>
                  <a:pt x="20496" y="3255"/>
                </a:lnTo>
                <a:lnTo>
                  <a:pt x="20487" y="3282"/>
                </a:lnTo>
                <a:lnTo>
                  <a:pt x="20480" y="3295"/>
                </a:lnTo>
                <a:lnTo>
                  <a:pt x="20473" y="3310"/>
                </a:lnTo>
                <a:lnTo>
                  <a:pt x="20470" y="3312"/>
                </a:lnTo>
                <a:lnTo>
                  <a:pt x="20467" y="3315"/>
                </a:lnTo>
                <a:lnTo>
                  <a:pt x="20458" y="3319"/>
                </a:lnTo>
                <a:lnTo>
                  <a:pt x="20448" y="3324"/>
                </a:lnTo>
                <a:lnTo>
                  <a:pt x="20436" y="3329"/>
                </a:lnTo>
                <a:lnTo>
                  <a:pt x="20423" y="3333"/>
                </a:lnTo>
                <a:lnTo>
                  <a:pt x="20411" y="3339"/>
                </a:lnTo>
                <a:lnTo>
                  <a:pt x="20400" y="3345"/>
                </a:lnTo>
                <a:lnTo>
                  <a:pt x="20394" y="3349"/>
                </a:lnTo>
                <a:lnTo>
                  <a:pt x="20391" y="3352"/>
                </a:lnTo>
                <a:lnTo>
                  <a:pt x="20378" y="3367"/>
                </a:lnTo>
                <a:lnTo>
                  <a:pt x="20367" y="3383"/>
                </a:lnTo>
                <a:lnTo>
                  <a:pt x="20359" y="3400"/>
                </a:lnTo>
                <a:lnTo>
                  <a:pt x="20352" y="3417"/>
                </a:lnTo>
                <a:lnTo>
                  <a:pt x="20347" y="3434"/>
                </a:lnTo>
                <a:lnTo>
                  <a:pt x="20342" y="3453"/>
                </a:lnTo>
                <a:lnTo>
                  <a:pt x="20340" y="3472"/>
                </a:lnTo>
                <a:lnTo>
                  <a:pt x="20337" y="3492"/>
                </a:lnTo>
                <a:lnTo>
                  <a:pt x="20338" y="3490"/>
                </a:lnTo>
                <a:lnTo>
                  <a:pt x="20339" y="3489"/>
                </a:lnTo>
                <a:lnTo>
                  <a:pt x="20343" y="3489"/>
                </a:lnTo>
                <a:lnTo>
                  <a:pt x="20349" y="3489"/>
                </a:lnTo>
                <a:lnTo>
                  <a:pt x="20355" y="3491"/>
                </a:lnTo>
                <a:lnTo>
                  <a:pt x="20368" y="3497"/>
                </a:lnTo>
                <a:lnTo>
                  <a:pt x="20376" y="3501"/>
                </a:lnTo>
                <a:lnTo>
                  <a:pt x="20374" y="3505"/>
                </a:lnTo>
                <a:lnTo>
                  <a:pt x="20373" y="3510"/>
                </a:lnTo>
                <a:lnTo>
                  <a:pt x="20369" y="3524"/>
                </a:lnTo>
                <a:lnTo>
                  <a:pt x="20365" y="3558"/>
                </a:lnTo>
                <a:lnTo>
                  <a:pt x="20363" y="3573"/>
                </a:lnTo>
                <a:lnTo>
                  <a:pt x="20361" y="3586"/>
                </a:lnTo>
                <a:lnTo>
                  <a:pt x="20360" y="3592"/>
                </a:lnTo>
                <a:lnTo>
                  <a:pt x="20358" y="3595"/>
                </a:lnTo>
                <a:lnTo>
                  <a:pt x="20355" y="3597"/>
                </a:lnTo>
                <a:lnTo>
                  <a:pt x="20353" y="3597"/>
                </a:lnTo>
                <a:lnTo>
                  <a:pt x="20349" y="3596"/>
                </a:lnTo>
                <a:lnTo>
                  <a:pt x="20345" y="3597"/>
                </a:lnTo>
                <a:lnTo>
                  <a:pt x="20341" y="3599"/>
                </a:lnTo>
                <a:lnTo>
                  <a:pt x="20339" y="3604"/>
                </a:lnTo>
                <a:lnTo>
                  <a:pt x="20338" y="3609"/>
                </a:lnTo>
                <a:lnTo>
                  <a:pt x="20337" y="3616"/>
                </a:lnTo>
                <a:lnTo>
                  <a:pt x="20337" y="3622"/>
                </a:lnTo>
                <a:lnTo>
                  <a:pt x="20338" y="3630"/>
                </a:lnTo>
                <a:lnTo>
                  <a:pt x="20341" y="3646"/>
                </a:lnTo>
                <a:lnTo>
                  <a:pt x="20343" y="3652"/>
                </a:lnTo>
                <a:lnTo>
                  <a:pt x="20347" y="3660"/>
                </a:lnTo>
                <a:lnTo>
                  <a:pt x="20350" y="3667"/>
                </a:lnTo>
                <a:lnTo>
                  <a:pt x="20354" y="3671"/>
                </a:lnTo>
                <a:lnTo>
                  <a:pt x="20359" y="3675"/>
                </a:lnTo>
                <a:lnTo>
                  <a:pt x="20364" y="3677"/>
                </a:lnTo>
                <a:lnTo>
                  <a:pt x="20316" y="3688"/>
                </a:lnTo>
                <a:lnTo>
                  <a:pt x="20271" y="3699"/>
                </a:lnTo>
                <a:lnTo>
                  <a:pt x="20248" y="3705"/>
                </a:lnTo>
                <a:lnTo>
                  <a:pt x="20224" y="3709"/>
                </a:lnTo>
                <a:lnTo>
                  <a:pt x="20200" y="3713"/>
                </a:lnTo>
                <a:lnTo>
                  <a:pt x="20175" y="3715"/>
                </a:lnTo>
                <a:lnTo>
                  <a:pt x="20166" y="3717"/>
                </a:lnTo>
                <a:lnTo>
                  <a:pt x="20157" y="3719"/>
                </a:lnTo>
                <a:lnTo>
                  <a:pt x="20149" y="3721"/>
                </a:lnTo>
                <a:lnTo>
                  <a:pt x="20143" y="3725"/>
                </a:lnTo>
                <a:lnTo>
                  <a:pt x="20139" y="3727"/>
                </a:lnTo>
                <a:lnTo>
                  <a:pt x="20137" y="3730"/>
                </a:lnTo>
                <a:lnTo>
                  <a:pt x="20136" y="3733"/>
                </a:lnTo>
                <a:lnTo>
                  <a:pt x="20135" y="3737"/>
                </a:lnTo>
                <a:lnTo>
                  <a:pt x="20134" y="3741"/>
                </a:lnTo>
                <a:lnTo>
                  <a:pt x="20135" y="3746"/>
                </a:lnTo>
                <a:lnTo>
                  <a:pt x="20137" y="3758"/>
                </a:lnTo>
                <a:lnTo>
                  <a:pt x="20138" y="3764"/>
                </a:lnTo>
                <a:lnTo>
                  <a:pt x="20138" y="3769"/>
                </a:lnTo>
                <a:lnTo>
                  <a:pt x="20135" y="3773"/>
                </a:lnTo>
                <a:lnTo>
                  <a:pt x="20131" y="3775"/>
                </a:lnTo>
                <a:lnTo>
                  <a:pt x="20125" y="3777"/>
                </a:lnTo>
                <a:lnTo>
                  <a:pt x="20118" y="3778"/>
                </a:lnTo>
                <a:lnTo>
                  <a:pt x="20101" y="3778"/>
                </a:lnTo>
                <a:lnTo>
                  <a:pt x="20083" y="3776"/>
                </a:lnTo>
                <a:lnTo>
                  <a:pt x="20066" y="3774"/>
                </a:lnTo>
                <a:lnTo>
                  <a:pt x="20051" y="3773"/>
                </a:lnTo>
                <a:lnTo>
                  <a:pt x="20045" y="3773"/>
                </a:lnTo>
                <a:lnTo>
                  <a:pt x="20041" y="3773"/>
                </a:lnTo>
                <a:lnTo>
                  <a:pt x="20039" y="3774"/>
                </a:lnTo>
                <a:lnTo>
                  <a:pt x="20036" y="3776"/>
                </a:lnTo>
                <a:lnTo>
                  <a:pt x="20034" y="3782"/>
                </a:lnTo>
                <a:lnTo>
                  <a:pt x="20033" y="3790"/>
                </a:lnTo>
                <a:lnTo>
                  <a:pt x="20033" y="3799"/>
                </a:lnTo>
                <a:lnTo>
                  <a:pt x="20032" y="3809"/>
                </a:lnTo>
                <a:lnTo>
                  <a:pt x="20031" y="3817"/>
                </a:lnTo>
                <a:lnTo>
                  <a:pt x="20028" y="3825"/>
                </a:lnTo>
                <a:lnTo>
                  <a:pt x="20026" y="3828"/>
                </a:lnTo>
                <a:lnTo>
                  <a:pt x="20023" y="3830"/>
                </a:lnTo>
                <a:lnTo>
                  <a:pt x="20018" y="3833"/>
                </a:lnTo>
                <a:lnTo>
                  <a:pt x="20010" y="3835"/>
                </a:lnTo>
                <a:lnTo>
                  <a:pt x="19988" y="3836"/>
                </a:lnTo>
                <a:lnTo>
                  <a:pt x="19964" y="3837"/>
                </a:lnTo>
                <a:lnTo>
                  <a:pt x="19947" y="3839"/>
                </a:lnTo>
                <a:lnTo>
                  <a:pt x="19921" y="3845"/>
                </a:lnTo>
                <a:lnTo>
                  <a:pt x="19896" y="3851"/>
                </a:lnTo>
                <a:lnTo>
                  <a:pt x="19845" y="3866"/>
                </a:lnTo>
                <a:lnTo>
                  <a:pt x="19838" y="3868"/>
                </a:lnTo>
                <a:lnTo>
                  <a:pt x="19827" y="3870"/>
                </a:lnTo>
                <a:lnTo>
                  <a:pt x="19796" y="3871"/>
                </a:lnTo>
                <a:lnTo>
                  <a:pt x="19780" y="3871"/>
                </a:lnTo>
                <a:lnTo>
                  <a:pt x="19766" y="3871"/>
                </a:lnTo>
                <a:lnTo>
                  <a:pt x="19755" y="3868"/>
                </a:lnTo>
                <a:lnTo>
                  <a:pt x="19752" y="3867"/>
                </a:lnTo>
                <a:lnTo>
                  <a:pt x="19751" y="3865"/>
                </a:lnTo>
                <a:lnTo>
                  <a:pt x="19748" y="3861"/>
                </a:lnTo>
                <a:lnTo>
                  <a:pt x="19745" y="3858"/>
                </a:lnTo>
                <a:lnTo>
                  <a:pt x="19741" y="3854"/>
                </a:lnTo>
                <a:lnTo>
                  <a:pt x="19738" y="3853"/>
                </a:lnTo>
                <a:lnTo>
                  <a:pt x="19730" y="3851"/>
                </a:lnTo>
                <a:lnTo>
                  <a:pt x="19723" y="3850"/>
                </a:lnTo>
                <a:lnTo>
                  <a:pt x="19714" y="3849"/>
                </a:lnTo>
                <a:lnTo>
                  <a:pt x="19704" y="3848"/>
                </a:lnTo>
                <a:lnTo>
                  <a:pt x="19695" y="3846"/>
                </a:lnTo>
                <a:lnTo>
                  <a:pt x="19690" y="3843"/>
                </a:lnTo>
                <a:lnTo>
                  <a:pt x="19685" y="3841"/>
                </a:lnTo>
                <a:lnTo>
                  <a:pt x="19681" y="3839"/>
                </a:lnTo>
                <a:lnTo>
                  <a:pt x="19675" y="3838"/>
                </a:lnTo>
                <a:lnTo>
                  <a:pt x="19663" y="3840"/>
                </a:lnTo>
                <a:lnTo>
                  <a:pt x="19657" y="3840"/>
                </a:lnTo>
                <a:lnTo>
                  <a:pt x="19650" y="3840"/>
                </a:lnTo>
                <a:lnTo>
                  <a:pt x="19644" y="3838"/>
                </a:lnTo>
                <a:lnTo>
                  <a:pt x="19637" y="3834"/>
                </a:lnTo>
                <a:lnTo>
                  <a:pt x="19620" y="3819"/>
                </a:lnTo>
                <a:lnTo>
                  <a:pt x="19604" y="3804"/>
                </a:lnTo>
                <a:lnTo>
                  <a:pt x="19594" y="3798"/>
                </a:lnTo>
                <a:lnTo>
                  <a:pt x="19585" y="3792"/>
                </a:lnTo>
                <a:lnTo>
                  <a:pt x="19574" y="3788"/>
                </a:lnTo>
                <a:lnTo>
                  <a:pt x="19562" y="3784"/>
                </a:lnTo>
                <a:lnTo>
                  <a:pt x="19555" y="3783"/>
                </a:lnTo>
                <a:lnTo>
                  <a:pt x="19550" y="3784"/>
                </a:lnTo>
                <a:lnTo>
                  <a:pt x="19546" y="3785"/>
                </a:lnTo>
                <a:lnTo>
                  <a:pt x="19544" y="3788"/>
                </a:lnTo>
                <a:lnTo>
                  <a:pt x="19540" y="3794"/>
                </a:lnTo>
                <a:lnTo>
                  <a:pt x="19536" y="3795"/>
                </a:lnTo>
                <a:lnTo>
                  <a:pt x="19532" y="3796"/>
                </a:lnTo>
                <a:lnTo>
                  <a:pt x="19507" y="3796"/>
                </a:lnTo>
                <a:lnTo>
                  <a:pt x="19482" y="3797"/>
                </a:lnTo>
                <a:lnTo>
                  <a:pt x="19458" y="3800"/>
                </a:lnTo>
                <a:lnTo>
                  <a:pt x="19434" y="3804"/>
                </a:lnTo>
                <a:lnTo>
                  <a:pt x="19422" y="3809"/>
                </a:lnTo>
                <a:lnTo>
                  <a:pt x="19409" y="3814"/>
                </a:lnTo>
                <a:lnTo>
                  <a:pt x="19383" y="3826"/>
                </a:lnTo>
                <a:lnTo>
                  <a:pt x="19371" y="3832"/>
                </a:lnTo>
                <a:lnTo>
                  <a:pt x="19365" y="3833"/>
                </a:lnTo>
                <a:lnTo>
                  <a:pt x="19358" y="3834"/>
                </a:lnTo>
                <a:lnTo>
                  <a:pt x="19353" y="3834"/>
                </a:lnTo>
                <a:lnTo>
                  <a:pt x="19347" y="3833"/>
                </a:lnTo>
                <a:lnTo>
                  <a:pt x="19342" y="3830"/>
                </a:lnTo>
                <a:lnTo>
                  <a:pt x="19337" y="3827"/>
                </a:lnTo>
                <a:lnTo>
                  <a:pt x="19319" y="3809"/>
                </a:lnTo>
                <a:lnTo>
                  <a:pt x="19307" y="3797"/>
                </a:lnTo>
                <a:lnTo>
                  <a:pt x="19294" y="3784"/>
                </a:lnTo>
                <a:lnTo>
                  <a:pt x="19281" y="3773"/>
                </a:lnTo>
                <a:lnTo>
                  <a:pt x="19275" y="3769"/>
                </a:lnTo>
                <a:lnTo>
                  <a:pt x="19269" y="3765"/>
                </a:lnTo>
                <a:lnTo>
                  <a:pt x="19264" y="3763"/>
                </a:lnTo>
                <a:lnTo>
                  <a:pt x="19259" y="3763"/>
                </a:lnTo>
                <a:lnTo>
                  <a:pt x="19255" y="3764"/>
                </a:lnTo>
                <a:lnTo>
                  <a:pt x="19252" y="3768"/>
                </a:lnTo>
                <a:lnTo>
                  <a:pt x="19250" y="3770"/>
                </a:lnTo>
                <a:lnTo>
                  <a:pt x="19247" y="3771"/>
                </a:lnTo>
                <a:lnTo>
                  <a:pt x="19241" y="3771"/>
                </a:lnTo>
                <a:lnTo>
                  <a:pt x="19236" y="3771"/>
                </a:lnTo>
                <a:lnTo>
                  <a:pt x="19228" y="3769"/>
                </a:lnTo>
                <a:lnTo>
                  <a:pt x="19222" y="3766"/>
                </a:lnTo>
                <a:lnTo>
                  <a:pt x="19215" y="3763"/>
                </a:lnTo>
                <a:lnTo>
                  <a:pt x="19209" y="3760"/>
                </a:lnTo>
                <a:lnTo>
                  <a:pt x="19202" y="3754"/>
                </a:lnTo>
                <a:lnTo>
                  <a:pt x="19198" y="3749"/>
                </a:lnTo>
                <a:lnTo>
                  <a:pt x="19195" y="3743"/>
                </a:lnTo>
                <a:lnTo>
                  <a:pt x="19192" y="3736"/>
                </a:lnTo>
                <a:lnTo>
                  <a:pt x="19193" y="3728"/>
                </a:lnTo>
                <a:lnTo>
                  <a:pt x="19196" y="3720"/>
                </a:lnTo>
                <a:lnTo>
                  <a:pt x="19201" y="3711"/>
                </a:lnTo>
                <a:lnTo>
                  <a:pt x="19209" y="3701"/>
                </a:lnTo>
                <a:lnTo>
                  <a:pt x="19212" y="3698"/>
                </a:lnTo>
                <a:lnTo>
                  <a:pt x="19214" y="3694"/>
                </a:lnTo>
                <a:lnTo>
                  <a:pt x="19216" y="3690"/>
                </a:lnTo>
                <a:lnTo>
                  <a:pt x="19216" y="3687"/>
                </a:lnTo>
                <a:lnTo>
                  <a:pt x="19216" y="3683"/>
                </a:lnTo>
                <a:lnTo>
                  <a:pt x="19215" y="3680"/>
                </a:lnTo>
                <a:lnTo>
                  <a:pt x="19212" y="3672"/>
                </a:lnTo>
                <a:lnTo>
                  <a:pt x="19206" y="3664"/>
                </a:lnTo>
                <a:lnTo>
                  <a:pt x="19200" y="3657"/>
                </a:lnTo>
                <a:lnTo>
                  <a:pt x="19185" y="3642"/>
                </a:lnTo>
                <a:lnTo>
                  <a:pt x="19171" y="3626"/>
                </a:lnTo>
                <a:lnTo>
                  <a:pt x="19165" y="3619"/>
                </a:lnTo>
                <a:lnTo>
                  <a:pt x="19161" y="3612"/>
                </a:lnTo>
                <a:lnTo>
                  <a:pt x="19160" y="3605"/>
                </a:lnTo>
                <a:lnTo>
                  <a:pt x="19160" y="3601"/>
                </a:lnTo>
                <a:lnTo>
                  <a:pt x="19161" y="3598"/>
                </a:lnTo>
                <a:lnTo>
                  <a:pt x="19162" y="3594"/>
                </a:lnTo>
                <a:lnTo>
                  <a:pt x="19165" y="3591"/>
                </a:lnTo>
                <a:lnTo>
                  <a:pt x="19168" y="3587"/>
                </a:lnTo>
                <a:lnTo>
                  <a:pt x="19173" y="3584"/>
                </a:lnTo>
                <a:lnTo>
                  <a:pt x="19180" y="3580"/>
                </a:lnTo>
                <a:lnTo>
                  <a:pt x="19189" y="3577"/>
                </a:lnTo>
                <a:lnTo>
                  <a:pt x="19205" y="3570"/>
                </a:lnTo>
                <a:lnTo>
                  <a:pt x="19213" y="3566"/>
                </a:lnTo>
                <a:lnTo>
                  <a:pt x="19219" y="3560"/>
                </a:lnTo>
                <a:lnTo>
                  <a:pt x="19225" y="3554"/>
                </a:lnTo>
                <a:lnTo>
                  <a:pt x="19229" y="3546"/>
                </a:lnTo>
                <a:lnTo>
                  <a:pt x="19232" y="3536"/>
                </a:lnTo>
                <a:lnTo>
                  <a:pt x="19237" y="3529"/>
                </a:lnTo>
                <a:lnTo>
                  <a:pt x="19241" y="3522"/>
                </a:lnTo>
                <a:lnTo>
                  <a:pt x="19247" y="3518"/>
                </a:lnTo>
                <a:lnTo>
                  <a:pt x="19253" y="3515"/>
                </a:lnTo>
                <a:lnTo>
                  <a:pt x="19260" y="3510"/>
                </a:lnTo>
                <a:lnTo>
                  <a:pt x="19280" y="3501"/>
                </a:lnTo>
                <a:lnTo>
                  <a:pt x="19296" y="3492"/>
                </a:lnTo>
                <a:lnTo>
                  <a:pt x="19310" y="3481"/>
                </a:lnTo>
                <a:lnTo>
                  <a:pt x="19320" y="3470"/>
                </a:lnTo>
                <a:lnTo>
                  <a:pt x="19329" y="3457"/>
                </a:lnTo>
                <a:lnTo>
                  <a:pt x="19337" y="3444"/>
                </a:lnTo>
                <a:lnTo>
                  <a:pt x="19342" y="3429"/>
                </a:lnTo>
                <a:lnTo>
                  <a:pt x="19346" y="3413"/>
                </a:lnTo>
                <a:lnTo>
                  <a:pt x="19351" y="3395"/>
                </a:lnTo>
                <a:lnTo>
                  <a:pt x="19351" y="3390"/>
                </a:lnTo>
                <a:lnTo>
                  <a:pt x="19351" y="3384"/>
                </a:lnTo>
                <a:lnTo>
                  <a:pt x="19350" y="3379"/>
                </a:lnTo>
                <a:lnTo>
                  <a:pt x="19347" y="3374"/>
                </a:lnTo>
                <a:lnTo>
                  <a:pt x="19341" y="3364"/>
                </a:lnTo>
                <a:lnTo>
                  <a:pt x="19334" y="3356"/>
                </a:lnTo>
                <a:lnTo>
                  <a:pt x="19325" y="3346"/>
                </a:lnTo>
                <a:lnTo>
                  <a:pt x="19316" y="3338"/>
                </a:lnTo>
                <a:lnTo>
                  <a:pt x="19311" y="3328"/>
                </a:lnTo>
                <a:lnTo>
                  <a:pt x="19306" y="3317"/>
                </a:lnTo>
                <a:lnTo>
                  <a:pt x="19304" y="3306"/>
                </a:lnTo>
                <a:lnTo>
                  <a:pt x="19302" y="3294"/>
                </a:lnTo>
                <a:lnTo>
                  <a:pt x="19302" y="3282"/>
                </a:lnTo>
                <a:lnTo>
                  <a:pt x="19303" y="3269"/>
                </a:lnTo>
                <a:lnTo>
                  <a:pt x="19303" y="3263"/>
                </a:lnTo>
                <a:lnTo>
                  <a:pt x="19301" y="3255"/>
                </a:lnTo>
                <a:lnTo>
                  <a:pt x="19296" y="3249"/>
                </a:lnTo>
                <a:lnTo>
                  <a:pt x="19290" y="3242"/>
                </a:lnTo>
                <a:lnTo>
                  <a:pt x="19283" y="3237"/>
                </a:lnTo>
                <a:lnTo>
                  <a:pt x="19275" y="3231"/>
                </a:lnTo>
                <a:lnTo>
                  <a:pt x="19266" y="3226"/>
                </a:lnTo>
                <a:lnTo>
                  <a:pt x="19256" y="3222"/>
                </a:lnTo>
                <a:lnTo>
                  <a:pt x="19247" y="3218"/>
                </a:lnTo>
                <a:lnTo>
                  <a:pt x="19237" y="3215"/>
                </a:lnTo>
                <a:lnTo>
                  <a:pt x="19227" y="3213"/>
                </a:lnTo>
                <a:lnTo>
                  <a:pt x="19218" y="3212"/>
                </a:lnTo>
                <a:lnTo>
                  <a:pt x="19210" y="3211"/>
                </a:lnTo>
                <a:lnTo>
                  <a:pt x="19202" y="3212"/>
                </a:lnTo>
                <a:lnTo>
                  <a:pt x="19197" y="3214"/>
                </a:lnTo>
                <a:lnTo>
                  <a:pt x="19192" y="3217"/>
                </a:lnTo>
                <a:lnTo>
                  <a:pt x="19190" y="3221"/>
                </a:lnTo>
                <a:lnTo>
                  <a:pt x="19190" y="3224"/>
                </a:lnTo>
                <a:lnTo>
                  <a:pt x="19192" y="3231"/>
                </a:lnTo>
                <a:lnTo>
                  <a:pt x="19193" y="3235"/>
                </a:lnTo>
                <a:lnTo>
                  <a:pt x="19192" y="3237"/>
                </a:lnTo>
                <a:lnTo>
                  <a:pt x="19190" y="3240"/>
                </a:lnTo>
                <a:lnTo>
                  <a:pt x="19186" y="3241"/>
                </a:lnTo>
                <a:lnTo>
                  <a:pt x="19181" y="3242"/>
                </a:lnTo>
                <a:lnTo>
                  <a:pt x="19176" y="3242"/>
                </a:lnTo>
                <a:lnTo>
                  <a:pt x="19172" y="3241"/>
                </a:lnTo>
                <a:lnTo>
                  <a:pt x="19167" y="3239"/>
                </a:lnTo>
                <a:lnTo>
                  <a:pt x="19160" y="3235"/>
                </a:lnTo>
                <a:lnTo>
                  <a:pt x="19154" y="3228"/>
                </a:lnTo>
                <a:lnTo>
                  <a:pt x="19152" y="3225"/>
                </a:lnTo>
                <a:lnTo>
                  <a:pt x="19151" y="3221"/>
                </a:lnTo>
                <a:lnTo>
                  <a:pt x="19150" y="3217"/>
                </a:lnTo>
                <a:lnTo>
                  <a:pt x="19151" y="3214"/>
                </a:lnTo>
                <a:lnTo>
                  <a:pt x="19152" y="3211"/>
                </a:lnTo>
                <a:lnTo>
                  <a:pt x="19154" y="3208"/>
                </a:lnTo>
                <a:lnTo>
                  <a:pt x="19159" y="3204"/>
                </a:lnTo>
                <a:lnTo>
                  <a:pt x="19163" y="3202"/>
                </a:lnTo>
                <a:lnTo>
                  <a:pt x="19181" y="3196"/>
                </a:lnTo>
                <a:lnTo>
                  <a:pt x="19187" y="3193"/>
                </a:lnTo>
                <a:lnTo>
                  <a:pt x="19191" y="3190"/>
                </a:lnTo>
                <a:lnTo>
                  <a:pt x="19192" y="3187"/>
                </a:lnTo>
                <a:lnTo>
                  <a:pt x="19193" y="3182"/>
                </a:lnTo>
                <a:lnTo>
                  <a:pt x="19191" y="3175"/>
                </a:lnTo>
                <a:lnTo>
                  <a:pt x="19188" y="3166"/>
                </a:lnTo>
                <a:lnTo>
                  <a:pt x="19185" y="3154"/>
                </a:lnTo>
                <a:lnTo>
                  <a:pt x="19184" y="3146"/>
                </a:lnTo>
                <a:lnTo>
                  <a:pt x="19185" y="3139"/>
                </a:lnTo>
                <a:lnTo>
                  <a:pt x="19188" y="3135"/>
                </a:lnTo>
                <a:lnTo>
                  <a:pt x="19197" y="3126"/>
                </a:lnTo>
                <a:lnTo>
                  <a:pt x="19201" y="3120"/>
                </a:lnTo>
                <a:lnTo>
                  <a:pt x="19205" y="3113"/>
                </a:lnTo>
                <a:lnTo>
                  <a:pt x="19209" y="3101"/>
                </a:lnTo>
                <a:lnTo>
                  <a:pt x="19210" y="3088"/>
                </a:lnTo>
                <a:lnTo>
                  <a:pt x="19210" y="3076"/>
                </a:lnTo>
                <a:lnTo>
                  <a:pt x="19210" y="3063"/>
                </a:lnTo>
                <a:lnTo>
                  <a:pt x="19208" y="3037"/>
                </a:lnTo>
                <a:lnTo>
                  <a:pt x="19206" y="3025"/>
                </a:lnTo>
                <a:lnTo>
                  <a:pt x="19208" y="3013"/>
                </a:lnTo>
                <a:lnTo>
                  <a:pt x="19210" y="3000"/>
                </a:lnTo>
                <a:lnTo>
                  <a:pt x="19212" y="2994"/>
                </a:lnTo>
                <a:lnTo>
                  <a:pt x="19214" y="2988"/>
                </a:lnTo>
                <a:lnTo>
                  <a:pt x="19217" y="2982"/>
                </a:lnTo>
                <a:lnTo>
                  <a:pt x="19222" y="2978"/>
                </a:lnTo>
                <a:lnTo>
                  <a:pt x="19227" y="2973"/>
                </a:lnTo>
                <a:lnTo>
                  <a:pt x="19232" y="2971"/>
                </a:lnTo>
                <a:lnTo>
                  <a:pt x="19242" y="2967"/>
                </a:lnTo>
                <a:lnTo>
                  <a:pt x="19249" y="2962"/>
                </a:lnTo>
                <a:lnTo>
                  <a:pt x="19253" y="2957"/>
                </a:lnTo>
                <a:lnTo>
                  <a:pt x="19255" y="2950"/>
                </a:lnTo>
                <a:lnTo>
                  <a:pt x="19257" y="2937"/>
                </a:lnTo>
                <a:lnTo>
                  <a:pt x="19260" y="2930"/>
                </a:lnTo>
                <a:lnTo>
                  <a:pt x="19265" y="2922"/>
                </a:lnTo>
                <a:lnTo>
                  <a:pt x="19276" y="2907"/>
                </a:lnTo>
                <a:lnTo>
                  <a:pt x="19288" y="2892"/>
                </a:lnTo>
                <a:lnTo>
                  <a:pt x="19300" y="2879"/>
                </a:lnTo>
                <a:lnTo>
                  <a:pt x="19314" y="2865"/>
                </a:lnTo>
                <a:lnTo>
                  <a:pt x="19324" y="2857"/>
                </a:lnTo>
                <a:lnTo>
                  <a:pt x="19334" y="2851"/>
                </a:lnTo>
                <a:lnTo>
                  <a:pt x="19358" y="2838"/>
                </a:lnTo>
                <a:lnTo>
                  <a:pt x="19370" y="2831"/>
                </a:lnTo>
                <a:lnTo>
                  <a:pt x="19382" y="2825"/>
                </a:lnTo>
                <a:lnTo>
                  <a:pt x="19392" y="2818"/>
                </a:lnTo>
                <a:lnTo>
                  <a:pt x="19401" y="2810"/>
                </a:lnTo>
                <a:lnTo>
                  <a:pt x="19400" y="2810"/>
                </a:lnTo>
                <a:lnTo>
                  <a:pt x="19396" y="2810"/>
                </a:lnTo>
                <a:lnTo>
                  <a:pt x="19390" y="2808"/>
                </a:lnTo>
                <a:lnTo>
                  <a:pt x="19380" y="2804"/>
                </a:lnTo>
                <a:lnTo>
                  <a:pt x="19368" y="2796"/>
                </a:lnTo>
                <a:lnTo>
                  <a:pt x="19338" y="2779"/>
                </a:lnTo>
                <a:lnTo>
                  <a:pt x="19304" y="2757"/>
                </a:lnTo>
                <a:lnTo>
                  <a:pt x="19269" y="2737"/>
                </a:lnTo>
                <a:lnTo>
                  <a:pt x="19253" y="2727"/>
                </a:lnTo>
                <a:lnTo>
                  <a:pt x="19238" y="2719"/>
                </a:lnTo>
                <a:lnTo>
                  <a:pt x="19224" y="2713"/>
                </a:lnTo>
                <a:lnTo>
                  <a:pt x="19212" y="2708"/>
                </a:lnTo>
                <a:lnTo>
                  <a:pt x="19203" y="2707"/>
                </a:lnTo>
                <a:lnTo>
                  <a:pt x="19200" y="2707"/>
                </a:lnTo>
                <a:lnTo>
                  <a:pt x="19197" y="2708"/>
                </a:lnTo>
                <a:lnTo>
                  <a:pt x="19196" y="2711"/>
                </a:lnTo>
                <a:lnTo>
                  <a:pt x="19193" y="2713"/>
                </a:lnTo>
                <a:lnTo>
                  <a:pt x="19193" y="2719"/>
                </a:lnTo>
                <a:lnTo>
                  <a:pt x="19195" y="2728"/>
                </a:lnTo>
                <a:lnTo>
                  <a:pt x="19197" y="2737"/>
                </a:lnTo>
                <a:lnTo>
                  <a:pt x="19202" y="2753"/>
                </a:lnTo>
                <a:lnTo>
                  <a:pt x="19209" y="2764"/>
                </a:lnTo>
                <a:lnTo>
                  <a:pt x="19221" y="2781"/>
                </a:lnTo>
                <a:lnTo>
                  <a:pt x="19223" y="2785"/>
                </a:lnTo>
                <a:lnTo>
                  <a:pt x="19223" y="2789"/>
                </a:lnTo>
                <a:lnTo>
                  <a:pt x="19222" y="2792"/>
                </a:lnTo>
                <a:lnTo>
                  <a:pt x="19218" y="2795"/>
                </a:lnTo>
                <a:lnTo>
                  <a:pt x="19214" y="2800"/>
                </a:lnTo>
                <a:lnTo>
                  <a:pt x="19209" y="2806"/>
                </a:lnTo>
                <a:lnTo>
                  <a:pt x="19203" y="2812"/>
                </a:lnTo>
                <a:lnTo>
                  <a:pt x="19198" y="2815"/>
                </a:lnTo>
                <a:lnTo>
                  <a:pt x="19195" y="2816"/>
                </a:lnTo>
                <a:lnTo>
                  <a:pt x="19191" y="2816"/>
                </a:lnTo>
                <a:lnTo>
                  <a:pt x="19186" y="2814"/>
                </a:lnTo>
                <a:lnTo>
                  <a:pt x="19181" y="2810"/>
                </a:lnTo>
                <a:lnTo>
                  <a:pt x="19176" y="2804"/>
                </a:lnTo>
                <a:lnTo>
                  <a:pt x="19172" y="2797"/>
                </a:lnTo>
                <a:lnTo>
                  <a:pt x="19168" y="2789"/>
                </a:lnTo>
                <a:lnTo>
                  <a:pt x="19161" y="2770"/>
                </a:lnTo>
                <a:lnTo>
                  <a:pt x="19155" y="2751"/>
                </a:lnTo>
                <a:lnTo>
                  <a:pt x="19152" y="2734"/>
                </a:lnTo>
                <a:lnTo>
                  <a:pt x="19151" y="2721"/>
                </a:lnTo>
                <a:lnTo>
                  <a:pt x="19151" y="2707"/>
                </a:lnTo>
                <a:lnTo>
                  <a:pt x="19149" y="2697"/>
                </a:lnTo>
                <a:lnTo>
                  <a:pt x="19145" y="2687"/>
                </a:lnTo>
                <a:lnTo>
                  <a:pt x="19140" y="2680"/>
                </a:lnTo>
                <a:lnTo>
                  <a:pt x="19135" y="2675"/>
                </a:lnTo>
                <a:lnTo>
                  <a:pt x="19129" y="2672"/>
                </a:lnTo>
                <a:lnTo>
                  <a:pt x="19122" y="2669"/>
                </a:lnTo>
                <a:lnTo>
                  <a:pt x="19115" y="2667"/>
                </a:lnTo>
                <a:lnTo>
                  <a:pt x="19100" y="2664"/>
                </a:lnTo>
                <a:lnTo>
                  <a:pt x="19094" y="2662"/>
                </a:lnTo>
                <a:lnTo>
                  <a:pt x="19087" y="2660"/>
                </a:lnTo>
                <a:lnTo>
                  <a:pt x="19081" y="2655"/>
                </a:lnTo>
                <a:lnTo>
                  <a:pt x="19074" y="2650"/>
                </a:lnTo>
                <a:lnTo>
                  <a:pt x="19070" y="2642"/>
                </a:lnTo>
                <a:lnTo>
                  <a:pt x="19065" y="2632"/>
                </a:lnTo>
                <a:lnTo>
                  <a:pt x="19062" y="2616"/>
                </a:lnTo>
                <a:lnTo>
                  <a:pt x="19060" y="2599"/>
                </a:lnTo>
                <a:lnTo>
                  <a:pt x="19058" y="2581"/>
                </a:lnTo>
                <a:lnTo>
                  <a:pt x="19056" y="2564"/>
                </a:lnTo>
                <a:lnTo>
                  <a:pt x="19053" y="2555"/>
                </a:lnTo>
                <a:lnTo>
                  <a:pt x="19051" y="2548"/>
                </a:lnTo>
                <a:lnTo>
                  <a:pt x="19048" y="2540"/>
                </a:lnTo>
                <a:lnTo>
                  <a:pt x="19044" y="2533"/>
                </a:lnTo>
                <a:lnTo>
                  <a:pt x="19039" y="2526"/>
                </a:lnTo>
                <a:lnTo>
                  <a:pt x="19033" y="2520"/>
                </a:lnTo>
                <a:lnTo>
                  <a:pt x="19025" y="2513"/>
                </a:lnTo>
                <a:lnTo>
                  <a:pt x="19017" y="2509"/>
                </a:lnTo>
                <a:lnTo>
                  <a:pt x="19002" y="2502"/>
                </a:lnTo>
                <a:lnTo>
                  <a:pt x="18987" y="2496"/>
                </a:lnTo>
                <a:lnTo>
                  <a:pt x="18970" y="2490"/>
                </a:lnTo>
                <a:lnTo>
                  <a:pt x="18961" y="2488"/>
                </a:lnTo>
                <a:lnTo>
                  <a:pt x="18953" y="2487"/>
                </a:lnTo>
                <a:lnTo>
                  <a:pt x="18944" y="2487"/>
                </a:lnTo>
                <a:lnTo>
                  <a:pt x="18936" y="2487"/>
                </a:lnTo>
                <a:lnTo>
                  <a:pt x="18929" y="2488"/>
                </a:lnTo>
                <a:lnTo>
                  <a:pt x="18922" y="2491"/>
                </a:lnTo>
                <a:lnTo>
                  <a:pt x="18917" y="2496"/>
                </a:lnTo>
                <a:lnTo>
                  <a:pt x="18912" y="2500"/>
                </a:lnTo>
                <a:lnTo>
                  <a:pt x="18908" y="2508"/>
                </a:lnTo>
                <a:lnTo>
                  <a:pt x="18906" y="2516"/>
                </a:lnTo>
                <a:lnTo>
                  <a:pt x="18905" y="2517"/>
                </a:lnTo>
                <a:lnTo>
                  <a:pt x="18902" y="2519"/>
                </a:lnTo>
                <a:lnTo>
                  <a:pt x="18891" y="2517"/>
                </a:lnTo>
                <a:lnTo>
                  <a:pt x="18858" y="2511"/>
                </a:lnTo>
                <a:lnTo>
                  <a:pt x="18839" y="2507"/>
                </a:lnTo>
                <a:lnTo>
                  <a:pt x="18820" y="2504"/>
                </a:lnTo>
                <a:lnTo>
                  <a:pt x="18813" y="2504"/>
                </a:lnTo>
                <a:lnTo>
                  <a:pt x="18805" y="2504"/>
                </a:lnTo>
                <a:lnTo>
                  <a:pt x="18799" y="2506"/>
                </a:lnTo>
                <a:lnTo>
                  <a:pt x="18794" y="2508"/>
                </a:lnTo>
                <a:lnTo>
                  <a:pt x="18782" y="2515"/>
                </a:lnTo>
                <a:lnTo>
                  <a:pt x="18772" y="2524"/>
                </a:lnTo>
                <a:lnTo>
                  <a:pt x="18752" y="2540"/>
                </a:lnTo>
                <a:lnTo>
                  <a:pt x="18742" y="2548"/>
                </a:lnTo>
                <a:lnTo>
                  <a:pt x="18730" y="2554"/>
                </a:lnTo>
                <a:lnTo>
                  <a:pt x="18718" y="2560"/>
                </a:lnTo>
                <a:lnTo>
                  <a:pt x="18705" y="2564"/>
                </a:lnTo>
                <a:lnTo>
                  <a:pt x="18679" y="2568"/>
                </a:lnTo>
                <a:lnTo>
                  <a:pt x="18662" y="2571"/>
                </a:lnTo>
                <a:lnTo>
                  <a:pt x="18644" y="2572"/>
                </a:lnTo>
                <a:lnTo>
                  <a:pt x="18636" y="2572"/>
                </a:lnTo>
                <a:lnTo>
                  <a:pt x="18628" y="2571"/>
                </a:lnTo>
                <a:lnTo>
                  <a:pt x="18622" y="2568"/>
                </a:lnTo>
                <a:lnTo>
                  <a:pt x="18616" y="2566"/>
                </a:lnTo>
                <a:lnTo>
                  <a:pt x="18612" y="2563"/>
                </a:lnTo>
                <a:lnTo>
                  <a:pt x="18609" y="2559"/>
                </a:lnTo>
                <a:lnTo>
                  <a:pt x="18608" y="2553"/>
                </a:lnTo>
                <a:lnTo>
                  <a:pt x="18608" y="2546"/>
                </a:lnTo>
                <a:lnTo>
                  <a:pt x="18598" y="2545"/>
                </a:lnTo>
                <a:lnTo>
                  <a:pt x="18588" y="2542"/>
                </a:lnTo>
                <a:lnTo>
                  <a:pt x="18572" y="2536"/>
                </a:lnTo>
                <a:lnTo>
                  <a:pt x="18558" y="2529"/>
                </a:lnTo>
                <a:lnTo>
                  <a:pt x="18544" y="2523"/>
                </a:lnTo>
                <a:lnTo>
                  <a:pt x="18529" y="2517"/>
                </a:lnTo>
                <a:lnTo>
                  <a:pt x="18514" y="2512"/>
                </a:lnTo>
                <a:lnTo>
                  <a:pt x="18507" y="2511"/>
                </a:lnTo>
                <a:lnTo>
                  <a:pt x="18498" y="2510"/>
                </a:lnTo>
                <a:lnTo>
                  <a:pt x="18488" y="2510"/>
                </a:lnTo>
                <a:lnTo>
                  <a:pt x="18478" y="2511"/>
                </a:lnTo>
                <a:lnTo>
                  <a:pt x="18391" y="2515"/>
                </a:lnTo>
                <a:lnTo>
                  <a:pt x="18335" y="2519"/>
                </a:lnTo>
                <a:lnTo>
                  <a:pt x="18318" y="2521"/>
                </a:lnTo>
                <a:lnTo>
                  <a:pt x="18309" y="2522"/>
                </a:lnTo>
                <a:lnTo>
                  <a:pt x="18310" y="2523"/>
                </a:lnTo>
                <a:lnTo>
                  <a:pt x="18312" y="2527"/>
                </a:lnTo>
                <a:lnTo>
                  <a:pt x="18315" y="2533"/>
                </a:lnTo>
                <a:lnTo>
                  <a:pt x="18316" y="2540"/>
                </a:lnTo>
                <a:lnTo>
                  <a:pt x="18317" y="2548"/>
                </a:lnTo>
                <a:lnTo>
                  <a:pt x="18316" y="2557"/>
                </a:lnTo>
                <a:lnTo>
                  <a:pt x="18314" y="2565"/>
                </a:lnTo>
                <a:lnTo>
                  <a:pt x="18311" y="2568"/>
                </a:lnTo>
                <a:lnTo>
                  <a:pt x="18308" y="2573"/>
                </a:lnTo>
                <a:lnTo>
                  <a:pt x="18295" y="2586"/>
                </a:lnTo>
                <a:lnTo>
                  <a:pt x="18282" y="2599"/>
                </a:lnTo>
                <a:lnTo>
                  <a:pt x="18277" y="2606"/>
                </a:lnTo>
                <a:lnTo>
                  <a:pt x="18272" y="2614"/>
                </a:lnTo>
                <a:lnTo>
                  <a:pt x="18268" y="2622"/>
                </a:lnTo>
                <a:lnTo>
                  <a:pt x="18266" y="2629"/>
                </a:lnTo>
                <a:lnTo>
                  <a:pt x="18253" y="2627"/>
                </a:lnTo>
                <a:lnTo>
                  <a:pt x="18240" y="2624"/>
                </a:lnTo>
                <a:lnTo>
                  <a:pt x="18228" y="2618"/>
                </a:lnTo>
                <a:lnTo>
                  <a:pt x="18218" y="2613"/>
                </a:lnTo>
                <a:lnTo>
                  <a:pt x="18208" y="2605"/>
                </a:lnTo>
                <a:lnTo>
                  <a:pt x="18205" y="2600"/>
                </a:lnTo>
                <a:lnTo>
                  <a:pt x="18202" y="2596"/>
                </a:lnTo>
                <a:lnTo>
                  <a:pt x="18199" y="2590"/>
                </a:lnTo>
                <a:lnTo>
                  <a:pt x="18196" y="2584"/>
                </a:lnTo>
                <a:lnTo>
                  <a:pt x="18195" y="2577"/>
                </a:lnTo>
                <a:lnTo>
                  <a:pt x="18194" y="2570"/>
                </a:lnTo>
                <a:lnTo>
                  <a:pt x="18194" y="2551"/>
                </a:lnTo>
                <a:lnTo>
                  <a:pt x="18194" y="2545"/>
                </a:lnTo>
                <a:lnTo>
                  <a:pt x="18193" y="2540"/>
                </a:lnTo>
                <a:lnTo>
                  <a:pt x="18192" y="2536"/>
                </a:lnTo>
                <a:lnTo>
                  <a:pt x="18188" y="2534"/>
                </a:lnTo>
                <a:lnTo>
                  <a:pt x="18181" y="2530"/>
                </a:lnTo>
                <a:lnTo>
                  <a:pt x="18173" y="2528"/>
                </a:lnTo>
                <a:lnTo>
                  <a:pt x="18164" y="2526"/>
                </a:lnTo>
                <a:lnTo>
                  <a:pt x="18157" y="2521"/>
                </a:lnTo>
                <a:lnTo>
                  <a:pt x="18152" y="2515"/>
                </a:lnTo>
                <a:lnTo>
                  <a:pt x="18148" y="2508"/>
                </a:lnTo>
                <a:lnTo>
                  <a:pt x="18143" y="2499"/>
                </a:lnTo>
                <a:lnTo>
                  <a:pt x="18141" y="2491"/>
                </a:lnTo>
                <a:lnTo>
                  <a:pt x="18137" y="2475"/>
                </a:lnTo>
                <a:lnTo>
                  <a:pt x="18135" y="2468"/>
                </a:lnTo>
                <a:lnTo>
                  <a:pt x="18135" y="2460"/>
                </a:lnTo>
                <a:lnTo>
                  <a:pt x="18136" y="2451"/>
                </a:lnTo>
                <a:lnTo>
                  <a:pt x="18137" y="2443"/>
                </a:lnTo>
                <a:lnTo>
                  <a:pt x="18141" y="2425"/>
                </a:lnTo>
                <a:lnTo>
                  <a:pt x="18149" y="2408"/>
                </a:lnTo>
                <a:lnTo>
                  <a:pt x="18157" y="2389"/>
                </a:lnTo>
                <a:lnTo>
                  <a:pt x="18167" y="2370"/>
                </a:lnTo>
                <a:lnTo>
                  <a:pt x="18189" y="2332"/>
                </a:lnTo>
                <a:lnTo>
                  <a:pt x="18199" y="2313"/>
                </a:lnTo>
                <a:lnTo>
                  <a:pt x="18207" y="2295"/>
                </a:lnTo>
                <a:lnTo>
                  <a:pt x="18213" y="2277"/>
                </a:lnTo>
                <a:lnTo>
                  <a:pt x="18215" y="2268"/>
                </a:lnTo>
                <a:lnTo>
                  <a:pt x="18217" y="2259"/>
                </a:lnTo>
                <a:lnTo>
                  <a:pt x="18217" y="2251"/>
                </a:lnTo>
                <a:lnTo>
                  <a:pt x="18217" y="2243"/>
                </a:lnTo>
                <a:lnTo>
                  <a:pt x="18216" y="2234"/>
                </a:lnTo>
                <a:lnTo>
                  <a:pt x="18214" y="2227"/>
                </a:lnTo>
                <a:lnTo>
                  <a:pt x="18210" y="2219"/>
                </a:lnTo>
                <a:lnTo>
                  <a:pt x="18206" y="2211"/>
                </a:lnTo>
                <a:lnTo>
                  <a:pt x="18200" y="2205"/>
                </a:lnTo>
                <a:lnTo>
                  <a:pt x="18193" y="2197"/>
                </a:lnTo>
                <a:lnTo>
                  <a:pt x="18167" y="2176"/>
                </a:lnTo>
                <a:lnTo>
                  <a:pt x="18155" y="2165"/>
                </a:lnTo>
                <a:lnTo>
                  <a:pt x="18144" y="2154"/>
                </a:lnTo>
                <a:lnTo>
                  <a:pt x="18135" y="2142"/>
                </a:lnTo>
                <a:lnTo>
                  <a:pt x="18126" y="2129"/>
                </a:lnTo>
                <a:lnTo>
                  <a:pt x="18119" y="2115"/>
                </a:lnTo>
                <a:lnTo>
                  <a:pt x="18113" y="2099"/>
                </a:lnTo>
                <a:lnTo>
                  <a:pt x="18105" y="2077"/>
                </a:lnTo>
                <a:lnTo>
                  <a:pt x="18099" y="2060"/>
                </a:lnTo>
                <a:lnTo>
                  <a:pt x="18094" y="2053"/>
                </a:lnTo>
                <a:lnTo>
                  <a:pt x="18090" y="2048"/>
                </a:lnTo>
                <a:lnTo>
                  <a:pt x="18086" y="2042"/>
                </a:lnTo>
                <a:lnTo>
                  <a:pt x="18081" y="2038"/>
                </a:lnTo>
                <a:lnTo>
                  <a:pt x="18076" y="2035"/>
                </a:lnTo>
                <a:lnTo>
                  <a:pt x="18071" y="2031"/>
                </a:lnTo>
                <a:lnTo>
                  <a:pt x="18056" y="2025"/>
                </a:lnTo>
                <a:lnTo>
                  <a:pt x="18039" y="2020"/>
                </a:lnTo>
                <a:lnTo>
                  <a:pt x="18018" y="2016"/>
                </a:lnTo>
                <a:lnTo>
                  <a:pt x="18000" y="2011"/>
                </a:lnTo>
                <a:lnTo>
                  <a:pt x="17985" y="2005"/>
                </a:lnTo>
                <a:lnTo>
                  <a:pt x="17973" y="2001"/>
                </a:lnTo>
                <a:lnTo>
                  <a:pt x="17962" y="1998"/>
                </a:lnTo>
                <a:lnTo>
                  <a:pt x="17951" y="1996"/>
                </a:lnTo>
                <a:lnTo>
                  <a:pt x="17945" y="1996"/>
                </a:lnTo>
                <a:lnTo>
                  <a:pt x="17938" y="1996"/>
                </a:lnTo>
                <a:lnTo>
                  <a:pt x="17922" y="1999"/>
                </a:lnTo>
                <a:lnTo>
                  <a:pt x="17901" y="2006"/>
                </a:lnTo>
                <a:lnTo>
                  <a:pt x="17874" y="2016"/>
                </a:lnTo>
                <a:lnTo>
                  <a:pt x="17856" y="2022"/>
                </a:lnTo>
                <a:lnTo>
                  <a:pt x="17836" y="2026"/>
                </a:lnTo>
                <a:lnTo>
                  <a:pt x="17826" y="2027"/>
                </a:lnTo>
                <a:lnTo>
                  <a:pt x="17817" y="2028"/>
                </a:lnTo>
                <a:lnTo>
                  <a:pt x="17807" y="2028"/>
                </a:lnTo>
                <a:lnTo>
                  <a:pt x="17798" y="2027"/>
                </a:lnTo>
                <a:lnTo>
                  <a:pt x="17791" y="2025"/>
                </a:lnTo>
                <a:lnTo>
                  <a:pt x="17783" y="2022"/>
                </a:lnTo>
                <a:lnTo>
                  <a:pt x="17778" y="2016"/>
                </a:lnTo>
                <a:lnTo>
                  <a:pt x="17772" y="2011"/>
                </a:lnTo>
                <a:lnTo>
                  <a:pt x="17773" y="2009"/>
                </a:lnTo>
                <a:lnTo>
                  <a:pt x="17775" y="2006"/>
                </a:lnTo>
                <a:lnTo>
                  <a:pt x="17782" y="1998"/>
                </a:lnTo>
                <a:lnTo>
                  <a:pt x="17807" y="1975"/>
                </a:lnTo>
                <a:lnTo>
                  <a:pt x="17849" y="1937"/>
                </a:lnTo>
                <a:lnTo>
                  <a:pt x="17850" y="1936"/>
                </a:lnTo>
                <a:lnTo>
                  <a:pt x="17851" y="1934"/>
                </a:lnTo>
                <a:lnTo>
                  <a:pt x="17851" y="1933"/>
                </a:lnTo>
                <a:lnTo>
                  <a:pt x="17850" y="1930"/>
                </a:lnTo>
                <a:lnTo>
                  <a:pt x="17847" y="1927"/>
                </a:lnTo>
                <a:lnTo>
                  <a:pt x="17841" y="1925"/>
                </a:lnTo>
                <a:lnTo>
                  <a:pt x="17833" y="1922"/>
                </a:lnTo>
                <a:lnTo>
                  <a:pt x="17823" y="1920"/>
                </a:lnTo>
                <a:lnTo>
                  <a:pt x="17800" y="1915"/>
                </a:lnTo>
                <a:lnTo>
                  <a:pt x="17777" y="1912"/>
                </a:lnTo>
                <a:lnTo>
                  <a:pt x="17754" y="1910"/>
                </a:lnTo>
                <a:lnTo>
                  <a:pt x="17735" y="1909"/>
                </a:lnTo>
                <a:lnTo>
                  <a:pt x="17723" y="1910"/>
                </a:lnTo>
                <a:lnTo>
                  <a:pt x="17720" y="1911"/>
                </a:lnTo>
                <a:lnTo>
                  <a:pt x="17717" y="1914"/>
                </a:lnTo>
                <a:lnTo>
                  <a:pt x="17715" y="1920"/>
                </a:lnTo>
                <a:lnTo>
                  <a:pt x="17711" y="1925"/>
                </a:lnTo>
                <a:lnTo>
                  <a:pt x="17707" y="1940"/>
                </a:lnTo>
                <a:lnTo>
                  <a:pt x="17703" y="1955"/>
                </a:lnTo>
                <a:lnTo>
                  <a:pt x="17698" y="1969"/>
                </a:lnTo>
                <a:lnTo>
                  <a:pt x="17696" y="1976"/>
                </a:lnTo>
                <a:lnTo>
                  <a:pt x="17694" y="1980"/>
                </a:lnTo>
                <a:lnTo>
                  <a:pt x="17691" y="1984"/>
                </a:lnTo>
                <a:lnTo>
                  <a:pt x="17689" y="1985"/>
                </a:lnTo>
                <a:lnTo>
                  <a:pt x="17685" y="1984"/>
                </a:lnTo>
                <a:lnTo>
                  <a:pt x="17682" y="1980"/>
                </a:lnTo>
                <a:lnTo>
                  <a:pt x="17676" y="1974"/>
                </a:lnTo>
                <a:lnTo>
                  <a:pt x="17669" y="1969"/>
                </a:lnTo>
                <a:lnTo>
                  <a:pt x="17663" y="1967"/>
                </a:lnTo>
                <a:lnTo>
                  <a:pt x="17657" y="1968"/>
                </a:lnTo>
                <a:lnTo>
                  <a:pt x="17651" y="1972"/>
                </a:lnTo>
                <a:lnTo>
                  <a:pt x="17645" y="1976"/>
                </a:lnTo>
                <a:lnTo>
                  <a:pt x="17639" y="1981"/>
                </a:lnTo>
                <a:lnTo>
                  <a:pt x="17633" y="1988"/>
                </a:lnTo>
                <a:lnTo>
                  <a:pt x="17622" y="2004"/>
                </a:lnTo>
                <a:lnTo>
                  <a:pt x="17613" y="2019"/>
                </a:lnTo>
                <a:lnTo>
                  <a:pt x="17603" y="2031"/>
                </a:lnTo>
                <a:lnTo>
                  <a:pt x="17599" y="2037"/>
                </a:lnTo>
                <a:lnTo>
                  <a:pt x="17594" y="2039"/>
                </a:lnTo>
                <a:lnTo>
                  <a:pt x="17584" y="2042"/>
                </a:lnTo>
                <a:lnTo>
                  <a:pt x="17574" y="2044"/>
                </a:lnTo>
                <a:lnTo>
                  <a:pt x="17562" y="2043"/>
                </a:lnTo>
                <a:lnTo>
                  <a:pt x="17549" y="2041"/>
                </a:lnTo>
                <a:lnTo>
                  <a:pt x="17536" y="2037"/>
                </a:lnTo>
                <a:lnTo>
                  <a:pt x="17523" y="2031"/>
                </a:lnTo>
                <a:lnTo>
                  <a:pt x="17510" y="2025"/>
                </a:lnTo>
                <a:lnTo>
                  <a:pt x="17496" y="2017"/>
                </a:lnTo>
                <a:lnTo>
                  <a:pt x="17482" y="2009"/>
                </a:lnTo>
                <a:lnTo>
                  <a:pt x="17469" y="2000"/>
                </a:lnTo>
                <a:lnTo>
                  <a:pt x="17446" y="1981"/>
                </a:lnTo>
                <a:lnTo>
                  <a:pt x="17427" y="1964"/>
                </a:lnTo>
                <a:lnTo>
                  <a:pt x="17418" y="1956"/>
                </a:lnTo>
                <a:lnTo>
                  <a:pt x="17413" y="1949"/>
                </a:lnTo>
                <a:lnTo>
                  <a:pt x="17404" y="1938"/>
                </a:lnTo>
                <a:lnTo>
                  <a:pt x="17396" y="1927"/>
                </a:lnTo>
                <a:lnTo>
                  <a:pt x="17377" y="1909"/>
                </a:lnTo>
                <a:lnTo>
                  <a:pt x="17357" y="1891"/>
                </a:lnTo>
                <a:lnTo>
                  <a:pt x="17335" y="1874"/>
                </a:lnTo>
                <a:lnTo>
                  <a:pt x="17328" y="1867"/>
                </a:lnTo>
                <a:lnTo>
                  <a:pt x="17323" y="1860"/>
                </a:lnTo>
                <a:lnTo>
                  <a:pt x="17320" y="1851"/>
                </a:lnTo>
                <a:lnTo>
                  <a:pt x="17319" y="1843"/>
                </a:lnTo>
                <a:lnTo>
                  <a:pt x="17319" y="1832"/>
                </a:lnTo>
                <a:lnTo>
                  <a:pt x="17320" y="1821"/>
                </a:lnTo>
                <a:lnTo>
                  <a:pt x="17323" y="1798"/>
                </a:lnTo>
                <a:lnTo>
                  <a:pt x="17328" y="1775"/>
                </a:lnTo>
                <a:lnTo>
                  <a:pt x="17333" y="1752"/>
                </a:lnTo>
                <a:lnTo>
                  <a:pt x="17334" y="1742"/>
                </a:lnTo>
                <a:lnTo>
                  <a:pt x="17334" y="1732"/>
                </a:lnTo>
                <a:lnTo>
                  <a:pt x="17334" y="1722"/>
                </a:lnTo>
                <a:lnTo>
                  <a:pt x="17332" y="1713"/>
                </a:lnTo>
                <a:lnTo>
                  <a:pt x="17325" y="1697"/>
                </a:lnTo>
                <a:lnTo>
                  <a:pt x="17318" y="1681"/>
                </a:lnTo>
                <a:lnTo>
                  <a:pt x="17300" y="1648"/>
                </a:lnTo>
                <a:lnTo>
                  <a:pt x="17292" y="1632"/>
                </a:lnTo>
                <a:lnTo>
                  <a:pt x="17285" y="1615"/>
                </a:lnTo>
                <a:lnTo>
                  <a:pt x="17280" y="1597"/>
                </a:lnTo>
                <a:lnTo>
                  <a:pt x="17277" y="1589"/>
                </a:lnTo>
                <a:lnTo>
                  <a:pt x="17276" y="1580"/>
                </a:lnTo>
                <a:lnTo>
                  <a:pt x="17274" y="1570"/>
                </a:lnTo>
                <a:lnTo>
                  <a:pt x="17272" y="1561"/>
                </a:lnTo>
                <a:lnTo>
                  <a:pt x="17266" y="1544"/>
                </a:lnTo>
                <a:lnTo>
                  <a:pt x="17257" y="1528"/>
                </a:lnTo>
                <a:lnTo>
                  <a:pt x="17248" y="1510"/>
                </a:lnTo>
                <a:lnTo>
                  <a:pt x="17239" y="1494"/>
                </a:lnTo>
                <a:lnTo>
                  <a:pt x="17233" y="1477"/>
                </a:lnTo>
                <a:lnTo>
                  <a:pt x="17231" y="1467"/>
                </a:lnTo>
                <a:lnTo>
                  <a:pt x="17229" y="1458"/>
                </a:lnTo>
                <a:lnTo>
                  <a:pt x="17229" y="1449"/>
                </a:lnTo>
                <a:lnTo>
                  <a:pt x="17229" y="1438"/>
                </a:lnTo>
                <a:lnTo>
                  <a:pt x="17231" y="1431"/>
                </a:lnTo>
                <a:lnTo>
                  <a:pt x="17233" y="1426"/>
                </a:lnTo>
                <a:lnTo>
                  <a:pt x="17237" y="1420"/>
                </a:lnTo>
                <a:lnTo>
                  <a:pt x="17243" y="1415"/>
                </a:lnTo>
                <a:lnTo>
                  <a:pt x="17255" y="1406"/>
                </a:lnTo>
                <a:lnTo>
                  <a:pt x="17266" y="1398"/>
                </a:lnTo>
                <a:lnTo>
                  <a:pt x="17270" y="1394"/>
                </a:lnTo>
                <a:lnTo>
                  <a:pt x="17273" y="1390"/>
                </a:lnTo>
                <a:lnTo>
                  <a:pt x="17275" y="1386"/>
                </a:lnTo>
                <a:lnTo>
                  <a:pt x="17276" y="1381"/>
                </a:lnTo>
                <a:lnTo>
                  <a:pt x="17274" y="1377"/>
                </a:lnTo>
                <a:lnTo>
                  <a:pt x="17271" y="1373"/>
                </a:lnTo>
                <a:lnTo>
                  <a:pt x="17264" y="1368"/>
                </a:lnTo>
                <a:lnTo>
                  <a:pt x="17255" y="1363"/>
                </a:lnTo>
                <a:lnTo>
                  <a:pt x="17243" y="1356"/>
                </a:lnTo>
                <a:lnTo>
                  <a:pt x="17232" y="1352"/>
                </a:lnTo>
                <a:lnTo>
                  <a:pt x="17222" y="1349"/>
                </a:lnTo>
                <a:lnTo>
                  <a:pt x="17215" y="1344"/>
                </a:lnTo>
                <a:lnTo>
                  <a:pt x="17207" y="1340"/>
                </a:lnTo>
                <a:lnTo>
                  <a:pt x="17200" y="1333"/>
                </a:lnTo>
                <a:lnTo>
                  <a:pt x="17194" y="1324"/>
                </a:lnTo>
                <a:lnTo>
                  <a:pt x="17187" y="1312"/>
                </a:lnTo>
                <a:lnTo>
                  <a:pt x="17180" y="1297"/>
                </a:lnTo>
                <a:lnTo>
                  <a:pt x="17172" y="1286"/>
                </a:lnTo>
                <a:lnTo>
                  <a:pt x="17165" y="1278"/>
                </a:lnTo>
                <a:lnTo>
                  <a:pt x="17159" y="1272"/>
                </a:lnTo>
                <a:lnTo>
                  <a:pt x="17156" y="1264"/>
                </a:lnTo>
                <a:lnTo>
                  <a:pt x="17155" y="1261"/>
                </a:lnTo>
                <a:lnTo>
                  <a:pt x="17155" y="1257"/>
                </a:lnTo>
                <a:lnTo>
                  <a:pt x="17155" y="1251"/>
                </a:lnTo>
                <a:lnTo>
                  <a:pt x="17156" y="1246"/>
                </a:lnTo>
                <a:lnTo>
                  <a:pt x="17161" y="1231"/>
                </a:lnTo>
                <a:lnTo>
                  <a:pt x="17165" y="1222"/>
                </a:lnTo>
                <a:lnTo>
                  <a:pt x="17167" y="1214"/>
                </a:lnTo>
                <a:lnTo>
                  <a:pt x="17167" y="1207"/>
                </a:lnTo>
                <a:lnTo>
                  <a:pt x="17166" y="1199"/>
                </a:lnTo>
                <a:lnTo>
                  <a:pt x="17165" y="1194"/>
                </a:lnTo>
                <a:lnTo>
                  <a:pt x="17161" y="1187"/>
                </a:lnTo>
                <a:lnTo>
                  <a:pt x="17158" y="1182"/>
                </a:lnTo>
                <a:lnTo>
                  <a:pt x="17154" y="1176"/>
                </a:lnTo>
                <a:lnTo>
                  <a:pt x="17144" y="1165"/>
                </a:lnTo>
                <a:lnTo>
                  <a:pt x="17133" y="1155"/>
                </a:lnTo>
                <a:lnTo>
                  <a:pt x="17121" y="1144"/>
                </a:lnTo>
                <a:lnTo>
                  <a:pt x="17111" y="1132"/>
                </a:lnTo>
                <a:lnTo>
                  <a:pt x="17107" y="1125"/>
                </a:lnTo>
                <a:lnTo>
                  <a:pt x="17105" y="1118"/>
                </a:lnTo>
                <a:lnTo>
                  <a:pt x="17103" y="1102"/>
                </a:lnTo>
                <a:lnTo>
                  <a:pt x="17102" y="1095"/>
                </a:lnTo>
                <a:lnTo>
                  <a:pt x="17101" y="1087"/>
                </a:lnTo>
                <a:lnTo>
                  <a:pt x="17096" y="1081"/>
                </a:lnTo>
                <a:lnTo>
                  <a:pt x="17091" y="1074"/>
                </a:lnTo>
                <a:lnTo>
                  <a:pt x="17083" y="1069"/>
                </a:lnTo>
                <a:lnTo>
                  <a:pt x="17076" y="1063"/>
                </a:lnTo>
                <a:lnTo>
                  <a:pt x="17058" y="1056"/>
                </a:lnTo>
                <a:lnTo>
                  <a:pt x="17040" y="1049"/>
                </a:lnTo>
                <a:lnTo>
                  <a:pt x="17022" y="1044"/>
                </a:lnTo>
                <a:lnTo>
                  <a:pt x="17011" y="1041"/>
                </a:lnTo>
                <a:lnTo>
                  <a:pt x="17000" y="1038"/>
                </a:lnTo>
                <a:lnTo>
                  <a:pt x="16989" y="1037"/>
                </a:lnTo>
                <a:lnTo>
                  <a:pt x="16979" y="1038"/>
                </a:lnTo>
                <a:lnTo>
                  <a:pt x="16969" y="1041"/>
                </a:lnTo>
                <a:lnTo>
                  <a:pt x="16961" y="1045"/>
                </a:lnTo>
                <a:lnTo>
                  <a:pt x="16953" y="1051"/>
                </a:lnTo>
                <a:lnTo>
                  <a:pt x="16945" y="1061"/>
                </a:lnTo>
                <a:lnTo>
                  <a:pt x="16921" y="1064"/>
                </a:lnTo>
                <a:lnTo>
                  <a:pt x="16896" y="1069"/>
                </a:lnTo>
                <a:lnTo>
                  <a:pt x="16870" y="1074"/>
                </a:lnTo>
                <a:lnTo>
                  <a:pt x="16845" y="1078"/>
                </a:lnTo>
                <a:lnTo>
                  <a:pt x="16812" y="1083"/>
                </a:lnTo>
                <a:lnTo>
                  <a:pt x="16792" y="1088"/>
                </a:lnTo>
                <a:lnTo>
                  <a:pt x="16787" y="1091"/>
                </a:lnTo>
                <a:lnTo>
                  <a:pt x="16785" y="1091"/>
                </a:lnTo>
                <a:lnTo>
                  <a:pt x="16785" y="1092"/>
                </a:lnTo>
                <a:lnTo>
                  <a:pt x="16786" y="1095"/>
                </a:lnTo>
                <a:lnTo>
                  <a:pt x="16786" y="1098"/>
                </a:lnTo>
                <a:lnTo>
                  <a:pt x="16786" y="1101"/>
                </a:lnTo>
                <a:lnTo>
                  <a:pt x="16785" y="1104"/>
                </a:lnTo>
                <a:lnTo>
                  <a:pt x="16781" y="1110"/>
                </a:lnTo>
                <a:lnTo>
                  <a:pt x="16774" y="1114"/>
                </a:lnTo>
                <a:lnTo>
                  <a:pt x="16768" y="1119"/>
                </a:lnTo>
                <a:lnTo>
                  <a:pt x="16761" y="1123"/>
                </a:lnTo>
                <a:lnTo>
                  <a:pt x="16749" y="1127"/>
                </a:lnTo>
                <a:lnTo>
                  <a:pt x="16725" y="1136"/>
                </a:lnTo>
                <a:lnTo>
                  <a:pt x="16700" y="1144"/>
                </a:lnTo>
                <a:lnTo>
                  <a:pt x="16675" y="1150"/>
                </a:lnTo>
                <a:lnTo>
                  <a:pt x="16651" y="1155"/>
                </a:lnTo>
                <a:lnTo>
                  <a:pt x="16635" y="1158"/>
                </a:lnTo>
                <a:lnTo>
                  <a:pt x="16628" y="1159"/>
                </a:lnTo>
                <a:lnTo>
                  <a:pt x="16620" y="1160"/>
                </a:lnTo>
                <a:lnTo>
                  <a:pt x="16613" y="1163"/>
                </a:lnTo>
                <a:lnTo>
                  <a:pt x="16609" y="1166"/>
                </a:lnTo>
                <a:lnTo>
                  <a:pt x="16607" y="1169"/>
                </a:lnTo>
                <a:lnTo>
                  <a:pt x="16606" y="1172"/>
                </a:lnTo>
                <a:lnTo>
                  <a:pt x="16605" y="1175"/>
                </a:lnTo>
                <a:lnTo>
                  <a:pt x="16605" y="1180"/>
                </a:lnTo>
                <a:lnTo>
                  <a:pt x="16605" y="1194"/>
                </a:lnTo>
                <a:lnTo>
                  <a:pt x="16604" y="1200"/>
                </a:lnTo>
                <a:lnTo>
                  <a:pt x="16602" y="1204"/>
                </a:lnTo>
                <a:lnTo>
                  <a:pt x="16598" y="1209"/>
                </a:lnTo>
                <a:lnTo>
                  <a:pt x="16594" y="1212"/>
                </a:lnTo>
                <a:lnTo>
                  <a:pt x="16589" y="1213"/>
                </a:lnTo>
                <a:lnTo>
                  <a:pt x="16581" y="1214"/>
                </a:lnTo>
                <a:lnTo>
                  <a:pt x="16583" y="1231"/>
                </a:lnTo>
                <a:lnTo>
                  <a:pt x="16587" y="1248"/>
                </a:lnTo>
                <a:lnTo>
                  <a:pt x="16591" y="1257"/>
                </a:lnTo>
                <a:lnTo>
                  <a:pt x="16594" y="1264"/>
                </a:lnTo>
                <a:lnTo>
                  <a:pt x="16598" y="1272"/>
                </a:lnTo>
                <a:lnTo>
                  <a:pt x="16603" y="1278"/>
                </a:lnTo>
                <a:lnTo>
                  <a:pt x="16605" y="1282"/>
                </a:lnTo>
                <a:lnTo>
                  <a:pt x="16605" y="1284"/>
                </a:lnTo>
                <a:lnTo>
                  <a:pt x="16604" y="1287"/>
                </a:lnTo>
                <a:lnTo>
                  <a:pt x="16602" y="1289"/>
                </a:lnTo>
                <a:lnTo>
                  <a:pt x="16594" y="1293"/>
                </a:lnTo>
                <a:lnTo>
                  <a:pt x="16584" y="1299"/>
                </a:lnTo>
                <a:lnTo>
                  <a:pt x="16564" y="1306"/>
                </a:lnTo>
                <a:lnTo>
                  <a:pt x="16556" y="1310"/>
                </a:lnTo>
                <a:lnTo>
                  <a:pt x="16554" y="1312"/>
                </a:lnTo>
                <a:lnTo>
                  <a:pt x="16553" y="1313"/>
                </a:lnTo>
                <a:lnTo>
                  <a:pt x="16551" y="1318"/>
                </a:lnTo>
                <a:lnTo>
                  <a:pt x="16549" y="1326"/>
                </a:lnTo>
                <a:lnTo>
                  <a:pt x="16547" y="1346"/>
                </a:lnTo>
                <a:lnTo>
                  <a:pt x="16546" y="1355"/>
                </a:lnTo>
                <a:lnTo>
                  <a:pt x="16543" y="1364"/>
                </a:lnTo>
                <a:lnTo>
                  <a:pt x="16542" y="1366"/>
                </a:lnTo>
                <a:lnTo>
                  <a:pt x="16541" y="1368"/>
                </a:lnTo>
                <a:lnTo>
                  <a:pt x="16539" y="1369"/>
                </a:lnTo>
                <a:lnTo>
                  <a:pt x="16536" y="1369"/>
                </a:lnTo>
                <a:lnTo>
                  <a:pt x="16526" y="1366"/>
                </a:lnTo>
                <a:lnTo>
                  <a:pt x="16517" y="1361"/>
                </a:lnTo>
                <a:lnTo>
                  <a:pt x="16507" y="1354"/>
                </a:lnTo>
                <a:lnTo>
                  <a:pt x="16498" y="1347"/>
                </a:lnTo>
                <a:lnTo>
                  <a:pt x="16489" y="1340"/>
                </a:lnTo>
                <a:lnTo>
                  <a:pt x="16480" y="1334"/>
                </a:lnTo>
                <a:lnTo>
                  <a:pt x="16470" y="1328"/>
                </a:lnTo>
                <a:lnTo>
                  <a:pt x="16459" y="1324"/>
                </a:lnTo>
                <a:lnTo>
                  <a:pt x="16463" y="1331"/>
                </a:lnTo>
                <a:lnTo>
                  <a:pt x="16455" y="1327"/>
                </a:lnTo>
                <a:lnTo>
                  <a:pt x="16451" y="1324"/>
                </a:lnTo>
                <a:lnTo>
                  <a:pt x="16447" y="1323"/>
                </a:lnTo>
                <a:lnTo>
                  <a:pt x="16454" y="1323"/>
                </a:lnTo>
                <a:lnTo>
                  <a:pt x="16459" y="1324"/>
                </a:lnTo>
                <a:lnTo>
                  <a:pt x="16444" y="1292"/>
                </a:lnTo>
                <a:lnTo>
                  <a:pt x="16437" y="1276"/>
                </a:lnTo>
                <a:lnTo>
                  <a:pt x="16427" y="1261"/>
                </a:lnTo>
                <a:lnTo>
                  <a:pt x="16425" y="1258"/>
                </a:lnTo>
                <a:lnTo>
                  <a:pt x="16420" y="1255"/>
                </a:lnTo>
                <a:lnTo>
                  <a:pt x="16416" y="1254"/>
                </a:lnTo>
                <a:lnTo>
                  <a:pt x="16412" y="1254"/>
                </a:lnTo>
                <a:lnTo>
                  <a:pt x="16400" y="1257"/>
                </a:lnTo>
                <a:lnTo>
                  <a:pt x="16388" y="1261"/>
                </a:lnTo>
                <a:lnTo>
                  <a:pt x="16364" y="1270"/>
                </a:lnTo>
                <a:lnTo>
                  <a:pt x="16353" y="1273"/>
                </a:lnTo>
                <a:lnTo>
                  <a:pt x="16349" y="1273"/>
                </a:lnTo>
                <a:lnTo>
                  <a:pt x="16344" y="1273"/>
                </a:lnTo>
                <a:lnTo>
                  <a:pt x="16332" y="1271"/>
                </a:lnTo>
                <a:lnTo>
                  <a:pt x="16317" y="1265"/>
                </a:lnTo>
                <a:lnTo>
                  <a:pt x="16302" y="1260"/>
                </a:lnTo>
                <a:lnTo>
                  <a:pt x="16288" y="1251"/>
                </a:lnTo>
                <a:lnTo>
                  <a:pt x="16281" y="1247"/>
                </a:lnTo>
                <a:lnTo>
                  <a:pt x="16276" y="1242"/>
                </a:lnTo>
                <a:lnTo>
                  <a:pt x="16271" y="1237"/>
                </a:lnTo>
                <a:lnTo>
                  <a:pt x="16266" y="1231"/>
                </a:lnTo>
                <a:lnTo>
                  <a:pt x="16263" y="1224"/>
                </a:lnTo>
                <a:lnTo>
                  <a:pt x="16262" y="1217"/>
                </a:lnTo>
                <a:lnTo>
                  <a:pt x="16261" y="1210"/>
                </a:lnTo>
                <a:lnTo>
                  <a:pt x="16262" y="1202"/>
                </a:lnTo>
                <a:lnTo>
                  <a:pt x="16263" y="1195"/>
                </a:lnTo>
                <a:lnTo>
                  <a:pt x="16262" y="1188"/>
                </a:lnTo>
                <a:lnTo>
                  <a:pt x="16260" y="1182"/>
                </a:lnTo>
                <a:lnTo>
                  <a:pt x="16257" y="1176"/>
                </a:lnTo>
                <a:lnTo>
                  <a:pt x="16248" y="1166"/>
                </a:lnTo>
                <a:lnTo>
                  <a:pt x="16242" y="1161"/>
                </a:lnTo>
                <a:lnTo>
                  <a:pt x="16239" y="1155"/>
                </a:lnTo>
                <a:lnTo>
                  <a:pt x="16237" y="1152"/>
                </a:lnTo>
                <a:lnTo>
                  <a:pt x="16235" y="1151"/>
                </a:lnTo>
                <a:lnTo>
                  <a:pt x="16228" y="1148"/>
                </a:lnTo>
                <a:lnTo>
                  <a:pt x="16222" y="1147"/>
                </a:lnTo>
                <a:lnTo>
                  <a:pt x="16215" y="1146"/>
                </a:lnTo>
                <a:lnTo>
                  <a:pt x="16208" y="1145"/>
                </a:lnTo>
                <a:lnTo>
                  <a:pt x="16202" y="1144"/>
                </a:lnTo>
                <a:lnTo>
                  <a:pt x="16198" y="1142"/>
                </a:lnTo>
                <a:lnTo>
                  <a:pt x="16196" y="1139"/>
                </a:lnTo>
                <a:lnTo>
                  <a:pt x="16196" y="1138"/>
                </a:lnTo>
                <a:lnTo>
                  <a:pt x="16196" y="1135"/>
                </a:lnTo>
                <a:lnTo>
                  <a:pt x="16197" y="1132"/>
                </a:lnTo>
                <a:lnTo>
                  <a:pt x="16201" y="1126"/>
                </a:lnTo>
                <a:lnTo>
                  <a:pt x="16216" y="1113"/>
                </a:lnTo>
                <a:lnTo>
                  <a:pt x="16224" y="1106"/>
                </a:lnTo>
                <a:lnTo>
                  <a:pt x="16227" y="1101"/>
                </a:lnTo>
                <a:lnTo>
                  <a:pt x="16229" y="1097"/>
                </a:lnTo>
                <a:lnTo>
                  <a:pt x="16232" y="1093"/>
                </a:lnTo>
                <a:lnTo>
                  <a:pt x="16233" y="1087"/>
                </a:lnTo>
                <a:lnTo>
                  <a:pt x="16233" y="1082"/>
                </a:lnTo>
                <a:lnTo>
                  <a:pt x="16232" y="1075"/>
                </a:lnTo>
                <a:lnTo>
                  <a:pt x="16229" y="1069"/>
                </a:lnTo>
                <a:lnTo>
                  <a:pt x="16226" y="1063"/>
                </a:lnTo>
                <a:lnTo>
                  <a:pt x="16223" y="1059"/>
                </a:lnTo>
                <a:lnTo>
                  <a:pt x="16220" y="1055"/>
                </a:lnTo>
                <a:lnTo>
                  <a:pt x="16211" y="1048"/>
                </a:lnTo>
                <a:lnTo>
                  <a:pt x="16200" y="1042"/>
                </a:lnTo>
                <a:lnTo>
                  <a:pt x="16195" y="1037"/>
                </a:lnTo>
                <a:lnTo>
                  <a:pt x="16189" y="1031"/>
                </a:lnTo>
                <a:lnTo>
                  <a:pt x="16177" y="1015"/>
                </a:lnTo>
                <a:lnTo>
                  <a:pt x="16152" y="974"/>
                </a:lnTo>
                <a:lnTo>
                  <a:pt x="16139" y="956"/>
                </a:lnTo>
                <a:lnTo>
                  <a:pt x="16133" y="948"/>
                </a:lnTo>
                <a:lnTo>
                  <a:pt x="16126" y="941"/>
                </a:lnTo>
                <a:lnTo>
                  <a:pt x="16120" y="935"/>
                </a:lnTo>
                <a:lnTo>
                  <a:pt x="16112" y="932"/>
                </a:lnTo>
                <a:lnTo>
                  <a:pt x="16105" y="930"/>
                </a:lnTo>
                <a:lnTo>
                  <a:pt x="16098" y="931"/>
                </a:lnTo>
                <a:lnTo>
                  <a:pt x="16078" y="938"/>
                </a:lnTo>
                <a:lnTo>
                  <a:pt x="16070" y="939"/>
                </a:lnTo>
                <a:lnTo>
                  <a:pt x="16063" y="939"/>
                </a:lnTo>
                <a:lnTo>
                  <a:pt x="16058" y="938"/>
                </a:lnTo>
                <a:lnTo>
                  <a:pt x="16050" y="934"/>
                </a:lnTo>
                <a:lnTo>
                  <a:pt x="16030" y="926"/>
                </a:lnTo>
                <a:lnTo>
                  <a:pt x="16022" y="923"/>
                </a:lnTo>
                <a:lnTo>
                  <a:pt x="16015" y="922"/>
                </a:lnTo>
                <a:lnTo>
                  <a:pt x="15996" y="922"/>
                </a:lnTo>
                <a:lnTo>
                  <a:pt x="15986" y="922"/>
                </a:lnTo>
                <a:lnTo>
                  <a:pt x="15978" y="921"/>
                </a:lnTo>
                <a:lnTo>
                  <a:pt x="15971" y="920"/>
                </a:lnTo>
                <a:lnTo>
                  <a:pt x="15965" y="918"/>
                </a:lnTo>
                <a:lnTo>
                  <a:pt x="15960" y="914"/>
                </a:lnTo>
                <a:lnTo>
                  <a:pt x="15955" y="907"/>
                </a:lnTo>
                <a:lnTo>
                  <a:pt x="15944" y="892"/>
                </a:lnTo>
                <a:lnTo>
                  <a:pt x="15931" y="874"/>
                </a:lnTo>
                <a:lnTo>
                  <a:pt x="15919" y="855"/>
                </a:lnTo>
                <a:lnTo>
                  <a:pt x="15906" y="840"/>
                </a:lnTo>
                <a:lnTo>
                  <a:pt x="15900" y="834"/>
                </a:lnTo>
                <a:lnTo>
                  <a:pt x="15894" y="830"/>
                </a:lnTo>
                <a:lnTo>
                  <a:pt x="15889" y="828"/>
                </a:lnTo>
                <a:lnTo>
                  <a:pt x="15883" y="828"/>
                </a:lnTo>
                <a:lnTo>
                  <a:pt x="15880" y="829"/>
                </a:lnTo>
                <a:lnTo>
                  <a:pt x="15878" y="831"/>
                </a:lnTo>
                <a:lnTo>
                  <a:pt x="15874" y="837"/>
                </a:lnTo>
                <a:lnTo>
                  <a:pt x="15872" y="828"/>
                </a:lnTo>
                <a:lnTo>
                  <a:pt x="15872" y="820"/>
                </a:lnTo>
                <a:lnTo>
                  <a:pt x="15872" y="814"/>
                </a:lnTo>
                <a:lnTo>
                  <a:pt x="15874" y="807"/>
                </a:lnTo>
                <a:lnTo>
                  <a:pt x="15876" y="801"/>
                </a:lnTo>
                <a:lnTo>
                  <a:pt x="15879" y="795"/>
                </a:lnTo>
                <a:lnTo>
                  <a:pt x="15887" y="781"/>
                </a:lnTo>
                <a:lnTo>
                  <a:pt x="15893" y="772"/>
                </a:lnTo>
                <a:lnTo>
                  <a:pt x="15896" y="763"/>
                </a:lnTo>
                <a:lnTo>
                  <a:pt x="15897" y="755"/>
                </a:lnTo>
                <a:lnTo>
                  <a:pt x="15897" y="748"/>
                </a:lnTo>
                <a:lnTo>
                  <a:pt x="15895" y="740"/>
                </a:lnTo>
                <a:lnTo>
                  <a:pt x="15893" y="732"/>
                </a:lnTo>
                <a:lnTo>
                  <a:pt x="15891" y="724"/>
                </a:lnTo>
                <a:lnTo>
                  <a:pt x="15889" y="714"/>
                </a:lnTo>
                <a:lnTo>
                  <a:pt x="15887" y="692"/>
                </a:lnTo>
                <a:lnTo>
                  <a:pt x="15885" y="655"/>
                </a:lnTo>
                <a:lnTo>
                  <a:pt x="15884" y="620"/>
                </a:lnTo>
                <a:lnTo>
                  <a:pt x="15884" y="609"/>
                </a:lnTo>
                <a:lnTo>
                  <a:pt x="15885" y="605"/>
                </a:lnTo>
                <a:lnTo>
                  <a:pt x="15885" y="604"/>
                </a:lnTo>
                <a:lnTo>
                  <a:pt x="15887" y="604"/>
                </a:lnTo>
                <a:lnTo>
                  <a:pt x="15885" y="603"/>
                </a:lnTo>
                <a:lnTo>
                  <a:pt x="15881" y="599"/>
                </a:lnTo>
                <a:lnTo>
                  <a:pt x="15866" y="588"/>
                </a:lnTo>
                <a:lnTo>
                  <a:pt x="15858" y="582"/>
                </a:lnTo>
                <a:lnTo>
                  <a:pt x="15852" y="576"/>
                </a:lnTo>
                <a:lnTo>
                  <a:pt x="15849" y="571"/>
                </a:lnTo>
                <a:lnTo>
                  <a:pt x="15849" y="570"/>
                </a:lnTo>
                <a:lnTo>
                  <a:pt x="15849" y="569"/>
                </a:lnTo>
                <a:lnTo>
                  <a:pt x="15861" y="564"/>
                </a:lnTo>
                <a:lnTo>
                  <a:pt x="15870" y="562"/>
                </a:lnTo>
                <a:lnTo>
                  <a:pt x="15885" y="560"/>
                </a:lnTo>
                <a:lnTo>
                  <a:pt x="15892" y="558"/>
                </a:lnTo>
                <a:lnTo>
                  <a:pt x="15897" y="553"/>
                </a:lnTo>
                <a:lnTo>
                  <a:pt x="15904" y="545"/>
                </a:lnTo>
                <a:lnTo>
                  <a:pt x="15909" y="533"/>
                </a:lnTo>
                <a:lnTo>
                  <a:pt x="15916" y="521"/>
                </a:lnTo>
                <a:lnTo>
                  <a:pt x="15921" y="511"/>
                </a:lnTo>
                <a:lnTo>
                  <a:pt x="15927" y="502"/>
                </a:lnTo>
                <a:lnTo>
                  <a:pt x="15932" y="494"/>
                </a:lnTo>
                <a:lnTo>
                  <a:pt x="15934" y="484"/>
                </a:lnTo>
                <a:lnTo>
                  <a:pt x="15935" y="480"/>
                </a:lnTo>
                <a:lnTo>
                  <a:pt x="15935" y="475"/>
                </a:lnTo>
                <a:lnTo>
                  <a:pt x="15935" y="470"/>
                </a:lnTo>
                <a:lnTo>
                  <a:pt x="15933" y="464"/>
                </a:lnTo>
                <a:lnTo>
                  <a:pt x="15931" y="458"/>
                </a:lnTo>
                <a:lnTo>
                  <a:pt x="15929" y="451"/>
                </a:lnTo>
                <a:lnTo>
                  <a:pt x="15915" y="428"/>
                </a:lnTo>
                <a:lnTo>
                  <a:pt x="15901" y="405"/>
                </a:lnTo>
                <a:lnTo>
                  <a:pt x="15887" y="381"/>
                </a:lnTo>
                <a:lnTo>
                  <a:pt x="15881" y="369"/>
                </a:lnTo>
                <a:lnTo>
                  <a:pt x="15877" y="356"/>
                </a:lnTo>
                <a:lnTo>
                  <a:pt x="15867" y="328"/>
                </a:lnTo>
                <a:lnTo>
                  <a:pt x="15863" y="318"/>
                </a:lnTo>
                <a:lnTo>
                  <a:pt x="15858" y="311"/>
                </a:lnTo>
                <a:lnTo>
                  <a:pt x="15852" y="307"/>
                </a:lnTo>
                <a:lnTo>
                  <a:pt x="15843" y="303"/>
                </a:lnTo>
                <a:lnTo>
                  <a:pt x="15814" y="294"/>
                </a:lnTo>
                <a:lnTo>
                  <a:pt x="15812" y="293"/>
                </a:lnTo>
                <a:lnTo>
                  <a:pt x="15810" y="292"/>
                </a:lnTo>
                <a:lnTo>
                  <a:pt x="15806" y="285"/>
                </a:lnTo>
                <a:lnTo>
                  <a:pt x="15803" y="277"/>
                </a:lnTo>
                <a:lnTo>
                  <a:pt x="15801" y="267"/>
                </a:lnTo>
                <a:lnTo>
                  <a:pt x="15800" y="254"/>
                </a:lnTo>
                <a:lnTo>
                  <a:pt x="15799" y="240"/>
                </a:lnTo>
                <a:lnTo>
                  <a:pt x="15798" y="209"/>
                </a:lnTo>
                <a:lnTo>
                  <a:pt x="15798" y="148"/>
                </a:lnTo>
                <a:lnTo>
                  <a:pt x="15797" y="123"/>
                </a:lnTo>
                <a:lnTo>
                  <a:pt x="15797" y="113"/>
                </a:lnTo>
                <a:lnTo>
                  <a:pt x="15794" y="105"/>
                </a:lnTo>
                <a:lnTo>
                  <a:pt x="15790" y="90"/>
                </a:lnTo>
                <a:lnTo>
                  <a:pt x="15785" y="77"/>
                </a:lnTo>
                <a:lnTo>
                  <a:pt x="15779" y="63"/>
                </a:lnTo>
                <a:lnTo>
                  <a:pt x="15773" y="51"/>
                </a:lnTo>
                <a:lnTo>
                  <a:pt x="15759" y="25"/>
                </a:lnTo>
                <a:lnTo>
                  <a:pt x="15743" y="0"/>
                </a:lnTo>
                <a:lnTo>
                  <a:pt x="15729" y="9"/>
                </a:lnTo>
                <a:lnTo>
                  <a:pt x="15714" y="18"/>
                </a:lnTo>
                <a:lnTo>
                  <a:pt x="15684" y="34"/>
                </a:lnTo>
                <a:lnTo>
                  <a:pt x="15653" y="48"/>
                </a:lnTo>
                <a:lnTo>
                  <a:pt x="15623" y="61"/>
                </a:lnTo>
                <a:lnTo>
                  <a:pt x="15562" y="87"/>
                </a:lnTo>
                <a:lnTo>
                  <a:pt x="15531" y="101"/>
                </a:lnTo>
                <a:lnTo>
                  <a:pt x="15500" y="116"/>
                </a:lnTo>
                <a:lnTo>
                  <a:pt x="15495" y="119"/>
                </a:lnTo>
                <a:lnTo>
                  <a:pt x="15488" y="122"/>
                </a:lnTo>
                <a:lnTo>
                  <a:pt x="15474" y="124"/>
                </a:lnTo>
                <a:lnTo>
                  <a:pt x="15457" y="126"/>
                </a:lnTo>
                <a:lnTo>
                  <a:pt x="15439" y="127"/>
                </a:lnTo>
                <a:lnTo>
                  <a:pt x="15418" y="127"/>
                </a:lnTo>
                <a:lnTo>
                  <a:pt x="15397" y="126"/>
                </a:lnTo>
                <a:lnTo>
                  <a:pt x="15354" y="123"/>
                </a:lnTo>
                <a:lnTo>
                  <a:pt x="15313" y="120"/>
                </a:lnTo>
                <a:lnTo>
                  <a:pt x="15294" y="119"/>
                </a:lnTo>
                <a:lnTo>
                  <a:pt x="15277" y="119"/>
                </a:lnTo>
                <a:lnTo>
                  <a:pt x="15263" y="120"/>
                </a:lnTo>
                <a:lnTo>
                  <a:pt x="15250" y="123"/>
                </a:lnTo>
                <a:lnTo>
                  <a:pt x="15245" y="125"/>
                </a:lnTo>
                <a:lnTo>
                  <a:pt x="15241" y="127"/>
                </a:lnTo>
                <a:lnTo>
                  <a:pt x="15238" y="129"/>
                </a:lnTo>
                <a:lnTo>
                  <a:pt x="15236" y="131"/>
                </a:lnTo>
                <a:lnTo>
                  <a:pt x="15236" y="135"/>
                </a:lnTo>
                <a:lnTo>
                  <a:pt x="15237" y="138"/>
                </a:lnTo>
                <a:lnTo>
                  <a:pt x="15239" y="140"/>
                </a:lnTo>
                <a:lnTo>
                  <a:pt x="15242" y="142"/>
                </a:lnTo>
                <a:lnTo>
                  <a:pt x="15251" y="148"/>
                </a:lnTo>
                <a:lnTo>
                  <a:pt x="15259" y="152"/>
                </a:lnTo>
                <a:lnTo>
                  <a:pt x="15263" y="155"/>
                </a:lnTo>
                <a:lnTo>
                  <a:pt x="15265" y="157"/>
                </a:lnTo>
                <a:lnTo>
                  <a:pt x="15265" y="161"/>
                </a:lnTo>
                <a:lnTo>
                  <a:pt x="15264" y="164"/>
                </a:lnTo>
                <a:lnTo>
                  <a:pt x="15261" y="166"/>
                </a:lnTo>
                <a:lnTo>
                  <a:pt x="15254" y="170"/>
                </a:lnTo>
                <a:lnTo>
                  <a:pt x="15245" y="174"/>
                </a:lnTo>
                <a:lnTo>
                  <a:pt x="15233" y="177"/>
                </a:lnTo>
                <a:lnTo>
                  <a:pt x="15220" y="181"/>
                </a:lnTo>
                <a:lnTo>
                  <a:pt x="15206" y="183"/>
                </a:lnTo>
                <a:lnTo>
                  <a:pt x="15179" y="187"/>
                </a:lnTo>
                <a:lnTo>
                  <a:pt x="15152" y="189"/>
                </a:lnTo>
                <a:lnTo>
                  <a:pt x="15125" y="190"/>
                </a:lnTo>
                <a:lnTo>
                  <a:pt x="15097" y="191"/>
                </a:lnTo>
                <a:lnTo>
                  <a:pt x="15070" y="193"/>
                </a:lnTo>
                <a:lnTo>
                  <a:pt x="15043" y="196"/>
                </a:lnTo>
                <a:lnTo>
                  <a:pt x="15029" y="200"/>
                </a:lnTo>
                <a:lnTo>
                  <a:pt x="15015" y="203"/>
                </a:lnTo>
                <a:lnTo>
                  <a:pt x="14990" y="209"/>
                </a:lnTo>
                <a:lnTo>
                  <a:pt x="14965" y="215"/>
                </a:lnTo>
                <a:lnTo>
                  <a:pt x="14914" y="225"/>
                </a:lnTo>
                <a:lnTo>
                  <a:pt x="14888" y="229"/>
                </a:lnTo>
                <a:lnTo>
                  <a:pt x="14862" y="233"/>
                </a:lnTo>
                <a:lnTo>
                  <a:pt x="14839" y="240"/>
                </a:lnTo>
                <a:lnTo>
                  <a:pt x="14814" y="247"/>
                </a:lnTo>
                <a:lnTo>
                  <a:pt x="14796" y="255"/>
                </a:lnTo>
                <a:lnTo>
                  <a:pt x="14778" y="264"/>
                </a:lnTo>
                <a:lnTo>
                  <a:pt x="14760" y="272"/>
                </a:lnTo>
                <a:lnTo>
                  <a:pt x="14751" y="276"/>
                </a:lnTo>
                <a:lnTo>
                  <a:pt x="14741" y="278"/>
                </a:lnTo>
                <a:lnTo>
                  <a:pt x="14720" y="282"/>
                </a:lnTo>
                <a:lnTo>
                  <a:pt x="14700" y="285"/>
                </a:lnTo>
                <a:lnTo>
                  <a:pt x="14657" y="291"/>
                </a:lnTo>
                <a:lnTo>
                  <a:pt x="14615" y="296"/>
                </a:lnTo>
                <a:lnTo>
                  <a:pt x="14593" y="299"/>
                </a:lnTo>
                <a:lnTo>
                  <a:pt x="14573" y="304"/>
                </a:lnTo>
                <a:lnTo>
                  <a:pt x="14530" y="314"/>
                </a:lnTo>
                <a:lnTo>
                  <a:pt x="14486" y="323"/>
                </a:lnTo>
                <a:lnTo>
                  <a:pt x="14443" y="334"/>
                </a:lnTo>
                <a:lnTo>
                  <a:pt x="14421" y="341"/>
                </a:lnTo>
                <a:lnTo>
                  <a:pt x="14400" y="347"/>
                </a:lnTo>
                <a:lnTo>
                  <a:pt x="14375" y="356"/>
                </a:lnTo>
                <a:lnTo>
                  <a:pt x="14349" y="362"/>
                </a:lnTo>
                <a:lnTo>
                  <a:pt x="14323" y="368"/>
                </a:lnTo>
                <a:lnTo>
                  <a:pt x="14297" y="372"/>
                </a:lnTo>
                <a:lnTo>
                  <a:pt x="14244" y="380"/>
                </a:lnTo>
                <a:lnTo>
                  <a:pt x="14218" y="385"/>
                </a:lnTo>
                <a:lnTo>
                  <a:pt x="14192" y="391"/>
                </a:lnTo>
                <a:lnTo>
                  <a:pt x="14181" y="394"/>
                </a:lnTo>
                <a:lnTo>
                  <a:pt x="14170" y="397"/>
                </a:lnTo>
                <a:lnTo>
                  <a:pt x="14149" y="407"/>
                </a:lnTo>
                <a:lnTo>
                  <a:pt x="14128" y="419"/>
                </a:lnTo>
                <a:lnTo>
                  <a:pt x="14107" y="432"/>
                </a:lnTo>
                <a:lnTo>
                  <a:pt x="14067" y="459"/>
                </a:lnTo>
                <a:lnTo>
                  <a:pt x="14048" y="473"/>
                </a:lnTo>
                <a:lnTo>
                  <a:pt x="14029" y="485"/>
                </a:lnTo>
                <a:lnTo>
                  <a:pt x="14013" y="496"/>
                </a:lnTo>
                <a:lnTo>
                  <a:pt x="13997" y="509"/>
                </a:lnTo>
                <a:lnTo>
                  <a:pt x="13980" y="522"/>
                </a:lnTo>
                <a:lnTo>
                  <a:pt x="13965" y="536"/>
                </a:lnTo>
                <a:lnTo>
                  <a:pt x="13951" y="551"/>
                </a:lnTo>
                <a:lnTo>
                  <a:pt x="13938" y="568"/>
                </a:lnTo>
                <a:lnTo>
                  <a:pt x="13926" y="584"/>
                </a:lnTo>
                <a:lnTo>
                  <a:pt x="13916" y="601"/>
                </a:lnTo>
                <a:lnTo>
                  <a:pt x="13908" y="617"/>
                </a:lnTo>
                <a:lnTo>
                  <a:pt x="13896" y="635"/>
                </a:lnTo>
                <a:lnTo>
                  <a:pt x="13883" y="651"/>
                </a:lnTo>
                <a:lnTo>
                  <a:pt x="13869" y="666"/>
                </a:lnTo>
                <a:lnTo>
                  <a:pt x="13852" y="680"/>
                </a:lnTo>
                <a:lnTo>
                  <a:pt x="13836" y="692"/>
                </a:lnTo>
                <a:lnTo>
                  <a:pt x="13819" y="703"/>
                </a:lnTo>
                <a:lnTo>
                  <a:pt x="13810" y="706"/>
                </a:lnTo>
                <a:lnTo>
                  <a:pt x="13801" y="710"/>
                </a:lnTo>
                <a:lnTo>
                  <a:pt x="13724" y="736"/>
                </a:lnTo>
                <a:lnTo>
                  <a:pt x="13718" y="738"/>
                </a:lnTo>
                <a:lnTo>
                  <a:pt x="13713" y="741"/>
                </a:lnTo>
                <a:lnTo>
                  <a:pt x="13710" y="743"/>
                </a:lnTo>
                <a:lnTo>
                  <a:pt x="13707" y="747"/>
                </a:lnTo>
                <a:lnTo>
                  <a:pt x="13706" y="751"/>
                </a:lnTo>
                <a:lnTo>
                  <a:pt x="13705" y="754"/>
                </a:lnTo>
                <a:lnTo>
                  <a:pt x="13704" y="763"/>
                </a:lnTo>
                <a:lnTo>
                  <a:pt x="13705" y="773"/>
                </a:lnTo>
                <a:lnTo>
                  <a:pt x="13707" y="783"/>
                </a:lnTo>
                <a:lnTo>
                  <a:pt x="13709" y="794"/>
                </a:lnTo>
                <a:lnTo>
                  <a:pt x="13710" y="806"/>
                </a:lnTo>
                <a:lnTo>
                  <a:pt x="13721" y="919"/>
                </a:lnTo>
                <a:lnTo>
                  <a:pt x="13733" y="1031"/>
                </a:lnTo>
                <a:lnTo>
                  <a:pt x="13732" y="1036"/>
                </a:lnTo>
                <a:lnTo>
                  <a:pt x="13730" y="1043"/>
                </a:lnTo>
                <a:lnTo>
                  <a:pt x="13722" y="1058"/>
                </a:lnTo>
                <a:lnTo>
                  <a:pt x="13713" y="1074"/>
                </a:lnTo>
                <a:lnTo>
                  <a:pt x="13707" y="1087"/>
                </a:lnTo>
                <a:lnTo>
                  <a:pt x="13697" y="1117"/>
                </a:lnTo>
                <a:lnTo>
                  <a:pt x="13689" y="1146"/>
                </a:lnTo>
                <a:lnTo>
                  <a:pt x="13681" y="1176"/>
                </a:lnTo>
                <a:lnTo>
                  <a:pt x="13674" y="1206"/>
                </a:lnTo>
                <a:lnTo>
                  <a:pt x="13673" y="1221"/>
                </a:lnTo>
                <a:lnTo>
                  <a:pt x="13673" y="1235"/>
                </a:lnTo>
                <a:lnTo>
                  <a:pt x="13673" y="1249"/>
                </a:lnTo>
                <a:lnTo>
                  <a:pt x="13676" y="1263"/>
                </a:lnTo>
                <a:lnTo>
                  <a:pt x="13679" y="1277"/>
                </a:lnTo>
                <a:lnTo>
                  <a:pt x="13682" y="1291"/>
                </a:lnTo>
                <a:lnTo>
                  <a:pt x="13690" y="1320"/>
                </a:lnTo>
                <a:lnTo>
                  <a:pt x="13698" y="1347"/>
                </a:lnTo>
                <a:lnTo>
                  <a:pt x="13706" y="1375"/>
                </a:lnTo>
                <a:lnTo>
                  <a:pt x="13709" y="1389"/>
                </a:lnTo>
                <a:lnTo>
                  <a:pt x="13711" y="1403"/>
                </a:lnTo>
                <a:lnTo>
                  <a:pt x="13712" y="1417"/>
                </a:lnTo>
                <a:lnTo>
                  <a:pt x="13712" y="1432"/>
                </a:lnTo>
                <a:lnTo>
                  <a:pt x="13710" y="1458"/>
                </a:lnTo>
                <a:lnTo>
                  <a:pt x="13708" y="1486"/>
                </a:lnTo>
                <a:lnTo>
                  <a:pt x="13704" y="1540"/>
                </a:lnTo>
                <a:lnTo>
                  <a:pt x="13703" y="1567"/>
                </a:lnTo>
                <a:lnTo>
                  <a:pt x="13703" y="1593"/>
                </a:lnTo>
                <a:lnTo>
                  <a:pt x="13705" y="1620"/>
                </a:lnTo>
                <a:lnTo>
                  <a:pt x="13708" y="1646"/>
                </a:lnTo>
                <a:lnTo>
                  <a:pt x="13712" y="1673"/>
                </a:lnTo>
                <a:lnTo>
                  <a:pt x="13716" y="1700"/>
                </a:lnTo>
                <a:lnTo>
                  <a:pt x="13717" y="1728"/>
                </a:lnTo>
                <a:lnTo>
                  <a:pt x="13717" y="1756"/>
                </a:lnTo>
                <a:lnTo>
                  <a:pt x="13716" y="1783"/>
                </a:lnTo>
                <a:lnTo>
                  <a:pt x="13713" y="1811"/>
                </a:lnTo>
                <a:lnTo>
                  <a:pt x="13707" y="1866"/>
                </a:lnTo>
                <a:lnTo>
                  <a:pt x="13691" y="1979"/>
                </a:lnTo>
                <a:lnTo>
                  <a:pt x="13684" y="2035"/>
                </a:lnTo>
                <a:lnTo>
                  <a:pt x="13682" y="2062"/>
                </a:lnTo>
                <a:lnTo>
                  <a:pt x="13680" y="2089"/>
                </a:lnTo>
                <a:lnTo>
                  <a:pt x="13678" y="2145"/>
                </a:lnTo>
                <a:lnTo>
                  <a:pt x="13673" y="2203"/>
                </a:lnTo>
                <a:lnTo>
                  <a:pt x="13662" y="2316"/>
                </a:lnTo>
                <a:lnTo>
                  <a:pt x="13657" y="2351"/>
                </a:lnTo>
                <a:lnTo>
                  <a:pt x="13651" y="2387"/>
                </a:lnTo>
                <a:lnTo>
                  <a:pt x="13643" y="2422"/>
                </a:lnTo>
                <a:lnTo>
                  <a:pt x="13635" y="2458"/>
                </a:lnTo>
                <a:lnTo>
                  <a:pt x="13627" y="2493"/>
                </a:lnTo>
                <a:lnTo>
                  <a:pt x="13620" y="2528"/>
                </a:lnTo>
                <a:lnTo>
                  <a:pt x="13615" y="2563"/>
                </a:lnTo>
                <a:lnTo>
                  <a:pt x="13613" y="2581"/>
                </a:lnTo>
                <a:lnTo>
                  <a:pt x="13611" y="2600"/>
                </a:lnTo>
                <a:lnTo>
                  <a:pt x="13608" y="2621"/>
                </a:lnTo>
                <a:lnTo>
                  <a:pt x="13604" y="2643"/>
                </a:lnTo>
                <a:lnTo>
                  <a:pt x="13593" y="2690"/>
                </a:lnTo>
                <a:lnTo>
                  <a:pt x="13589" y="2713"/>
                </a:lnTo>
                <a:lnTo>
                  <a:pt x="13585" y="2736"/>
                </a:lnTo>
                <a:lnTo>
                  <a:pt x="13585" y="2746"/>
                </a:lnTo>
                <a:lnTo>
                  <a:pt x="13587" y="2757"/>
                </a:lnTo>
                <a:lnTo>
                  <a:pt x="13588" y="2768"/>
                </a:lnTo>
                <a:lnTo>
                  <a:pt x="13590" y="2779"/>
                </a:lnTo>
                <a:lnTo>
                  <a:pt x="13592" y="2782"/>
                </a:lnTo>
                <a:lnTo>
                  <a:pt x="13596" y="2784"/>
                </a:lnTo>
                <a:lnTo>
                  <a:pt x="13608" y="2789"/>
                </a:lnTo>
                <a:lnTo>
                  <a:pt x="13621" y="2794"/>
                </a:lnTo>
                <a:lnTo>
                  <a:pt x="13628" y="2797"/>
                </a:lnTo>
                <a:lnTo>
                  <a:pt x="13633" y="2802"/>
                </a:lnTo>
                <a:lnTo>
                  <a:pt x="13648" y="2816"/>
                </a:lnTo>
                <a:lnTo>
                  <a:pt x="13662" y="2830"/>
                </a:lnTo>
                <a:lnTo>
                  <a:pt x="13676" y="2845"/>
                </a:lnTo>
                <a:lnTo>
                  <a:pt x="13686" y="2861"/>
                </a:lnTo>
                <a:lnTo>
                  <a:pt x="13698" y="2877"/>
                </a:lnTo>
                <a:lnTo>
                  <a:pt x="13708" y="2894"/>
                </a:lnTo>
                <a:lnTo>
                  <a:pt x="13729" y="2929"/>
                </a:lnTo>
                <a:lnTo>
                  <a:pt x="13737" y="2952"/>
                </a:lnTo>
                <a:lnTo>
                  <a:pt x="13753" y="2993"/>
                </a:lnTo>
                <a:lnTo>
                  <a:pt x="13759" y="3014"/>
                </a:lnTo>
                <a:lnTo>
                  <a:pt x="13763" y="3033"/>
                </a:lnTo>
                <a:lnTo>
                  <a:pt x="13766" y="3039"/>
                </a:lnTo>
                <a:lnTo>
                  <a:pt x="13766" y="3045"/>
                </a:lnTo>
                <a:lnTo>
                  <a:pt x="13764" y="3048"/>
                </a:lnTo>
                <a:lnTo>
                  <a:pt x="13764" y="3049"/>
                </a:lnTo>
                <a:lnTo>
                  <a:pt x="13763" y="3049"/>
                </a:lnTo>
                <a:lnTo>
                  <a:pt x="13755" y="3046"/>
                </a:lnTo>
                <a:lnTo>
                  <a:pt x="13745" y="3040"/>
                </a:lnTo>
                <a:lnTo>
                  <a:pt x="13724" y="3029"/>
                </a:lnTo>
                <a:lnTo>
                  <a:pt x="13703" y="3016"/>
                </a:lnTo>
                <a:lnTo>
                  <a:pt x="13686" y="3004"/>
                </a:lnTo>
                <a:lnTo>
                  <a:pt x="13681" y="3000"/>
                </a:lnTo>
                <a:lnTo>
                  <a:pt x="13676" y="2998"/>
                </a:lnTo>
                <a:lnTo>
                  <a:pt x="13670" y="2996"/>
                </a:lnTo>
                <a:lnTo>
                  <a:pt x="13664" y="2995"/>
                </a:lnTo>
                <a:lnTo>
                  <a:pt x="13652" y="2994"/>
                </a:lnTo>
                <a:lnTo>
                  <a:pt x="13639" y="2995"/>
                </a:lnTo>
                <a:lnTo>
                  <a:pt x="13626" y="2997"/>
                </a:lnTo>
                <a:lnTo>
                  <a:pt x="13613" y="3000"/>
                </a:lnTo>
                <a:lnTo>
                  <a:pt x="13589" y="3008"/>
                </a:lnTo>
                <a:lnTo>
                  <a:pt x="13572" y="3012"/>
                </a:lnTo>
                <a:lnTo>
                  <a:pt x="13556" y="3018"/>
                </a:lnTo>
                <a:lnTo>
                  <a:pt x="13542" y="3023"/>
                </a:lnTo>
                <a:lnTo>
                  <a:pt x="13530" y="3030"/>
                </a:lnTo>
                <a:lnTo>
                  <a:pt x="13518" y="3037"/>
                </a:lnTo>
                <a:lnTo>
                  <a:pt x="13507" y="3045"/>
                </a:lnTo>
                <a:lnTo>
                  <a:pt x="13496" y="3054"/>
                </a:lnTo>
                <a:lnTo>
                  <a:pt x="13488" y="3062"/>
                </a:lnTo>
                <a:lnTo>
                  <a:pt x="13479" y="3072"/>
                </a:lnTo>
                <a:lnTo>
                  <a:pt x="13472" y="3083"/>
                </a:lnTo>
                <a:lnTo>
                  <a:pt x="13464" y="3094"/>
                </a:lnTo>
                <a:lnTo>
                  <a:pt x="13457" y="3107"/>
                </a:lnTo>
                <a:lnTo>
                  <a:pt x="13444" y="3134"/>
                </a:lnTo>
                <a:lnTo>
                  <a:pt x="13431" y="3166"/>
                </a:lnTo>
                <a:lnTo>
                  <a:pt x="13421" y="3189"/>
                </a:lnTo>
                <a:lnTo>
                  <a:pt x="13410" y="3212"/>
                </a:lnTo>
                <a:lnTo>
                  <a:pt x="13396" y="3234"/>
                </a:lnTo>
                <a:lnTo>
                  <a:pt x="13383" y="3254"/>
                </a:lnTo>
                <a:lnTo>
                  <a:pt x="13368" y="3276"/>
                </a:lnTo>
                <a:lnTo>
                  <a:pt x="13354" y="3298"/>
                </a:lnTo>
                <a:lnTo>
                  <a:pt x="13341" y="3320"/>
                </a:lnTo>
                <a:lnTo>
                  <a:pt x="13329" y="3343"/>
                </a:lnTo>
                <a:lnTo>
                  <a:pt x="13326" y="3350"/>
                </a:lnTo>
                <a:lnTo>
                  <a:pt x="13321" y="3354"/>
                </a:lnTo>
                <a:lnTo>
                  <a:pt x="13315" y="3360"/>
                </a:lnTo>
                <a:lnTo>
                  <a:pt x="13309" y="3364"/>
                </a:lnTo>
                <a:lnTo>
                  <a:pt x="13296" y="3373"/>
                </a:lnTo>
                <a:lnTo>
                  <a:pt x="13284" y="3380"/>
                </a:lnTo>
                <a:lnTo>
                  <a:pt x="13276" y="3388"/>
                </a:lnTo>
                <a:lnTo>
                  <a:pt x="13270" y="3395"/>
                </a:lnTo>
                <a:lnTo>
                  <a:pt x="13264" y="3405"/>
                </a:lnTo>
                <a:lnTo>
                  <a:pt x="13259" y="3415"/>
                </a:lnTo>
                <a:lnTo>
                  <a:pt x="13251" y="3435"/>
                </a:lnTo>
                <a:lnTo>
                  <a:pt x="13245" y="3454"/>
                </a:lnTo>
                <a:lnTo>
                  <a:pt x="13240" y="3466"/>
                </a:lnTo>
                <a:lnTo>
                  <a:pt x="13234" y="3477"/>
                </a:lnTo>
                <a:lnTo>
                  <a:pt x="13227" y="3488"/>
                </a:lnTo>
                <a:lnTo>
                  <a:pt x="13219" y="3497"/>
                </a:lnTo>
                <a:lnTo>
                  <a:pt x="13210" y="3507"/>
                </a:lnTo>
                <a:lnTo>
                  <a:pt x="13200" y="3517"/>
                </a:lnTo>
                <a:lnTo>
                  <a:pt x="13180" y="3535"/>
                </a:lnTo>
                <a:lnTo>
                  <a:pt x="13158" y="3553"/>
                </a:lnTo>
                <a:lnTo>
                  <a:pt x="13135" y="3570"/>
                </a:lnTo>
                <a:lnTo>
                  <a:pt x="13115" y="3586"/>
                </a:lnTo>
                <a:lnTo>
                  <a:pt x="13095" y="3601"/>
                </a:lnTo>
                <a:lnTo>
                  <a:pt x="13089" y="3607"/>
                </a:lnTo>
                <a:lnTo>
                  <a:pt x="13081" y="3612"/>
                </a:lnTo>
                <a:lnTo>
                  <a:pt x="13066" y="3621"/>
                </a:lnTo>
                <a:lnTo>
                  <a:pt x="13034" y="3637"/>
                </a:lnTo>
                <a:lnTo>
                  <a:pt x="13020" y="3646"/>
                </a:lnTo>
                <a:lnTo>
                  <a:pt x="13013" y="3650"/>
                </a:lnTo>
                <a:lnTo>
                  <a:pt x="13006" y="3656"/>
                </a:lnTo>
                <a:lnTo>
                  <a:pt x="13001" y="3662"/>
                </a:lnTo>
                <a:lnTo>
                  <a:pt x="12994" y="3669"/>
                </a:lnTo>
                <a:lnTo>
                  <a:pt x="12990" y="3676"/>
                </a:lnTo>
                <a:lnTo>
                  <a:pt x="12986" y="3685"/>
                </a:lnTo>
                <a:lnTo>
                  <a:pt x="12983" y="3690"/>
                </a:lnTo>
                <a:lnTo>
                  <a:pt x="12982" y="3697"/>
                </a:lnTo>
                <a:lnTo>
                  <a:pt x="12980" y="3713"/>
                </a:lnTo>
                <a:lnTo>
                  <a:pt x="12977" y="3730"/>
                </a:lnTo>
                <a:lnTo>
                  <a:pt x="12975" y="3735"/>
                </a:lnTo>
                <a:lnTo>
                  <a:pt x="12971" y="3738"/>
                </a:lnTo>
                <a:lnTo>
                  <a:pt x="12904" y="3786"/>
                </a:lnTo>
                <a:lnTo>
                  <a:pt x="12860" y="3817"/>
                </a:lnTo>
                <a:lnTo>
                  <a:pt x="12814" y="3847"/>
                </a:lnTo>
                <a:lnTo>
                  <a:pt x="12791" y="3861"/>
                </a:lnTo>
                <a:lnTo>
                  <a:pt x="12769" y="3874"/>
                </a:lnTo>
                <a:lnTo>
                  <a:pt x="12745" y="3887"/>
                </a:lnTo>
                <a:lnTo>
                  <a:pt x="12721" y="3899"/>
                </a:lnTo>
                <a:lnTo>
                  <a:pt x="12707" y="3903"/>
                </a:lnTo>
                <a:lnTo>
                  <a:pt x="12694" y="3908"/>
                </a:lnTo>
                <a:lnTo>
                  <a:pt x="12680" y="3910"/>
                </a:lnTo>
                <a:lnTo>
                  <a:pt x="12665" y="3911"/>
                </a:lnTo>
                <a:lnTo>
                  <a:pt x="12651" y="3911"/>
                </a:lnTo>
                <a:lnTo>
                  <a:pt x="12637" y="3911"/>
                </a:lnTo>
                <a:lnTo>
                  <a:pt x="12608" y="3910"/>
                </a:lnTo>
                <a:lnTo>
                  <a:pt x="12529" y="3905"/>
                </a:lnTo>
                <a:lnTo>
                  <a:pt x="12451" y="3900"/>
                </a:lnTo>
                <a:lnTo>
                  <a:pt x="12439" y="3900"/>
                </a:lnTo>
                <a:lnTo>
                  <a:pt x="12415" y="3900"/>
                </a:lnTo>
                <a:lnTo>
                  <a:pt x="12403" y="3901"/>
                </a:lnTo>
                <a:lnTo>
                  <a:pt x="12393" y="3902"/>
                </a:lnTo>
                <a:lnTo>
                  <a:pt x="12388" y="3904"/>
                </a:lnTo>
                <a:lnTo>
                  <a:pt x="12387" y="3905"/>
                </a:lnTo>
                <a:lnTo>
                  <a:pt x="12387" y="3908"/>
                </a:lnTo>
                <a:lnTo>
                  <a:pt x="12394" y="3916"/>
                </a:lnTo>
                <a:lnTo>
                  <a:pt x="12401" y="3924"/>
                </a:lnTo>
                <a:lnTo>
                  <a:pt x="12405" y="3929"/>
                </a:lnTo>
                <a:lnTo>
                  <a:pt x="12407" y="3932"/>
                </a:lnTo>
                <a:lnTo>
                  <a:pt x="12407" y="3935"/>
                </a:lnTo>
                <a:lnTo>
                  <a:pt x="12407" y="3937"/>
                </a:lnTo>
                <a:lnTo>
                  <a:pt x="12406" y="3939"/>
                </a:lnTo>
                <a:lnTo>
                  <a:pt x="12400" y="3942"/>
                </a:lnTo>
                <a:lnTo>
                  <a:pt x="12389" y="3947"/>
                </a:lnTo>
                <a:lnTo>
                  <a:pt x="12371" y="3952"/>
                </a:lnTo>
                <a:lnTo>
                  <a:pt x="12338" y="3962"/>
                </a:lnTo>
                <a:lnTo>
                  <a:pt x="12304" y="3970"/>
                </a:lnTo>
                <a:lnTo>
                  <a:pt x="12236" y="3986"/>
                </a:lnTo>
                <a:lnTo>
                  <a:pt x="12202" y="3993"/>
                </a:lnTo>
                <a:lnTo>
                  <a:pt x="12167" y="4001"/>
                </a:lnTo>
                <a:lnTo>
                  <a:pt x="12134" y="4010"/>
                </a:lnTo>
                <a:lnTo>
                  <a:pt x="12101" y="4020"/>
                </a:lnTo>
                <a:lnTo>
                  <a:pt x="12077" y="4027"/>
                </a:lnTo>
                <a:lnTo>
                  <a:pt x="12055" y="4034"/>
                </a:lnTo>
                <a:lnTo>
                  <a:pt x="12007" y="4045"/>
                </a:lnTo>
                <a:lnTo>
                  <a:pt x="11958" y="4056"/>
                </a:lnTo>
                <a:lnTo>
                  <a:pt x="11909" y="4066"/>
                </a:lnTo>
                <a:lnTo>
                  <a:pt x="11860" y="4075"/>
                </a:lnTo>
                <a:lnTo>
                  <a:pt x="11812" y="4085"/>
                </a:lnTo>
                <a:lnTo>
                  <a:pt x="11764" y="4096"/>
                </a:lnTo>
                <a:lnTo>
                  <a:pt x="11740" y="4103"/>
                </a:lnTo>
                <a:lnTo>
                  <a:pt x="11716" y="4110"/>
                </a:lnTo>
                <a:lnTo>
                  <a:pt x="11681" y="4122"/>
                </a:lnTo>
                <a:lnTo>
                  <a:pt x="11648" y="4135"/>
                </a:lnTo>
                <a:lnTo>
                  <a:pt x="11579" y="4161"/>
                </a:lnTo>
                <a:lnTo>
                  <a:pt x="11512" y="4189"/>
                </a:lnTo>
                <a:lnTo>
                  <a:pt x="11477" y="4200"/>
                </a:lnTo>
                <a:lnTo>
                  <a:pt x="11443" y="4212"/>
                </a:lnTo>
                <a:lnTo>
                  <a:pt x="11434" y="4214"/>
                </a:lnTo>
                <a:lnTo>
                  <a:pt x="11426" y="4216"/>
                </a:lnTo>
                <a:lnTo>
                  <a:pt x="11410" y="4216"/>
                </a:lnTo>
                <a:lnTo>
                  <a:pt x="11394" y="4217"/>
                </a:lnTo>
                <a:lnTo>
                  <a:pt x="11386" y="4218"/>
                </a:lnTo>
                <a:lnTo>
                  <a:pt x="11379" y="4219"/>
                </a:lnTo>
                <a:lnTo>
                  <a:pt x="11356" y="4227"/>
                </a:lnTo>
                <a:lnTo>
                  <a:pt x="11331" y="4236"/>
                </a:lnTo>
                <a:lnTo>
                  <a:pt x="11319" y="4242"/>
                </a:lnTo>
                <a:lnTo>
                  <a:pt x="11308" y="4248"/>
                </a:lnTo>
                <a:lnTo>
                  <a:pt x="11297" y="4255"/>
                </a:lnTo>
                <a:lnTo>
                  <a:pt x="11289" y="4262"/>
                </a:lnTo>
                <a:lnTo>
                  <a:pt x="11282" y="4269"/>
                </a:lnTo>
                <a:lnTo>
                  <a:pt x="11277" y="4278"/>
                </a:lnTo>
                <a:lnTo>
                  <a:pt x="11266" y="4294"/>
                </a:lnTo>
                <a:lnTo>
                  <a:pt x="11260" y="4302"/>
                </a:lnTo>
                <a:lnTo>
                  <a:pt x="11255" y="4311"/>
                </a:lnTo>
                <a:lnTo>
                  <a:pt x="11247" y="4319"/>
                </a:lnTo>
                <a:lnTo>
                  <a:pt x="11239" y="4326"/>
                </a:lnTo>
                <a:lnTo>
                  <a:pt x="11221" y="4339"/>
                </a:lnTo>
                <a:lnTo>
                  <a:pt x="11205" y="4355"/>
                </a:lnTo>
                <a:lnTo>
                  <a:pt x="11175" y="4386"/>
                </a:lnTo>
                <a:lnTo>
                  <a:pt x="11158" y="4401"/>
                </a:lnTo>
                <a:lnTo>
                  <a:pt x="11142" y="4415"/>
                </a:lnTo>
                <a:lnTo>
                  <a:pt x="11126" y="4429"/>
                </a:lnTo>
                <a:lnTo>
                  <a:pt x="11108" y="4440"/>
                </a:lnTo>
                <a:lnTo>
                  <a:pt x="11038" y="4480"/>
                </a:lnTo>
                <a:lnTo>
                  <a:pt x="11002" y="4499"/>
                </a:lnTo>
                <a:lnTo>
                  <a:pt x="10968" y="4515"/>
                </a:lnTo>
                <a:lnTo>
                  <a:pt x="10933" y="4529"/>
                </a:lnTo>
                <a:lnTo>
                  <a:pt x="10896" y="4544"/>
                </a:lnTo>
                <a:lnTo>
                  <a:pt x="10858" y="4559"/>
                </a:lnTo>
                <a:lnTo>
                  <a:pt x="10821" y="4575"/>
                </a:lnTo>
                <a:lnTo>
                  <a:pt x="10784" y="4591"/>
                </a:lnTo>
                <a:lnTo>
                  <a:pt x="10748" y="4610"/>
                </a:lnTo>
                <a:lnTo>
                  <a:pt x="10732" y="4619"/>
                </a:lnTo>
                <a:lnTo>
                  <a:pt x="10715" y="4629"/>
                </a:lnTo>
                <a:lnTo>
                  <a:pt x="10700" y="4640"/>
                </a:lnTo>
                <a:lnTo>
                  <a:pt x="10684" y="4652"/>
                </a:lnTo>
                <a:lnTo>
                  <a:pt x="10678" y="4659"/>
                </a:lnTo>
                <a:lnTo>
                  <a:pt x="10674" y="4667"/>
                </a:lnTo>
                <a:lnTo>
                  <a:pt x="10669" y="4677"/>
                </a:lnTo>
                <a:lnTo>
                  <a:pt x="10666" y="4688"/>
                </a:lnTo>
                <a:lnTo>
                  <a:pt x="10659" y="4708"/>
                </a:lnTo>
                <a:lnTo>
                  <a:pt x="10656" y="4718"/>
                </a:lnTo>
                <a:lnTo>
                  <a:pt x="10652" y="4727"/>
                </a:lnTo>
                <a:lnTo>
                  <a:pt x="10636" y="4756"/>
                </a:lnTo>
                <a:lnTo>
                  <a:pt x="10621" y="4784"/>
                </a:lnTo>
                <a:lnTo>
                  <a:pt x="10608" y="4814"/>
                </a:lnTo>
                <a:lnTo>
                  <a:pt x="10595" y="4845"/>
                </a:lnTo>
                <a:lnTo>
                  <a:pt x="10567" y="4917"/>
                </a:lnTo>
                <a:lnTo>
                  <a:pt x="10540" y="4987"/>
                </a:lnTo>
                <a:lnTo>
                  <a:pt x="10525" y="5023"/>
                </a:lnTo>
                <a:lnTo>
                  <a:pt x="10510" y="5058"/>
                </a:lnTo>
                <a:lnTo>
                  <a:pt x="10492" y="5092"/>
                </a:lnTo>
                <a:lnTo>
                  <a:pt x="10475" y="5127"/>
                </a:lnTo>
                <a:lnTo>
                  <a:pt x="10467" y="5141"/>
                </a:lnTo>
                <a:lnTo>
                  <a:pt x="10462" y="5155"/>
                </a:lnTo>
                <a:lnTo>
                  <a:pt x="10457" y="5171"/>
                </a:lnTo>
                <a:lnTo>
                  <a:pt x="10452" y="5186"/>
                </a:lnTo>
                <a:lnTo>
                  <a:pt x="10448" y="5201"/>
                </a:lnTo>
                <a:lnTo>
                  <a:pt x="10446" y="5216"/>
                </a:lnTo>
                <a:lnTo>
                  <a:pt x="10444" y="5231"/>
                </a:lnTo>
                <a:lnTo>
                  <a:pt x="10442" y="5247"/>
                </a:lnTo>
                <a:lnTo>
                  <a:pt x="10441" y="5263"/>
                </a:lnTo>
                <a:lnTo>
                  <a:pt x="10441" y="5279"/>
                </a:lnTo>
                <a:lnTo>
                  <a:pt x="10444" y="5311"/>
                </a:lnTo>
                <a:lnTo>
                  <a:pt x="10448" y="5342"/>
                </a:lnTo>
                <a:lnTo>
                  <a:pt x="10454" y="5373"/>
                </a:lnTo>
                <a:lnTo>
                  <a:pt x="10460" y="5391"/>
                </a:lnTo>
                <a:lnTo>
                  <a:pt x="10466" y="5406"/>
                </a:lnTo>
                <a:lnTo>
                  <a:pt x="10474" y="5421"/>
                </a:lnTo>
                <a:lnTo>
                  <a:pt x="10483" y="5434"/>
                </a:lnTo>
                <a:lnTo>
                  <a:pt x="10493" y="5445"/>
                </a:lnTo>
                <a:lnTo>
                  <a:pt x="10504" y="5456"/>
                </a:lnTo>
                <a:lnTo>
                  <a:pt x="10516" y="5465"/>
                </a:lnTo>
                <a:lnTo>
                  <a:pt x="10529" y="5472"/>
                </a:lnTo>
                <a:lnTo>
                  <a:pt x="10543" y="5480"/>
                </a:lnTo>
                <a:lnTo>
                  <a:pt x="10557" y="5485"/>
                </a:lnTo>
                <a:lnTo>
                  <a:pt x="10573" y="5491"/>
                </a:lnTo>
                <a:lnTo>
                  <a:pt x="10589" y="5494"/>
                </a:lnTo>
                <a:lnTo>
                  <a:pt x="10605" y="5497"/>
                </a:lnTo>
                <a:lnTo>
                  <a:pt x="10621" y="5499"/>
                </a:lnTo>
                <a:lnTo>
                  <a:pt x="10638" y="5502"/>
                </a:lnTo>
                <a:lnTo>
                  <a:pt x="10655" y="5502"/>
                </a:lnTo>
                <a:lnTo>
                  <a:pt x="10691" y="5502"/>
                </a:lnTo>
                <a:lnTo>
                  <a:pt x="10735" y="5500"/>
                </a:lnTo>
                <a:lnTo>
                  <a:pt x="10786" y="5499"/>
                </a:lnTo>
                <a:lnTo>
                  <a:pt x="10812" y="5499"/>
                </a:lnTo>
                <a:lnTo>
                  <a:pt x="10838" y="5500"/>
                </a:lnTo>
                <a:lnTo>
                  <a:pt x="10863" y="5503"/>
                </a:lnTo>
                <a:lnTo>
                  <a:pt x="10888" y="5506"/>
                </a:lnTo>
                <a:lnTo>
                  <a:pt x="10912" y="5510"/>
                </a:lnTo>
                <a:lnTo>
                  <a:pt x="10934" y="5517"/>
                </a:lnTo>
                <a:lnTo>
                  <a:pt x="10944" y="5521"/>
                </a:lnTo>
                <a:lnTo>
                  <a:pt x="10953" y="5525"/>
                </a:lnTo>
                <a:lnTo>
                  <a:pt x="10962" y="5531"/>
                </a:lnTo>
                <a:lnTo>
                  <a:pt x="10970" y="5536"/>
                </a:lnTo>
                <a:lnTo>
                  <a:pt x="10977" y="5542"/>
                </a:lnTo>
                <a:lnTo>
                  <a:pt x="10984" y="5549"/>
                </a:lnTo>
                <a:lnTo>
                  <a:pt x="10989" y="5556"/>
                </a:lnTo>
                <a:lnTo>
                  <a:pt x="10994" y="5564"/>
                </a:lnTo>
                <a:lnTo>
                  <a:pt x="10963" y="5571"/>
                </a:lnTo>
                <a:lnTo>
                  <a:pt x="10933" y="5577"/>
                </a:lnTo>
                <a:lnTo>
                  <a:pt x="10871" y="5591"/>
                </a:lnTo>
                <a:lnTo>
                  <a:pt x="10807" y="5604"/>
                </a:lnTo>
                <a:lnTo>
                  <a:pt x="10744" y="5618"/>
                </a:lnTo>
                <a:lnTo>
                  <a:pt x="10713" y="5625"/>
                </a:lnTo>
                <a:lnTo>
                  <a:pt x="10681" y="5635"/>
                </a:lnTo>
                <a:lnTo>
                  <a:pt x="10651" y="5645"/>
                </a:lnTo>
                <a:lnTo>
                  <a:pt x="10620" y="5656"/>
                </a:lnTo>
                <a:lnTo>
                  <a:pt x="10591" y="5669"/>
                </a:lnTo>
                <a:lnTo>
                  <a:pt x="10564" y="5683"/>
                </a:lnTo>
                <a:lnTo>
                  <a:pt x="10537" y="5698"/>
                </a:lnTo>
                <a:lnTo>
                  <a:pt x="10511" y="5716"/>
                </a:lnTo>
                <a:lnTo>
                  <a:pt x="10471" y="5746"/>
                </a:lnTo>
                <a:lnTo>
                  <a:pt x="10431" y="5777"/>
                </a:lnTo>
                <a:lnTo>
                  <a:pt x="10411" y="5795"/>
                </a:lnTo>
                <a:lnTo>
                  <a:pt x="10391" y="5811"/>
                </a:lnTo>
                <a:lnTo>
                  <a:pt x="10374" y="5829"/>
                </a:lnTo>
                <a:lnTo>
                  <a:pt x="10357" y="5847"/>
                </a:lnTo>
                <a:lnTo>
                  <a:pt x="10348" y="5856"/>
                </a:lnTo>
                <a:lnTo>
                  <a:pt x="10339" y="5864"/>
                </a:lnTo>
                <a:lnTo>
                  <a:pt x="10331" y="5870"/>
                </a:lnTo>
                <a:lnTo>
                  <a:pt x="10322" y="5877"/>
                </a:lnTo>
                <a:lnTo>
                  <a:pt x="10304" y="5889"/>
                </a:lnTo>
                <a:lnTo>
                  <a:pt x="10284" y="5899"/>
                </a:lnTo>
                <a:lnTo>
                  <a:pt x="10267" y="5910"/>
                </a:lnTo>
                <a:lnTo>
                  <a:pt x="10248" y="5921"/>
                </a:lnTo>
                <a:lnTo>
                  <a:pt x="10241" y="5928"/>
                </a:lnTo>
                <a:lnTo>
                  <a:pt x="10233" y="5936"/>
                </a:lnTo>
                <a:lnTo>
                  <a:pt x="10225" y="5944"/>
                </a:lnTo>
                <a:lnTo>
                  <a:pt x="10218" y="5953"/>
                </a:lnTo>
                <a:lnTo>
                  <a:pt x="10208" y="5967"/>
                </a:lnTo>
                <a:lnTo>
                  <a:pt x="10196" y="5979"/>
                </a:lnTo>
                <a:lnTo>
                  <a:pt x="10184" y="5990"/>
                </a:lnTo>
                <a:lnTo>
                  <a:pt x="10172" y="5999"/>
                </a:lnTo>
                <a:lnTo>
                  <a:pt x="10158" y="6006"/>
                </a:lnTo>
                <a:lnTo>
                  <a:pt x="10145" y="6013"/>
                </a:lnTo>
                <a:lnTo>
                  <a:pt x="10130" y="6017"/>
                </a:lnTo>
                <a:lnTo>
                  <a:pt x="10116" y="6021"/>
                </a:lnTo>
                <a:lnTo>
                  <a:pt x="10101" y="6026"/>
                </a:lnTo>
                <a:lnTo>
                  <a:pt x="10084" y="6028"/>
                </a:lnTo>
                <a:lnTo>
                  <a:pt x="10053" y="6033"/>
                </a:lnTo>
                <a:lnTo>
                  <a:pt x="10020" y="6039"/>
                </a:lnTo>
                <a:lnTo>
                  <a:pt x="9988" y="6044"/>
                </a:lnTo>
                <a:lnTo>
                  <a:pt x="9957" y="6051"/>
                </a:lnTo>
                <a:lnTo>
                  <a:pt x="9927" y="6054"/>
                </a:lnTo>
                <a:lnTo>
                  <a:pt x="9898" y="6056"/>
                </a:lnTo>
                <a:lnTo>
                  <a:pt x="9869" y="6057"/>
                </a:lnTo>
                <a:lnTo>
                  <a:pt x="9839" y="6056"/>
                </a:lnTo>
                <a:lnTo>
                  <a:pt x="9810" y="6054"/>
                </a:lnTo>
                <a:lnTo>
                  <a:pt x="9780" y="6051"/>
                </a:lnTo>
                <a:lnTo>
                  <a:pt x="9749" y="6046"/>
                </a:lnTo>
                <a:lnTo>
                  <a:pt x="9733" y="6043"/>
                </a:lnTo>
                <a:lnTo>
                  <a:pt x="9718" y="6040"/>
                </a:lnTo>
                <a:lnTo>
                  <a:pt x="9703" y="6034"/>
                </a:lnTo>
                <a:lnTo>
                  <a:pt x="9687" y="6029"/>
                </a:lnTo>
                <a:lnTo>
                  <a:pt x="9659" y="6016"/>
                </a:lnTo>
                <a:lnTo>
                  <a:pt x="9631" y="6001"/>
                </a:lnTo>
                <a:lnTo>
                  <a:pt x="9575" y="5969"/>
                </a:lnTo>
                <a:lnTo>
                  <a:pt x="9546" y="5954"/>
                </a:lnTo>
                <a:lnTo>
                  <a:pt x="9532" y="5948"/>
                </a:lnTo>
                <a:lnTo>
                  <a:pt x="9517" y="5942"/>
                </a:lnTo>
                <a:lnTo>
                  <a:pt x="9491" y="5930"/>
                </a:lnTo>
                <a:lnTo>
                  <a:pt x="9463" y="5916"/>
                </a:lnTo>
                <a:lnTo>
                  <a:pt x="9432" y="5901"/>
                </a:lnTo>
                <a:lnTo>
                  <a:pt x="9402" y="5886"/>
                </a:lnTo>
                <a:lnTo>
                  <a:pt x="9371" y="5872"/>
                </a:lnTo>
                <a:lnTo>
                  <a:pt x="9355" y="5866"/>
                </a:lnTo>
                <a:lnTo>
                  <a:pt x="9340" y="5862"/>
                </a:lnTo>
                <a:lnTo>
                  <a:pt x="9325" y="5857"/>
                </a:lnTo>
                <a:lnTo>
                  <a:pt x="9311" y="5855"/>
                </a:lnTo>
                <a:lnTo>
                  <a:pt x="9296" y="5854"/>
                </a:lnTo>
                <a:lnTo>
                  <a:pt x="9282" y="5855"/>
                </a:lnTo>
                <a:lnTo>
                  <a:pt x="9270" y="5857"/>
                </a:lnTo>
                <a:lnTo>
                  <a:pt x="9258" y="5861"/>
                </a:lnTo>
                <a:lnTo>
                  <a:pt x="9234" y="5866"/>
                </a:lnTo>
                <a:lnTo>
                  <a:pt x="9222" y="5868"/>
                </a:lnTo>
                <a:lnTo>
                  <a:pt x="9210" y="5870"/>
                </a:lnTo>
                <a:lnTo>
                  <a:pt x="9198" y="5872"/>
                </a:lnTo>
                <a:lnTo>
                  <a:pt x="9184" y="5870"/>
                </a:lnTo>
                <a:lnTo>
                  <a:pt x="9165" y="5868"/>
                </a:lnTo>
                <a:lnTo>
                  <a:pt x="9147" y="5865"/>
                </a:lnTo>
                <a:lnTo>
                  <a:pt x="9109" y="5856"/>
                </a:lnTo>
                <a:lnTo>
                  <a:pt x="9072" y="5849"/>
                </a:lnTo>
                <a:lnTo>
                  <a:pt x="9054" y="5846"/>
                </a:lnTo>
                <a:lnTo>
                  <a:pt x="9034" y="5843"/>
                </a:lnTo>
                <a:lnTo>
                  <a:pt x="9019" y="5843"/>
                </a:lnTo>
                <a:lnTo>
                  <a:pt x="9004" y="5843"/>
                </a:lnTo>
                <a:lnTo>
                  <a:pt x="8975" y="5846"/>
                </a:lnTo>
                <a:lnTo>
                  <a:pt x="8944" y="5849"/>
                </a:lnTo>
                <a:lnTo>
                  <a:pt x="8913" y="5853"/>
                </a:lnTo>
                <a:lnTo>
                  <a:pt x="8882" y="5857"/>
                </a:lnTo>
                <a:lnTo>
                  <a:pt x="8852" y="5861"/>
                </a:lnTo>
                <a:lnTo>
                  <a:pt x="8836" y="5862"/>
                </a:lnTo>
                <a:lnTo>
                  <a:pt x="8820" y="5862"/>
                </a:lnTo>
                <a:lnTo>
                  <a:pt x="8805" y="5861"/>
                </a:lnTo>
                <a:lnTo>
                  <a:pt x="8789" y="5859"/>
                </a:lnTo>
                <a:lnTo>
                  <a:pt x="8764" y="5854"/>
                </a:lnTo>
                <a:lnTo>
                  <a:pt x="8739" y="5849"/>
                </a:lnTo>
                <a:lnTo>
                  <a:pt x="8715" y="5842"/>
                </a:lnTo>
                <a:lnTo>
                  <a:pt x="8690" y="5835"/>
                </a:lnTo>
                <a:lnTo>
                  <a:pt x="8666" y="5827"/>
                </a:lnTo>
                <a:lnTo>
                  <a:pt x="8643" y="5817"/>
                </a:lnTo>
                <a:lnTo>
                  <a:pt x="8596" y="5799"/>
                </a:lnTo>
                <a:lnTo>
                  <a:pt x="8549" y="5779"/>
                </a:lnTo>
                <a:lnTo>
                  <a:pt x="8502" y="5761"/>
                </a:lnTo>
                <a:lnTo>
                  <a:pt x="8478" y="5752"/>
                </a:lnTo>
                <a:lnTo>
                  <a:pt x="8454" y="5745"/>
                </a:lnTo>
                <a:lnTo>
                  <a:pt x="8430" y="5738"/>
                </a:lnTo>
                <a:lnTo>
                  <a:pt x="8406" y="5732"/>
                </a:lnTo>
                <a:lnTo>
                  <a:pt x="8350" y="5720"/>
                </a:lnTo>
                <a:lnTo>
                  <a:pt x="8321" y="5714"/>
                </a:lnTo>
                <a:lnTo>
                  <a:pt x="8292" y="5710"/>
                </a:lnTo>
                <a:lnTo>
                  <a:pt x="8264" y="5707"/>
                </a:lnTo>
                <a:lnTo>
                  <a:pt x="8236" y="5703"/>
                </a:lnTo>
                <a:lnTo>
                  <a:pt x="8206" y="5702"/>
                </a:lnTo>
                <a:lnTo>
                  <a:pt x="8178" y="5700"/>
                </a:lnTo>
                <a:lnTo>
                  <a:pt x="8149" y="5700"/>
                </a:lnTo>
                <a:lnTo>
                  <a:pt x="8121" y="5701"/>
                </a:lnTo>
                <a:lnTo>
                  <a:pt x="8093" y="5703"/>
                </a:lnTo>
                <a:lnTo>
                  <a:pt x="8064" y="5706"/>
                </a:lnTo>
                <a:lnTo>
                  <a:pt x="8036" y="5710"/>
                </a:lnTo>
                <a:lnTo>
                  <a:pt x="8008" y="5715"/>
                </a:lnTo>
                <a:lnTo>
                  <a:pt x="7980" y="5722"/>
                </a:lnTo>
                <a:lnTo>
                  <a:pt x="7953" y="5729"/>
                </a:lnTo>
                <a:lnTo>
                  <a:pt x="7942" y="5733"/>
                </a:lnTo>
                <a:lnTo>
                  <a:pt x="7933" y="5736"/>
                </a:lnTo>
                <a:lnTo>
                  <a:pt x="7925" y="5740"/>
                </a:lnTo>
                <a:lnTo>
                  <a:pt x="7921" y="5745"/>
                </a:lnTo>
                <a:lnTo>
                  <a:pt x="7919" y="5748"/>
                </a:lnTo>
                <a:lnTo>
                  <a:pt x="7918" y="5751"/>
                </a:lnTo>
                <a:lnTo>
                  <a:pt x="7918" y="5753"/>
                </a:lnTo>
                <a:lnTo>
                  <a:pt x="7918" y="5758"/>
                </a:lnTo>
                <a:lnTo>
                  <a:pt x="7921" y="5765"/>
                </a:lnTo>
                <a:lnTo>
                  <a:pt x="7927" y="5775"/>
                </a:lnTo>
                <a:lnTo>
                  <a:pt x="7931" y="5783"/>
                </a:lnTo>
                <a:lnTo>
                  <a:pt x="7935" y="5792"/>
                </a:lnTo>
                <a:lnTo>
                  <a:pt x="7938" y="5804"/>
                </a:lnTo>
                <a:lnTo>
                  <a:pt x="7941" y="5815"/>
                </a:lnTo>
                <a:lnTo>
                  <a:pt x="7941" y="5821"/>
                </a:lnTo>
                <a:lnTo>
                  <a:pt x="7940" y="5826"/>
                </a:lnTo>
                <a:lnTo>
                  <a:pt x="7938" y="5830"/>
                </a:lnTo>
                <a:lnTo>
                  <a:pt x="7936" y="5835"/>
                </a:lnTo>
                <a:lnTo>
                  <a:pt x="7933" y="5838"/>
                </a:lnTo>
                <a:lnTo>
                  <a:pt x="7929" y="5840"/>
                </a:lnTo>
                <a:lnTo>
                  <a:pt x="7923" y="5841"/>
                </a:lnTo>
                <a:lnTo>
                  <a:pt x="7917" y="5842"/>
                </a:lnTo>
                <a:lnTo>
                  <a:pt x="7910" y="5840"/>
                </a:lnTo>
                <a:lnTo>
                  <a:pt x="7898" y="5838"/>
                </a:lnTo>
                <a:lnTo>
                  <a:pt x="7869" y="5828"/>
                </a:lnTo>
                <a:lnTo>
                  <a:pt x="7841" y="5821"/>
                </a:lnTo>
                <a:lnTo>
                  <a:pt x="7832" y="5818"/>
                </a:lnTo>
                <a:lnTo>
                  <a:pt x="7830" y="5818"/>
                </a:lnTo>
                <a:lnTo>
                  <a:pt x="7829" y="5818"/>
                </a:lnTo>
                <a:lnTo>
                  <a:pt x="7829" y="5822"/>
                </a:lnTo>
                <a:lnTo>
                  <a:pt x="7827" y="5824"/>
                </a:lnTo>
                <a:lnTo>
                  <a:pt x="7825" y="5825"/>
                </a:lnTo>
                <a:lnTo>
                  <a:pt x="7820" y="5824"/>
                </a:lnTo>
                <a:lnTo>
                  <a:pt x="7812" y="5821"/>
                </a:lnTo>
                <a:lnTo>
                  <a:pt x="7801" y="5814"/>
                </a:lnTo>
                <a:lnTo>
                  <a:pt x="7789" y="5808"/>
                </a:lnTo>
                <a:lnTo>
                  <a:pt x="7779" y="5800"/>
                </a:lnTo>
                <a:lnTo>
                  <a:pt x="7768" y="5790"/>
                </a:lnTo>
                <a:lnTo>
                  <a:pt x="7759" y="5776"/>
                </a:lnTo>
                <a:lnTo>
                  <a:pt x="7753" y="5763"/>
                </a:lnTo>
                <a:lnTo>
                  <a:pt x="7751" y="5752"/>
                </a:lnTo>
                <a:lnTo>
                  <a:pt x="7751" y="5744"/>
                </a:lnTo>
                <a:lnTo>
                  <a:pt x="7753" y="5736"/>
                </a:lnTo>
                <a:lnTo>
                  <a:pt x="7757" y="5729"/>
                </a:lnTo>
                <a:lnTo>
                  <a:pt x="7763" y="5724"/>
                </a:lnTo>
                <a:lnTo>
                  <a:pt x="7769" y="5719"/>
                </a:lnTo>
                <a:lnTo>
                  <a:pt x="7783" y="5709"/>
                </a:lnTo>
                <a:lnTo>
                  <a:pt x="7791" y="5704"/>
                </a:lnTo>
                <a:lnTo>
                  <a:pt x="7797" y="5700"/>
                </a:lnTo>
                <a:lnTo>
                  <a:pt x="7803" y="5695"/>
                </a:lnTo>
                <a:lnTo>
                  <a:pt x="7807" y="5688"/>
                </a:lnTo>
                <a:lnTo>
                  <a:pt x="7809" y="5682"/>
                </a:lnTo>
                <a:lnTo>
                  <a:pt x="7809" y="5673"/>
                </a:lnTo>
                <a:lnTo>
                  <a:pt x="7807" y="5663"/>
                </a:lnTo>
                <a:lnTo>
                  <a:pt x="7805" y="5652"/>
                </a:lnTo>
                <a:lnTo>
                  <a:pt x="7802" y="5643"/>
                </a:lnTo>
                <a:lnTo>
                  <a:pt x="7798" y="5632"/>
                </a:lnTo>
                <a:lnTo>
                  <a:pt x="7789" y="5611"/>
                </a:lnTo>
                <a:lnTo>
                  <a:pt x="7777" y="5592"/>
                </a:lnTo>
                <a:lnTo>
                  <a:pt x="7764" y="5572"/>
                </a:lnTo>
                <a:lnTo>
                  <a:pt x="7750" y="5554"/>
                </a:lnTo>
                <a:lnTo>
                  <a:pt x="7734" y="5537"/>
                </a:lnTo>
                <a:lnTo>
                  <a:pt x="7720" y="5522"/>
                </a:lnTo>
                <a:lnTo>
                  <a:pt x="7674" y="5475"/>
                </a:lnTo>
                <a:lnTo>
                  <a:pt x="7628" y="5429"/>
                </a:lnTo>
                <a:lnTo>
                  <a:pt x="7585" y="5380"/>
                </a:lnTo>
                <a:lnTo>
                  <a:pt x="7541" y="5331"/>
                </a:lnTo>
                <a:lnTo>
                  <a:pt x="7537" y="5325"/>
                </a:lnTo>
                <a:lnTo>
                  <a:pt x="7534" y="5318"/>
                </a:lnTo>
                <a:lnTo>
                  <a:pt x="7529" y="5309"/>
                </a:lnTo>
                <a:lnTo>
                  <a:pt x="7526" y="5301"/>
                </a:lnTo>
                <a:lnTo>
                  <a:pt x="7521" y="5281"/>
                </a:lnTo>
                <a:lnTo>
                  <a:pt x="7516" y="5260"/>
                </a:lnTo>
                <a:lnTo>
                  <a:pt x="7512" y="5238"/>
                </a:lnTo>
                <a:lnTo>
                  <a:pt x="7509" y="5217"/>
                </a:lnTo>
                <a:lnTo>
                  <a:pt x="7504" y="5183"/>
                </a:lnTo>
                <a:lnTo>
                  <a:pt x="7504" y="5171"/>
                </a:lnTo>
                <a:lnTo>
                  <a:pt x="7504" y="5159"/>
                </a:lnTo>
                <a:lnTo>
                  <a:pt x="7506" y="5148"/>
                </a:lnTo>
                <a:lnTo>
                  <a:pt x="7508" y="5138"/>
                </a:lnTo>
                <a:lnTo>
                  <a:pt x="7510" y="5128"/>
                </a:lnTo>
                <a:lnTo>
                  <a:pt x="7514" y="5118"/>
                </a:lnTo>
                <a:lnTo>
                  <a:pt x="7519" y="5110"/>
                </a:lnTo>
                <a:lnTo>
                  <a:pt x="7524" y="5101"/>
                </a:lnTo>
                <a:lnTo>
                  <a:pt x="7536" y="5086"/>
                </a:lnTo>
                <a:lnTo>
                  <a:pt x="7550" y="5071"/>
                </a:lnTo>
                <a:lnTo>
                  <a:pt x="7565" y="5057"/>
                </a:lnTo>
                <a:lnTo>
                  <a:pt x="7580" y="5043"/>
                </a:lnTo>
                <a:lnTo>
                  <a:pt x="7597" y="5028"/>
                </a:lnTo>
                <a:lnTo>
                  <a:pt x="7612" y="5014"/>
                </a:lnTo>
                <a:lnTo>
                  <a:pt x="7625" y="5000"/>
                </a:lnTo>
                <a:lnTo>
                  <a:pt x="7637" y="4985"/>
                </a:lnTo>
                <a:lnTo>
                  <a:pt x="7642" y="4976"/>
                </a:lnTo>
                <a:lnTo>
                  <a:pt x="7647" y="4968"/>
                </a:lnTo>
                <a:lnTo>
                  <a:pt x="7650" y="4959"/>
                </a:lnTo>
                <a:lnTo>
                  <a:pt x="7652" y="4950"/>
                </a:lnTo>
                <a:lnTo>
                  <a:pt x="7654" y="4941"/>
                </a:lnTo>
                <a:lnTo>
                  <a:pt x="7654" y="4930"/>
                </a:lnTo>
                <a:lnTo>
                  <a:pt x="7654" y="4919"/>
                </a:lnTo>
                <a:lnTo>
                  <a:pt x="7653" y="4908"/>
                </a:lnTo>
                <a:lnTo>
                  <a:pt x="7650" y="4883"/>
                </a:lnTo>
                <a:lnTo>
                  <a:pt x="7649" y="4859"/>
                </a:lnTo>
                <a:lnTo>
                  <a:pt x="7648" y="4835"/>
                </a:lnTo>
                <a:lnTo>
                  <a:pt x="7647" y="4812"/>
                </a:lnTo>
                <a:lnTo>
                  <a:pt x="7644" y="4790"/>
                </a:lnTo>
                <a:lnTo>
                  <a:pt x="7643" y="4779"/>
                </a:lnTo>
                <a:lnTo>
                  <a:pt x="7640" y="4768"/>
                </a:lnTo>
                <a:lnTo>
                  <a:pt x="7637" y="4758"/>
                </a:lnTo>
                <a:lnTo>
                  <a:pt x="7631" y="4747"/>
                </a:lnTo>
                <a:lnTo>
                  <a:pt x="7626" y="4738"/>
                </a:lnTo>
                <a:lnTo>
                  <a:pt x="7618" y="4728"/>
                </a:lnTo>
                <a:lnTo>
                  <a:pt x="7610" y="4717"/>
                </a:lnTo>
                <a:lnTo>
                  <a:pt x="7599" y="4708"/>
                </a:lnTo>
                <a:lnTo>
                  <a:pt x="7588" y="4701"/>
                </a:lnTo>
                <a:lnTo>
                  <a:pt x="7575" y="4693"/>
                </a:lnTo>
                <a:lnTo>
                  <a:pt x="7562" y="4688"/>
                </a:lnTo>
                <a:lnTo>
                  <a:pt x="7549" y="4682"/>
                </a:lnTo>
                <a:lnTo>
                  <a:pt x="7535" y="4678"/>
                </a:lnTo>
                <a:lnTo>
                  <a:pt x="7520" y="4674"/>
                </a:lnTo>
                <a:lnTo>
                  <a:pt x="7504" y="4671"/>
                </a:lnTo>
                <a:lnTo>
                  <a:pt x="7490" y="4669"/>
                </a:lnTo>
                <a:lnTo>
                  <a:pt x="7460" y="4666"/>
                </a:lnTo>
                <a:lnTo>
                  <a:pt x="7430" y="4666"/>
                </a:lnTo>
                <a:lnTo>
                  <a:pt x="7402" y="4667"/>
                </a:lnTo>
                <a:lnTo>
                  <a:pt x="7373" y="4670"/>
                </a:lnTo>
                <a:lnTo>
                  <a:pt x="7345" y="4675"/>
                </a:lnTo>
                <a:lnTo>
                  <a:pt x="7287" y="4684"/>
                </a:lnTo>
                <a:lnTo>
                  <a:pt x="7231" y="4695"/>
                </a:lnTo>
                <a:lnTo>
                  <a:pt x="7203" y="4700"/>
                </a:lnTo>
                <a:lnTo>
                  <a:pt x="7174" y="4703"/>
                </a:lnTo>
                <a:lnTo>
                  <a:pt x="7156" y="4703"/>
                </a:lnTo>
                <a:lnTo>
                  <a:pt x="7148" y="4704"/>
                </a:lnTo>
                <a:lnTo>
                  <a:pt x="7140" y="4704"/>
                </a:lnTo>
                <a:lnTo>
                  <a:pt x="7133" y="4707"/>
                </a:lnTo>
                <a:lnTo>
                  <a:pt x="7130" y="4708"/>
                </a:lnTo>
                <a:lnTo>
                  <a:pt x="7128" y="4710"/>
                </a:lnTo>
                <a:lnTo>
                  <a:pt x="7126" y="4714"/>
                </a:lnTo>
                <a:lnTo>
                  <a:pt x="7125" y="4718"/>
                </a:lnTo>
                <a:lnTo>
                  <a:pt x="7125" y="4722"/>
                </a:lnTo>
                <a:lnTo>
                  <a:pt x="7125" y="4728"/>
                </a:lnTo>
                <a:lnTo>
                  <a:pt x="7127" y="4754"/>
                </a:lnTo>
                <a:lnTo>
                  <a:pt x="7127" y="4766"/>
                </a:lnTo>
                <a:lnTo>
                  <a:pt x="7125" y="4776"/>
                </a:lnTo>
                <a:lnTo>
                  <a:pt x="7124" y="4780"/>
                </a:lnTo>
                <a:lnTo>
                  <a:pt x="7120" y="4784"/>
                </a:lnTo>
                <a:lnTo>
                  <a:pt x="7117" y="4788"/>
                </a:lnTo>
                <a:lnTo>
                  <a:pt x="7114" y="4791"/>
                </a:lnTo>
                <a:lnTo>
                  <a:pt x="7108" y="4793"/>
                </a:lnTo>
                <a:lnTo>
                  <a:pt x="7103" y="4795"/>
                </a:lnTo>
                <a:lnTo>
                  <a:pt x="7097" y="4795"/>
                </a:lnTo>
                <a:lnTo>
                  <a:pt x="7089" y="4795"/>
                </a:lnTo>
                <a:lnTo>
                  <a:pt x="7066" y="4795"/>
                </a:lnTo>
                <a:lnTo>
                  <a:pt x="7046" y="4796"/>
                </a:lnTo>
                <a:lnTo>
                  <a:pt x="7026" y="4799"/>
                </a:lnTo>
                <a:lnTo>
                  <a:pt x="7009" y="4804"/>
                </a:lnTo>
                <a:lnTo>
                  <a:pt x="6992" y="4811"/>
                </a:lnTo>
                <a:lnTo>
                  <a:pt x="6975" y="4820"/>
                </a:lnTo>
                <a:lnTo>
                  <a:pt x="6959" y="4831"/>
                </a:lnTo>
                <a:lnTo>
                  <a:pt x="6940" y="4844"/>
                </a:lnTo>
                <a:lnTo>
                  <a:pt x="6916" y="4861"/>
                </a:lnTo>
                <a:lnTo>
                  <a:pt x="6906" y="4868"/>
                </a:lnTo>
                <a:lnTo>
                  <a:pt x="6895" y="4873"/>
                </a:lnTo>
                <a:lnTo>
                  <a:pt x="6885" y="4878"/>
                </a:lnTo>
                <a:lnTo>
                  <a:pt x="6875" y="4881"/>
                </a:lnTo>
                <a:lnTo>
                  <a:pt x="6865" y="4882"/>
                </a:lnTo>
                <a:lnTo>
                  <a:pt x="6856" y="4883"/>
                </a:lnTo>
                <a:lnTo>
                  <a:pt x="6847" y="4881"/>
                </a:lnTo>
                <a:lnTo>
                  <a:pt x="6837" y="4879"/>
                </a:lnTo>
                <a:lnTo>
                  <a:pt x="6829" y="4874"/>
                </a:lnTo>
                <a:lnTo>
                  <a:pt x="6820" y="4868"/>
                </a:lnTo>
                <a:lnTo>
                  <a:pt x="6811" y="4860"/>
                </a:lnTo>
                <a:lnTo>
                  <a:pt x="6801" y="4850"/>
                </a:lnTo>
                <a:lnTo>
                  <a:pt x="6793" y="4840"/>
                </a:lnTo>
                <a:lnTo>
                  <a:pt x="6784" y="4827"/>
                </a:lnTo>
                <a:lnTo>
                  <a:pt x="6775" y="4815"/>
                </a:lnTo>
                <a:lnTo>
                  <a:pt x="6771" y="4811"/>
                </a:lnTo>
                <a:lnTo>
                  <a:pt x="6768" y="4808"/>
                </a:lnTo>
                <a:lnTo>
                  <a:pt x="6757" y="4804"/>
                </a:lnTo>
                <a:lnTo>
                  <a:pt x="6743" y="4797"/>
                </a:lnTo>
                <a:lnTo>
                  <a:pt x="6726" y="4790"/>
                </a:lnTo>
                <a:lnTo>
                  <a:pt x="6708" y="4781"/>
                </a:lnTo>
                <a:lnTo>
                  <a:pt x="6672" y="4761"/>
                </a:lnTo>
                <a:lnTo>
                  <a:pt x="6654" y="4753"/>
                </a:lnTo>
                <a:lnTo>
                  <a:pt x="6637" y="4744"/>
                </a:lnTo>
                <a:lnTo>
                  <a:pt x="6618" y="4738"/>
                </a:lnTo>
                <a:lnTo>
                  <a:pt x="6600" y="4733"/>
                </a:lnTo>
                <a:lnTo>
                  <a:pt x="6587" y="4731"/>
                </a:lnTo>
                <a:lnTo>
                  <a:pt x="6575" y="4731"/>
                </a:lnTo>
                <a:lnTo>
                  <a:pt x="6563" y="4733"/>
                </a:lnTo>
                <a:lnTo>
                  <a:pt x="6551" y="4734"/>
                </a:lnTo>
                <a:lnTo>
                  <a:pt x="6539" y="4737"/>
                </a:lnTo>
                <a:lnTo>
                  <a:pt x="6527" y="4738"/>
                </a:lnTo>
                <a:lnTo>
                  <a:pt x="6514" y="4738"/>
                </a:lnTo>
                <a:lnTo>
                  <a:pt x="6502" y="4737"/>
                </a:lnTo>
                <a:lnTo>
                  <a:pt x="6488" y="4733"/>
                </a:lnTo>
                <a:lnTo>
                  <a:pt x="6476" y="4730"/>
                </a:lnTo>
                <a:lnTo>
                  <a:pt x="6465" y="4726"/>
                </a:lnTo>
                <a:lnTo>
                  <a:pt x="6455" y="4720"/>
                </a:lnTo>
                <a:lnTo>
                  <a:pt x="6447" y="4714"/>
                </a:lnTo>
                <a:lnTo>
                  <a:pt x="6437" y="4706"/>
                </a:lnTo>
                <a:lnTo>
                  <a:pt x="6420" y="4689"/>
                </a:lnTo>
                <a:lnTo>
                  <a:pt x="6402" y="4669"/>
                </a:lnTo>
                <a:lnTo>
                  <a:pt x="6390" y="4658"/>
                </a:lnTo>
                <a:lnTo>
                  <a:pt x="6378" y="4648"/>
                </a:lnTo>
                <a:lnTo>
                  <a:pt x="6373" y="4643"/>
                </a:lnTo>
                <a:lnTo>
                  <a:pt x="6366" y="4640"/>
                </a:lnTo>
                <a:lnTo>
                  <a:pt x="6360" y="4637"/>
                </a:lnTo>
                <a:lnTo>
                  <a:pt x="6353" y="4635"/>
                </a:lnTo>
                <a:lnTo>
                  <a:pt x="6347" y="4635"/>
                </a:lnTo>
                <a:lnTo>
                  <a:pt x="6340" y="4635"/>
                </a:lnTo>
                <a:lnTo>
                  <a:pt x="6335" y="4638"/>
                </a:lnTo>
                <a:lnTo>
                  <a:pt x="6328" y="4641"/>
                </a:lnTo>
                <a:lnTo>
                  <a:pt x="6326" y="4643"/>
                </a:lnTo>
                <a:lnTo>
                  <a:pt x="6323" y="4644"/>
                </a:lnTo>
                <a:lnTo>
                  <a:pt x="6314" y="4644"/>
                </a:lnTo>
                <a:lnTo>
                  <a:pt x="6305" y="4644"/>
                </a:lnTo>
                <a:lnTo>
                  <a:pt x="6294" y="4642"/>
                </a:lnTo>
                <a:lnTo>
                  <a:pt x="6283" y="4639"/>
                </a:lnTo>
                <a:lnTo>
                  <a:pt x="6272" y="4635"/>
                </a:lnTo>
                <a:lnTo>
                  <a:pt x="6257" y="4628"/>
                </a:lnTo>
                <a:lnTo>
                  <a:pt x="6242" y="4620"/>
                </a:lnTo>
                <a:lnTo>
                  <a:pt x="6228" y="4614"/>
                </a:lnTo>
                <a:lnTo>
                  <a:pt x="6212" y="4610"/>
                </a:lnTo>
                <a:lnTo>
                  <a:pt x="6198" y="4606"/>
                </a:lnTo>
                <a:lnTo>
                  <a:pt x="6184" y="4605"/>
                </a:lnTo>
                <a:lnTo>
                  <a:pt x="6170" y="4605"/>
                </a:lnTo>
                <a:lnTo>
                  <a:pt x="6158" y="4606"/>
                </a:lnTo>
                <a:lnTo>
                  <a:pt x="6146" y="4611"/>
                </a:lnTo>
                <a:lnTo>
                  <a:pt x="6136" y="4616"/>
                </a:lnTo>
                <a:lnTo>
                  <a:pt x="6128" y="4623"/>
                </a:lnTo>
                <a:lnTo>
                  <a:pt x="6123" y="4627"/>
                </a:lnTo>
                <a:lnTo>
                  <a:pt x="6120" y="4632"/>
                </a:lnTo>
                <a:lnTo>
                  <a:pt x="6117" y="4638"/>
                </a:lnTo>
                <a:lnTo>
                  <a:pt x="6115" y="4643"/>
                </a:lnTo>
                <a:lnTo>
                  <a:pt x="6111" y="4656"/>
                </a:lnTo>
                <a:lnTo>
                  <a:pt x="6110" y="4673"/>
                </a:lnTo>
                <a:lnTo>
                  <a:pt x="6111" y="4690"/>
                </a:lnTo>
                <a:lnTo>
                  <a:pt x="6116" y="4709"/>
                </a:lnTo>
                <a:lnTo>
                  <a:pt x="6120" y="4721"/>
                </a:lnTo>
                <a:lnTo>
                  <a:pt x="6126" y="4732"/>
                </a:lnTo>
                <a:lnTo>
                  <a:pt x="6132" y="4743"/>
                </a:lnTo>
                <a:lnTo>
                  <a:pt x="6140" y="4753"/>
                </a:lnTo>
                <a:lnTo>
                  <a:pt x="6149" y="4761"/>
                </a:lnTo>
                <a:lnTo>
                  <a:pt x="6159" y="4769"/>
                </a:lnTo>
                <a:lnTo>
                  <a:pt x="6171" y="4778"/>
                </a:lnTo>
                <a:lnTo>
                  <a:pt x="6182" y="4784"/>
                </a:lnTo>
                <a:lnTo>
                  <a:pt x="6207" y="4797"/>
                </a:lnTo>
                <a:lnTo>
                  <a:pt x="6233" y="4809"/>
                </a:lnTo>
                <a:lnTo>
                  <a:pt x="6281" y="4829"/>
                </a:lnTo>
                <a:lnTo>
                  <a:pt x="6296" y="4836"/>
                </a:lnTo>
                <a:lnTo>
                  <a:pt x="6308" y="4845"/>
                </a:lnTo>
                <a:lnTo>
                  <a:pt x="6319" y="4854"/>
                </a:lnTo>
                <a:lnTo>
                  <a:pt x="6326" y="4865"/>
                </a:lnTo>
                <a:lnTo>
                  <a:pt x="6332" y="4875"/>
                </a:lnTo>
                <a:lnTo>
                  <a:pt x="6336" y="4886"/>
                </a:lnTo>
                <a:lnTo>
                  <a:pt x="6339" y="4898"/>
                </a:lnTo>
                <a:lnTo>
                  <a:pt x="6341" y="4911"/>
                </a:lnTo>
                <a:lnTo>
                  <a:pt x="6341" y="4924"/>
                </a:lnTo>
                <a:lnTo>
                  <a:pt x="6341" y="4937"/>
                </a:lnTo>
                <a:lnTo>
                  <a:pt x="6340" y="4965"/>
                </a:lnTo>
                <a:lnTo>
                  <a:pt x="6340" y="4996"/>
                </a:lnTo>
                <a:lnTo>
                  <a:pt x="6340" y="5011"/>
                </a:lnTo>
                <a:lnTo>
                  <a:pt x="6341" y="5026"/>
                </a:lnTo>
                <a:lnTo>
                  <a:pt x="6344" y="5037"/>
                </a:lnTo>
                <a:lnTo>
                  <a:pt x="6348" y="5050"/>
                </a:lnTo>
                <a:lnTo>
                  <a:pt x="6359" y="5077"/>
                </a:lnTo>
                <a:lnTo>
                  <a:pt x="6364" y="5090"/>
                </a:lnTo>
                <a:lnTo>
                  <a:pt x="6369" y="5103"/>
                </a:lnTo>
                <a:lnTo>
                  <a:pt x="6370" y="5115"/>
                </a:lnTo>
                <a:lnTo>
                  <a:pt x="6370" y="5121"/>
                </a:lnTo>
                <a:lnTo>
                  <a:pt x="6369" y="5125"/>
                </a:lnTo>
                <a:lnTo>
                  <a:pt x="6366" y="5127"/>
                </a:lnTo>
                <a:lnTo>
                  <a:pt x="6364" y="5128"/>
                </a:lnTo>
                <a:lnTo>
                  <a:pt x="6356" y="5132"/>
                </a:lnTo>
                <a:lnTo>
                  <a:pt x="6347" y="5134"/>
                </a:lnTo>
                <a:lnTo>
                  <a:pt x="6343" y="5135"/>
                </a:lnTo>
                <a:lnTo>
                  <a:pt x="6339" y="5137"/>
                </a:lnTo>
                <a:lnTo>
                  <a:pt x="6327" y="5150"/>
                </a:lnTo>
                <a:lnTo>
                  <a:pt x="6313" y="5168"/>
                </a:lnTo>
                <a:lnTo>
                  <a:pt x="6297" y="5190"/>
                </a:lnTo>
                <a:lnTo>
                  <a:pt x="6289" y="5202"/>
                </a:lnTo>
                <a:lnTo>
                  <a:pt x="6283" y="5214"/>
                </a:lnTo>
                <a:lnTo>
                  <a:pt x="6277" y="5226"/>
                </a:lnTo>
                <a:lnTo>
                  <a:pt x="6274" y="5237"/>
                </a:lnTo>
                <a:lnTo>
                  <a:pt x="6272" y="5248"/>
                </a:lnTo>
                <a:lnTo>
                  <a:pt x="6272" y="5257"/>
                </a:lnTo>
                <a:lnTo>
                  <a:pt x="6273" y="5262"/>
                </a:lnTo>
                <a:lnTo>
                  <a:pt x="6275" y="5266"/>
                </a:lnTo>
                <a:lnTo>
                  <a:pt x="6277" y="5269"/>
                </a:lnTo>
                <a:lnTo>
                  <a:pt x="6281" y="5273"/>
                </a:lnTo>
                <a:lnTo>
                  <a:pt x="6285" y="5276"/>
                </a:lnTo>
                <a:lnTo>
                  <a:pt x="6289" y="5278"/>
                </a:lnTo>
                <a:lnTo>
                  <a:pt x="6296" y="5280"/>
                </a:lnTo>
                <a:lnTo>
                  <a:pt x="6302" y="5281"/>
                </a:lnTo>
                <a:lnTo>
                  <a:pt x="6301" y="5290"/>
                </a:lnTo>
                <a:lnTo>
                  <a:pt x="6301" y="5301"/>
                </a:lnTo>
                <a:lnTo>
                  <a:pt x="6302" y="5315"/>
                </a:lnTo>
                <a:lnTo>
                  <a:pt x="6305" y="5330"/>
                </a:lnTo>
                <a:lnTo>
                  <a:pt x="6308" y="5346"/>
                </a:lnTo>
                <a:lnTo>
                  <a:pt x="6311" y="5364"/>
                </a:lnTo>
                <a:lnTo>
                  <a:pt x="6322" y="5400"/>
                </a:lnTo>
                <a:lnTo>
                  <a:pt x="6327" y="5417"/>
                </a:lnTo>
                <a:lnTo>
                  <a:pt x="6334" y="5434"/>
                </a:lnTo>
                <a:lnTo>
                  <a:pt x="6340" y="5449"/>
                </a:lnTo>
                <a:lnTo>
                  <a:pt x="6348" y="5464"/>
                </a:lnTo>
                <a:lnTo>
                  <a:pt x="6356" y="5475"/>
                </a:lnTo>
                <a:lnTo>
                  <a:pt x="6362" y="5485"/>
                </a:lnTo>
                <a:lnTo>
                  <a:pt x="6370" y="5492"/>
                </a:lnTo>
                <a:lnTo>
                  <a:pt x="6373" y="5494"/>
                </a:lnTo>
                <a:lnTo>
                  <a:pt x="6376" y="5495"/>
                </a:lnTo>
                <a:lnTo>
                  <a:pt x="6377" y="5495"/>
                </a:lnTo>
                <a:lnTo>
                  <a:pt x="6378" y="5494"/>
                </a:lnTo>
                <a:lnTo>
                  <a:pt x="6379" y="5492"/>
                </a:lnTo>
                <a:lnTo>
                  <a:pt x="6377" y="5518"/>
                </a:lnTo>
                <a:lnTo>
                  <a:pt x="6377" y="5553"/>
                </a:lnTo>
                <a:lnTo>
                  <a:pt x="6378" y="5586"/>
                </a:lnTo>
                <a:lnTo>
                  <a:pt x="6379" y="5598"/>
                </a:lnTo>
                <a:lnTo>
                  <a:pt x="6381" y="5605"/>
                </a:lnTo>
                <a:lnTo>
                  <a:pt x="6385" y="5618"/>
                </a:lnTo>
                <a:lnTo>
                  <a:pt x="6391" y="5631"/>
                </a:lnTo>
                <a:lnTo>
                  <a:pt x="6397" y="5644"/>
                </a:lnTo>
                <a:lnTo>
                  <a:pt x="6404" y="5657"/>
                </a:lnTo>
                <a:lnTo>
                  <a:pt x="6412" y="5669"/>
                </a:lnTo>
                <a:lnTo>
                  <a:pt x="6421" y="5681"/>
                </a:lnTo>
                <a:lnTo>
                  <a:pt x="6429" y="5691"/>
                </a:lnTo>
                <a:lnTo>
                  <a:pt x="6439" y="5701"/>
                </a:lnTo>
                <a:lnTo>
                  <a:pt x="6476" y="5738"/>
                </a:lnTo>
                <a:lnTo>
                  <a:pt x="6512" y="5775"/>
                </a:lnTo>
                <a:lnTo>
                  <a:pt x="6529" y="5793"/>
                </a:lnTo>
                <a:lnTo>
                  <a:pt x="6545" y="5814"/>
                </a:lnTo>
                <a:lnTo>
                  <a:pt x="6561" y="5835"/>
                </a:lnTo>
                <a:lnTo>
                  <a:pt x="6575" y="5856"/>
                </a:lnTo>
                <a:lnTo>
                  <a:pt x="6580" y="5867"/>
                </a:lnTo>
                <a:lnTo>
                  <a:pt x="6586" y="5880"/>
                </a:lnTo>
                <a:lnTo>
                  <a:pt x="6592" y="5894"/>
                </a:lnTo>
                <a:lnTo>
                  <a:pt x="6600" y="5906"/>
                </a:lnTo>
                <a:lnTo>
                  <a:pt x="6604" y="5912"/>
                </a:lnTo>
                <a:lnTo>
                  <a:pt x="6608" y="5916"/>
                </a:lnTo>
                <a:lnTo>
                  <a:pt x="6613" y="5919"/>
                </a:lnTo>
                <a:lnTo>
                  <a:pt x="6618" y="5920"/>
                </a:lnTo>
                <a:lnTo>
                  <a:pt x="6624" y="5920"/>
                </a:lnTo>
                <a:lnTo>
                  <a:pt x="6630" y="5917"/>
                </a:lnTo>
                <a:lnTo>
                  <a:pt x="6637" y="5913"/>
                </a:lnTo>
                <a:lnTo>
                  <a:pt x="6644" y="5906"/>
                </a:lnTo>
                <a:lnTo>
                  <a:pt x="6651" y="5949"/>
                </a:lnTo>
                <a:lnTo>
                  <a:pt x="6654" y="5970"/>
                </a:lnTo>
                <a:lnTo>
                  <a:pt x="6658" y="5991"/>
                </a:lnTo>
                <a:lnTo>
                  <a:pt x="6660" y="5996"/>
                </a:lnTo>
                <a:lnTo>
                  <a:pt x="6663" y="6002"/>
                </a:lnTo>
                <a:lnTo>
                  <a:pt x="6668" y="6012"/>
                </a:lnTo>
                <a:lnTo>
                  <a:pt x="6676" y="6021"/>
                </a:lnTo>
                <a:lnTo>
                  <a:pt x="6684" y="6030"/>
                </a:lnTo>
                <a:lnTo>
                  <a:pt x="6702" y="6048"/>
                </a:lnTo>
                <a:lnTo>
                  <a:pt x="6710" y="6057"/>
                </a:lnTo>
                <a:lnTo>
                  <a:pt x="6717" y="6066"/>
                </a:lnTo>
                <a:lnTo>
                  <a:pt x="6724" y="6080"/>
                </a:lnTo>
                <a:lnTo>
                  <a:pt x="6732" y="6095"/>
                </a:lnTo>
                <a:lnTo>
                  <a:pt x="6737" y="6110"/>
                </a:lnTo>
                <a:lnTo>
                  <a:pt x="6743" y="6125"/>
                </a:lnTo>
                <a:lnTo>
                  <a:pt x="6754" y="6156"/>
                </a:lnTo>
                <a:lnTo>
                  <a:pt x="6759" y="6171"/>
                </a:lnTo>
                <a:lnTo>
                  <a:pt x="6766" y="6186"/>
                </a:lnTo>
                <a:lnTo>
                  <a:pt x="6771" y="6196"/>
                </a:lnTo>
                <a:lnTo>
                  <a:pt x="6775" y="6204"/>
                </a:lnTo>
                <a:lnTo>
                  <a:pt x="6780" y="6208"/>
                </a:lnTo>
                <a:lnTo>
                  <a:pt x="6785" y="6211"/>
                </a:lnTo>
                <a:lnTo>
                  <a:pt x="6795" y="6216"/>
                </a:lnTo>
                <a:lnTo>
                  <a:pt x="6801" y="6219"/>
                </a:lnTo>
                <a:lnTo>
                  <a:pt x="6809" y="6224"/>
                </a:lnTo>
                <a:lnTo>
                  <a:pt x="6813" y="6227"/>
                </a:lnTo>
                <a:lnTo>
                  <a:pt x="6818" y="6230"/>
                </a:lnTo>
                <a:lnTo>
                  <a:pt x="6821" y="6230"/>
                </a:lnTo>
                <a:lnTo>
                  <a:pt x="6825" y="6230"/>
                </a:lnTo>
                <a:lnTo>
                  <a:pt x="6829" y="6230"/>
                </a:lnTo>
                <a:lnTo>
                  <a:pt x="6833" y="6227"/>
                </a:lnTo>
                <a:lnTo>
                  <a:pt x="6839" y="6223"/>
                </a:lnTo>
                <a:lnTo>
                  <a:pt x="6852" y="6211"/>
                </a:lnTo>
                <a:lnTo>
                  <a:pt x="6859" y="6206"/>
                </a:lnTo>
                <a:lnTo>
                  <a:pt x="6867" y="6203"/>
                </a:lnTo>
                <a:lnTo>
                  <a:pt x="6874" y="6199"/>
                </a:lnTo>
                <a:lnTo>
                  <a:pt x="6880" y="6199"/>
                </a:lnTo>
                <a:lnTo>
                  <a:pt x="6884" y="6200"/>
                </a:lnTo>
                <a:lnTo>
                  <a:pt x="6887" y="6203"/>
                </a:lnTo>
                <a:lnTo>
                  <a:pt x="6888" y="6206"/>
                </a:lnTo>
                <a:lnTo>
                  <a:pt x="6888" y="6210"/>
                </a:lnTo>
                <a:lnTo>
                  <a:pt x="6887" y="6216"/>
                </a:lnTo>
                <a:lnTo>
                  <a:pt x="6886" y="6221"/>
                </a:lnTo>
                <a:lnTo>
                  <a:pt x="6881" y="6234"/>
                </a:lnTo>
                <a:lnTo>
                  <a:pt x="6875" y="6246"/>
                </a:lnTo>
                <a:lnTo>
                  <a:pt x="6870" y="6256"/>
                </a:lnTo>
                <a:lnTo>
                  <a:pt x="6865" y="6262"/>
                </a:lnTo>
                <a:lnTo>
                  <a:pt x="6851" y="6275"/>
                </a:lnTo>
                <a:lnTo>
                  <a:pt x="6841" y="6285"/>
                </a:lnTo>
                <a:lnTo>
                  <a:pt x="6830" y="6297"/>
                </a:lnTo>
                <a:lnTo>
                  <a:pt x="6820" y="6309"/>
                </a:lnTo>
                <a:lnTo>
                  <a:pt x="6817" y="6314"/>
                </a:lnTo>
                <a:lnTo>
                  <a:pt x="6813" y="6319"/>
                </a:lnTo>
                <a:lnTo>
                  <a:pt x="6812" y="6323"/>
                </a:lnTo>
                <a:lnTo>
                  <a:pt x="6812" y="6326"/>
                </a:lnTo>
                <a:lnTo>
                  <a:pt x="6814" y="6328"/>
                </a:lnTo>
                <a:lnTo>
                  <a:pt x="6818" y="6331"/>
                </a:lnTo>
                <a:lnTo>
                  <a:pt x="6822" y="6333"/>
                </a:lnTo>
                <a:lnTo>
                  <a:pt x="6825" y="6337"/>
                </a:lnTo>
                <a:lnTo>
                  <a:pt x="6830" y="6344"/>
                </a:lnTo>
                <a:lnTo>
                  <a:pt x="6833" y="6351"/>
                </a:lnTo>
                <a:lnTo>
                  <a:pt x="6844" y="6376"/>
                </a:lnTo>
                <a:lnTo>
                  <a:pt x="6852" y="6396"/>
                </a:lnTo>
                <a:lnTo>
                  <a:pt x="6860" y="6415"/>
                </a:lnTo>
                <a:lnTo>
                  <a:pt x="6873" y="6454"/>
                </a:lnTo>
                <a:lnTo>
                  <a:pt x="6886" y="6493"/>
                </a:lnTo>
                <a:lnTo>
                  <a:pt x="6894" y="6513"/>
                </a:lnTo>
                <a:lnTo>
                  <a:pt x="6902" y="6531"/>
                </a:lnTo>
                <a:lnTo>
                  <a:pt x="6915" y="6553"/>
                </a:lnTo>
                <a:lnTo>
                  <a:pt x="6920" y="6563"/>
                </a:lnTo>
                <a:lnTo>
                  <a:pt x="6923" y="6570"/>
                </a:lnTo>
                <a:lnTo>
                  <a:pt x="6923" y="6574"/>
                </a:lnTo>
                <a:lnTo>
                  <a:pt x="6922" y="6577"/>
                </a:lnTo>
                <a:lnTo>
                  <a:pt x="6921" y="6579"/>
                </a:lnTo>
                <a:lnTo>
                  <a:pt x="6919" y="6581"/>
                </a:lnTo>
                <a:lnTo>
                  <a:pt x="6915" y="6583"/>
                </a:lnTo>
                <a:lnTo>
                  <a:pt x="6911" y="6586"/>
                </a:lnTo>
                <a:lnTo>
                  <a:pt x="6898" y="6589"/>
                </a:lnTo>
                <a:lnTo>
                  <a:pt x="6890" y="6590"/>
                </a:lnTo>
                <a:lnTo>
                  <a:pt x="6882" y="6593"/>
                </a:lnTo>
                <a:lnTo>
                  <a:pt x="6872" y="6599"/>
                </a:lnTo>
                <a:lnTo>
                  <a:pt x="6861" y="6604"/>
                </a:lnTo>
                <a:lnTo>
                  <a:pt x="6851" y="6609"/>
                </a:lnTo>
                <a:lnTo>
                  <a:pt x="6844" y="6617"/>
                </a:lnTo>
                <a:lnTo>
                  <a:pt x="6837" y="6624"/>
                </a:lnTo>
                <a:lnTo>
                  <a:pt x="6835" y="6627"/>
                </a:lnTo>
                <a:lnTo>
                  <a:pt x="6834" y="6631"/>
                </a:lnTo>
                <a:lnTo>
                  <a:pt x="6832" y="6641"/>
                </a:lnTo>
                <a:lnTo>
                  <a:pt x="6832" y="6652"/>
                </a:lnTo>
                <a:lnTo>
                  <a:pt x="6832" y="6663"/>
                </a:lnTo>
                <a:lnTo>
                  <a:pt x="6833" y="6673"/>
                </a:lnTo>
                <a:lnTo>
                  <a:pt x="6835" y="6684"/>
                </a:lnTo>
                <a:lnTo>
                  <a:pt x="6837" y="6695"/>
                </a:lnTo>
                <a:lnTo>
                  <a:pt x="6844" y="6715"/>
                </a:lnTo>
                <a:lnTo>
                  <a:pt x="6848" y="6729"/>
                </a:lnTo>
                <a:lnTo>
                  <a:pt x="6851" y="6743"/>
                </a:lnTo>
                <a:lnTo>
                  <a:pt x="6852" y="6758"/>
                </a:lnTo>
                <a:lnTo>
                  <a:pt x="6854" y="6772"/>
                </a:lnTo>
                <a:lnTo>
                  <a:pt x="6856" y="6800"/>
                </a:lnTo>
                <a:lnTo>
                  <a:pt x="6858" y="6815"/>
                </a:lnTo>
                <a:lnTo>
                  <a:pt x="6860" y="6829"/>
                </a:lnTo>
                <a:lnTo>
                  <a:pt x="6869" y="6860"/>
                </a:lnTo>
                <a:lnTo>
                  <a:pt x="6884" y="6915"/>
                </a:lnTo>
                <a:lnTo>
                  <a:pt x="6892" y="6944"/>
                </a:lnTo>
                <a:lnTo>
                  <a:pt x="6899" y="6966"/>
                </a:lnTo>
                <a:lnTo>
                  <a:pt x="6906" y="6983"/>
                </a:lnTo>
                <a:lnTo>
                  <a:pt x="6908" y="6986"/>
                </a:lnTo>
                <a:lnTo>
                  <a:pt x="6909" y="6987"/>
                </a:lnTo>
                <a:lnTo>
                  <a:pt x="6910" y="6987"/>
                </a:lnTo>
                <a:lnTo>
                  <a:pt x="6918" y="6966"/>
                </a:lnTo>
                <a:lnTo>
                  <a:pt x="6926" y="6947"/>
                </a:lnTo>
                <a:lnTo>
                  <a:pt x="6937" y="6924"/>
                </a:lnTo>
                <a:lnTo>
                  <a:pt x="6949" y="6904"/>
                </a:lnTo>
                <a:lnTo>
                  <a:pt x="6954" y="6895"/>
                </a:lnTo>
                <a:lnTo>
                  <a:pt x="6960" y="6887"/>
                </a:lnTo>
                <a:lnTo>
                  <a:pt x="6966" y="6883"/>
                </a:lnTo>
                <a:lnTo>
                  <a:pt x="6972" y="6880"/>
                </a:lnTo>
                <a:lnTo>
                  <a:pt x="6974" y="6880"/>
                </a:lnTo>
                <a:lnTo>
                  <a:pt x="6977" y="6881"/>
                </a:lnTo>
                <a:lnTo>
                  <a:pt x="6979" y="6882"/>
                </a:lnTo>
                <a:lnTo>
                  <a:pt x="6982" y="6884"/>
                </a:lnTo>
                <a:lnTo>
                  <a:pt x="6983" y="6888"/>
                </a:lnTo>
                <a:lnTo>
                  <a:pt x="6983" y="6894"/>
                </a:lnTo>
                <a:lnTo>
                  <a:pt x="6982" y="6900"/>
                </a:lnTo>
                <a:lnTo>
                  <a:pt x="6979" y="6908"/>
                </a:lnTo>
                <a:lnTo>
                  <a:pt x="6975" y="6923"/>
                </a:lnTo>
                <a:lnTo>
                  <a:pt x="6971" y="6935"/>
                </a:lnTo>
                <a:lnTo>
                  <a:pt x="6967" y="6952"/>
                </a:lnTo>
                <a:lnTo>
                  <a:pt x="6966" y="6970"/>
                </a:lnTo>
                <a:lnTo>
                  <a:pt x="6965" y="6985"/>
                </a:lnTo>
                <a:lnTo>
                  <a:pt x="6966" y="7000"/>
                </a:lnTo>
                <a:lnTo>
                  <a:pt x="6967" y="7015"/>
                </a:lnTo>
                <a:lnTo>
                  <a:pt x="6970" y="7030"/>
                </a:lnTo>
                <a:lnTo>
                  <a:pt x="6976" y="7064"/>
                </a:lnTo>
                <a:lnTo>
                  <a:pt x="6977" y="7075"/>
                </a:lnTo>
                <a:lnTo>
                  <a:pt x="6977" y="7084"/>
                </a:lnTo>
                <a:lnTo>
                  <a:pt x="6974" y="7091"/>
                </a:lnTo>
                <a:lnTo>
                  <a:pt x="6971" y="7098"/>
                </a:lnTo>
                <a:lnTo>
                  <a:pt x="6962" y="7111"/>
                </a:lnTo>
                <a:lnTo>
                  <a:pt x="6958" y="7118"/>
                </a:lnTo>
                <a:lnTo>
                  <a:pt x="6953" y="7126"/>
                </a:lnTo>
                <a:lnTo>
                  <a:pt x="6948" y="7140"/>
                </a:lnTo>
                <a:lnTo>
                  <a:pt x="6944" y="7155"/>
                </a:lnTo>
                <a:lnTo>
                  <a:pt x="6941" y="7169"/>
                </a:lnTo>
                <a:lnTo>
                  <a:pt x="6939" y="7186"/>
                </a:lnTo>
                <a:lnTo>
                  <a:pt x="6937" y="7216"/>
                </a:lnTo>
                <a:lnTo>
                  <a:pt x="6936" y="7231"/>
                </a:lnTo>
                <a:lnTo>
                  <a:pt x="6934" y="7245"/>
                </a:lnTo>
                <a:lnTo>
                  <a:pt x="6931" y="7264"/>
                </a:lnTo>
                <a:lnTo>
                  <a:pt x="6925" y="7281"/>
                </a:lnTo>
                <a:lnTo>
                  <a:pt x="6920" y="7298"/>
                </a:lnTo>
                <a:lnTo>
                  <a:pt x="6913" y="7316"/>
                </a:lnTo>
                <a:lnTo>
                  <a:pt x="6899" y="7352"/>
                </a:lnTo>
                <a:lnTo>
                  <a:pt x="6884" y="7386"/>
                </a:lnTo>
                <a:lnTo>
                  <a:pt x="6869" y="7422"/>
                </a:lnTo>
                <a:lnTo>
                  <a:pt x="6862" y="7440"/>
                </a:lnTo>
                <a:lnTo>
                  <a:pt x="6856" y="7458"/>
                </a:lnTo>
                <a:lnTo>
                  <a:pt x="6851" y="7475"/>
                </a:lnTo>
                <a:lnTo>
                  <a:pt x="6847" y="7494"/>
                </a:lnTo>
                <a:lnTo>
                  <a:pt x="6844" y="7512"/>
                </a:lnTo>
                <a:lnTo>
                  <a:pt x="6843" y="7531"/>
                </a:lnTo>
                <a:lnTo>
                  <a:pt x="6843" y="7533"/>
                </a:lnTo>
                <a:lnTo>
                  <a:pt x="6844" y="7536"/>
                </a:lnTo>
                <a:lnTo>
                  <a:pt x="6848" y="7543"/>
                </a:lnTo>
                <a:lnTo>
                  <a:pt x="6855" y="7550"/>
                </a:lnTo>
                <a:lnTo>
                  <a:pt x="6863" y="7558"/>
                </a:lnTo>
                <a:lnTo>
                  <a:pt x="6884" y="7573"/>
                </a:lnTo>
                <a:lnTo>
                  <a:pt x="6908" y="7588"/>
                </a:lnTo>
                <a:lnTo>
                  <a:pt x="6931" y="7604"/>
                </a:lnTo>
                <a:lnTo>
                  <a:pt x="6940" y="7611"/>
                </a:lnTo>
                <a:lnTo>
                  <a:pt x="6949" y="7619"/>
                </a:lnTo>
                <a:lnTo>
                  <a:pt x="6956" y="7625"/>
                </a:lnTo>
                <a:lnTo>
                  <a:pt x="6960" y="7632"/>
                </a:lnTo>
                <a:lnTo>
                  <a:pt x="6961" y="7635"/>
                </a:lnTo>
                <a:lnTo>
                  <a:pt x="6961" y="7637"/>
                </a:lnTo>
                <a:lnTo>
                  <a:pt x="6961" y="7639"/>
                </a:lnTo>
                <a:lnTo>
                  <a:pt x="6959" y="7642"/>
                </a:lnTo>
                <a:lnTo>
                  <a:pt x="6950" y="7653"/>
                </a:lnTo>
                <a:lnTo>
                  <a:pt x="6946" y="7659"/>
                </a:lnTo>
                <a:lnTo>
                  <a:pt x="6941" y="7666"/>
                </a:lnTo>
                <a:lnTo>
                  <a:pt x="6935" y="7684"/>
                </a:lnTo>
                <a:lnTo>
                  <a:pt x="6933" y="7692"/>
                </a:lnTo>
                <a:lnTo>
                  <a:pt x="6928" y="7700"/>
                </a:lnTo>
                <a:lnTo>
                  <a:pt x="6920" y="7715"/>
                </a:lnTo>
                <a:lnTo>
                  <a:pt x="6911" y="7729"/>
                </a:lnTo>
                <a:lnTo>
                  <a:pt x="6903" y="7746"/>
                </a:lnTo>
                <a:lnTo>
                  <a:pt x="6899" y="7755"/>
                </a:lnTo>
                <a:lnTo>
                  <a:pt x="6899" y="7764"/>
                </a:lnTo>
                <a:lnTo>
                  <a:pt x="6900" y="7772"/>
                </a:lnTo>
                <a:lnTo>
                  <a:pt x="6903" y="7777"/>
                </a:lnTo>
                <a:lnTo>
                  <a:pt x="6909" y="7784"/>
                </a:lnTo>
                <a:lnTo>
                  <a:pt x="6914" y="7789"/>
                </a:lnTo>
                <a:lnTo>
                  <a:pt x="6921" y="7795"/>
                </a:lnTo>
                <a:lnTo>
                  <a:pt x="6927" y="7804"/>
                </a:lnTo>
                <a:lnTo>
                  <a:pt x="6931" y="7810"/>
                </a:lnTo>
                <a:lnTo>
                  <a:pt x="6935" y="7814"/>
                </a:lnTo>
                <a:lnTo>
                  <a:pt x="6939" y="7817"/>
                </a:lnTo>
                <a:lnTo>
                  <a:pt x="6942" y="7819"/>
                </a:lnTo>
                <a:lnTo>
                  <a:pt x="6951" y="7823"/>
                </a:lnTo>
                <a:lnTo>
                  <a:pt x="6960" y="7824"/>
                </a:lnTo>
                <a:lnTo>
                  <a:pt x="6969" y="7824"/>
                </a:lnTo>
                <a:lnTo>
                  <a:pt x="6978" y="7825"/>
                </a:lnTo>
                <a:lnTo>
                  <a:pt x="6988" y="7828"/>
                </a:lnTo>
                <a:lnTo>
                  <a:pt x="6993" y="7830"/>
                </a:lnTo>
                <a:lnTo>
                  <a:pt x="6999" y="7833"/>
                </a:lnTo>
                <a:lnTo>
                  <a:pt x="7000" y="7835"/>
                </a:lnTo>
                <a:lnTo>
                  <a:pt x="7001" y="7838"/>
                </a:lnTo>
                <a:lnTo>
                  <a:pt x="7002" y="7845"/>
                </a:lnTo>
                <a:lnTo>
                  <a:pt x="7002" y="7854"/>
                </a:lnTo>
                <a:lnTo>
                  <a:pt x="7001" y="7865"/>
                </a:lnTo>
                <a:lnTo>
                  <a:pt x="7001" y="7877"/>
                </a:lnTo>
                <a:lnTo>
                  <a:pt x="7000" y="7888"/>
                </a:lnTo>
                <a:lnTo>
                  <a:pt x="7001" y="7897"/>
                </a:lnTo>
                <a:lnTo>
                  <a:pt x="7002" y="7901"/>
                </a:lnTo>
                <a:lnTo>
                  <a:pt x="7004" y="7904"/>
                </a:lnTo>
                <a:lnTo>
                  <a:pt x="7010" y="7913"/>
                </a:lnTo>
                <a:lnTo>
                  <a:pt x="7017" y="7919"/>
                </a:lnTo>
                <a:lnTo>
                  <a:pt x="7025" y="7926"/>
                </a:lnTo>
                <a:lnTo>
                  <a:pt x="7034" y="7931"/>
                </a:lnTo>
                <a:lnTo>
                  <a:pt x="7042" y="7935"/>
                </a:lnTo>
                <a:lnTo>
                  <a:pt x="7050" y="7942"/>
                </a:lnTo>
                <a:lnTo>
                  <a:pt x="7057" y="7950"/>
                </a:lnTo>
                <a:lnTo>
                  <a:pt x="7063" y="7958"/>
                </a:lnTo>
                <a:lnTo>
                  <a:pt x="7069" y="7970"/>
                </a:lnTo>
                <a:lnTo>
                  <a:pt x="7077" y="7982"/>
                </a:lnTo>
                <a:lnTo>
                  <a:pt x="7085" y="7992"/>
                </a:lnTo>
                <a:lnTo>
                  <a:pt x="7094" y="8002"/>
                </a:lnTo>
                <a:lnTo>
                  <a:pt x="7098" y="8004"/>
                </a:lnTo>
                <a:lnTo>
                  <a:pt x="7104" y="8006"/>
                </a:lnTo>
                <a:lnTo>
                  <a:pt x="7122" y="8012"/>
                </a:lnTo>
                <a:lnTo>
                  <a:pt x="7138" y="8017"/>
                </a:lnTo>
                <a:lnTo>
                  <a:pt x="7143" y="8019"/>
                </a:lnTo>
                <a:lnTo>
                  <a:pt x="7145" y="8021"/>
                </a:lnTo>
                <a:lnTo>
                  <a:pt x="7145" y="8029"/>
                </a:lnTo>
                <a:lnTo>
                  <a:pt x="7144" y="8035"/>
                </a:lnTo>
                <a:lnTo>
                  <a:pt x="7141" y="8049"/>
                </a:lnTo>
                <a:lnTo>
                  <a:pt x="7140" y="8057"/>
                </a:lnTo>
                <a:lnTo>
                  <a:pt x="7140" y="8065"/>
                </a:lnTo>
                <a:lnTo>
                  <a:pt x="7142" y="8073"/>
                </a:lnTo>
                <a:lnTo>
                  <a:pt x="7148" y="8083"/>
                </a:lnTo>
                <a:lnTo>
                  <a:pt x="7150" y="8085"/>
                </a:lnTo>
                <a:lnTo>
                  <a:pt x="7153" y="8087"/>
                </a:lnTo>
                <a:lnTo>
                  <a:pt x="7157" y="8090"/>
                </a:lnTo>
                <a:lnTo>
                  <a:pt x="7162" y="8091"/>
                </a:lnTo>
                <a:lnTo>
                  <a:pt x="7172" y="8092"/>
                </a:lnTo>
                <a:lnTo>
                  <a:pt x="7183" y="8091"/>
                </a:lnTo>
                <a:lnTo>
                  <a:pt x="7194" y="8090"/>
                </a:lnTo>
                <a:lnTo>
                  <a:pt x="7205" y="8087"/>
                </a:lnTo>
                <a:lnTo>
                  <a:pt x="7222" y="8084"/>
                </a:lnTo>
                <a:lnTo>
                  <a:pt x="7250" y="8078"/>
                </a:lnTo>
                <a:lnTo>
                  <a:pt x="7259" y="8077"/>
                </a:lnTo>
                <a:lnTo>
                  <a:pt x="7268" y="8077"/>
                </a:lnTo>
                <a:lnTo>
                  <a:pt x="7271" y="8078"/>
                </a:lnTo>
                <a:lnTo>
                  <a:pt x="7273" y="8080"/>
                </a:lnTo>
                <a:lnTo>
                  <a:pt x="7276" y="8083"/>
                </a:lnTo>
                <a:lnTo>
                  <a:pt x="7277" y="8086"/>
                </a:lnTo>
                <a:lnTo>
                  <a:pt x="7277" y="8091"/>
                </a:lnTo>
                <a:lnTo>
                  <a:pt x="7277" y="8097"/>
                </a:lnTo>
                <a:lnTo>
                  <a:pt x="7272" y="8111"/>
                </a:lnTo>
                <a:lnTo>
                  <a:pt x="7269" y="8124"/>
                </a:lnTo>
                <a:lnTo>
                  <a:pt x="7267" y="8134"/>
                </a:lnTo>
                <a:lnTo>
                  <a:pt x="7266" y="8139"/>
                </a:lnTo>
                <a:lnTo>
                  <a:pt x="7264" y="8143"/>
                </a:lnTo>
                <a:lnTo>
                  <a:pt x="7261" y="8145"/>
                </a:lnTo>
                <a:lnTo>
                  <a:pt x="7258" y="8145"/>
                </a:lnTo>
                <a:lnTo>
                  <a:pt x="7242" y="8146"/>
                </a:lnTo>
                <a:lnTo>
                  <a:pt x="7213" y="8149"/>
                </a:lnTo>
                <a:lnTo>
                  <a:pt x="7186" y="8152"/>
                </a:lnTo>
                <a:lnTo>
                  <a:pt x="7172" y="8156"/>
                </a:lnTo>
                <a:lnTo>
                  <a:pt x="7159" y="8159"/>
                </a:lnTo>
                <a:lnTo>
                  <a:pt x="7148" y="8164"/>
                </a:lnTo>
                <a:lnTo>
                  <a:pt x="7136" y="8172"/>
                </a:lnTo>
                <a:lnTo>
                  <a:pt x="7129" y="8174"/>
                </a:lnTo>
                <a:lnTo>
                  <a:pt x="7120" y="8176"/>
                </a:lnTo>
                <a:lnTo>
                  <a:pt x="7111" y="8176"/>
                </a:lnTo>
                <a:lnTo>
                  <a:pt x="7100" y="8175"/>
                </a:lnTo>
                <a:lnTo>
                  <a:pt x="7088" y="8173"/>
                </a:lnTo>
                <a:lnTo>
                  <a:pt x="7075" y="8170"/>
                </a:lnTo>
                <a:lnTo>
                  <a:pt x="7049" y="8162"/>
                </a:lnTo>
                <a:lnTo>
                  <a:pt x="7025" y="8154"/>
                </a:lnTo>
                <a:lnTo>
                  <a:pt x="7004" y="8146"/>
                </a:lnTo>
                <a:lnTo>
                  <a:pt x="6990" y="8139"/>
                </a:lnTo>
                <a:lnTo>
                  <a:pt x="6986" y="8136"/>
                </a:lnTo>
                <a:lnTo>
                  <a:pt x="6985" y="8143"/>
                </a:lnTo>
                <a:lnTo>
                  <a:pt x="6985" y="8148"/>
                </a:lnTo>
                <a:lnTo>
                  <a:pt x="6985" y="8151"/>
                </a:lnTo>
                <a:lnTo>
                  <a:pt x="6985" y="8156"/>
                </a:lnTo>
                <a:lnTo>
                  <a:pt x="6984" y="8158"/>
                </a:lnTo>
                <a:lnTo>
                  <a:pt x="6980" y="8160"/>
                </a:lnTo>
                <a:lnTo>
                  <a:pt x="6975" y="8161"/>
                </a:lnTo>
                <a:lnTo>
                  <a:pt x="6965" y="8162"/>
                </a:lnTo>
                <a:lnTo>
                  <a:pt x="6950" y="8162"/>
                </a:lnTo>
                <a:lnTo>
                  <a:pt x="6935" y="8161"/>
                </a:lnTo>
                <a:lnTo>
                  <a:pt x="6903" y="8158"/>
                </a:lnTo>
                <a:lnTo>
                  <a:pt x="6888" y="8156"/>
                </a:lnTo>
                <a:lnTo>
                  <a:pt x="6873" y="8156"/>
                </a:lnTo>
                <a:lnTo>
                  <a:pt x="6858" y="8157"/>
                </a:lnTo>
                <a:lnTo>
                  <a:pt x="6844" y="8160"/>
                </a:lnTo>
                <a:lnTo>
                  <a:pt x="6836" y="8163"/>
                </a:lnTo>
                <a:lnTo>
                  <a:pt x="6829" y="8168"/>
                </a:lnTo>
                <a:lnTo>
                  <a:pt x="6821" y="8173"/>
                </a:lnTo>
                <a:lnTo>
                  <a:pt x="6814" y="8180"/>
                </a:lnTo>
                <a:lnTo>
                  <a:pt x="6800" y="8194"/>
                </a:lnTo>
                <a:lnTo>
                  <a:pt x="6786" y="8208"/>
                </a:lnTo>
                <a:lnTo>
                  <a:pt x="6772" y="8222"/>
                </a:lnTo>
                <a:lnTo>
                  <a:pt x="6765" y="8228"/>
                </a:lnTo>
                <a:lnTo>
                  <a:pt x="6758" y="8233"/>
                </a:lnTo>
                <a:lnTo>
                  <a:pt x="6750" y="8237"/>
                </a:lnTo>
                <a:lnTo>
                  <a:pt x="6743" y="8240"/>
                </a:lnTo>
                <a:lnTo>
                  <a:pt x="6734" y="8241"/>
                </a:lnTo>
                <a:lnTo>
                  <a:pt x="6727" y="8240"/>
                </a:lnTo>
                <a:lnTo>
                  <a:pt x="6714" y="8238"/>
                </a:lnTo>
                <a:lnTo>
                  <a:pt x="6701" y="8237"/>
                </a:lnTo>
                <a:lnTo>
                  <a:pt x="6688" y="8237"/>
                </a:lnTo>
                <a:lnTo>
                  <a:pt x="6675" y="8237"/>
                </a:lnTo>
                <a:lnTo>
                  <a:pt x="6648" y="8238"/>
                </a:lnTo>
                <a:lnTo>
                  <a:pt x="6621" y="8243"/>
                </a:lnTo>
                <a:lnTo>
                  <a:pt x="6567" y="8249"/>
                </a:lnTo>
                <a:lnTo>
                  <a:pt x="6541" y="8252"/>
                </a:lnTo>
                <a:lnTo>
                  <a:pt x="6515" y="8253"/>
                </a:lnTo>
                <a:lnTo>
                  <a:pt x="6490" y="8251"/>
                </a:lnTo>
                <a:lnTo>
                  <a:pt x="6466" y="8247"/>
                </a:lnTo>
                <a:lnTo>
                  <a:pt x="6442" y="8241"/>
                </a:lnTo>
                <a:lnTo>
                  <a:pt x="6418" y="8234"/>
                </a:lnTo>
                <a:lnTo>
                  <a:pt x="6396" y="8226"/>
                </a:lnTo>
                <a:lnTo>
                  <a:pt x="6372" y="8218"/>
                </a:lnTo>
                <a:lnTo>
                  <a:pt x="6326" y="8200"/>
                </a:lnTo>
                <a:lnTo>
                  <a:pt x="6321" y="8196"/>
                </a:lnTo>
                <a:lnTo>
                  <a:pt x="6314" y="8192"/>
                </a:lnTo>
                <a:lnTo>
                  <a:pt x="6309" y="8184"/>
                </a:lnTo>
                <a:lnTo>
                  <a:pt x="6303" y="8175"/>
                </a:lnTo>
                <a:lnTo>
                  <a:pt x="6299" y="8165"/>
                </a:lnTo>
                <a:lnTo>
                  <a:pt x="6295" y="8156"/>
                </a:lnTo>
                <a:lnTo>
                  <a:pt x="6290" y="8145"/>
                </a:lnTo>
                <a:lnTo>
                  <a:pt x="6288" y="8134"/>
                </a:lnTo>
                <a:lnTo>
                  <a:pt x="6285" y="8122"/>
                </a:lnTo>
                <a:lnTo>
                  <a:pt x="6284" y="8111"/>
                </a:lnTo>
                <a:lnTo>
                  <a:pt x="6283" y="8101"/>
                </a:lnTo>
                <a:lnTo>
                  <a:pt x="6283" y="8093"/>
                </a:lnTo>
                <a:lnTo>
                  <a:pt x="6284" y="8084"/>
                </a:lnTo>
                <a:lnTo>
                  <a:pt x="6286" y="8079"/>
                </a:lnTo>
                <a:lnTo>
                  <a:pt x="6289" y="8073"/>
                </a:lnTo>
                <a:lnTo>
                  <a:pt x="6292" y="8072"/>
                </a:lnTo>
                <a:lnTo>
                  <a:pt x="6294" y="8071"/>
                </a:lnTo>
                <a:lnTo>
                  <a:pt x="6297" y="8070"/>
                </a:lnTo>
                <a:lnTo>
                  <a:pt x="6300" y="8068"/>
                </a:lnTo>
                <a:lnTo>
                  <a:pt x="6308" y="8061"/>
                </a:lnTo>
                <a:lnTo>
                  <a:pt x="6315" y="8053"/>
                </a:lnTo>
                <a:lnTo>
                  <a:pt x="6324" y="8043"/>
                </a:lnTo>
                <a:lnTo>
                  <a:pt x="6338" y="8022"/>
                </a:lnTo>
                <a:lnTo>
                  <a:pt x="6347" y="8007"/>
                </a:lnTo>
                <a:lnTo>
                  <a:pt x="6349" y="8002"/>
                </a:lnTo>
                <a:lnTo>
                  <a:pt x="6349" y="7996"/>
                </a:lnTo>
                <a:lnTo>
                  <a:pt x="6347" y="7991"/>
                </a:lnTo>
                <a:lnTo>
                  <a:pt x="6345" y="7986"/>
                </a:lnTo>
                <a:lnTo>
                  <a:pt x="6340" y="7982"/>
                </a:lnTo>
                <a:lnTo>
                  <a:pt x="6336" y="7978"/>
                </a:lnTo>
                <a:lnTo>
                  <a:pt x="6331" y="7975"/>
                </a:lnTo>
                <a:lnTo>
                  <a:pt x="6324" y="7971"/>
                </a:lnTo>
                <a:lnTo>
                  <a:pt x="6311" y="7966"/>
                </a:lnTo>
                <a:lnTo>
                  <a:pt x="6297" y="7961"/>
                </a:lnTo>
                <a:lnTo>
                  <a:pt x="6285" y="7959"/>
                </a:lnTo>
                <a:lnTo>
                  <a:pt x="6274" y="7959"/>
                </a:lnTo>
                <a:lnTo>
                  <a:pt x="6254" y="7958"/>
                </a:lnTo>
                <a:lnTo>
                  <a:pt x="6220" y="7957"/>
                </a:lnTo>
                <a:lnTo>
                  <a:pt x="6204" y="7957"/>
                </a:lnTo>
                <a:lnTo>
                  <a:pt x="6190" y="7957"/>
                </a:lnTo>
                <a:lnTo>
                  <a:pt x="6184" y="7958"/>
                </a:lnTo>
                <a:lnTo>
                  <a:pt x="6180" y="7959"/>
                </a:lnTo>
                <a:lnTo>
                  <a:pt x="6178" y="7961"/>
                </a:lnTo>
                <a:lnTo>
                  <a:pt x="6177" y="7964"/>
                </a:lnTo>
                <a:lnTo>
                  <a:pt x="6177" y="7968"/>
                </a:lnTo>
                <a:lnTo>
                  <a:pt x="6177" y="7971"/>
                </a:lnTo>
                <a:lnTo>
                  <a:pt x="6175" y="7976"/>
                </a:lnTo>
                <a:lnTo>
                  <a:pt x="6173" y="7978"/>
                </a:lnTo>
                <a:lnTo>
                  <a:pt x="6168" y="7983"/>
                </a:lnTo>
                <a:lnTo>
                  <a:pt x="6161" y="7986"/>
                </a:lnTo>
                <a:lnTo>
                  <a:pt x="6154" y="7989"/>
                </a:lnTo>
                <a:lnTo>
                  <a:pt x="6145" y="7991"/>
                </a:lnTo>
                <a:lnTo>
                  <a:pt x="6128" y="7993"/>
                </a:lnTo>
                <a:lnTo>
                  <a:pt x="6104" y="7998"/>
                </a:lnTo>
                <a:lnTo>
                  <a:pt x="6072" y="8006"/>
                </a:lnTo>
                <a:lnTo>
                  <a:pt x="6037" y="8017"/>
                </a:lnTo>
                <a:lnTo>
                  <a:pt x="6017" y="8023"/>
                </a:lnTo>
                <a:lnTo>
                  <a:pt x="5999" y="8031"/>
                </a:lnTo>
                <a:lnTo>
                  <a:pt x="5981" y="8039"/>
                </a:lnTo>
                <a:lnTo>
                  <a:pt x="5965" y="8047"/>
                </a:lnTo>
                <a:lnTo>
                  <a:pt x="5950" y="8056"/>
                </a:lnTo>
                <a:lnTo>
                  <a:pt x="5937" y="8067"/>
                </a:lnTo>
                <a:lnTo>
                  <a:pt x="5931" y="8072"/>
                </a:lnTo>
                <a:lnTo>
                  <a:pt x="5927" y="8078"/>
                </a:lnTo>
                <a:lnTo>
                  <a:pt x="5923" y="8084"/>
                </a:lnTo>
                <a:lnTo>
                  <a:pt x="5919" y="8090"/>
                </a:lnTo>
                <a:lnTo>
                  <a:pt x="5917" y="8096"/>
                </a:lnTo>
                <a:lnTo>
                  <a:pt x="5915" y="8103"/>
                </a:lnTo>
                <a:lnTo>
                  <a:pt x="5915" y="8110"/>
                </a:lnTo>
                <a:lnTo>
                  <a:pt x="5915" y="8117"/>
                </a:lnTo>
                <a:lnTo>
                  <a:pt x="5920" y="8141"/>
                </a:lnTo>
                <a:lnTo>
                  <a:pt x="5927" y="8164"/>
                </a:lnTo>
                <a:lnTo>
                  <a:pt x="5936" y="8189"/>
                </a:lnTo>
                <a:lnTo>
                  <a:pt x="5947" y="8213"/>
                </a:lnTo>
                <a:lnTo>
                  <a:pt x="5958" y="8237"/>
                </a:lnTo>
                <a:lnTo>
                  <a:pt x="5973" y="8259"/>
                </a:lnTo>
                <a:lnTo>
                  <a:pt x="5988" y="8278"/>
                </a:lnTo>
                <a:lnTo>
                  <a:pt x="5995" y="8288"/>
                </a:lnTo>
                <a:lnTo>
                  <a:pt x="6004" y="8296"/>
                </a:lnTo>
                <a:lnTo>
                  <a:pt x="6020" y="8312"/>
                </a:lnTo>
                <a:lnTo>
                  <a:pt x="6030" y="8322"/>
                </a:lnTo>
                <a:lnTo>
                  <a:pt x="6040" y="8333"/>
                </a:lnTo>
                <a:lnTo>
                  <a:pt x="6049" y="8343"/>
                </a:lnTo>
                <a:lnTo>
                  <a:pt x="6055" y="8355"/>
                </a:lnTo>
                <a:lnTo>
                  <a:pt x="6059" y="8366"/>
                </a:lnTo>
                <a:lnTo>
                  <a:pt x="6060" y="8371"/>
                </a:lnTo>
                <a:lnTo>
                  <a:pt x="6062" y="8376"/>
                </a:lnTo>
                <a:lnTo>
                  <a:pt x="6060" y="8383"/>
                </a:lnTo>
                <a:lnTo>
                  <a:pt x="6057" y="8392"/>
                </a:lnTo>
                <a:lnTo>
                  <a:pt x="6054" y="8403"/>
                </a:lnTo>
                <a:lnTo>
                  <a:pt x="6049" y="8414"/>
                </a:lnTo>
                <a:lnTo>
                  <a:pt x="6043" y="8424"/>
                </a:lnTo>
                <a:lnTo>
                  <a:pt x="6038" y="8432"/>
                </a:lnTo>
                <a:lnTo>
                  <a:pt x="6031" y="8439"/>
                </a:lnTo>
                <a:lnTo>
                  <a:pt x="6028" y="8441"/>
                </a:lnTo>
                <a:lnTo>
                  <a:pt x="6025" y="8441"/>
                </a:lnTo>
                <a:lnTo>
                  <a:pt x="6009" y="8440"/>
                </a:lnTo>
                <a:lnTo>
                  <a:pt x="6004" y="8439"/>
                </a:lnTo>
                <a:lnTo>
                  <a:pt x="5998" y="8437"/>
                </a:lnTo>
                <a:lnTo>
                  <a:pt x="5993" y="8435"/>
                </a:lnTo>
                <a:lnTo>
                  <a:pt x="5988" y="8431"/>
                </a:lnTo>
                <a:lnTo>
                  <a:pt x="5981" y="8424"/>
                </a:lnTo>
                <a:lnTo>
                  <a:pt x="5975" y="8416"/>
                </a:lnTo>
                <a:lnTo>
                  <a:pt x="5970" y="8405"/>
                </a:lnTo>
                <a:lnTo>
                  <a:pt x="5968" y="8394"/>
                </a:lnTo>
                <a:lnTo>
                  <a:pt x="5965" y="8384"/>
                </a:lnTo>
                <a:lnTo>
                  <a:pt x="5962" y="8359"/>
                </a:lnTo>
                <a:lnTo>
                  <a:pt x="5957" y="8333"/>
                </a:lnTo>
                <a:lnTo>
                  <a:pt x="5954" y="8321"/>
                </a:lnTo>
                <a:lnTo>
                  <a:pt x="5950" y="8309"/>
                </a:lnTo>
                <a:lnTo>
                  <a:pt x="5944" y="8298"/>
                </a:lnTo>
                <a:lnTo>
                  <a:pt x="5937" y="8287"/>
                </a:lnTo>
                <a:lnTo>
                  <a:pt x="5910" y="8259"/>
                </a:lnTo>
                <a:lnTo>
                  <a:pt x="5875" y="8225"/>
                </a:lnTo>
                <a:lnTo>
                  <a:pt x="5856" y="8209"/>
                </a:lnTo>
                <a:lnTo>
                  <a:pt x="5838" y="8194"/>
                </a:lnTo>
                <a:lnTo>
                  <a:pt x="5820" y="8182"/>
                </a:lnTo>
                <a:lnTo>
                  <a:pt x="5804" y="8172"/>
                </a:lnTo>
                <a:lnTo>
                  <a:pt x="5791" y="8167"/>
                </a:lnTo>
                <a:lnTo>
                  <a:pt x="5779" y="8161"/>
                </a:lnTo>
                <a:lnTo>
                  <a:pt x="5769" y="8158"/>
                </a:lnTo>
                <a:lnTo>
                  <a:pt x="5758" y="8156"/>
                </a:lnTo>
                <a:lnTo>
                  <a:pt x="5749" y="8155"/>
                </a:lnTo>
                <a:lnTo>
                  <a:pt x="5739" y="8155"/>
                </a:lnTo>
                <a:lnTo>
                  <a:pt x="5731" y="8156"/>
                </a:lnTo>
                <a:lnTo>
                  <a:pt x="5723" y="8158"/>
                </a:lnTo>
                <a:lnTo>
                  <a:pt x="5714" y="8161"/>
                </a:lnTo>
                <a:lnTo>
                  <a:pt x="5707" y="8165"/>
                </a:lnTo>
                <a:lnTo>
                  <a:pt x="5690" y="8175"/>
                </a:lnTo>
                <a:lnTo>
                  <a:pt x="5672" y="8187"/>
                </a:lnTo>
                <a:lnTo>
                  <a:pt x="5651" y="8202"/>
                </a:lnTo>
                <a:lnTo>
                  <a:pt x="5633" y="8216"/>
                </a:lnTo>
                <a:lnTo>
                  <a:pt x="5623" y="8227"/>
                </a:lnTo>
                <a:lnTo>
                  <a:pt x="5620" y="8232"/>
                </a:lnTo>
                <a:lnTo>
                  <a:pt x="5618" y="8235"/>
                </a:lnTo>
                <a:lnTo>
                  <a:pt x="5618" y="8238"/>
                </a:lnTo>
                <a:lnTo>
                  <a:pt x="5618" y="8241"/>
                </a:lnTo>
                <a:lnTo>
                  <a:pt x="5621" y="8249"/>
                </a:lnTo>
                <a:lnTo>
                  <a:pt x="5625" y="8258"/>
                </a:lnTo>
                <a:lnTo>
                  <a:pt x="5626" y="8263"/>
                </a:lnTo>
                <a:lnTo>
                  <a:pt x="5629" y="8271"/>
                </a:lnTo>
                <a:lnTo>
                  <a:pt x="5630" y="8278"/>
                </a:lnTo>
                <a:lnTo>
                  <a:pt x="5630" y="8287"/>
                </a:lnTo>
                <a:lnTo>
                  <a:pt x="5630" y="8296"/>
                </a:lnTo>
                <a:lnTo>
                  <a:pt x="5629" y="8302"/>
                </a:lnTo>
                <a:lnTo>
                  <a:pt x="5626" y="8308"/>
                </a:lnTo>
                <a:lnTo>
                  <a:pt x="5623" y="8312"/>
                </a:lnTo>
                <a:lnTo>
                  <a:pt x="5619" y="8315"/>
                </a:lnTo>
                <a:lnTo>
                  <a:pt x="5615" y="8317"/>
                </a:lnTo>
                <a:lnTo>
                  <a:pt x="5610" y="8320"/>
                </a:lnTo>
                <a:lnTo>
                  <a:pt x="5605" y="8321"/>
                </a:lnTo>
                <a:lnTo>
                  <a:pt x="5594" y="8321"/>
                </a:lnTo>
                <a:lnTo>
                  <a:pt x="5582" y="8320"/>
                </a:lnTo>
                <a:lnTo>
                  <a:pt x="5570" y="8315"/>
                </a:lnTo>
                <a:lnTo>
                  <a:pt x="5559" y="8311"/>
                </a:lnTo>
                <a:lnTo>
                  <a:pt x="5554" y="8307"/>
                </a:lnTo>
                <a:lnTo>
                  <a:pt x="5548" y="8301"/>
                </a:lnTo>
                <a:lnTo>
                  <a:pt x="5538" y="8284"/>
                </a:lnTo>
                <a:lnTo>
                  <a:pt x="5526" y="8266"/>
                </a:lnTo>
                <a:lnTo>
                  <a:pt x="5519" y="8259"/>
                </a:lnTo>
                <a:lnTo>
                  <a:pt x="5513" y="8252"/>
                </a:lnTo>
                <a:lnTo>
                  <a:pt x="5497" y="8240"/>
                </a:lnTo>
                <a:lnTo>
                  <a:pt x="5488" y="8232"/>
                </a:lnTo>
                <a:lnTo>
                  <a:pt x="5477" y="8221"/>
                </a:lnTo>
                <a:lnTo>
                  <a:pt x="5467" y="8211"/>
                </a:lnTo>
                <a:lnTo>
                  <a:pt x="5460" y="8201"/>
                </a:lnTo>
                <a:lnTo>
                  <a:pt x="5457" y="8197"/>
                </a:lnTo>
                <a:lnTo>
                  <a:pt x="5456" y="8193"/>
                </a:lnTo>
                <a:lnTo>
                  <a:pt x="5456" y="8189"/>
                </a:lnTo>
                <a:lnTo>
                  <a:pt x="5457" y="8186"/>
                </a:lnTo>
                <a:lnTo>
                  <a:pt x="5464" y="8173"/>
                </a:lnTo>
                <a:lnTo>
                  <a:pt x="5469" y="8161"/>
                </a:lnTo>
                <a:lnTo>
                  <a:pt x="5471" y="8151"/>
                </a:lnTo>
                <a:lnTo>
                  <a:pt x="5472" y="8143"/>
                </a:lnTo>
                <a:lnTo>
                  <a:pt x="5472" y="8137"/>
                </a:lnTo>
                <a:lnTo>
                  <a:pt x="5469" y="8132"/>
                </a:lnTo>
                <a:lnTo>
                  <a:pt x="5466" y="8129"/>
                </a:lnTo>
                <a:lnTo>
                  <a:pt x="5462" y="8128"/>
                </a:lnTo>
                <a:lnTo>
                  <a:pt x="5456" y="8128"/>
                </a:lnTo>
                <a:lnTo>
                  <a:pt x="5450" y="8130"/>
                </a:lnTo>
                <a:lnTo>
                  <a:pt x="5444" y="8133"/>
                </a:lnTo>
                <a:lnTo>
                  <a:pt x="5438" y="8137"/>
                </a:lnTo>
                <a:lnTo>
                  <a:pt x="5430" y="8145"/>
                </a:lnTo>
                <a:lnTo>
                  <a:pt x="5425" y="8152"/>
                </a:lnTo>
                <a:lnTo>
                  <a:pt x="5418" y="8162"/>
                </a:lnTo>
                <a:lnTo>
                  <a:pt x="5413" y="8174"/>
                </a:lnTo>
                <a:lnTo>
                  <a:pt x="5408" y="8184"/>
                </a:lnTo>
                <a:lnTo>
                  <a:pt x="5402" y="8194"/>
                </a:lnTo>
                <a:lnTo>
                  <a:pt x="5394" y="8202"/>
                </a:lnTo>
                <a:lnTo>
                  <a:pt x="5386" y="8209"/>
                </a:lnTo>
                <a:lnTo>
                  <a:pt x="5377" y="8214"/>
                </a:lnTo>
                <a:lnTo>
                  <a:pt x="5367" y="8219"/>
                </a:lnTo>
                <a:lnTo>
                  <a:pt x="5359" y="8222"/>
                </a:lnTo>
                <a:lnTo>
                  <a:pt x="5350" y="8223"/>
                </a:lnTo>
                <a:lnTo>
                  <a:pt x="5341" y="8223"/>
                </a:lnTo>
                <a:lnTo>
                  <a:pt x="5334" y="8221"/>
                </a:lnTo>
                <a:lnTo>
                  <a:pt x="5328" y="8218"/>
                </a:lnTo>
                <a:lnTo>
                  <a:pt x="5323" y="8212"/>
                </a:lnTo>
                <a:lnTo>
                  <a:pt x="5319" y="8205"/>
                </a:lnTo>
                <a:lnTo>
                  <a:pt x="5318" y="8195"/>
                </a:lnTo>
                <a:lnTo>
                  <a:pt x="5319" y="8183"/>
                </a:lnTo>
                <a:lnTo>
                  <a:pt x="5324" y="8170"/>
                </a:lnTo>
                <a:lnTo>
                  <a:pt x="5326" y="8165"/>
                </a:lnTo>
                <a:lnTo>
                  <a:pt x="5328" y="8162"/>
                </a:lnTo>
                <a:lnTo>
                  <a:pt x="5335" y="8155"/>
                </a:lnTo>
                <a:lnTo>
                  <a:pt x="5342" y="8148"/>
                </a:lnTo>
                <a:lnTo>
                  <a:pt x="5352" y="8141"/>
                </a:lnTo>
                <a:lnTo>
                  <a:pt x="5361" y="8134"/>
                </a:lnTo>
                <a:lnTo>
                  <a:pt x="5369" y="8126"/>
                </a:lnTo>
                <a:lnTo>
                  <a:pt x="5377" y="8119"/>
                </a:lnTo>
                <a:lnTo>
                  <a:pt x="5382" y="8110"/>
                </a:lnTo>
                <a:lnTo>
                  <a:pt x="5383" y="8107"/>
                </a:lnTo>
                <a:lnTo>
                  <a:pt x="5383" y="8104"/>
                </a:lnTo>
                <a:lnTo>
                  <a:pt x="5382" y="8099"/>
                </a:lnTo>
                <a:lnTo>
                  <a:pt x="5380" y="8095"/>
                </a:lnTo>
                <a:lnTo>
                  <a:pt x="5375" y="8085"/>
                </a:lnTo>
                <a:lnTo>
                  <a:pt x="5368" y="8074"/>
                </a:lnTo>
                <a:lnTo>
                  <a:pt x="5353" y="8053"/>
                </a:lnTo>
                <a:lnTo>
                  <a:pt x="5348" y="8043"/>
                </a:lnTo>
                <a:lnTo>
                  <a:pt x="5344" y="8034"/>
                </a:lnTo>
                <a:lnTo>
                  <a:pt x="5342" y="8027"/>
                </a:lnTo>
                <a:lnTo>
                  <a:pt x="5338" y="8015"/>
                </a:lnTo>
                <a:lnTo>
                  <a:pt x="5332" y="7999"/>
                </a:lnTo>
                <a:lnTo>
                  <a:pt x="5326" y="7985"/>
                </a:lnTo>
                <a:lnTo>
                  <a:pt x="5322" y="7980"/>
                </a:lnTo>
                <a:lnTo>
                  <a:pt x="5318" y="7975"/>
                </a:lnTo>
                <a:lnTo>
                  <a:pt x="5314" y="7969"/>
                </a:lnTo>
                <a:lnTo>
                  <a:pt x="5310" y="7967"/>
                </a:lnTo>
                <a:lnTo>
                  <a:pt x="5305" y="7966"/>
                </a:lnTo>
                <a:lnTo>
                  <a:pt x="5301" y="7966"/>
                </a:lnTo>
                <a:lnTo>
                  <a:pt x="5297" y="7969"/>
                </a:lnTo>
                <a:lnTo>
                  <a:pt x="5292" y="7975"/>
                </a:lnTo>
                <a:lnTo>
                  <a:pt x="5276" y="7998"/>
                </a:lnTo>
                <a:lnTo>
                  <a:pt x="5260" y="8021"/>
                </a:lnTo>
                <a:lnTo>
                  <a:pt x="5245" y="8044"/>
                </a:lnTo>
                <a:lnTo>
                  <a:pt x="5230" y="8068"/>
                </a:lnTo>
                <a:lnTo>
                  <a:pt x="5223" y="8080"/>
                </a:lnTo>
                <a:lnTo>
                  <a:pt x="5214" y="8088"/>
                </a:lnTo>
                <a:lnTo>
                  <a:pt x="5206" y="8096"/>
                </a:lnTo>
                <a:lnTo>
                  <a:pt x="5195" y="8101"/>
                </a:lnTo>
                <a:lnTo>
                  <a:pt x="5184" y="8106"/>
                </a:lnTo>
                <a:lnTo>
                  <a:pt x="5173" y="8109"/>
                </a:lnTo>
                <a:lnTo>
                  <a:pt x="5161" y="8111"/>
                </a:lnTo>
                <a:lnTo>
                  <a:pt x="5148" y="8112"/>
                </a:lnTo>
                <a:lnTo>
                  <a:pt x="5123" y="8114"/>
                </a:lnTo>
                <a:lnTo>
                  <a:pt x="5097" y="8116"/>
                </a:lnTo>
                <a:lnTo>
                  <a:pt x="5085" y="8118"/>
                </a:lnTo>
                <a:lnTo>
                  <a:pt x="5073" y="8120"/>
                </a:lnTo>
                <a:lnTo>
                  <a:pt x="5061" y="8123"/>
                </a:lnTo>
                <a:lnTo>
                  <a:pt x="5050" y="8126"/>
                </a:lnTo>
                <a:lnTo>
                  <a:pt x="5025" y="8137"/>
                </a:lnTo>
                <a:lnTo>
                  <a:pt x="5018" y="8142"/>
                </a:lnTo>
                <a:lnTo>
                  <a:pt x="5012" y="8146"/>
                </a:lnTo>
                <a:lnTo>
                  <a:pt x="5011" y="8148"/>
                </a:lnTo>
                <a:lnTo>
                  <a:pt x="5010" y="8151"/>
                </a:lnTo>
                <a:lnTo>
                  <a:pt x="5011" y="8158"/>
                </a:lnTo>
                <a:lnTo>
                  <a:pt x="5014" y="8168"/>
                </a:lnTo>
                <a:lnTo>
                  <a:pt x="5018" y="8182"/>
                </a:lnTo>
                <a:lnTo>
                  <a:pt x="5018" y="8184"/>
                </a:lnTo>
                <a:lnTo>
                  <a:pt x="5017" y="8187"/>
                </a:lnTo>
                <a:lnTo>
                  <a:pt x="5011" y="8195"/>
                </a:lnTo>
                <a:lnTo>
                  <a:pt x="5004" y="8203"/>
                </a:lnTo>
                <a:lnTo>
                  <a:pt x="4994" y="8212"/>
                </a:lnTo>
                <a:lnTo>
                  <a:pt x="4973" y="8227"/>
                </a:lnTo>
                <a:lnTo>
                  <a:pt x="4960" y="8238"/>
                </a:lnTo>
                <a:lnTo>
                  <a:pt x="4948" y="8249"/>
                </a:lnTo>
                <a:lnTo>
                  <a:pt x="4939" y="8261"/>
                </a:lnTo>
                <a:lnTo>
                  <a:pt x="4928" y="8272"/>
                </a:lnTo>
                <a:lnTo>
                  <a:pt x="4922" y="8276"/>
                </a:lnTo>
                <a:lnTo>
                  <a:pt x="4915" y="8282"/>
                </a:lnTo>
                <a:lnTo>
                  <a:pt x="4903" y="8286"/>
                </a:lnTo>
                <a:lnTo>
                  <a:pt x="4889" y="8289"/>
                </a:lnTo>
                <a:lnTo>
                  <a:pt x="4859" y="8294"/>
                </a:lnTo>
                <a:lnTo>
                  <a:pt x="4844" y="8296"/>
                </a:lnTo>
                <a:lnTo>
                  <a:pt x="4831" y="8298"/>
                </a:lnTo>
                <a:lnTo>
                  <a:pt x="4819" y="8303"/>
                </a:lnTo>
                <a:lnTo>
                  <a:pt x="4814" y="8305"/>
                </a:lnTo>
                <a:lnTo>
                  <a:pt x="4810" y="8310"/>
                </a:lnTo>
                <a:lnTo>
                  <a:pt x="4804" y="8314"/>
                </a:lnTo>
                <a:lnTo>
                  <a:pt x="4799" y="8318"/>
                </a:lnTo>
                <a:lnTo>
                  <a:pt x="4789" y="8326"/>
                </a:lnTo>
                <a:lnTo>
                  <a:pt x="4786" y="8329"/>
                </a:lnTo>
                <a:lnTo>
                  <a:pt x="4784" y="8335"/>
                </a:lnTo>
                <a:lnTo>
                  <a:pt x="4782" y="8340"/>
                </a:lnTo>
                <a:lnTo>
                  <a:pt x="4782" y="8348"/>
                </a:lnTo>
                <a:lnTo>
                  <a:pt x="4784" y="8353"/>
                </a:lnTo>
                <a:lnTo>
                  <a:pt x="4781" y="8359"/>
                </a:lnTo>
                <a:lnTo>
                  <a:pt x="4778" y="8364"/>
                </a:lnTo>
                <a:lnTo>
                  <a:pt x="4774" y="8371"/>
                </a:lnTo>
                <a:lnTo>
                  <a:pt x="4761" y="8383"/>
                </a:lnTo>
                <a:lnTo>
                  <a:pt x="4746" y="8396"/>
                </a:lnTo>
                <a:lnTo>
                  <a:pt x="4714" y="8417"/>
                </a:lnTo>
                <a:lnTo>
                  <a:pt x="4701" y="8427"/>
                </a:lnTo>
                <a:lnTo>
                  <a:pt x="4692" y="8434"/>
                </a:lnTo>
                <a:lnTo>
                  <a:pt x="4676" y="8449"/>
                </a:lnTo>
                <a:lnTo>
                  <a:pt x="4661" y="8462"/>
                </a:lnTo>
                <a:lnTo>
                  <a:pt x="4647" y="8471"/>
                </a:lnTo>
                <a:lnTo>
                  <a:pt x="4632" y="8480"/>
                </a:lnTo>
                <a:lnTo>
                  <a:pt x="4616" y="8487"/>
                </a:lnTo>
                <a:lnTo>
                  <a:pt x="4599" y="8492"/>
                </a:lnTo>
                <a:lnTo>
                  <a:pt x="4580" y="8496"/>
                </a:lnTo>
                <a:lnTo>
                  <a:pt x="4558" y="8500"/>
                </a:lnTo>
                <a:lnTo>
                  <a:pt x="4559" y="8511"/>
                </a:lnTo>
                <a:lnTo>
                  <a:pt x="4561" y="8529"/>
                </a:lnTo>
                <a:lnTo>
                  <a:pt x="4561" y="8553"/>
                </a:lnTo>
                <a:lnTo>
                  <a:pt x="4561" y="8578"/>
                </a:lnTo>
                <a:lnTo>
                  <a:pt x="4560" y="8590"/>
                </a:lnTo>
                <a:lnTo>
                  <a:pt x="4558" y="8601"/>
                </a:lnTo>
                <a:lnTo>
                  <a:pt x="4556" y="8610"/>
                </a:lnTo>
                <a:lnTo>
                  <a:pt x="4552" y="8618"/>
                </a:lnTo>
                <a:lnTo>
                  <a:pt x="4548" y="8623"/>
                </a:lnTo>
                <a:lnTo>
                  <a:pt x="4545" y="8624"/>
                </a:lnTo>
                <a:lnTo>
                  <a:pt x="4542" y="8626"/>
                </a:lnTo>
                <a:lnTo>
                  <a:pt x="4539" y="8626"/>
                </a:lnTo>
                <a:lnTo>
                  <a:pt x="4535" y="8624"/>
                </a:lnTo>
                <a:lnTo>
                  <a:pt x="4532" y="8623"/>
                </a:lnTo>
                <a:lnTo>
                  <a:pt x="4527" y="8620"/>
                </a:lnTo>
                <a:lnTo>
                  <a:pt x="4514" y="8610"/>
                </a:lnTo>
                <a:lnTo>
                  <a:pt x="4504" y="8600"/>
                </a:lnTo>
                <a:lnTo>
                  <a:pt x="4499" y="8593"/>
                </a:lnTo>
                <a:lnTo>
                  <a:pt x="4495" y="8587"/>
                </a:lnTo>
                <a:lnTo>
                  <a:pt x="4492" y="8579"/>
                </a:lnTo>
                <a:lnTo>
                  <a:pt x="4491" y="8571"/>
                </a:lnTo>
                <a:lnTo>
                  <a:pt x="4488" y="8558"/>
                </a:lnTo>
                <a:lnTo>
                  <a:pt x="4485" y="8536"/>
                </a:lnTo>
                <a:lnTo>
                  <a:pt x="4484" y="8524"/>
                </a:lnTo>
                <a:lnTo>
                  <a:pt x="4482" y="8515"/>
                </a:lnTo>
                <a:lnTo>
                  <a:pt x="4479" y="8509"/>
                </a:lnTo>
                <a:lnTo>
                  <a:pt x="4478" y="8509"/>
                </a:lnTo>
                <a:lnTo>
                  <a:pt x="4476" y="8509"/>
                </a:lnTo>
                <a:lnTo>
                  <a:pt x="4475" y="8509"/>
                </a:lnTo>
                <a:lnTo>
                  <a:pt x="4473" y="8507"/>
                </a:lnTo>
                <a:lnTo>
                  <a:pt x="4466" y="8501"/>
                </a:lnTo>
                <a:lnTo>
                  <a:pt x="4445" y="8477"/>
                </a:lnTo>
                <a:lnTo>
                  <a:pt x="4410" y="8436"/>
                </a:lnTo>
                <a:lnTo>
                  <a:pt x="4403" y="8425"/>
                </a:lnTo>
                <a:lnTo>
                  <a:pt x="4397" y="8415"/>
                </a:lnTo>
                <a:lnTo>
                  <a:pt x="4394" y="8403"/>
                </a:lnTo>
                <a:lnTo>
                  <a:pt x="4393" y="8390"/>
                </a:lnTo>
                <a:lnTo>
                  <a:pt x="4392" y="8376"/>
                </a:lnTo>
                <a:lnTo>
                  <a:pt x="4390" y="8366"/>
                </a:lnTo>
                <a:lnTo>
                  <a:pt x="4386" y="8360"/>
                </a:lnTo>
                <a:lnTo>
                  <a:pt x="4382" y="8356"/>
                </a:lnTo>
                <a:lnTo>
                  <a:pt x="4371" y="8350"/>
                </a:lnTo>
                <a:lnTo>
                  <a:pt x="4365" y="8343"/>
                </a:lnTo>
                <a:lnTo>
                  <a:pt x="4357" y="8335"/>
                </a:lnTo>
                <a:lnTo>
                  <a:pt x="4351" y="8327"/>
                </a:lnTo>
                <a:lnTo>
                  <a:pt x="4345" y="8322"/>
                </a:lnTo>
                <a:lnTo>
                  <a:pt x="4332" y="8312"/>
                </a:lnTo>
                <a:lnTo>
                  <a:pt x="4327" y="8308"/>
                </a:lnTo>
                <a:lnTo>
                  <a:pt x="4323" y="8301"/>
                </a:lnTo>
                <a:lnTo>
                  <a:pt x="4321" y="8298"/>
                </a:lnTo>
                <a:lnTo>
                  <a:pt x="4321" y="8292"/>
                </a:lnTo>
                <a:lnTo>
                  <a:pt x="4321" y="8282"/>
                </a:lnTo>
                <a:lnTo>
                  <a:pt x="4322" y="8270"/>
                </a:lnTo>
                <a:lnTo>
                  <a:pt x="4322" y="8263"/>
                </a:lnTo>
                <a:lnTo>
                  <a:pt x="4322" y="8258"/>
                </a:lnTo>
                <a:lnTo>
                  <a:pt x="4321" y="8252"/>
                </a:lnTo>
                <a:lnTo>
                  <a:pt x="4319" y="8248"/>
                </a:lnTo>
                <a:lnTo>
                  <a:pt x="4315" y="8244"/>
                </a:lnTo>
                <a:lnTo>
                  <a:pt x="4310" y="8239"/>
                </a:lnTo>
                <a:lnTo>
                  <a:pt x="4297" y="8232"/>
                </a:lnTo>
                <a:lnTo>
                  <a:pt x="4282" y="8226"/>
                </a:lnTo>
                <a:lnTo>
                  <a:pt x="4248" y="8214"/>
                </a:lnTo>
                <a:lnTo>
                  <a:pt x="4230" y="8208"/>
                </a:lnTo>
                <a:lnTo>
                  <a:pt x="4214" y="8200"/>
                </a:lnTo>
                <a:lnTo>
                  <a:pt x="4207" y="8197"/>
                </a:lnTo>
                <a:lnTo>
                  <a:pt x="4202" y="8192"/>
                </a:lnTo>
                <a:lnTo>
                  <a:pt x="4197" y="8187"/>
                </a:lnTo>
                <a:lnTo>
                  <a:pt x="4192" y="8182"/>
                </a:lnTo>
                <a:lnTo>
                  <a:pt x="4187" y="8172"/>
                </a:lnTo>
                <a:lnTo>
                  <a:pt x="4184" y="8162"/>
                </a:lnTo>
                <a:lnTo>
                  <a:pt x="4177" y="8145"/>
                </a:lnTo>
                <a:lnTo>
                  <a:pt x="4169" y="8109"/>
                </a:lnTo>
                <a:lnTo>
                  <a:pt x="4166" y="8101"/>
                </a:lnTo>
                <a:lnTo>
                  <a:pt x="4163" y="8093"/>
                </a:lnTo>
                <a:lnTo>
                  <a:pt x="4160" y="8085"/>
                </a:lnTo>
                <a:lnTo>
                  <a:pt x="4154" y="8078"/>
                </a:lnTo>
                <a:lnTo>
                  <a:pt x="4149" y="8071"/>
                </a:lnTo>
                <a:lnTo>
                  <a:pt x="4141" y="8065"/>
                </a:lnTo>
                <a:lnTo>
                  <a:pt x="4133" y="8058"/>
                </a:lnTo>
                <a:lnTo>
                  <a:pt x="4122" y="8052"/>
                </a:lnTo>
                <a:lnTo>
                  <a:pt x="4115" y="8048"/>
                </a:lnTo>
                <a:lnTo>
                  <a:pt x="4112" y="8045"/>
                </a:lnTo>
                <a:lnTo>
                  <a:pt x="4110" y="8041"/>
                </a:lnTo>
                <a:lnTo>
                  <a:pt x="4109" y="8037"/>
                </a:lnTo>
                <a:lnTo>
                  <a:pt x="4110" y="8029"/>
                </a:lnTo>
                <a:lnTo>
                  <a:pt x="4110" y="8023"/>
                </a:lnTo>
                <a:lnTo>
                  <a:pt x="4110" y="8017"/>
                </a:lnTo>
                <a:lnTo>
                  <a:pt x="4108" y="8007"/>
                </a:lnTo>
                <a:lnTo>
                  <a:pt x="4103" y="8001"/>
                </a:lnTo>
                <a:lnTo>
                  <a:pt x="4098" y="7996"/>
                </a:lnTo>
                <a:lnTo>
                  <a:pt x="4092" y="7992"/>
                </a:lnTo>
                <a:lnTo>
                  <a:pt x="4080" y="7985"/>
                </a:lnTo>
                <a:lnTo>
                  <a:pt x="4075" y="7981"/>
                </a:lnTo>
                <a:lnTo>
                  <a:pt x="4072" y="7975"/>
                </a:lnTo>
                <a:lnTo>
                  <a:pt x="4069" y="7969"/>
                </a:lnTo>
                <a:lnTo>
                  <a:pt x="4064" y="7964"/>
                </a:lnTo>
                <a:lnTo>
                  <a:pt x="4056" y="7955"/>
                </a:lnTo>
                <a:lnTo>
                  <a:pt x="4046" y="7946"/>
                </a:lnTo>
                <a:lnTo>
                  <a:pt x="4035" y="7940"/>
                </a:lnTo>
                <a:lnTo>
                  <a:pt x="4013" y="7927"/>
                </a:lnTo>
                <a:lnTo>
                  <a:pt x="4002" y="7919"/>
                </a:lnTo>
                <a:lnTo>
                  <a:pt x="3992" y="7910"/>
                </a:lnTo>
                <a:lnTo>
                  <a:pt x="3989" y="7907"/>
                </a:lnTo>
                <a:lnTo>
                  <a:pt x="3988" y="7905"/>
                </a:lnTo>
                <a:lnTo>
                  <a:pt x="3987" y="7902"/>
                </a:lnTo>
                <a:lnTo>
                  <a:pt x="3988" y="7901"/>
                </a:lnTo>
                <a:lnTo>
                  <a:pt x="3990" y="7897"/>
                </a:lnTo>
                <a:lnTo>
                  <a:pt x="3995" y="7894"/>
                </a:lnTo>
                <a:lnTo>
                  <a:pt x="3999" y="7891"/>
                </a:lnTo>
                <a:lnTo>
                  <a:pt x="4003" y="7887"/>
                </a:lnTo>
                <a:lnTo>
                  <a:pt x="4003" y="7884"/>
                </a:lnTo>
                <a:lnTo>
                  <a:pt x="4005" y="7881"/>
                </a:lnTo>
                <a:lnTo>
                  <a:pt x="4003" y="7878"/>
                </a:lnTo>
                <a:lnTo>
                  <a:pt x="4001" y="7875"/>
                </a:lnTo>
                <a:lnTo>
                  <a:pt x="3995" y="7865"/>
                </a:lnTo>
                <a:lnTo>
                  <a:pt x="3986" y="7856"/>
                </a:lnTo>
                <a:lnTo>
                  <a:pt x="3977" y="7848"/>
                </a:lnTo>
                <a:lnTo>
                  <a:pt x="3969" y="7839"/>
                </a:lnTo>
                <a:lnTo>
                  <a:pt x="3962" y="7829"/>
                </a:lnTo>
                <a:lnTo>
                  <a:pt x="3960" y="7825"/>
                </a:lnTo>
                <a:lnTo>
                  <a:pt x="3958" y="7819"/>
                </a:lnTo>
                <a:lnTo>
                  <a:pt x="3958" y="7814"/>
                </a:lnTo>
                <a:lnTo>
                  <a:pt x="3959" y="7808"/>
                </a:lnTo>
                <a:lnTo>
                  <a:pt x="3961" y="7803"/>
                </a:lnTo>
                <a:lnTo>
                  <a:pt x="3965" y="7797"/>
                </a:lnTo>
                <a:lnTo>
                  <a:pt x="3972" y="7786"/>
                </a:lnTo>
                <a:lnTo>
                  <a:pt x="3976" y="7777"/>
                </a:lnTo>
                <a:lnTo>
                  <a:pt x="3978" y="7768"/>
                </a:lnTo>
                <a:lnTo>
                  <a:pt x="3978" y="7762"/>
                </a:lnTo>
                <a:lnTo>
                  <a:pt x="3977" y="7756"/>
                </a:lnTo>
                <a:lnTo>
                  <a:pt x="3974" y="7751"/>
                </a:lnTo>
                <a:lnTo>
                  <a:pt x="3970" y="7748"/>
                </a:lnTo>
                <a:lnTo>
                  <a:pt x="3964" y="7744"/>
                </a:lnTo>
                <a:lnTo>
                  <a:pt x="3957" y="7742"/>
                </a:lnTo>
                <a:lnTo>
                  <a:pt x="3949" y="7741"/>
                </a:lnTo>
                <a:lnTo>
                  <a:pt x="3942" y="7740"/>
                </a:lnTo>
                <a:lnTo>
                  <a:pt x="3933" y="7740"/>
                </a:lnTo>
                <a:lnTo>
                  <a:pt x="3914" y="7742"/>
                </a:lnTo>
                <a:lnTo>
                  <a:pt x="3897" y="7746"/>
                </a:lnTo>
                <a:lnTo>
                  <a:pt x="3893" y="7746"/>
                </a:lnTo>
                <a:lnTo>
                  <a:pt x="3886" y="7743"/>
                </a:lnTo>
                <a:lnTo>
                  <a:pt x="3880" y="7740"/>
                </a:lnTo>
                <a:lnTo>
                  <a:pt x="3872" y="7736"/>
                </a:lnTo>
                <a:lnTo>
                  <a:pt x="3857" y="7724"/>
                </a:lnTo>
                <a:lnTo>
                  <a:pt x="3841" y="7709"/>
                </a:lnTo>
                <a:lnTo>
                  <a:pt x="3828" y="7692"/>
                </a:lnTo>
                <a:lnTo>
                  <a:pt x="3822" y="7685"/>
                </a:lnTo>
                <a:lnTo>
                  <a:pt x="3818" y="7676"/>
                </a:lnTo>
                <a:lnTo>
                  <a:pt x="3815" y="7670"/>
                </a:lnTo>
                <a:lnTo>
                  <a:pt x="3812" y="7663"/>
                </a:lnTo>
                <a:lnTo>
                  <a:pt x="3812" y="7657"/>
                </a:lnTo>
                <a:lnTo>
                  <a:pt x="3815" y="7652"/>
                </a:lnTo>
                <a:lnTo>
                  <a:pt x="3821" y="7644"/>
                </a:lnTo>
                <a:lnTo>
                  <a:pt x="3829" y="7632"/>
                </a:lnTo>
                <a:lnTo>
                  <a:pt x="3836" y="7618"/>
                </a:lnTo>
                <a:lnTo>
                  <a:pt x="3843" y="7603"/>
                </a:lnTo>
                <a:lnTo>
                  <a:pt x="3848" y="7589"/>
                </a:lnTo>
                <a:lnTo>
                  <a:pt x="3852" y="7576"/>
                </a:lnTo>
                <a:lnTo>
                  <a:pt x="3852" y="7571"/>
                </a:lnTo>
                <a:lnTo>
                  <a:pt x="3850" y="7565"/>
                </a:lnTo>
                <a:lnTo>
                  <a:pt x="3849" y="7560"/>
                </a:lnTo>
                <a:lnTo>
                  <a:pt x="3846" y="7557"/>
                </a:lnTo>
                <a:lnTo>
                  <a:pt x="3835" y="7545"/>
                </a:lnTo>
                <a:lnTo>
                  <a:pt x="3830" y="7540"/>
                </a:lnTo>
                <a:lnTo>
                  <a:pt x="3826" y="7538"/>
                </a:lnTo>
                <a:lnTo>
                  <a:pt x="3820" y="7537"/>
                </a:lnTo>
                <a:lnTo>
                  <a:pt x="3814" y="7537"/>
                </a:lnTo>
                <a:lnTo>
                  <a:pt x="3806" y="7539"/>
                </a:lnTo>
                <a:lnTo>
                  <a:pt x="3795" y="7542"/>
                </a:lnTo>
                <a:lnTo>
                  <a:pt x="3775" y="7546"/>
                </a:lnTo>
                <a:lnTo>
                  <a:pt x="3762" y="7549"/>
                </a:lnTo>
                <a:lnTo>
                  <a:pt x="3748" y="7553"/>
                </a:lnTo>
                <a:lnTo>
                  <a:pt x="3735" y="7559"/>
                </a:lnTo>
                <a:lnTo>
                  <a:pt x="3730" y="7562"/>
                </a:lnTo>
                <a:lnTo>
                  <a:pt x="3726" y="7565"/>
                </a:lnTo>
                <a:lnTo>
                  <a:pt x="3722" y="7570"/>
                </a:lnTo>
                <a:lnTo>
                  <a:pt x="3720" y="7574"/>
                </a:lnTo>
                <a:lnTo>
                  <a:pt x="3720" y="7578"/>
                </a:lnTo>
                <a:lnTo>
                  <a:pt x="3720" y="7585"/>
                </a:lnTo>
                <a:lnTo>
                  <a:pt x="3724" y="7596"/>
                </a:lnTo>
                <a:lnTo>
                  <a:pt x="3725" y="7606"/>
                </a:lnTo>
                <a:lnTo>
                  <a:pt x="3724" y="7614"/>
                </a:lnTo>
                <a:lnTo>
                  <a:pt x="3721" y="7622"/>
                </a:lnTo>
                <a:lnTo>
                  <a:pt x="3717" y="7629"/>
                </a:lnTo>
                <a:lnTo>
                  <a:pt x="3711" y="7637"/>
                </a:lnTo>
                <a:lnTo>
                  <a:pt x="3694" y="7659"/>
                </a:lnTo>
                <a:lnTo>
                  <a:pt x="3683" y="7672"/>
                </a:lnTo>
                <a:lnTo>
                  <a:pt x="3674" y="7683"/>
                </a:lnTo>
                <a:lnTo>
                  <a:pt x="3664" y="7691"/>
                </a:lnTo>
                <a:lnTo>
                  <a:pt x="3655" y="7698"/>
                </a:lnTo>
                <a:lnTo>
                  <a:pt x="3644" y="7702"/>
                </a:lnTo>
                <a:lnTo>
                  <a:pt x="3633" y="7705"/>
                </a:lnTo>
                <a:lnTo>
                  <a:pt x="3619" y="7708"/>
                </a:lnTo>
                <a:lnTo>
                  <a:pt x="3603" y="7710"/>
                </a:lnTo>
                <a:lnTo>
                  <a:pt x="3625" y="7686"/>
                </a:lnTo>
                <a:lnTo>
                  <a:pt x="3640" y="7670"/>
                </a:lnTo>
                <a:lnTo>
                  <a:pt x="3654" y="7652"/>
                </a:lnTo>
                <a:lnTo>
                  <a:pt x="3660" y="7644"/>
                </a:lnTo>
                <a:lnTo>
                  <a:pt x="3664" y="7636"/>
                </a:lnTo>
                <a:lnTo>
                  <a:pt x="3667" y="7628"/>
                </a:lnTo>
                <a:lnTo>
                  <a:pt x="3668" y="7621"/>
                </a:lnTo>
                <a:lnTo>
                  <a:pt x="3668" y="7615"/>
                </a:lnTo>
                <a:lnTo>
                  <a:pt x="3667" y="7612"/>
                </a:lnTo>
                <a:lnTo>
                  <a:pt x="3665" y="7610"/>
                </a:lnTo>
                <a:lnTo>
                  <a:pt x="3662" y="7608"/>
                </a:lnTo>
                <a:lnTo>
                  <a:pt x="3658" y="7606"/>
                </a:lnTo>
                <a:lnTo>
                  <a:pt x="3650" y="7603"/>
                </a:lnTo>
                <a:lnTo>
                  <a:pt x="3667" y="7584"/>
                </a:lnTo>
                <a:lnTo>
                  <a:pt x="3675" y="7573"/>
                </a:lnTo>
                <a:lnTo>
                  <a:pt x="3682" y="7562"/>
                </a:lnTo>
                <a:lnTo>
                  <a:pt x="3688" y="7550"/>
                </a:lnTo>
                <a:lnTo>
                  <a:pt x="3690" y="7545"/>
                </a:lnTo>
                <a:lnTo>
                  <a:pt x="3692" y="7538"/>
                </a:lnTo>
                <a:lnTo>
                  <a:pt x="3692" y="7532"/>
                </a:lnTo>
                <a:lnTo>
                  <a:pt x="3692" y="7525"/>
                </a:lnTo>
                <a:lnTo>
                  <a:pt x="3692" y="7519"/>
                </a:lnTo>
                <a:lnTo>
                  <a:pt x="3690" y="7512"/>
                </a:lnTo>
                <a:lnTo>
                  <a:pt x="3684" y="7498"/>
                </a:lnTo>
                <a:lnTo>
                  <a:pt x="3679" y="7487"/>
                </a:lnTo>
                <a:lnTo>
                  <a:pt x="3669" y="7469"/>
                </a:lnTo>
                <a:lnTo>
                  <a:pt x="3666" y="7460"/>
                </a:lnTo>
                <a:lnTo>
                  <a:pt x="3665" y="7450"/>
                </a:lnTo>
                <a:lnTo>
                  <a:pt x="3666" y="7438"/>
                </a:lnTo>
                <a:lnTo>
                  <a:pt x="3669" y="7423"/>
                </a:lnTo>
                <a:lnTo>
                  <a:pt x="3673" y="7414"/>
                </a:lnTo>
                <a:lnTo>
                  <a:pt x="3678" y="7402"/>
                </a:lnTo>
                <a:lnTo>
                  <a:pt x="3684" y="7389"/>
                </a:lnTo>
                <a:lnTo>
                  <a:pt x="3689" y="7376"/>
                </a:lnTo>
                <a:lnTo>
                  <a:pt x="3691" y="7370"/>
                </a:lnTo>
                <a:lnTo>
                  <a:pt x="3692" y="7364"/>
                </a:lnTo>
                <a:lnTo>
                  <a:pt x="3692" y="7358"/>
                </a:lnTo>
                <a:lnTo>
                  <a:pt x="3691" y="7354"/>
                </a:lnTo>
                <a:lnTo>
                  <a:pt x="3689" y="7349"/>
                </a:lnTo>
                <a:lnTo>
                  <a:pt x="3686" y="7346"/>
                </a:lnTo>
                <a:lnTo>
                  <a:pt x="3680" y="7344"/>
                </a:lnTo>
                <a:lnTo>
                  <a:pt x="3674" y="7342"/>
                </a:lnTo>
                <a:lnTo>
                  <a:pt x="3661" y="7340"/>
                </a:lnTo>
                <a:lnTo>
                  <a:pt x="3651" y="7336"/>
                </a:lnTo>
                <a:lnTo>
                  <a:pt x="3641" y="7333"/>
                </a:lnTo>
                <a:lnTo>
                  <a:pt x="3632" y="7331"/>
                </a:lnTo>
                <a:lnTo>
                  <a:pt x="3624" y="7330"/>
                </a:lnTo>
                <a:lnTo>
                  <a:pt x="3620" y="7331"/>
                </a:lnTo>
                <a:lnTo>
                  <a:pt x="3616" y="7333"/>
                </a:lnTo>
                <a:lnTo>
                  <a:pt x="3613" y="7335"/>
                </a:lnTo>
                <a:lnTo>
                  <a:pt x="3610" y="7339"/>
                </a:lnTo>
                <a:lnTo>
                  <a:pt x="3605" y="7343"/>
                </a:lnTo>
                <a:lnTo>
                  <a:pt x="3602" y="7349"/>
                </a:lnTo>
                <a:lnTo>
                  <a:pt x="3597" y="7356"/>
                </a:lnTo>
                <a:lnTo>
                  <a:pt x="3591" y="7361"/>
                </a:lnTo>
                <a:lnTo>
                  <a:pt x="3584" y="7366"/>
                </a:lnTo>
                <a:lnTo>
                  <a:pt x="3576" y="7370"/>
                </a:lnTo>
                <a:lnTo>
                  <a:pt x="3568" y="7373"/>
                </a:lnTo>
                <a:lnTo>
                  <a:pt x="3560" y="7377"/>
                </a:lnTo>
                <a:lnTo>
                  <a:pt x="3543" y="7380"/>
                </a:lnTo>
                <a:lnTo>
                  <a:pt x="3539" y="7381"/>
                </a:lnTo>
                <a:lnTo>
                  <a:pt x="3536" y="7384"/>
                </a:lnTo>
                <a:lnTo>
                  <a:pt x="3532" y="7389"/>
                </a:lnTo>
                <a:lnTo>
                  <a:pt x="3529" y="7393"/>
                </a:lnTo>
                <a:lnTo>
                  <a:pt x="3524" y="7406"/>
                </a:lnTo>
                <a:lnTo>
                  <a:pt x="3520" y="7420"/>
                </a:lnTo>
                <a:lnTo>
                  <a:pt x="3511" y="7450"/>
                </a:lnTo>
                <a:lnTo>
                  <a:pt x="3505" y="7463"/>
                </a:lnTo>
                <a:lnTo>
                  <a:pt x="3503" y="7468"/>
                </a:lnTo>
                <a:lnTo>
                  <a:pt x="3500" y="7472"/>
                </a:lnTo>
                <a:lnTo>
                  <a:pt x="3490" y="7484"/>
                </a:lnTo>
                <a:lnTo>
                  <a:pt x="3483" y="7496"/>
                </a:lnTo>
                <a:lnTo>
                  <a:pt x="3475" y="7509"/>
                </a:lnTo>
                <a:lnTo>
                  <a:pt x="3470" y="7523"/>
                </a:lnTo>
                <a:lnTo>
                  <a:pt x="3460" y="7551"/>
                </a:lnTo>
                <a:lnTo>
                  <a:pt x="3450" y="7581"/>
                </a:lnTo>
                <a:lnTo>
                  <a:pt x="3443" y="7569"/>
                </a:lnTo>
                <a:lnTo>
                  <a:pt x="3436" y="7558"/>
                </a:lnTo>
                <a:lnTo>
                  <a:pt x="3433" y="7549"/>
                </a:lnTo>
                <a:lnTo>
                  <a:pt x="3430" y="7540"/>
                </a:lnTo>
                <a:lnTo>
                  <a:pt x="3428" y="7532"/>
                </a:lnTo>
                <a:lnTo>
                  <a:pt x="3427" y="7522"/>
                </a:lnTo>
                <a:lnTo>
                  <a:pt x="3426" y="7496"/>
                </a:lnTo>
                <a:lnTo>
                  <a:pt x="3425" y="7481"/>
                </a:lnTo>
                <a:lnTo>
                  <a:pt x="3423" y="7461"/>
                </a:lnTo>
                <a:lnTo>
                  <a:pt x="3420" y="7441"/>
                </a:lnTo>
                <a:lnTo>
                  <a:pt x="3418" y="7431"/>
                </a:lnTo>
                <a:lnTo>
                  <a:pt x="3414" y="7421"/>
                </a:lnTo>
                <a:lnTo>
                  <a:pt x="3411" y="7414"/>
                </a:lnTo>
                <a:lnTo>
                  <a:pt x="3407" y="7406"/>
                </a:lnTo>
                <a:lnTo>
                  <a:pt x="3402" y="7402"/>
                </a:lnTo>
                <a:lnTo>
                  <a:pt x="3397" y="7398"/>
                </a:lnTo>
                <a:lnTo>
                  <a:pt x="3394" y="7398"/>
                </a:lnTo>
                <a:lnTo>
                  <a:pt x="3390" y="7398"/>
                </a:lnTo>
                <a:lnTo>
                  <a:pt x="3387" y="7398"/>
                </a:lnTo>
                <a:lnTo>
                  <a:pt x="3384" y="7400"/>
                </a:lnTo>
                <a:lnTo>
                  <a:pt x="3376" y="7406"/>
                </a:lnTo>
                <a:lnTo>
                  <a:pt x="3368" y="7415"/>
                </a:lnTo>
                <a:lnTo>
                  <a:pt x="3363" y="7421"/>
                </a:lnTo>
                <a:lnTo>
                  <a:pt x="3360" y="7429"/>
                </a:lnTo>
                <a:lnTo>
                  <a:pt x="3357" y="7446"/>
                </a:lnTo>
                <a:lnTo>
                  <a:pt x="3356" y="7456"/>
                </a:lnTo>
                <a:lnTo>
                  <a:pt x="3354" y="7465"/>
                </a:lnTo>
                <a:lnTo>
                  <a:pt x="3350" y="7472"/>
                </a:lnTo>
                <a:lnTo>
                  <a:pt x="3345" y="7480"/>
                </a:lnTo>
                <a:lnTo>
                  <a:pt x="3341" y="7483"/>
                </a:lnTo>
                <a:lnTo>
                  <a:pt x="3335" y="7485"/>
                </a:lnTo>
                <a:lnTo>
                  <a:pt x="3329" y="7486"/>
                </a:lnTo>
                <a:lnTo>
                  <a:pt x="3321" y="7487"/>
                </a:lnTo>
                <a:lnTo>
                  <a:pt x="3307" y="7486"/>
                </a:lnTo>
                <a:lnTo>
                  <a:pt x="3296" y="7486"/>
                </a:lnTo>
                <a:lnTo>
                  <a:pt x="3271" y="7485"/>
                </a:lnTo>
                <a:lnTo>
                  <a:pt x="3256" y="7484"/>
                </a:lnTo>
                <a:lnTo>
                  <a:pt x="3241" y="7485"/>
                </a:lnTo>
                <a:lnTo>
                  <a:pt x="3233" y="7485"/>
                </a:lnTo>
                <a:lnTo>
                  <a:pt x="3228" y="7487"/>
                </a:lnTo>
                <a:lnTo>
                  <a:pt x="3222" y="7488"/>
                </a:lnTo>
                <a:lnTo>
                  <a:pt x="3219" y="7492"/>
                </a:lnTo>
                <a:lnTo>
                  <a:pt x="3218" y="7495"/>
                </a:lnTo>
                <a:lnTo>
                  <a:pt x="3218" y="7498"/>
                </a:lnTo>
                <a:lnTo>
                  <a:pt x="3220" y="7504"/>
                </a:lnTo>
                <a:lnTo>
                  <a:pt x="3226" y="7509"/>
                </a:lnTo>
                <a:lnTo>
                  <a:pt x="3192" y="7523"/>
                </a:lnTo>
                <a:lnTo>
                  <a:pt x="3158" y="7536"/>
                </a:lnTo>
                <a:lnTo>
                  <a:pt x="3125" y="7550"/>
                </a:lnTo>
                <a:lnTo>
                  <a:pt x="3090" y="7563"/>
                </a:lnTo>
                <a:lnTo>
                  <a:pt x="3070" y="7571"/>
                </a:lnTo>
                <a:lnTo>
                  <a:pt x="3051" y="7581"/>
                </a:lnTo>
                <a:lnTo>
                  <a:pt x="3034" y="7590"/>
                </a:lnTo>
                <a:lnTo>
                  <a:pt x="3014" y="7602"/>
                </a:lnTo>
                <a:lnTo>
                  <a:pt x="3010" y="7604"/>
                </a:lnTo>
                <a:lnTo>
                  <a:pt x="3005" y="7607"/>
                </a:lnTo>
                <a:lnTo>
                  <a:pt x="3002" y="7607"/>
                </a:lnTo>
                <a:lnTo>
                  <a:pt x="2999" y="7607"/>
                </a:lnTo>
                <a:lnTo>
                  <a:pt x="2993" y="7604"/>
                </a:lnTo>
                <a:lnTo>
                  <a:pt x="2989" y="7600"/>
                </a:lnTo>
                <a:lnTo>
                  <a:pt x="2985" y="7597"/>
                </a:lnTo>
                <a:lnTo>
                  <a:pt x="2980" y="7595"/>
                </a:lnTo>
                <a:lnTo>
                  <a:pt x="2978" y="7595"/>
                </a:lnTo>
                <a:lnTo>
                  <a:pt x="2976" y="7596"/>
                </a:lnTo>
                <a:lnTo>
                  <a:pt x="2973" y="7598"/>
                </a:lnTo>
                <a:lnTo>
                  <a:pt x="2970" y="7600"/>
                </a:lnTo>
                <a:lnTo>
                  <a:pt x="2967" y="7602"/>
                </a:lnTo>
                <a:lnTo>
                  <a:pt x="2965" y="7602"/>
                </a:lnTo>
                <a:lnTo>
                  <a:pt x="2960" y="7602"/>
                </a:lnTo>
                <a:lnTo>
                  <a:pt x="2953" y="7601"/>
                </a:lnTo>
                <a:lnTo>
                  <a:pt x="2947" y="7598"/>
                </a:lnTo>
                <a:lnTo>
                  <a:pt x="2939" y="7593"/>
                </a:lnTo>
                <a:lnTo>
                  <a:pt x="2930" y="7587"/>
                </a:lnTo>
                <a:lnTo>
                  <a:pt x="2913" y="7573"/>
                </a:lnTo>
                <a:lnTo>
                  <a:pt x="2879" y="7543"/>
                </a:lnTo>
                <a:lnTo>
                  <a:pt x="2865" y="7530"/>
                </a:lnTo>
                <a:lnTo>
                  <a:pt x="2856" y="7522"/>
                </a:lnTo>
                <a:lnTo>
                  <a:pt x="2845" y="7516"/>
                </a:lnTo>
                <a:lnTo>
                  <a:pt x="2834" y="7510"/>
                </a:lnTo>
                <a:lnTo>
                  <a:pt x="2824" y="7507"/>
                </a:lnTo>
                <a:lnTo>
                  <a:pt x="2814" y="7505"/>
                </a:lnTo>
                <a:lnTo>
                  <a:pt x="2806" y="7504"/>
                </a:lnTo>
                <a:lnTo>
                  <a:pt x="2798" y="7504"/>
                </a:lnTo>
                <a:lnTo>
                  <a:pt x="2789" y="7505"/>
                </a:lnTo>
                <a:lnTo>
                  <a:pt x="2782" y="7508"/>
                </a:lnTo>
                <a:lnTo>
                  <a:pt x="2774" y="7511"/>
                </a:lnTo>
                <a:lnTo>
                  <a:pt x="2767" y="7516"/>
                </a:lnTo>
                <a:lnTo>
                  <a:pt x="2751" y="7526"/>
                </a:lnTo>
                <a:lnTo>
                  <a:pt x="2736" y="7540"/>
                </a:lnTo>
                <a:lnTo>
                  <a:pt x="2719" y="7557"/>
                </a:lnTo>
                <a:lnTo>
                  <a:pt x="2703" y="7572"/>
                </a:lnTo>
                <a:lnTo>
                  <a:pt x="2689" y="7586"/>
                </a:lnTo>
                <a:lnTo>
                  <a:pt x="2674" y="7600"/>
                </a:lnTo>
                <a:lnTo>
                  <a:pt x="2661" y="7613"/>
                </a:lnTo>
                <a:lnTo>
                  <a:pt x="2654" y="7619"/>
                </a:lnTo>
                <a:lnTo>
                  <a:pt x="2646" y="7624"/>
                </a:lnTo>
                <a:lnTo>
                  <a:pt x="2639" y="7628"/>
                </a:lnTo>
                <a:lnTo>
                  <a:pt x="2630" y="7632"/>
                </a:lnTo>
                <a:lnTo>
                  <a:pt x="2621" y="7635"/>
                </a:lnTo>
                <a:lnTo>
                  <a:pt x="2611" y="7637"/>
                </a:lnTo>
                <a:lnTo>
                  <a:pt x="2601" y="7638"/>
                </a:lnTo>
                <a:lnTo>
                  <a:pt x="2589" y="7639"/>
                </a:lnTo>
                <a:lnTo>
                  <a:pt x="2585" y="7639"/>
                </a:lnTo>
                <a:lnTo>
                  <a:pt x="2582" y="7640"/>
                </a:lnTo>
                <a:lnTo>
                  <a:pt x="2576" y="7645"/>
                </a:lnTo>
                <a:lnTo>
                  <a:pt x="2570" y="7651"/>
                </a:lnTo>
                <a:lnTo>
                  <a:pt x="2566" y="7659"/>
                </a:lnTo>
                <a:lnTo>
                  <a:pt x="2563" y="7667"/>
                </a:lnTo>
                <a:lnTo>
                  <a:pt x="2560" y="7676"/>
                </a:lnTo>
                <a:lnTo>
                  <a:pt x="2559" y="7685"/>
                </a:lnTo>
                <a:lnTo>
                  <a:pt x="2559" y="7692"/>
                </a:lnTo>
                <a:lnTo>
                  <a:pt x="2564" y="7704"/>
                </a:lnTo>
                <a:lnTo>
                  <a:pt x="2569" y="7714"/>
                </a:lnTo>
                <a:lnTo>
                  <a:pt x="2576" y="7723"/>
                </a:lnTo>
                <a:lnTo>
                  <a:pt x="2583" y="7729"/>
                </a:lnTo>
                <a:lnTo>
                  <a:pt x="2592" y="7736"/>
                </a:lnTo>
                <a:lnTo>
                  <a:pt x="2602" y="7740"/>
                </a:lnTo>
                <a:lnTo>
                  <a:pt x="2613" y="7744"/>
                </a:lnTo>
                <a:lnTo>
                  <a:pt x="2623" y="7748"/>
                </a:lnTo>
                <a:lnTo>
                  <a:pt x="2648" y="7756"/>
                </a:lnTo>
                <a:lnTo>
                  <a:pt x="2656" y="7760"/>
                </a:lnTo>
                <a:lnTo>
                  <a:pt x="2661" y="7764"/>
                </a:lnTo>
                <a:lnTo>
                  <a:pt x="2662" y="7766"/>
                </a:lnTo>
                <a:lnTo>
                  <a:pt x="2662" y="7768"/>
                </a:lnTo>
                <a:lnTo>
                  <a:pt x="2662" y="7772"/>
                </a:lnTo>
                <a:lnTo>
                  <a:pt x="2661" y="7775"/>
                </a:lnTo>
                <a:lnTo>
                  <a:pt x="2656" y="7781"/>
                </a:lnTo>
                <a:lnTo>
                  <a:pt x="2646" y="7790"/>
                </a:lnTo>
                <a:lnTo>
                  <a:pt x="2636" y="7801"/>
                </a:lnTo>
                <a:lnTo>
                  <a:pt x="2628" y="7813"/>
                </a:lnTo>
                <a:lnTo>
                  <a:pt x="2622" y="7825"/>
                </a:lnTo>
                <a:lnTo>
                  <a:pt x="2618" y="7837"/>
                </a:lnTo>
                <a:lnTo>
                  <a:pt x="2616" y="7850"/>
                </a:lnTo>
                <a:lnTo>
                  <a:pt x="2616" y="7864"/>
                </a:lnTo>
                <a:lnTo>
                  <a:pt x="2618" y="7877"/>
                </a:lnTo>
                <a:lnTo>
                  <a:pt x="2621" y="7891"/>
                </a:lnTo>
                <a:lnTo>
                  <a:pt x="2622" y="7894"/>
                </a:lnTo>
                <a:lnTo>
                  <a:pt x="2622" y="7897"/>
                </a:lnTo>
                <a:lnTo>
                  <a:pt x="2620" y="7901"/>
                </a:lnTo>
                <a:lnTo>
                  <a:pt x="2617" y="7902"/>
                </a:lnTo>
                <a:lnTo>
                  <a:pt x="2610" y="7905"/>
                </a:lnTo>
                <a:lnTo>
                  <a:pt x="2601" y="7907"/>
                </a:lnTo>
                <a:lnTo>
                  <a:pt x="2593" y="7909"/>
                </a:lnTo>
                <a:lnTo>
                  <a:pt x="2589" y="7912"/>
                </a:lnTo>
                <a:lnTo>
                  <a:pt x="2587" y="7915"/>
                </a:lnTo>
                <a:lnTo>
                  <a:pt x="2584" y="7918"/>
                </a:lnTo>
                <a:lnTo>
                  <a:pt x="2583" y="7922"/>
                </a:lnTo>
                <a:lnTo>
                  <a:pt x="2584" y="7927"/>
                </a:lnTo>
                <a:lnTo>
                  <a:pt x="2587" y="7933"/>
                </a:lnTo>
                <a:lnTo>
                  <a:pt x="2593" y="7946"/>
                </a:lnTo>
                <a:lnTo>
                  <a:pt x="2600" y="7956"/>
                </a:lnTo>
                <a:lnTo>
                  <a:pt x="2606" y="7965"/>
                </a:lnTo>
                <a:lnTo>
                  <a:pt x="2611" y="7972"/>
                </a:lnTo>
                <a:lnTo>
                  <a:pt x="2614" y="7977"/>
                </a:lnTo>
                <a:lnTo>
                  <a:pt x="2615" y="7981"/>
                </a:lnTo>
                <a:lnTo>
                  <a:pt x="2615" y="7985"/>
                </a:lnTo>
                <a:lnTo>
                  <a:pt x="2615" y="7990"/>
                </a:lnTo>
                <a:lnTo>
                  <a:pt x="2613" y="7994"/>
                </a:lnTo>
                <a:lnTo>
                  <a:pt x="2609" y="7999"/>
                </a:lnTo>
                <a:lnTo>
                  <a:pt x="2605" y="8005"/>
                </a:lnTo>
                <a:lnTo>
                  <a:pt x="2598" y="8011"/>
                </a:lnTo>
                <a:lnTo>
                  <a:pt x="2592" y="8017"/>
                </a:lnTo>
                <a:lnTo>
                  <a:pt x="2584" y="8022"/>
                </a:lnTo>
                <a:lnTo>
                  <a:pt x="2577" y="8027"/>
                </a:lnTo>
                <a:lnTo>
                  <a:pt x="2569" y="8031"/>
                </a:lnTo>
                <a:lnTo>
                  <a:pt x="2560" y="8034"/>
                </a:lnTo>
                <a:lnTo>
                  <a:pt x="2552" y="8036"/>
                </a:lnTo>
                <a:lnTo>
                  <a:pt x="2534" y="8041"/>
                </a:lnTo>
                <a:lnTo>
                  <a:pt x="2516" y="8042"/>
                </a:lnTo>
                <a:lnTo>
                  <a:pt x="2498" y="8040"/>
                </a:lnTo>
                <a:lnTo>
                  <a:pt x="2480" y="8036"/>
                </a:lnTo>
                <a:lnTo>
                  <a:pt x="2472" y="8033"/>
                </a:lnTo>
                <a:lnTo>
                  <a:pt x="2463" y="8030"/>
                </a:lnTo>
                <a:lnTo>
                  <a:pt x="2462" y="8029"/>
                </a:lnTo>
                <a:lnTo>
                  <a:pt x="2462" y="8028"/>
                </a:lnTo>
                <a:lnTo>
                  <a:pt x="2462" y="8022"/>
                </a:lnTo>
                <a:lnTo>
                  <a:pt x="2463" y="8009"/>
                </a:lnTo>
                <a:lnTo>
                  <a:pt x="2464" y="8002"/>
                </a:lnTo>
                <a:lnTo>
                  <a:pt x="2464" y="7993"/>
                </a:lnTo>
                <a:lnTo>
                  <a:pt x="2463" y="7986"/>
                </a:lnTo>
                <a:lnTo>
                  <a:pt x="2462" y="7983"/>
                </a:lnTo>
                <a:lnTo>
                  <a:pt x="2460" y="7981"/>
                </a:lnTo>
                <a:lnTo>
                  <a:pt x="2455" y="7979"/>
                </a:lnTo>
                <a:lnTo>
                  <a:pt x="2447" y="7978"/>
                </a:lnTo>
                <a:lnTo>
                  <a:pt x="2424" y="7977"/>
                </a:lnTo>
                <a:lnTo>
                  <a:pt x="2402" y="7977"/>
                </a:lnTo>
                <a:lnTo>
                  <a:pt x="2395" y="7978"/>
                </a:lnTo>
                <a:lnTo>
                  <a:pt x="2390" y="7980"/>
                </a:lnTo>
                <a:lnTo>
                  <a:pt x="2385" y="7983"/>
                </a:lnTo>
                <a:lnTo>
                  <a:pt x="2379" y="7984"/>
                </a:lnTo>
                <a:lnTo>
                  <a:pt x="2373" y="7983"/>
                </a:lnTo>
                <a:lnTo>
                  <a:pt x="2365" y="7981"/>
                </a:lnTo>
                <a:lnTo>
                  <a:pt x="2358" y="7978"/>
                </a:lnTo>
                <a:lnTo>
                  <a:pt x="2349" y="7973"/>
                </a:lnTo>
                <a:lnTo>
                  <a:pt x="2333" y="7961"/>
                </a:lnTo>
                <a:lnTo>
                  <a:pt x="2317" y="7947"/>
                </a:lnTo>
                <a:lnTo>
                  <a:pt x="2303" y="7934"/>
                </a:lnTo>
                <a:lnTo>
                  <a:pt x="2286" y="7918"/>
                </a:lnTo>
                <a:lnTo>
                  <a:pt x="2260" y="7899"/>
                </a:lnTo>
                <a:lnTo>
                  <a:pt x="2250" y="7891"/>
                </a:lnTo>
                <a:lnTo>
                  <a:pt x="2239" y="7887"/>
                </a:lnTo>
                <a:lnTo>
                  <a:pt x="2235" y="7884"/>
                </a:lnTo>
                <a:lnTo>
                  <a:pt x="2230" y="7883"/>
                </a:lnTo>
                <a:lnTo>
                  <a:pt x="2223" y="7883"/>
                </a:lnTo>
                <a:lnTo>
                  <a:pt x="2218" y="7883"/>
                </a:lnTo>
                <a:lnTo>
                  <a:pt x="2204" y="7887"/>
                </a:lnTo>
                <a:lnTo>
                  <a:pt x="2186" y="7893"/>
                </a:lnTo>
                <a:lnTo>
                  <a:pt x="2173" y="7897"/>
                </a:lnTo>
                <a:lnTo>
                  <a:pt x="2158" y="7902"/>
                </a:lnTo>
                <a:lnTo>
                  <a:pt x="2123" y="7912"/>
                </a:lnTo>
                <a:lnTo>
                  <a:pt x="2087" y="7924"/>
                </a:lnTo>
                <a:lnTo>
                  <a:pt x="2070" y="7930"/>
                </a:lnTo>
                <a:lnTo>
                  <a:pt x="2053" y="7938"/>
                </a:lnTo>
                <a:lnTo>
                  <a:pt x="2038" y="7946"/>
                </a:lnTo>
                <a:lnTo>
                  <a:pt x="2023" y="7957"/>
                </a:lnTo>
                <a:lnTo>
                  <a:pt x="2018" y="7963"/>
                </a:lnTo>
                <a:lnTo>
                  <a:pt x="2013" y="7968"/>
                </a:lnTo>
                <a:lnTo>
                  <a:pt x="2008" y="7975"/>
                </a:lnTo>
                <a:lnTo>
                  <a:pt x="2005" y="7981"/>
                </a:lnTo>
                <a:lnTo>
                  <a:pt x="2002" y="7989"/>
                </a:lnTo>
                <a:lnTo>
                  <a:pt x="2000" y="7995"/>
                </a:lnTo>
                <a:lnTo>
                  <a:pt x="1999" y="8004"/>
                </a:lnTo>
                <a:lnTo>
                  <a:pt x="1999" y="8012"/>
                </a:lnTo>
                <a:lnTo>
                  <a:pt x="2000" y="8021"/>
                </a:lnTo>
                <a:lnTo>
                  <a:pt x="2002" y="8031"/>
                </a:lnTo>
                <a:lnTo>
                  <a:pt x="2006" y="8041"/>
                </a:lnTo>
                <a:lnTo>
                  <a:pt x="2010" y="8052"/>
                </a:lnTo>
                <a:lnTo>
                  <a:pt x="2022" y="8075"/>
                </a:lnTo>
                <a:lnTo>
                  <a:pt x="2027" y="8087"/>
                </a:lnTo>
                <a:lnTo>
                  <a:pt x="2030" y="8098"/>
                </a:lnTo>
                <a:lnTo>
                  <a:pt x="2032" y="8110"/>
                </a:lnTo>
                <a:lnTo>
                  <a:pt x="2032" y="8116"/>
                </a:lnTo>
                <a:lnTo>
                  <a:pt x="2031" y="8122"/>
                </a:lnTo>
                <a:lnTo>
                  <a:pt x="2030" y="8129"/>
                </a:lnTo>
                <a:lnTo>
                  <a:pt x="2028" y="8134"/>
                </a:lnTo>
                <a:lnTo>
                  <a:pt x="2025" y="8141"/>
                </a:lnTo>
                <a:lnTo>
                  <a:pt x="2020" y="8147"/>
                </a:lnTo>
                <a:lnTo>
                  <a:pt x="2018" y="8150"/>
                </a:lnTo>
                <a:lnTo>
                  <a:pt x="2014" y="8154"/>
                </a:lnTo>
                <a:lnTo>
                  <a:pt x="2010" y="8157"/>
                </a:lnTo>
                <a:lnTo>
                  <a:pt x="2005" y="8158"/>
                </a:lnTo>
                <a:lnTo>
                  <a:pt x="1996" y="8160"/>
                </a:lnTo>
                <a:lnTo>
                  <a:pt x="1985" y="8160"/>
                </a:lnTo>
                <a:lnTo>
                  <a:pt x="1976" y="8158"/>
                </a:lnTo>
                <a:lnTo>
                  <a:pt x="1967" y="8154"/>
                </a:lnTo>
                <a:lnTo>
                  <a:pt x="1958" y="8148"/>
                </a:lnTo>
                <a:lnTo>
                  <a:pt x="1955" y="8144"/>
                </a:lnTo>
                <a:lnTo>
                  <a:pt x="1953" y="8141"/>
                </a:lnTo>
                <a:lnTo>
                  <a:pt x="1950" y="8134"/>
                </a:lnTo>
                <a:lnTo>
                  <a:pt x="1946" y="8126"/>
                </a:lnTo>
                <a:lnTo>
                  <a:pt x="1940" y="8109"/>
                </a:lnTo>
                <a:lnTo>
                  <a:pt x="1933" y="8090"/>
                </a:lnTo>
                <a:lnTo>
                  <a:pt x="1926" y="8070"/>
                </a:lnTo>
                <a:lnTo>
                  <a:pt x="1920" y="8061"/>
                </a:lnTo>
                <a:lnTo>
                  <a:pt x="1916" y="8053"/>
                </a:lnTo>
                <a:lnTo>
                  <a:pt x="1910" y="8046"/>
                </a:lnTo>
                <a:lnTo>
                  <a:pt x="1903" y="8040"/>
                </a:lnTo>
                <a:lnTo>
                  <a:pt x="1897" y="8035"/>
                </a:lnTo>
                <a:lnTo>
                  <a:pt x="1888" y="8033"/>
                </a:lnTo>
                <a:lnTo>
                  <a:pt x="1879" y="8033"/>
                </a:lnTo>
                <a:lnTo>
                  <a:pt x="1868" y="8035"/>
                </a:lnTo>
                <a:lnTo>
                  <a:pt x="1873" y="8043"/>
                </a:lnTo>
                <a:lnTo>
                  <a:pt x="1876" y="8053"/>
                </a:lnTo>
                <a:lnTo>
                  <a:pt x="1879" y="8063"/>
                </a:lnTo>
                <a:lnTo>
                  <a:pt x="1880" y="8074"/>
                </a:lnTo>
                <a:lnTo>
                  <a:pt x="1880" y="8079"/>
                </a:lnTo>
                <a:lnTo>
                  <a:pt x="1879" y="8084"/>
                </a:lnTo>
                <a:lnTo>
                  <a:pt x="1877" y="8088"/>
                </a:lnTo>
                <a:lnTo>
                  <a:pt x="1874" y="8093"/>
                </a:lnTo>
                <a:lnTo>
                  <a:pt x="1869" y="8095"/>
                </a:lnTo>
                <a:lnTo>
                  <a:pt x="1864" y="8097"/>
                </a:lnTo>
                <a:lnTo>
                  <a:pt x="1851" y="8099"/>
                </a:lnTo>
                <a:lnTo>
                  <a:pt x="1840" y="8099"/>
                </a:lnTo>
                <a:lnTo>
                  <a:pt x="1835" y="8098"/>
                </a:lnTo>
                <a:lnTo>
                  <a:pt x="1830" y="8097"/>
                </a:lnTo>
                <a:lnTo>
                  <a:pt x="1827" y="8095"/>
                </a:lnTo>
                <a:lnTo>
                  <a:pt x="1824" y="8092"/>
                </a:lnTo>
                <a:lnTo>
                  <a:pt x="1821" y="8088"/>
                </a:lnTo>
                <a:lnTo>
                  <a:pt x="1818" y="8085"/>
                </a:lnTo>
                <a:lnTo>
                  <a:pt x="1814" y="8075"/>
                </a:lnTo>
                <a:lnTo>
                  <a:pt x="1812" y="8065"/>
                </a:lnTo>
                <a:lnTo>
                  <a:pt x="1811" y="8052"/>
                </a:lnTo>
                <a:lnTo>
                  <a:pt x="1810" y="8043"/>
                </a:lnTo>
                <a:lnTo>
                  <a:pt x="1808" y="8035"/>
                </a:lnTo>
                <a:lnTo>
                  <a:pt x="1800" y="8019"/>
                </a:lnTo>
                <a:lnTo>
                  <a:pt x="1797" y="8011"/>
                </a:lnTo>
                <a:lnTo>
                  <a:pt x="1793" y="8004"/>
                </a:lnTo>
                <a:lnTo>
                  <a:pt x="1792" y="7996"/>
                </a:lnTo>
                <a:lnTo>
                  <a:pt x="1792" y="7988"/>
                </a:lnTo>
                <a:lnTo>
                  <a:pt x="1797" y="7961"/>
                </a:lnTo>
                <a:lnTo>
                  <a:pt x="1800" y="7938"/>
                </a:lnTo>
                <a:lnTo>
                  <a:pt x="1801" y="7915"/>
                </a:lnTo>
                <a:lnTo>
                  <a:pt x="1799" y="7887"/>
                </a:lnTo>
                <a:lnTo>
                  <a:pt x="1798" y="7878"/>
                </a:lnTo>
                <a:lnTo>
                  <a:pt x="1795" y="7873"/>
                </a:lnTo>
                <a:lnTo>
                  <a:pt x="1789" y="7867"/>
                </a:lnTo>
                <a:lnTo>
                  <a:pt x="1784" y="7864"/>
                </a:lnTo>
                <a:lnTo>
                  <a:pt x="1776" y="7863"/>
                </a:lnTo>
                <a:lnTo>
                  <a:pt x="1767" y="7862"/>
                </a:lnTo>
                <a:lnTo>
                  <a:pt x="1759" y="7863"/>
                </a:lnTo>
                <a:lnTo>
                  <a:pt x="1749" y="7864"/>
                </a:lnTo>
                <a:lnTo>
                  <a:pt x="1729" y="7868"/>
                </a:lnTo>
                <a:lnTo>
                  <a:pt x="1710" y="7875"/>
                </a:lnTo>
                <a:lnTo>
                  <a:pt x="1677" y="7884"/>
                </a:lnTo>
                <a:lnTo>
                  <a:pt x="1672" y="7887"/>
                </a:lnTo>
                <a:lnTo>
                  <a:pt x="1664" y="7892"/>
                </a:lnTo>
                <a:lnTo>
                  <a:pt x="1645" y="7906"/>
                </a:lnTo>
                <a:lnTo>
                  <a:pt x="1623" y="7925"/>
                </a:lnTo>
                <a:lnTo>
                  <a:pt x="1600" y="7945"/>
                </a:lnTo>
                <a:lnTo>
                  <a:pt x="1559" y="7982"/>
                </a:lnTo>
                <a:lnTo>
                  <a:pt x="1546" y="7994"/>
                </a:lnTo>
                <a:lnTo>
                  <a:pt x="1541" y="7998"/>
                </a:lnTo>
                <a:lnTo>
                  <a:pt x="1537" y="7996"/>
                </a:lnTo>
                <a:lnTo>
                  <a:pt x="1535" y="7992"/>
                </a:lnTo>
                <a:lnTo>
                  <a:pt x="1533" y="7988"/>
                </a:lnTo>
                <a:lnTo>
                  <a:pt x="1532" y="7982"/>
                </a:lnTo>
                <a:lnTo>
                  <a:pt x="1530" y="7971"/>
                </a:lnTo>
                <a:lnTo>
                  <a:pt x="1528" y="7960"/>
                </a:lnTo>
                <a:lnTo>
                  <a:pt x="1525" y="7951"/>
                </a:lnTo>
                <a:lnTo>
                  <a:pt x="1523" y="7947"/>
                </a:lnTo>
                <a:lnTo>
                  <a:pt x="1521" y="7944"/>
                </a:lnTo>
                <a:lnTo>
                  <a:pt x="1518" y="7943"/>
                </a:lnTo>
                <a:lnTo>
                  <a:pt x="1514" y="7943"/>
                </a:lnTo>
                <a:lnTo>
                  <a:pt x="1508" y="7944"/>
                </a:lnTo>
                <a:lnTo>
                  <a:pt x="1502" y="7947"/>
                </a:lnTo>
                <a:lnTo>
                  <a:pt x="1472" y="7965"/>
                </a:lnTo>
                <a:lnTo>
                  <a:pt x="1441" y="7981"/>
                </a:lnTo>
                <a:lnTo>
                  <a:pt x="1425" y="7988"/>
                </a:lnTo>
                <a:lnTo>
                  <a:pt x="1408" y="7994"/>
                </a:lnTo>
                <a:lnTo>
                  <a:pt x="1392" y="8001"/>
                </a:lnTo>
                <a:lnTo>
                  <a:pt x="1375" y="8005"/>
                </a:lnTo>
                <a:lnTo>
                  <a:pt x="1362" y="8007"/>
                </a:lnTo>
                <a:lnTo>
                  <a:pt x="1348" y="8008"/>
                </a:lnTo>
                <a:lnTo>
                  <a:pt x="1320" y="8010"/>
                </a:lnTo>
                <a:lnTo>
                  <a:pt x="1293" y="8012"/>
                </a:lnTo>
                <a:lnTo>
                  <a:pt x="1281" y="8014"/>
                </a:lnTo>
                <a:lnTo>
                  <a:pt x="1272" y="8016"/>
                </a:lnTo>
                <a:lnTo>
                  <a:pt x="1263" y="8019"/>
                </a:lnTo>
                <a:lnTo>
                  <a:pt x="1260" y="8022"/>
                </a:lnTo>
                <a:lnTo>
                  <a:pt x="1256" y="8024"/>
                </a:lnTo>
                <a:lnTo>
                  <a:pt x="1254" y="8028"/>
                </a:lnTo>
                <a:lnTo>
                  <a:pt x="1252" y="8031"/>
                </a:lnTo>
                <a:lnTo>
                  <a:pt x="1252" y="8035"/>
                </a:lnTo>
                <a:lnTo>
                  <a:pt x="1251" y="8040"/>
                </a:lnTo>
                <a:lnTo>
                  <a:pt x="1252" y="8045"/>
                </a:lnTo>
                <a:lnTo>
                  <a:pt x="1253" y="8050"/>
                </a:lnTo>
                <a:lnTo>
                  <a:pt x="1259" y="8063"/>
                </a:lnTo>
                <a:lnTo>
                  <a:pt x="1267" y="8080"/>
                </a:lnTo>
                <a:lnTo>
                  <a:pt x="1280" y="8099"/>
                </a:lnTo>
                <a:lnTo>
                  <a:pt x="1248" y="8107"/>
                </a:lnTo>
                <a:lnTo>
                  <a:pt x="1215" y="8116"/>
                </a:lnTo>
                <a:lnTo>
                  <a:pt x="1151" y="8134"/>
                </a:lnTo>
                <a:lnTo>
                  <a:pt x="1140" y="8138"/>
                </a:lnTo>
                <a:lnTo>
                  <a:pt x="1132" y="8143"/>
                </a:lnTo>
                <a:lnTo>
                  <a:pt x="1123" y="8148"/>
                </a:lnTo>
                <a:lnTo>
                  <a:pt x="1116" y="8155"/>
                </a:lnTo>
                <a:lnTo>
                  <a:pt x="1107" y="8165"/>
                </a:lnTo>
                <a:lnTo>
                  <a:pt x="1097" y="8176"/>
                </a:lnTo>
                <a:lnTo>
                  <a:pt x="1092" y="8181"/>
                </a:lnTo>
                <a:lnTo>
                  <a:pt x="1087" y="8183"/>
                </a:lnTo>
                <a:lnTo>
                  <a:pt x="1081" y="8185"/>
                </a:lnTo>
                <a:lnTo>
                  <a:pt x="1073" y="8184"/>
                </a:lnTo>
                <a:lnTo>
                  <a:pt x="1065" y="8183"/>
                </a:lnTo>
                <a:lnTo>
                  <a:pt x="1056" y="8179"/>
                </a:lnTo>
                <a:lnTo>
                  <a:pt x="1044" y="8171"/>
                </a:lnTo>
                <a:lnTo>
                  <a:pt x="1030" y="8162"/>
                </a:lnTo>
                <a:lnTo>
                  <a:pt x="1033" y="8163"/>
                </a:lnTo>
                <a:lnTo>
                  <a:pt x="1036" y="8162"/>
                </a:lnTo>
                <a:lnTo>
                  <a:pt x="1038" y="8159"/>
                </a:lnTo>
                <a:lnTo>
                  <a:pt x="1039" y="8154"/>
                </a:lnTo>
                <a:lnTo>
                  <a:pt x="1042" y="8139"/>
                </a:lnTo>
                <a:lnTo>
                  <a:pt x="1043" y="8121"/>
                </a:lnTo>
                <a:lnTo>
                  <a:pt x="1043" y="8101"/>
                </a:lnTo>
                <a:lnTo>
                  <a:pt x="1041" y="8084"/>
                </a:lnTo>
                <a:lnTo>
                  <a:pt x="1039" y="8070"/>
                </a:lnTo>
                <a:lnTo>
                  <a:pt x="1037" y="8063"/>
                </a:lnTo>
                <a:lnTo>
                  <a:pt x="1029" y="8048"/>
                </a:lnTo>
                <a:lnTo>
                  <a:pt x="1024" y="8042"/>
                </a:lnTo>
                <a:lnTo>
                  <a:pt x="1020" y="8037"/>
                </a:lnTo>
                <a:lnTo>
                  <a:pt x="1016" y="8033"/>
                </a:lnTo>
                <a:lnTo>
                  <a:pt x="1010" y="8031"/>
                </a:lnTo>
                <a:lnTo>
                  <a:pt x="1006" y="8029"/>
                </a:lnTo>
                <a:lnTo>
                  <a:pt x="1000" y="8027"/>
                </a:lnTo>
                <a:lnTo>
                  <a:pt x="988" y="8026"/>
                </a:lnTo>
                <a:lnTo>
                  <a:pt x="977" y="8026"/>
                </a:lnTo>
                <a:lnTo>
                  <a:pt x="947" y="8027"/>
                </a:lnTo>
                <a:lnTo>
                  <a:pt x="926" y="8027"/>
                </a:lnTo>
                <a:lnTo>
                  <a:pt x="917" y="8027"/>
                </a:lnTo>
                <a:lnTo>
                  <a:pt x="908" y="8028"/>
                </a:lnTo>
                <a:lnTo>
                  <a:pt x="901" y="8030"/>
                </a:lnTo>
                <a:lnTo>
                  <a:pt x="893" y="8034"/>
                </a:lnTo>
                <a:lnTo>
                  <a:pt x="886" y="8040"/>
                </a:lnTo>
                <a:lnTo>
                  <a:pt x="880" y="8049"/>
                </a:lnTo>
                <a:lnTo>
                  <a:pt x="868" y="8068"/>
                </a:lnTo>
                <a:lnTo>
                  <a:pt x="859" y="8080"/>
                </a:lnTo>
                <a:lnTo>
                  <a:pt x="850" y="8092"/>
                </a:lnTo>
                <a:lnTo>
                  <a:pt x="840" y="8103"/>
                </a:lnTo>
                <a:lnTo>
                  <a:pt x="834" y="8107"/>
                </a:lnTo>
                <a:lnTo>
                  <a:pt x="829" y="8111"/>
                </a:lnTo>
                <a:lnTo>
                  <a:pt x="824" y="8113"/>
                </a:lnTo>
                <a:lnTo>
                  <a:pt x="818" y="8114"/>
                </a:lnTo>
                <a:lnTo>
                  <a:pt x="814" y="8116"/>
                </a:lnTo>
                <a:lnTo>
                  <a:pt x="808" y="8113"/>
                </a:lnTo>
                <a:lnTo>
                  <a:pt x="787" y="8103"/>
                </a:lnTo>
                <a:lnTo>
                  <a:pt x="780" y="8100"/>
                </a:lnTo>
                <a:lnTo>
                  <a:pt x="775" y="8099"/>
                </a:lnTo>
                <a:lnTo>
                  <a:pt x="768" y="8098"/>
                </a:lnTo>
                <a:lnTo>
                  <a:pt x="762" y="8099"/>
                </a:lnTo>
                <a:lnTo>
                  <a:pt x="752" y="8101"/>
                </a:lnTo>
                <a:lnTo>
                  <a:pt x="749" y="8103"/>
                </a:lnTo>
                <a:lnTo>
                  <a:pt x="747" y="8105"/>
                </a:lnTo>
                <a:lnTo>
                  <a:pt x="745" y="8107"/>
                </a:lnTo>
                <a:lnTo>
                  <a:pt x="745" y="8109"/>
                </a:lnTo>
                <a:lnTo>
                  <a:pt x="745" y="8113"/>
                </a:lnTo>
                <a:lnTo>
                  <a:pt x="750" y="8124"/>
                </a:lnTo>
                <a:lnTo>
                  <a:pt x="751" y="8130"/>
                </a:lnTo>
                <a:lnTo>
                  <a:pt x="751" y="8132"/>
                </a:lnTo>
                <a:lnTo>
                  <a:pt x="751" y="8134"/>
                </a:lnTo>
                <a:lnTo>
                  <a:pt x="741" y="8150"/>
                </a:lnTo>
                <a:lnTo>
                  <a:pt x="736" y="8156"/>
                </a:lnTo>
                <a:lnTo>
                  <a:pt x="730" y="8162"/>
                </a:lnTo>
                <a:lnTo>
                  <a:pt x="718" y="8172"/>
                </a:lnTo>
                <a:lnTo>
                  <a:pt x="703" y="8184"/>
                </a:lnTo>
                <a:lnTo>
                  <a:pt x="694" y="8189"/>
                </a:lnTo>
                <a:lnTo>
                  <a:pt x="685" y="8193"/>
                </a:lnTo>
                <a:lnTo>
                  <a:pt x="676" y="8193"/>
                </a:lnTo>
                <a:lnTo>
                  <a:pt x="666" y="8190"/>
                </a:lnTo>
                <a:lnTo>
                  <a:pt x="656" y="8187"/>
                </a:lnTo>
                <a:lnTo>
                  <a:pt x="648" y="8182"/>
                </a:lnTo>
                <a:lnTo>
                  <a:pt x="638" y="8176"/>
                </a:lnTo>
                <a:lnTo>
                  <a:pt x="629" y="8169"/>
                </a:lnTo>
                <a:lnTo>
                  <a:pt x="611" y="8154"/>
                </a:lnTo>
                <a:lnTo>
                  <a:pt x="594" y="8138"/>
                </a:lnTo>
                <a:lnTo>
                  <a:pt x="585" y="8132"/>
                </a:lnTo>
                <a:lnTo>
                  <a:pt x="576" y="8125"/>
                </a:lnTo>
                <a:lnTo>
                  <a:pt x="567" y="8121"/>
                </a:lnTo>
                <a:lnTo>
                  <a:pt x="559" y="8119"/>
                </a:lnTo>
                <a:lnTo>
                  <a:pt x="561" y="8120"/>
                </a:lnTo>
                <a:lnTo>
                  <a:pt x="563" y="8123"/>
                </a:lnTo>
                <a:lnTo>
                  <a:pt x="565" y="8128"/>
                </a:lnTo>
                <a:lnTo>
                  <a:pt x="567" y="8132"/>
                </a:lnTo>
                <a:lnTo>
                  <a:pt x="567" y="8137"/>
                </a:lnTo>
                <a:lnTo>
                  <a:pt x="567" y="8142"/>
                </a:lnTo>
                <a:lnTo>
                  <a:pt x="565" y="8144"/>
                </a:lnTo>
                <a:lnTo>
                  <a:pt x="564" y="8145"/>
                </a:lnTo>
                <a:lnTo>
                  <a:pt x="562" y="8146"/>
                </a:lnTo>
                <a:lnTo>
                  <a:pt x="539" y="8150"/>
                </a:lnTo>
                <a:lnTo>
                  <a:pt x="525" y="8154"/>
                </a:lnTo>
                <a:lnTo>
                  <a:pt x="511" y="8159"/>
                </a:lnTo>
                <a:lnTo>
                  <a:pt x="497" y="8164"/>
                </a:lnTo>
                <a:lnTo>
                  <a:pt x="486" y="8172"/>
                </a:lnTo>
                <a:lnTo>
                  <a:pt x="482" y="8175"/>
                </a:lnTo>
                <a:lnTo>
                  <a:pt x="479" y="8180"/>
                </a:lnTo>
                <a:lnTo>
                  <a:pt x="476" y="8184"/>
                </a:lnTo>
                <a:lnTo>
                  <a:pt x="476" y="8188"/>
                </a:lnTo>
                <a:lnTo>
                  <a:pt x="479" y="8199"/>
                </a:lnTo>
                <a:lnTo>
                  <a:pt x="482" y="8209"/>
                </a:lnTo>
                <a:lnTo>
                  <a:pt x="486" y="8220"/>
                </a:lnTo>
                <a:lnTo>
                  <a:pt x="489" y="8230"/>
                </a:lnTo>
                <a:lnTo>
                  <a:pt x="489" y="8234"/>
                </a:lnTo>
                <a:lnTo>
                  <a:pt x="489" y="8238"/>
                </a:lnTo>
                <a:lnTo>
                  <a:pt x="489" y="8243"/>
                </a:lnTo>
                <a:lnTo>
                  <a:pt x="487" y="8246"/>
                </a:lnTo>
                <a:lnTo>
                  <a:pt x="484" y="8248"/>
                </a:lnTo>
                <a:lnTo>
                  <a:pt x="479" y="8250"/>
                </a:lnTo>
                <a:lnTo>
                  <a:pt x="473" y="8251"/>
                </a:lnTo>
                <a:lnTo>
                  <a:pt x="464" y="8252"/>
                </a:lnTo>
                <a:lnTo>
                  <a:pt x="447" y="8252"/>
                </a:lnTo>
                <a:lnTo>
                  <a:pt x="434" y="8253"/>
                </a:lnTo>
                <a:lnTo>
                  <a:pt x="422" y="8257"/>
                </a:lnTo>
                <a:lnTo>
                  <a:pt x="418" y="8258"/>
                </a:lnTo>
                <a:lnTo>
                  <a:pt x="413" y="8261"/>
                </a:lnTo>
                <a:lnTo>
                  <a:pt x="410" y="8264"/>
                </a:lnTo>
                <a:lnTo>
                  <a:pt x="408" y="8267"/>
                </a:lnTo>
                <a:lnTo>
                  <a:pt x="406" y="8273"/>
                </a:lnTo>
                <a:lnTo>
                  <a:pt x="405" y="8278"/>
                </a:lnTo>
                <a:lnTo>
                  <a:pt x="405" y="8285"/>
                </a:lnTo>
                <a:lnTo>
                  <a:pt x="405" y="8291"/>
                </a:lnTo>
                <a:lnTo>
                  <a:pt x="406" y="8310"/>
                </a:lnTo>
                <a:lnTo>
                  <a:pt x="407" y="8317"/>
                </a:lnTo>
                <a:lnTo>
                  <a:pt x="406" y="8325"/>
                </a:lnTo>
                <a:lnTo>
                  <a:pt x="403" y="8333"/>
                </a:lnTo>
                <a:lnTo>
                  <a:pt x="399" y="8339"/>
                </a:lnTo>
                <a:lnTo>
                  <a:pt x="395" y="8346"/>
                </a:lnTo>
                <a:lnTo>
                  <a:pt x="388" y="8350"/>
                </a:lnTo>
                <a:lnTo>
                  <a:pt x="381" y="8354"/>
                </a:lnTo>
                <a:lnTo>
                  <a:pt x="373" y="8359"/>
                </a:lnTo>
                <a:lnTo>
                  <a:pt x="346" y="8367"/>
                </a:lnTo>
                <a:lnTo>
                  <a:pt x="340" y="8369"/>
                </a:lnTo>
                <a:lnTo>
                  <a:pt x="336" y="8372"/>
                </a:lnTo>
                <a:lnTo>
                  <a:pt x="334" y="8375"/>
                </a:lnTo>
                <a:lnTo>
                  <a:pt x="332" y="8380"/>
                </a:lnTo>
                <a:lnTo>
                  <a:pt x="329" y="8388"/>
                </a:lnTo>
                <a:lnTo>
                  <a:pt x="322" y="8400"/>
                </a:lnTo>
                <a:lnTo>
                  <a:pt x="320" y="8402"/>
                </a:lnTo>
                <a:lnTo>
                  <a:pt x="317" y="8404"/>
                </a:lnTo>
                <a:lnTo>
                  <a:pt x="313" y="8405"/>
                </a:lnTo>
                <a:lnTo>
                  <a:pt x="308" y="8405"/>
                </a:lnTo>
                <a:lnTo>
                  <a:pt x="296" y="8404"/>
                </a:lnTo>
                <a:lnTo>
                  <a:pt x="282" y="8401"/>
                </a:lnTo>
                <a:lnTo>
                  <a:pt x="257" y="8393"/>
                </a:lnTo>
                <a:lnTo>
                  <a:pt x="240" y="8388"/>
                </a:lnTo>
                <a:lnTo>
                  <a:pt x="224" y="8385"/>
                </a:lnTo>
                <a:lnTo>
                  <a:pt x="211" y="8384"/>
                </a:lnTo>
                <a:lnTo>
                  <a:pt x="200" y="8385"/>
                </a:lnTo>
                <a:lnTo>
                  <a:pt x="190" y="8387"/>
                </a:lnTo>
                <a:lnTo>
                  <a:pt x="180" y="8392"/>
                </a:lnTo>
                <a:lnTo>
                  <a:pt x="172" y="8399"/>
                </a:lnTo>
                <a:lnTo>
                  <a:pt x="149" y="8417"/>
                </a:lnTo>
                <a:lnTo>
                  <a:pt x="142" y="8425"/>
                </a:lnTo>
                <a:lnTo>
                  <a:pt x="136" y="8434"/>
                </a:lnTo>
                <a:lnTo>
                  <a:pt x="129" y="8442"/>
                </a:lnTo>
                <a:lnTo>
                  <a:pt x="124" y="8452"/>
                </a:lnTo>
                <a:lnTo>
                  <a:pt x="113" y="8473"/>
                </a:lnTo>
                <a:lnTo>
                  <a:pt x="106" y="8481"/>
                </a:lnTo>
                <a:lnTo>
                  <a:pt x="98" y="8490"/>
                </a:lnTo>
                <a:lnTo>
                  <a:pt x="92" y="8498"/>
                </a:lnTo>
                <a:lnTo>
                  <a:pt x="87" y="8505"/>
                </a:lnTo>
                <a:lnTo>
                  <a:pt x="81" y="8514"/>
                </a:lnTo>
                <a:lnTo>
                  <a:pt x="77" y="8522"/>
                </a:lnTo>
                <a:lnTo>
                  <a:pt x="75" y="8532"/>
                </a:lnTo>
                <a:lnTo>
                  <a:pt x="73" y="8542"/>
                </a:lnTo>
                <a:lnTo>
                  <a:pt x="73" y="8552"/>
                </a:lnTo>
                <a:lnTo>
                  <a:pt x="74" y="8560"/>
                </a:lnTo>
                <a:lnTo>
                  <a:pt x="79" y="8573"/>
                </a:lnTo>
                <a:lnTo>
                  <a:pt x="86" y="8587"/>
                </a:lnTo>
                <a:lnTo>
                  <a:pt x="102" y="8614"/>
                </a:lnTo>
                <a:lnTo>
                  <a:pt x="110" y="8627"/>
                </a:lnTo>
                <a:lnTo>
                  <a:pt x="117" y="8640"/>
                </a:lnTo>
                <a:lnTo>
                  <a:pt x="123" y="8653"/>
                </a:lnTo>
                <a:lnTo>
                  <a:pt x="125" y="8658"/>
                </a:lnTo>
                <a:lnTo>
                  <a:pt x="126" y="8665"/>
                </a:lnTo>
                <a:lnTo>
                  <a:pt x="126" y="8669"/>
                </a:lnTo>
                <a:lnTo>
                  <a:pt x="124" y="8671"/>
                </a:lnTo>
                <a:lnTo>
                  <a:pt x="121" y="8673"/>
                </a:lnTo>
                <a:lnTo>
                  <a:pt x="117" y="8675"/>
                </a:lnTo>
                <a:lnTo>
                  <a:pt x="107" y="8679"/>
                </a:lnTo>
                <a:lnTo>
                  <a:pt x="94" y="8681"/>
                </a:lnTo>
                <a:lnTo>
                  <a:pt x="81" y="8684"/>
                </a:lnTo>
                <a:lnTo>
                  <a:pt x="75" y="8686"/>
                </a:lnTo>
                <a:lnTo>
                  <a:pt x="70" y="8690"/>
                </a:lnTo>
                <a:lnTo>
                  <a:pt x="64" y="8693"/>
                </a:lnTo>
                <a:lnTo>
                  <a:pt x="59" y="8697"/>
                </a:lnTo>
                <a:lnTo>
                  <a:pt x="55" y="8704"/>
                </a:lnTo>
                <a:lnTo>
                  <a:pt x="52" y="8710"/>
                </a:lnTo>
                <a:lnTo>
                  <a:pt x="49" y="8723"/>
                </a:lnTo>
                <a:lnTo>
                  <a:pt x="46" y="8735"/>
                </a:lnTo>
                <a:lnTo>
                  <a:pt x="45" y="8748"/>
                </a:lnTo>
                <a:lnTo>
                  <a:pt x="43" y="8761"/>
                </a:lnTo>
                <a:lnTo>
                  <a:pt x="43" y="8787"/>
                </a:lnTo>
                <a:lnTo>
                  <a:pt x="43" y="8813"/>
                </a:lnTo>
                <a:lnTo>
                  <a:pt x="42" y="8821"/>
                </a:lnTo>
                <a:lnTo>
                  <a:pt x="41" y="8827"/>
                </a:lnTo>
                <a:lnTo>
                  <a:pt x="39" y="8833"/>
                </a:lnTo>
                <a:lnTo>
                  <a:pt x="37" y="8837"/>
                </a:lnTo>
                <a:lnTo>
                  <a:pt x="34" y="8842"/>
                </a:lnTo>
                <a:lnTo>
                  <a:pt x="30" y="8845"/>
                </a:lnTo>
                <a:lnTo>
                  <a:pt x="23" y="8850"/>
                </a:lnTo>
                <a:lnTo>
                  <a:pt x="15" y="8855"/>
                </a:lnTo>
                <a:lnTo>
                  <a:pt x="9" y="8860"/>
                </a:lnTo>
                <a:lnTo>
                  <a:pt x="6" y="8863"/>
                </a:lnTo>
                <a:lnTo>
                  <a:pt x="3" y="8868"/>
                </a:lnTo>
                <a:lnTo>
                  <a:pt x="1" y="8872"/>
                </a:lnTo>
                <a:lnTo>
                  <a:pt x="0" y="8877"/>
                </a:lnTo>
                <a:lnTo>
                  <a:pt x="0" y="8881"/>
                </a:lnTo>
                <a:lnTo>
                  <a:pt x="1" y="8885"/>
                </a:lnTo>
                <a:lnTo>
                  <a:pt x="4" y="8894"/>
                </a:lnTo>
                <a:lnTo>
                  <a:pt x="10" y="8904"/>
                </a:lnTo>
                <a:lnTo>
                  <a:pt x="16" y="8914"/>
                </a:lnTo>
                <a:lnTo>
                  <a:pt x="32" y="8934"/>
                </a:lnTo>
                <a:lnTo>
                  <a:pt x="43" y="8948"/>
                </a:lnTo>
                <a:lnTo>
                  <a:pt x="47" y="8952"/>
                </a:lnTo>
                <a:lnTo>
                  <a:pt x="50" y="8958"/>
                </a:lnTo>
                <a:lnTo>
                  <a:pt x="51" y="8964"/>
                </a:lnTo>
                <a:lnTo>
                  <a:pt x="51" y="8971"/>
                </a:lnTo>
                <a:lnTo>
                  <a:pt x="50" y="8977"/>
                </a:lnTo>
                <a:lnTo>
                  <a:pt x="49" y="8984"/>
                </a:lnTo>
                <a:lnTo>
                  <a:pt x="45" y="8998"/>
                </a:lnTo>
                <a:lnTo>
                  <a:pt x="33" y="9026"/>
                </a:lnTo>
                <a:lnTo>
                  <a:pt x="27" y="9038"/>
                </a:lnTo>
                <a:lnTo>
                  <a:pt x="25" y="9049"/>
                </a:lnTo>
                <a:lnTo>
                  <a:pt x="25" y="9059"/>
                </a:lnTo>
                <a:lnTo>
                  <a:pt x="27" y="9070"/>
                </a:lnTo>
                <a:lnTo>
                  <a:pt x="30" y="9086"/>
                </a:lnTo>
                <a:lnTo>
                  <a:pt x="35" y="9100"/>
                </a:lnTo>
                <a:lnTo>
                  <a:pt x="40" y="9115"/>
                </a:lnTo>
                <a:lnTo>
                  <a:pt x="47" y="9128"/>
                </a:lnTo>
                <a:lnTo>
                  <a:pt x="54" y="9138"/>
                </a:lnTo>
                <a:lnTo>
                  <a:pt x="58" y="9141"/>
                </a:lnTo>
                <a:lnTo>
                  <a:pt x="62" y="9143"/>
                </a:lnTo>
                <a:lnTo>
                  <a:pt x="68" y="9145"/>
                </a:lnTo>
                <a:lnTo>
                  <a:pt x="80" y="9145"/>
                </a:lnTo>
                <a:lnTo>
                  <a:pt x="93" y="9145"/>
                </a:lnTo>
                <a:lnTo>
                  <a:pt x="110" y="9143"/>
                </a:lnTo>
                <a:lnTo>
                  <a:pt x="139" y="9140"/>
                </a:lnTo>
                <a:lnTo>
                  <a:pt x="160" y="9138"/>
                </a:lnTo>
                <a:lnTo>
                  <a:pt x="169" y="9137"/>
                </a:lnTo>
                <a:lnTo>
                  <a:pt x="175" y="9135"/>
                </a:lnTo>
                <a:lnTo>
                  <a:pt x="179" y="9131"/>
                </a:lnTo>
                <a:lnTo>
                  <a:pt x="181" y="9127"/>
                </a:lnTo>
                <a:lnTo>
                  <a:pt x="181" y="9121"/>
                </a:lnTo>
                <a:lnTo>
                  <a:pt x="181" y="9115"/>
                </a:lnTo>
                <a:lnTo>
                  <a:pt x="181" y="9107"/>
                </a:lnTo>
                <a:lnTo>
                  <a:pt x="181" y="9100"/>
                </a:lnTo>
                <a:lnTo>
                  <a:pt x="183" y="9088"/>
                </a:lnTo>
                <a:lnTo>
                  <a:pt x="186" y="9078"/>
                </a:lnTo>
                <a:lnTo>
                  <a:pt x="189" y="9070"/>
                </a:lnTo>
                <a:lnTo>
                  <a:pt x="192" y="9065"/>
                </a:lnTo>
                <a:lnTo>
                  <a:pt x="196" y="9062"/>
                </a:lnTo>
                <a:lnTo>
                  <a:pt x="201" y="9060"/>
                </a:lnTo>
                <a:lnTo>
                  <a:pt x="206" y="9060"/>
                </a:lnTo>
                <a:lnTo>
                  <a:pt x="212" y="9061"/>
                </a:lnTo>
                <a:lnTo>
                  <a:pt x="217" y="9062"/>
                </a:lnTo>
                <a:lnTo>
                  <a:pt x="224" y="9065"/>
                </a:lnTo>
                <a:lnTo>
                  <a:pt x="236" y="9072"/>
                </a:lnTo>
                <a:lnTo>
                  <a:pt x="249" y="9079"/>
                </a:lnTo>
                <a:lnTo>
                  <a:pt x="263" y="9086"/>
                </a:lnTo>
                <a:lnTo>
                  <a:pt x="271" y="9091"/>
                </a:lnTo>
                <a:lnTo>
                  <a:pt x="283" y="9099"/>
                </a:lnTo>
                <a:lnTo>
                  <a:pt x="311" y="9117"/>
                </a:lnTo>
                <a:lnTo>
                  <a:pt x="327" y="9126"/>
                </a:lnTo>
                <a:lnTo>
                  <a:pt x="341" y="9132"/>
                </a:lnTo>
                <a:lnTo>
                  <a:pt x="346" y="9135"/>
                </a:lnTo>
                <a:lnTo>
                  <a:pt x="353" y="9137"/>
                </a:lnTo>
                <a:lnTo>
                  <a:pt x="357" y="9137"/>
                </a:lnTo>
                <a:lnTo>
                  <a:pt x="361" y="9137"/>
                </a:lnTo>
                <a:lnTo>
                  <a:pt x="374" y="9131"/>
                </a:lnTo>
                <a:lnTo>
                  <a:pt x="386" y="9126"/>
                </a:lnTo>
                <a:lnTo>
                  <a:pt x="409" y="9113"/>
                </a:lnTo>
                <a:lnTo>
                  <a:pt x="432" y="9099"/>
                </a:lnTo>
                <a:lnTo>
                  <a:pt x="456" y="9086"/>
                </a:lnTo>
                <a:lnTo>
                  <a:pt x="480" y="9074"/>
                </a:lnTo>
                <a:lnTo>
                  <a:pt x="500" y="9063"/>
                </a:lnTo>
                <a:lnTo>
                  <a:pt x="522" y="9051"/>
                </a:lnTo>
                <a:lnTo>
                  <a:pt x="543" y="9039"/>
                </a:lnTo>
                <a:lnTo>
                  <a:pt x="560" y="9026"/>
                </a:lnTo>
                <a:lnTo>
                  <a:pt x="566" y="9021"/>
                </a:lnTo>
                <a:lnTo>
                  <a:pt x="572" y="9016"/>
                </a:lnTo>
                <a:lnTo>
                  <a:pt x="574" y="9011"/>
                </a:lnTo>
                <a:lnTo>
                  <a:pt x="575" y="9010"/>
                </a:lnTo>
                <a:lnTo>
                  <a:pt x="574" y="9008"/>
                </a:lnTo>
                <a:lnTo>
                  <a:pt x="575" y="9009"/>
                </a:lnTo>
                <a:lnTo>
                  <a:pt x="576" y="9009"/>
                </a:lnTo>
                <a:lnTo>
                  <a:pt x="581" y="9008"/>
                </a:lnTo>
                <a:lnTo>
                  <a:pt x="594" y="9001"/>
                </a:lnTo>
                <a:lnTo>
                  <a:pt x="612" y="8990"/>
                </a:lnTo>
                <a:lnTo>
                  <a:pt x="633" y="8975"/>
                </a:lnTo>
                <a:lnTo>
                  <a:pt x="654" y="8960"/>
                </a:lnTo>
                <a:lnTo>
                  <a:pt x="673" y="8946"/>
                </a:lnTo>
                <a:lnTo>
                  <a:pt x="688" y="8934"/>
                </a:lnTo>
                <a:lnTo>
                  <a:pt x="696" y="8925"/>
                </a:lnTo>
                <a:lnTo>
                  <a:pt x="701" y="8920"/>
                </a:lnTo>
                <a:lnTo>
                  <a:pt x="706" y="8915"/>
                </a:lnTo>
                <a:lnTo>
                  <a:pt x="713" y="8912"/>
                </a:lnTo>
                <a:lnTo>
                  <a:pt x="718" y="8911"/>
                </a:lnTo>
                <a:lnTo>
                  <a:pt x="725" y="8910"/>
                </a:lnTo>
                <a:lnTo>
                  <a:pt x="731" y="8910"/>
                </a:lnTo>
                <a:lnTo>
                  <a:pt x="744" y="8912"/>
                </a:lnTo>
                <a:lnTo>
                  <a:pt x="758" y="8915"/>
                </a:lnTo>
                <a:lnTo>
                  <a:pt x="771" y="8920"/>
                </a:lnTo>
                <a:lnTo>
                  <a:pt x="784" y="8923"/>
                </a:lnTo>
                <a:lnTo>
                  <a:pt x="791" y="8924"/>
                </a:lnTo>
                <a:lnTo>
                  <a:pt x="798" y="8924"/>
                </a:lnTo>
                <a:lnTo>
                  <a:pt x="809" y="8923"/>
                </a:lnTo>
                <a:lnTo>
                  <a:pt x="821" y="8920"/>
                </a:lnTo>
                <a:lnTo>
                  <a:pt x="832" y="8915"/>
                </a:lnTo>
                <a:lnTo>
                  <a:pt x="843" y="8911"/>
                </a:lnTo>
                <a:lnTo>
                  <a:pt x="855" y="8906"/>
                </a:lnTo>
                <a:lnTo>
                  <a:pt x="866" y="8901"/>
                </a:lnTo>
                <a:lnTo>
                  <a:pt x="878" y="8898"/>
                </a:lnTo>
                <a:lnTo>
                  <a:pt x="890" y="8896"/>
                </a:lnTo>
                <a:lnTo>
                  <a:pt x="895" y="8897"/>
                </a:lnTo>
                <a:lnTo>
                  <a:pt x="898" y="8897"/>
                </a:lnTo>
                <a:lnTo>
                  <a:pt x="902" y="8899"/>
                </a:lnTo>
                <a:lnTo>
                  <a:pt x="904" y="8901"/>
                </a:lnTo>
                <a:lnTo>
                  <a:pt x="906" y="8903"/>
                </a:lnTo>
                <a:lnTo>
                  <a:pt x="907" y="8907"/>
                </a:lnTo>
                <a:lnTo>
                  <a:pt x="908" y="8914"/>
                </a:lnTo>
                <a:lnTo>
                  <a:pt x="907" y="8924"/>
                </a:lnTo>
                <a:lnTo>
                  <a:pt x="904" y="8935"/>
                </a:lnTo>
                <a:lnTo>
                  <a:pt x="898" y="8947"/>
                </a:lnTo>
                <a:lnTo>
                  <a:pt x="893" y="8959"/>
                </a:lnTo>
                <a:lnTo>
                  <a:pt x="885" y="8971"/>
                </a:lnTo>
                <a:lnTo>
                  <a:pt x="879" y="8984"/>
                </a:lnTo>
                <a:lnTo>
                  <a:pt x="863" y="9005"/>
                </a:lnTo>
                <a:lnTo>
                  <a:pt x="848" y="9023"/>
                </a:lnTo>
                <a:lnTo>
                  <a:pt x="842" y="9028"/>
                </a:lnTo>
                <a:lnTo>
                  <a:pt x="838" y="9031"/>
                </a:lnTo>
                <a:lnTo>
                  <a:pt x="822" y="9040"/>
                </a:lnTo>
                <a:lnTo>
                  <a:pt x="803" y="9053"/>
                </a:lnTo>
                <a:lnTo>
                  <a:pt x="781" y="9070"/>
                </a:lnTo>
                <a:lnTo>
                  <a:pt x="761" y="9088"/>
                </a:lnTo>
                <a:lnTo>
                  <a:pt x="751" y="9098"/>
                </a:lnTo>
                <a:lnTo>
                  <a:pt x="742" y="9106"/>
                </a:lnTo>
                <a:lnTo>
                  <a:pt x="736" y="9115"/>
                </a:lnTo>
                <a:lnTo>
                  <a:pt x="730" y="9124"/>
                </a:lnTo>
                <a:lnTo>
                  <a:pt x="728" y="9130"/>
                </a:lnTo>
                <a:lnTo>
                  <a:pt x="727" y="9133"/>
                </a:lnTo>
                <a:lnTo>
                  <a:pt x="728" y="9137"/>
                </a:lnTo>
                <a:lnTo>
                  <a:pt x="728" y="9139"/>
                </a:lnTo>
                <a:lnTo>
                  <a:pt x="730" y="9141"/>
                </a:lnTo>
                <a:lnTo>
                  <a:pt x="732" y="9143"/>
                </a:lnTo>
                <a:lnTo>
                  <a:pt x="736" y="9145"/>
                </a:lnTo>
                <a:lnTo>
                  <a:pt x="751" y="9151"/>
                </a:lnTo>
                <a:lnTo>
                  <a:pt x="763" y="9157"/>
                </a:lnTo>
                <a:lnTo>
                  <a:pt x="780" y="9166"/>
                </a:lnTo>
                <a:lnTo>
                  <a:pt x="789" y="9169"/>
                </a:lnTo>
                <a:lnTo>
                  <a:pt x="800" y="9170"/>
                </a:lnTo>
                <a:lnTo>
                  <a:pt x="813" y="9170"/>
                </a:lnTo>
                <a:lnTo>
                  <a:pt x="830" y="9169"/>
                </a:lnTo>
                <a:lnTo>
                  <a:pt x="847" y="9166"/>
                </a:lnTo>
                <a:lnTo>
                  <a:pt x="863" y="9161"/>
                </a:lnTo>
                <a:lnTo>
                  <a:pt x="878" y="9154"/>
                </a:lnTo>
                <a:lnTo>
                  <a:pt x="893" y="9146"/>
                </a:lnTo>
                <a:lnTo>
                  <a:pt x="921" y="9129"/>
                </a:lnTo>
                <a:lnTo>
                  <a:pt x="935" y="9120"/>
                </a:lnTo>
                <a:lnTo>
                  <a:pt x="950" y="9113"/>
                </a:lnTo>
                <a:lnTo>
                  <a:pt x="960" y="9108"/>
                </a:lnTo>
                <a:lnTo>
                  <a:pt x="974" y="9104"/>
                </a:lnTo>
                <a:lnTo>
                  <a:pt x="992" y="9101"/>
                </a:lnTo>
                <a:lnTo>
                  <a:pt x="1009" y="9099"/>
                </a:lnTo>
                <a:lnTo>
                  <a:pt x="1018" y="9099"/>
                </a:lnTo>
                <a:lnTo>
                  <a:pt x="1025" y="9099"/>
                </a:lnTo>
                <a:lnTo>
                  <a:pt x="1033" y="9100"/>
                </a:lnTo>
                <a:lnTo>
                  <a:pt x="1039" y="9102"/>
                </a:lnTo>
                <a:lnTo>
                  <a:pt x="1044" y="9105"/>
                </a:lnTo>
                <a:lnTo>
                  <a:pt x="1047" y="9110"/>
                </a:lnTo>
                <a:lnTo>
                  <a:pt x="1049" y="9116"/>
                </a:lnTo>
                <a:lnTo>
                  <a:pt x="1049" y="9123"/>
                </a:lnTo>
                <a:lnTo>
                  <a:pt x="1047" y="9129"/>
                </a:lnTo>
                <a:lnTo>
                  <a:pt x="1044" y="9135"/>
                </a:lnTo>
                <a:lnTo>
                  <a:pt x="1041" y="9140"/>
                </a:lnTo>
                <a:lnTo>
                  <a:pt x="1036" y="9144"/>
                </a:lnTo>
                <a:lnTo>
                  <a:pt x="1025" y="9153"/>
                </a:lnTo>
                <a:lnTo>
                  <a:pt x="1013" y="9161"/>
                </a:lnTo>
                <a:lnTo>
                  <a:pt x="1001" y="9168"/>
                </a:lnTo>
                <a:lnTo>
                  <a:pt x="993" y="9176"/>
                </a:lnTo>
                <a:lnTo>
                  <a:pt x="990" y="9180"/>
                </a:lnTo>
                <a:lnTo>
                  <a:pt x="987" y="9186"/>
                </a:lnTo>
                <a:lnTo>
                  <a:pt x="986" y="9190"/>
                </a:lnTo>
                <a:lnTo>
                  <a:pt x="986" y="9195"/>
                </a:lnTo>
                <a:lnTo>
                  <a:pt x="987" y="9197"/>
                </a:lnTo>
                <a:lnTo>
                  <a:pt x="988" y="9200"/>
                </a:lnTo>
                <a:lnTo>
                  <a:pt x="995" y="9204"/>
                </a:lnTo>
                <a:lnTo>
                  <a:pt x="1004" y="9208"/>
                </a:lnTo>
                <a:lnTo>
                  <a:pt x="1016" y="9213"/>
                </a:lnTo>
                <a:lnTo>
                  <a:pt x="1044" y="9221"/>
                </a:lnTo>
                <a:lnTo>
                  <a:pt x="1077" y="9230"/>
                </a:lnTo>
                <a:lnTo>
                  <a:pt x="1145" y="9245"/>
                </a:lnTo>
                <a:lnTo>
                  <a:pt x="1172" y="9252"/>
                </a:lnTo>
                <a:lnTo>
                  <a:pt x="1189" y="9257"/>
                </a:lnTo>
                <a:lnTo>
                  <a:pt x="1197" y="9261"/>
                </a:lnTo>
                <a:lnTo>
                  <a:pt x="1203" y="9266"/>
                </a:lnTo>
                <a:lnTo>
                  <a:pt x="1208" y="9271"/>
                </a:lnTo>
                <a:lnTo>
                  <a:pt x="1212" y="9278"/>
                </a:lnTo>
                <a:lnTo>
                  <a:pt x="1214" y="9283"/>
                </a:lnTo>
                <a:lnTo>
                  <a:pt x="1215" y="9290"/>
                </a:lnTo>
                <a:lnTo>
                  <a:pt x="1216" y="9296"/>
                </a:lnTo>
                <a:lnTo>
                  <a:pt x="1215" y="9302"/>
                </a:lnTo>
                <a:lnTo>
                  <a:pt x="1214" y="9307"/>
                </a:lnTo>
                <a:lnTo>
                  <a:pt x="1211" y="9311"/>
                </a:lnTo>
                <a:lnTo>
                  <a:pt x="1208" y="9316"/>
                </a:lnTo>
                <a:lnTo>
                  <a:pt x="1203" y="9318"/>
                </a:lnTo>
                <a:lnTo>
                  <a:pt x="1198" y="9319"/>
                </a:lnTo>
                <a:lnTo>
                  <a:pt x="1192" y="9318"/>
                </a:lnTo>
                <a:lnTo>
                  <a:pt x="1186" y="9316"/>
                </a:lnTo>
                <a:lnTo>
                  <a:pt x="1178" y="9311"/>
                </a:lnTo>
                <a:lnTo>
                  <a:pt x="1170" y="9306"/>
                </a:lnTo>
                <a:lnTo>
                  <a:pt x="1162" y="9303"/>
                </a:lnTo>
                <a:lnTo>
                  <a:pt x="1153" y="9298"/>
                </a:lnTo>
                <a:lnTo>
                  <a:pt x="1145" y="9296"/>
                </a:lnTo>
                <a:lnTo>
                  <a:pt x="1135" y="9294"/>
                </a:lnTo>
                <a:lnTo>
                  <a:pt x="1126" y="9293"/>
                </a:lnTo>
                <a:lnTo>
                  <a:pt x="1108" y="9292"/>
                </a:lnTo>
                <a:lnTo>
                  <a:pt x="1089" y="9293"/>
                </a:lnTo>
                <a:lnTo>
                  <a:pt x="1070" y="9295"/>
                </a:lnTo>
                <a:lnTo>
                  <a:pt x="1033" y="9302"/>
                </a:lnTo>
                <a:lnTo>
                  <a:pt x="1019" y="9305"/>
                </a:lnTo>
                <a:lnTo>
                  <a:pt x="1004" y="9308"/>
                </a:lnTo>
                <a:lnTo>
                  <a:pt x="990" y="9311"/>
                </a:lnTo>
                <a:lnTo>
                  <a:pt x="974" y="9314"/>
                </a:lnTo>
                <a:lnTo>
                  <a:pt x="968" y="9315"/>
                </a:lnTo>
                <a:lnTo>
                  <a:pt x="962" y="9316"/>
                </a:lnTo>
                <a:lnTo>
                  <a:pt x="950" y="9322"/>
                </a:lnTo>
                <a:lnTo>
                  <a:pt x="939" y="9331"/>
                </a:lnTo>
                <a:lnTo>
                  <a:pt x="927" y="9341"/>
                </a:lnTo>
                <a:lnTo>
                  <a:pt x="915" y="9349"/>
                </a:lnTo>
                <a:lnTo>
                  <a:pt x="904" y="9356"/>
                </a:lnTo>
                <a:lnTo>
                  <a:pt x="898" y="9358"/>
                </a:lnTo>
                <a:lnTo>
                  <a:pt x="894" y="9359"/>
                </a:lnTo>
                <a:lnTo>
                  <a:pt x="889" y="9360"/>
                </a:lnTo>
                <a:lnTo>
                  <a:pt x="884" y="9359"/>
                </a:lnTo>
                <a:lnTo>
                  <a:pt x="868" y="9354"/>
                </a:lnTo>
                <a:lnTo>
                  <a:pt x="852" y="9352"/>
                </a:lnTo>
                <a:lnTo>
                  <a:pt x="835" y="9349"/>
                </a:lnTo>
                <a:lnTo>
                  <a:pt x="819" y="9349"/>
                </a:lnTo>
                <a:lnTo>
                  <a:pt x="787" y="9349"/>
                </a:lnTo>
                <a:lnTo>
                  <a:pt x="769" y="9348"/>
                </a:lnTo>
                <a:lnTo>
                  <a:pt x="753" y="9347"/>
                </a:lnTo>
                <a:lnTo>
                  <a:pt x="744" y="9345"/>
                </a:lnTo>
                <a:lnTo>
                  <a:pt x="737" y="9343"/>
                </a:lnTo>
                <a:lnTo>
                  <a:pt x="729" y="9340"/>
                </a:lnTo>
                <a:lnTo>
                  <a:pt x="723" y="9336"/>
                </a:lnTo>
                <a:lnTo>
                  <a:pt x="710" y="9329"/>
                </a:lnTo>
                <a:lnTo>
                  <a:pt x="697" y="9319"/>
                </a:lnTo>
                <a:lnTo>
                  <a:pt x="685" y="9310"/>
                </a:lnTo>
                <a:lnTo>
                  <a:pt x="672" y="9303"/>
                </a:lnTo>
                <a:lnTo>
                  <a:pt x="664" y="9299"/>
                </a:lnTo>
                <a:lnTo>
                  <a:pt x="658" y="9296"/>
                </a:lnTo>
                <a:lnTo>
                  <a:pt x="649" y="9294"/>
                </a:lnTo>
                <a:lnTo>
                  <a:pt x="641" y="9293"/>
                </a:lnTo>
                <a:lnTo>
                  <a:pt x="628" y="9291"/>
                </a:lnTo>
                <a:lnTo>
                  <a:pt x="616" y="9289"/>
                </a:lnTo>
                <a:lnTo>
                  <a:pt x="605" y="9285"/>
                </a:lnTo>
                <a:lnTo>
                  <a:pt x="596" y="9282"/>
                </a:lnTo>
                <a:lnTo>
                  <a:pt x="587" y="9277"/>
                </a:lnTo>
                <a:lnTo>
                  <a:pt x="579" y="9270"/>
                </a:lnTo>
                <a:lnTo>
                  <a:pt x="573" y="9261"/>
                </a:lnTo>
                <a:lnTo>
                  <a:pt x="567" y="9251"/>
                </a:lnTo>
                <a:lnTo>
                  <a:pt x="562" y="9235"/>
                </a:lnTo>
                <a:lnTo>
                  <a:pt x="554" y="9221"/>
                </a:lnTo>
                <a:lnTo>
                  <a:pt x="547" y="9208"/>
                </a:lnTo>
                <a:lnTo>
                  <a:pt x="538" y="9195"/>
                </a:lnTo>
                <a:lnTo>
                  <a:pt x="531" y="9187"/>
                </a:lnTo>
                <a:lnTo>
                  <a:pt x="525" y="9182"/>
                </a:lnTo>
                <a:lnTo>
                  <a:pt x="522" y="9181"/>
                </a:lnTo>
                <a:lnTo>
                  <a:pt x="520" y="9181"/>
                </a:lnTo>
                <a:lnTo>
                  <a:pt x="515" y="9182"/>
                </a:lnTo>
                <a:lnTo>
                  <a:pt x="510" y="9186"/>
                </a:lnTo>
                <a:lnTo>
                  <a:pt x="505" y="9189"/>
                </a:lnTo>
                <a:lnTo>
                  <a:pt x="498" y="9192"/>
                </a:lnTo>
                <a:lnTo>
                  <a:pt x="492" y="9195"/>
                </a:lnTo>
                <a:lnTo>
                  <a:pt x="488" y="9196"/>
                </a:lnTo>
                <a:lnTo>
                  <a:pt x="486" y="9199"/>
                </a:lnTo>
                <a:lnTo>
                  <a:pt x="481" y="9205"/>
                </a:lnTo>
                <a:lnTo>
                  <a:pt x="470" y="9225"/>
                </a:lnTo>
                <a:lnTo>
                  <a:pt x="463" y="9235"/>
                </a:lnTo>
                <a:lnTo>
                  <a:pt x="457" y="9246"/>
                </a:lnTo>
                <a:lnTo>
                  <a:pt x="450" y="9255"/>
                </a:lnTo>
                <a:lnTo>
                  <a:pt x="446" y="9258"/>
                </a:lnTo>
                <a:lnTo>
                  <a:pt x="443" y="9261"/>
                </a:lnTo>
                <a:lnTo>
                  <a:pt x="432" y="9267"/>
                </a:lnTo>
                <a:lnTo>
                  <a:pt x="419" y="9272"/>
                </a:lnTo>
                <a:lnTo>
                  <a:pt x="406" y="9278"/>
                </a:lnTo>
                <a:lnTo>
                  <a:pt x="391" y="9285"/>
                </a:lnTo>
                <a:lnTo>
                  <a:pt x="378" y="9293"/>
                </a:lnTo>
                <a:lnTo>
                  <a:pt x="371" y="9297"/>
                </a:lnTo>
                <a:lnTo>
                  <a:pt x="366" y="9303"/>
                </a:lnTo>
                <a:lnTo>
                  <a:pt x="361" y="9307"/>
                </a:lnTo>
                <a:lnTo>
                  <a:pt x="357" y="9312"/>
                </a:lnTo>
                <a:lnTo>
                  <a:pt x="354" y="9319"/>
                </a:lnTo>
                <a:lnTo>
                  <a:pt x="353" y="9325"/>
                </a:lnTo>
                <a:lnTo>
                  <a:pt x="353" y="9328"/>
                </a:lnTo>
                <a:lnTo>
                  <a:pt x="354" y="9330"/>
                </a:lnTo>
                <a:lnTo>
                  <a:pt x="357" y="9332"/>
                </a:lnTo>
                <a:lnTo>
                  <a:pt x="360" y="9334"/>
                </a:lnTo>
                <a:lnTo>
                  <a:pt x="371" y="9339"/>
                </a:lnTo>
                <a:lnTo>
                  <a:pt x="385" y="9343"/>
                </a:lnTo>
                <a:lnTo>
                  <a:pt x="421" y="9349"/>
                </a:lnTo>
                <a:lnTo>
                  <a:pt x="463" y="9357"/>
                </a:lnTo>
                <a:lnTo>
                  <a:pt x="507" y="9365"/>
                </a:lnTo>
                <a:lnTo>
                  <a:pt x="527" y="9369"/>
                </a:lnTo>
                <a:lnTo>
                  <a:pt x="547" y="9374"/>
                </a:lnTo>
                <a:lnTo>
                  <a:pt x="563" y="9380"/>
                </a:lnTo>
                <a:lnTo>
                  <a:pt x="577" y="9386"/>
                </a:lnTo>
                <a:lnTo>
                  <a:pt x="583" y="9391"/>
                </a:lnTo>
                <a:lnTo>
                  <a:pt x="587" y="9394"/>
                </a:lnTo>
                <a:lnTo>
                  <a:pt x="590" y="9398"/>
                </a:lnTo>
                <a:lnTo>
                  <a:pt x="594" y="9403"/>
                </a:lnTo>
                <a:lnTo>
                  <a:pt x="547" y="9427"/>
                </a:lnTo>
                <a:lnTo>
                  <a:pt x="514" y="9446"/>
                </a:lnTo>
                <a:lnTo>
                  <a:pt x="496" y="9457"/>
                </a:lnTo>
                <a:lnTo>
                  <a:pt x="493" y="9460"/>
                </a:lnTo>
                <a:lnTo>
                  <a:pt x="492" y="9464"/>
                </a:lnTo>
                <a:lnTo>
                  <a:pt x="493" y="9469"/>
                </a:lnTo>
                <a:lnTo>
                  <a:pt x="495" y="9473"/>
                </a:lnTo>
                <a:lnTo>
                  <a:pt x="502" y="9484"/>
                </a:lnTo>
                <a:lnTo>
                  <a:pt x="509" y="9494"/>
                </a:lnTo>
                <a:lnTo>
                  <a:pt x="513" y="9500"/>
                </a:lnTo>
                <a:lnTo>
                  <a:pt x="514" y="9507"/>
                </a:lnTo>
                <a:lnTo>
                  <a:pt x="515" y="9514"/>
                </a:lnTo>
                <a:lnTo>
                  <a:pt x="515" y="9521"/>
                </a:lnTo>
                <a:lnTo>
                  <a:pt x="514" y="9526"/>
                </a:lnTo>
                <a:lnTo>
                  <a:pt x="512" y="9533"/>
                </a:lnTo>
                <a:lnTo>
                  <a:pt x="510" y="9539"/>
                </a:lnTo>
                <a:lnTo>
                  <a:pt x="507" y="9545"/>
                </a:lnTo>
                <a:lnTo>
                  <a:pt x="498" y="9557"/>
                </a:lnTo>
                <a:lnTo>
                  <a:pt x="488" y="9566"/>
                </a:lnTo>
                <a:lnTo>
                  <a:pt x="477" y="9576"/>
                </a:lnTo>
                <a:lnTo>
                  <a:pt x="468" y="9584"/>
                </a:lnTo>
                <a:lnTo>
                  <a:pt x="460" y="9590"/>
                </a:lnTo>
                <a:lnTo>
                  <a:pt x="455" y="9597"/>
                </a:lnTo>
                <a:lnTo>
                  <a:pt x="451" y="9604"/>
                </a:lnTo>
                <a:lnTo>
                  <a:pt x="449" y="9611"/>
                </a:lnTo>
                <a:lnTo>
                  <a:pt x="449" y="9618"/>
                </a:lnTo>
                <a:lnTo>
                  <a:pt x="450" y="9625"/>
                </a:lnTo>
                <a:lnTo>
                  <a:pt x="452" y="9633"/>
                </a:lnTo>
                <a:lnTo>
                  <a:pt x="456" y="9638"/>
                </a:lnTo>
                <a:lnTo>
                  <a:pt x="460" y="9643"/>
                </a:lnTo>
                <a:lnTo>
                  <a:pt x="466" y="9649"/>
                </a:lnTo>
                <a:lnTo>
                  <a:pt x="471" y="9653"/>
                </a:lnTo>
                <a:lnTo>
                  <a:pt x="479" y="9655"/>
                </a:lnTo>
                <a:lnTo>
                  <a:pt x="485" y="9658"/>
                </a:lnTo>
                <a:lnTo>
                  <a:pt x="494" y="9659"/>
                </a:lnTo>
                <a:lnTo>
                  <a:pt x="501" y="9658"/>
                </a:lnTo>
                <a:lnTo>
                  <a:pt x="510" y="9655"/>
                </a:lnTo>
                <a:lnTo>
                  <a:pt x="535" y="9646"/>
                </a:lnTo>
                <a:lnTo>
                  <a:pt x="547" y="9640"/>
                </a:lnTo>
                <a:lnTo>
                  <a:pt x="557" y="9634"/>
                </a:lnTo>
                <a:lnTo>
                  <a:pt x="565" y="9627"/>
                </a:lnTo>
                <a:lnTo>
                  <a:pt x="570" y="9623"/>
                </a:lnTo>
                <a:lnTo>
                  <a:pt x="573" y="9617"/>
                </a:lnTo>
                <a:lnTo>
                  <a:pt x="575" y="9613"/>
                </a:lnTo>
                <a:lnTo>
                  <a:pt x="578" y="9607"/>
                </a:lnTo>
                <a:lnTo>
                  <a:pt x="579" y="9600"/>
                </a:lnTo>
                <a:lnTo>
                  <a:pt x="581" y="9594"/>
                </a:lnTo>
                <a:lnTo>
                  <a:pt x="583" y="9582"/>
                </a:lnTo>
                <a:lnTo>
                  <a:pt x="585" y="9571"/>
                </a:lnTo>
                <a:lnTo>
                  <a:pt x="588" y="9559"/>
                </a:lnTo>
                <a:lnTo>
                  <a:pt x="592" y="9547"/>
                </a:lnTo>
                <a:lnTo>
                  <a:pt x="597" y="9536"/>
                </a:lnTo>
                <a:lnTo>
                  <a:pt x="602" y="9525"/>
                </a:lnTo>
                <a:lnTo>
                  <a:pt x="609" y="9515"/>
                </a:lnTo>
                <a:lnTo>
                  <a:pt x="614" y="9506"/>
                </a:lnTo>
                <a:lnTo>
                  <a:pt x="629" y="9485"/>
                </a:lnTo>
                <a:lnTo>
                  <a:pt x="647" y="9463"/>
                </a:lnTo>
                <a:lnTo>
                  <a:pt x="655" y="9454"/>
                </a:lnTo>
                <a:lnTo>
                  <a:pt x="665" y="9444"/>
                </a:lnTo>
                <a:lnTo>
                  <a:pt x="675" y="9436"/>
                </a:lnTo>
                <a:lnTo>
                  <a:pt x="686" y="9429"/>
                </a:lnTo>
                <a:lnTo>
                  <a:pt x="690" y="9426"/>
                </a:lnTo>
                <a:lnTo>
                  <a:pt x="696" y="9425"/>
                </a:lnTo>
                <a:lnTo>
                  <a:pt x="701" y="9426"/>
                </a:lnTo>
                <a:lnTo>
                  <a:pt x="705" y="9427"/>
                </a:lnTo>
                <a:lnTo>
                  <a:pt x="711" y="9429"/>
                </a:lnTo>
                <a:lnTo>
                  <a:pt x="715" y="9432"/>
                </a:lnTo>
                <a:lnTo>
                  <a:pt x="725" y="9438"/>
                </a:lnTo>
                <a:lnTo>
                  <a:pt x="733" y="9446"/>
                </a:lnTo>
                <a:lnTo>
                  <a:pt x="742" y="9455"/>
                </a:lnTo>
                <a:lnTo>
                  <a:pt x="750" y="9463"/>
                </a:lnTo>
                <a:lnTo>
                  <a:pt x="757" y="9470"/>
                </a:lnTo>
                <a:lnTo>
                  <a:pt x="768" y="9476"/>
                </a:lnTo>
                <a:lnTo>
                  <a:pt x="779" y="9483"/>
                </a:lnTo>
                <a:lnTo>
                  <a:pt x="790" y="9487"/>
                </a:lnTo>
                <a:lnTo>
                  <a:pt x="801" y="9492"/>
                </a:lnTo>
                <a:lnTo>
                  <a:pt x="822" y="9497"/>
                </a:lnTo>
                <a:lnTo>
                  <a:pt x="845" y="9501"/>
                </a:lnTo>
                <a:lnTo>
                  <a:pt x="867" y="9506"/>
                </a:lnTo>
                <a:lnTo>
                  <a:pt x="889" y="9510"/>
                </a:lnTo>
                <a:lnTo>
                  <a:pt x="899" y="9513"/>
                </a:lnTo>
                <a:lnTo>
                  <a:pt x="910" y="9516"/>
                </a:lnTo>
                <a:lnTo>
                  <a:pt x="921" y="9521"/>
                </a:lnTo>
                <a:lnTo>
                  <a:pt x="932" y="9526"/>
                </a:lnTo>
                <a:lnTo>
                  <a:pt x="1014" y="9572"/>
                </a:lnTo>
                <a:lnTo>
                  <a:pt x="1059" y="9598"/>
                </a:lnTo>
                <a:lnTo>
                  <a:pt x="1072" y="9607"/>
                </a:lnTo>
                <a:lnTo>
                  <a:pt x="1076" y="9609"/>
                </a:lnTo>
                <a:lnTo>
                  <a:pt x="1076" y="9611"/>
                </a:lnTo>
                <a:lnTo>
                  <a:pt x="1075" y="9612"/>
                </a:lnTo>
                <a:lnTo>
                  <a:pt x="1074" y="9613"/>
                </a:lnTo>
                <a:lnTo>
                  <a:pt x="1075" y="9615"/>
                </a:lnTo>
                <a:lnTo>
                  <a:pt x="1083" y="9622"/>
                </a:lnTo>
                <a:lnTo>
                  <a:pt x="1086" y="9626"/>
                </a:lnTo>
                <a:lnTo>
                  <a:pt x="1089" y="9630"/>
                </a:lnTo>
                <a:lnTo>
                  <a:pt x="1089" y="9634"/>
                </a:lnTo>
                <a:lnTo>
                  <a:pt x="1089" y="9636"/>
                </a:lnTo>
                <a:lnTo>
                  <a:pt x="1088" y="9639"/>
                </a:lnTo>
                <a:lnTo>
                  <a:pt x="1086" y="9641"/>
                </a:lnTo>
                <a:lnTo>
                  <a:pt x="1082" y="9649"/>
                </a:lnTo>
                <a:lnTo>
                  <a:pt x="1077" y="9655"/>
                </a:lnTo>
                <a:lnTo>
                  <a:pt x="1074" y="9661"/>
                </a:lnTo>
                <a:lnTo>
                  <a:pt x="1072" y="9667"/>
                </a:lnTo>
                <a:lnTo>
                  <a:pt x="1072" y="9673"/>
                </a:lnTo>
                <a:lnTo>
                  <a:pt x="1071" y="9678"/>
                </a:lnTo>
                <a:lnTo>
                  <a:pt x="1072" y="9684"/>
                </a:lnTo>
                <a:lnTo>
                  <a:pt x="1074" y="9689"/>
                </a:lnTo>
                <a:lnTo>
                  <a:pt x="1076" y="9694"/>
                </a:lnTo>
                <a:lnTo>
                  <a:pt x="1080" y="9700"/>
                </a:lnTo>
                <a:lnTo>
                  <a:pt x="1087" y="9710"/>
                </a:lnTo>
                <a:lnTo>
                  <a:pt x="1097" y="9720"/>
                </a:lnTo>
                <a:lnTo>
                  <a:pt x="1109" y="9731"/>
                </a:lnTo>
                <a:lnTo>
                  <a:pt x="1128" y="9750"/>
                </a:lnTo>
                <a:lnTo>
                  <a:pt x="1136" y="9757"/>
                </a:lnTo>
                <a:lnTo>
                  <a:pt x="1141" y="9765"/>
                </a:lnTo>
                <a:lnTo>
                  <a:pt x="1146" y="9774"/>
                </a:lnTo>
                <a:lnTo>
                  <a:pt x="1149" y="9783"/>
                </a:lnTo>
                <a:lnTo>
                  <a:pt x="1150" y="9794"/>
                </a:lnTo>
                <a:lnTo>
                  <a:pt x="1151" y="9808"/>
                </a:lnTo>
                <a:lnTo>
                  <a:pt x="1151" y="9821"/>
                </a:lnTo>
                <a:lnTo>
                  <a:pt x="1150" y="9837"/>
                </a:lnTo>
                <a:lnTo>
                  <a:pt x="1147" y="9854"/>
                </a:lnTo>
                <a:lnTo>
                  <a:pt x="1144" y="9871"/>
                </a:lnTo>
                <a:lnTo>
                  <a:pt x="1138" y="9888"/>
                </a:lnTo>
                <a:lnTo>
                  <a:pt x="1134" y="9894"/>
                </a:lnTo>
                <a:lnTo>
                  <a:pt x="1131" y="9901"/>
                </a:lnTo>
                <a:lnTo>
                  <a:pt x="1125" y="9907"/>
                </a:lnTo>
                <a:lnTo>
                  <a:pt x="1120" y="9911"/>
                </a:lnTo>
                <a:lnTo>
                  <a:pt x="1114" y="9915"/>
                </a:lnTo>
                <a:lnTo>
                  <a:pt x="1107" y="9917"/>
                </a:lnTo>
                <a:lnTo>
                  <a:pt x="1087" y="9919"/>
                </a:lnTo>
                <a:lnTo>
                  <a:pt x="1068" y="9920"/>
                </a:lnTo>
                <a:lnTo>
                  <a:pt x="1047" y="9919"/>
                </a:lnTo>
                <a:lnTo>
                  <a:pt x="1026" y="9917"/>
                </a:lnTo>
                <a:lnTo>
                  <a:pt x="985" y="9914"/>
                </a:lnTo>
                <a:lnTo>
                  <a:pt x="965" y="9913"/>
                </a:lnTo>
                <a:lnTo>
                  <a:pt x="944" y="9914"/>
                </a:lnTo>
                <a:lnTo>
                  <a:pt x="919" y="9915"/>
                </a:lnTo>
                <a:lnTo>
                  <a:pt x="894" y="9915"/>
                </a:lnTo>
                <a:lnTo>
                  <a:pt x="844" y="9915"/>
                </a:lnTo>
                <a:lnTo>
                  <a:pt x="838" y="9915"/>
                </a:lnTo>
                <a:lnTo>
                  <a:pt x="830" y="9916"/>
                </a:lnTo>
                <a:lnTo>
                  <a:pt x="817" y="9919"/>
                </a:lnTo>
                <a:lnTo>
                  <a:pt x="804" y="9924"/>
                </a:lnTo>
                <a:lnTo>
                  <a:pt x="792" y="9931"/>
                </a:lnTo>
                <a:lnTo>
                  <a:pt x="767" y="9946"/>
                </a:lnTo>
                <a:lnTo>
                  <a:pt x="755" y="9953"/>
                </a:lnTo>
                <a:lnTo>
                  <a:pt x="741" y="9958"/>
                </a:lnTo>
                <a:lnTo>
                  <a:pt x="731" y="9961"/>
                </a:lnTo>
                <a:lnTo>
                  <a:pt x="720" y="9964"/>
                </a:lnTo>
                <a:lnTo>
                  <a:pt x="709" y="9966"/>
                </a:lnTo>
                <a:lnTo>
                  <a:pt x="698" y="9967"/>
                </a:lnTo>
                <a:lnTo>
                  <a:pt x="674" y="9967"/>
                </a:lnTo>
                <a:lnTo>
                  <a:pt x="650" y="9966"/>
                </a:lnTo>
                <a:lnTo>
                  <a:pt x="602" y="9962"/>
                </a:lnTo>
                <a:lnTo>
                  <a:pt x="579" y="9961"/>
                </a:lnTo>
                <a:lnTo>
                  <a:pt x="557" y="9964"/>
                </a:lnTo>
                <a:lnTo>
                  <a:pt x="546" y="9965"/>
                </a:lnTo>
                <a:lnTo>
                  <a:pt x="536" y="9968"/>
                </a:lnTo>
                <a:lnTo>
                  <a:pt x="526" y="9972"/>
                </a:lnTo>
                <a:lnTo>
                  <a:pt x="517" y="9977"/>
                </a:lnTo>
                <a:lnTo>
                  <a:pt x="498" y="9986"/>
                </a:lnTo>
                <a:lnTo>
                  <a:pt x="480" y="9997"/>
                </a:lnTo>
                <a:lnTo>
                  <a:pt x="470" y="10002"/>
                </a:lnTo>
                <a:lnTo>
                  <a:pt x="459" y="10005"/>
                </a:lnTo>
                <a:lnTo>
                  <a:pt x="438" y="10011"/>
                </a:lnTo>
                <a:lnTo>
                  <a:pt x="418" y="10015"/>
                </a:lnTo>
                <a:lnTo>
                  <a:pt x="396" y="10017"/>
                </a:lnTo>
                <a:lnTo>
                  <a:pt x="373" y="10018"/>
                </a:lnTo>
                <a:lnTo>
                  <a:pt x="352" y="10018"/>
                </a:lnTo>
                <a:lnTo>
                  <a:pt x="309" y="10018"/>
                </a:lnTo>
                <a:lnTo>
                  <a:pt x="260" y="10017"/>
                </a:lnTo>
                <a:lnTo>
                  <a:pt x="232" y="10017"/>
                </a:lnTo>
                <a:lnTo>
                  <a:pt x="202" y="10017"/>
                </a:lnTo>
                <a:lnTo>
                  <a:pt x="173" y="10019"/>
                </a:lnTo>
                <a:lnTo>
                  <a:pt x="158" y="10021"/>
                </a:lnTo>
                <a:lnTo>
                  <a:pt x="145" y="10023"/>
                </a:lnTo>
                <a:lnTo>
                  <a:pt x="134" y="10026"/>
                </a:lnTo>
                <a:lnTo>
                  <a:pt x="123" y="10031"/>
                </a:lnTo>
                <a:lnTo>
                  <a:pt x="113" y="10035"/>
                </a:lnTo>
                <a:lnTo>
                  <a:pt x="105" y="10042"/>
                </a:lnTo>
                <a:lnTo>
                  <a:pt x="103" y="10044"/>
                </a:lnTo>
                <a:lnTo>
                  <a:pt x="103" y="10047"/>
                </a:lnTo>
                <a:lnTo>
                  <a:pt x="104" y="10050"/>
                </a:lnTo>
                <a:lnTo>
                  <a:pt x="107" y="10054"/>
                </a:lnTo>
                <a:lnTo>
                  <a:pt x="114" y="10062"/>
                </a:lnTo>
                <a:lnTo>
                  <a:pt x="125" y="10072"/>
                </a:lnTo>
                <a:lnTo>
                  <a:pt x="136" y="10080"/>
                </a:lnTo>
                <a:lnTo>
                  <a:pt x="147" y="10087"/>
                </a:lnTo>
                <a:lnTo>
                  <a:pt x="155" y="10093"/>
                </a:lnTo>
                <a:lnTo>
                  <a:pt x="162" y="10095"/>
                </a:lnTo>
                <a:lnTo>
                  <a:pt x="180" y="10098"/>
                </a:lnTo>
                <a:lnTo>
                  <a:pt x="198" y="10099"/>
                </a:lnTo>
                <a:lnTo>
                  <a:pt x="232" y="10100"/>
                </a:lnTo>
                <a:lnTo>
                  <a:pt x="251" y="10100"/>
                </a:lnTo>
                <a:lnTo>
                  <a:pt x="268" y="10102"/>
                </a:lnTo>
                <a:lnTo>
                  <a:pt x="285" y="10107"/>
                </a:lnTo>
                <a:lnTo>
                  <a:pt x="294" y="10110"/>
                </a:lnTo>
                <a:lnTo>
                  <a:pt x="302" y="10113"/>
                </a:lnTo>
                <a:lnTo>
                  <a:pt x="321" y="10123"/>
                </a:lnTo>
                <a:lnTo>
                  <a:pt x="340" y="10133"/>
                </a:lnTo>
                <a:lnTo>
                  <a:pt x="378" y="10152"/>
                </a:lnTo>
                <a:lnTo>
                  <a:pt x="396" y="10162"/>
                </a:lnTo>
                <a:lnTo>
                  <a:pt x="416" y="10170"/>
                </a:lnTo>
                <a:lnTo>
                  <a:pt x="435" y="10176"/>
                </a:lnTo>
                <a:lnTo>
                  <a:pt x="456" y="10182"/>
                </a:lnTo>
                <a:lnTo>
                  <a:pt x="474" y="10186"/>
                </a:lnTo>
                <a:lnTo>
                  <a:pt x="486" y="10187"/>
                </a:lnTo>
                <a:lnTo>
                  <a:pt x="497" y="10189"/>
                </a:lnTo>
                <a:lnTo>
                  <a:pt x="507" y="10188"/>
                </a:lnTo>
                <a:lnTo>
                  <a:pt x="511" y="10187"/>
                </a:lnTo>
                <a:lnTo>
                  <a:pt x="513" y="10185"/>
                </a:lnTo>
                <a:lnTo>
                  <a:pt x="515" y="10183"/>
                </a:lnTo>
                <a:lnTo>
                  <a:pt x="515" y="10178"/>
                </a:lnTo>
                <a:lnTo>
                  <a:pt x="514" y="10174"/>
                </a:lnTo>
                <a:lnTo>
                  <a:pt x="511" y="10169"/>
                </a:lnTo>
                <a:lnTo>
                  <a:pt x="506" y="10157"/>
                </a:lnTo>
                <a:lnTo>
                  <a:pt x="505" y="10152"/>
                </a:lnTo>
                <a:lnTo>
                  <a:pt x="503" y="10148"/>
                </a:lnTo>
                <a:lnTo>
                  <a:pt x="503" y="10144"/>
                </a:lnTo>
                <a:lnTo>
                  <a:pt x="505" y="10140"/>
                </a:lnTo>
                <a:lnTo>
                  <a:pt x="506" y="10137"/>
                </a:lnTo>
                <a:lnTo>
                  <a:pt x="508" y="10136"/>
                </a:lnTo>
                <a:lnTo>
                  <a:pt x="510" y="10134"/>
                </a:lnTo>
                <a:lnTo>
                  <a:pt x="513" y="10133"/>
                </a:lnTo>
                <a:lnTo>
                  <a:pt x="518" y="10133"/>
                </a:lnTo>
                <a:lnTo>
                  <a:pt x="521" y="10134"/>
                </a:lnTo>
                <a:lnTo>
                  <a:pt x="531" y="10137"/>
                </a:lnTo>
                <a:lnTo>
                  <a:pt x="541" y="10144"/>
                </a:lnTo>
                <a:lnTo>
                  <a:pt x="571" y="10165"/>
                </a:lnTo>
                <a:lnTo>
                  <a:pt x="601" y="10187"/>
                </a:lnTo>
                <a:lnTo>
                  <a:pt x="632" y="10209"/>
                </a:lnTo>
                <a:lnTo>
                  <a:pt x="662" y="10232"/>
                </a:lnTo>
                <a:lnTo>
                  <a:pt x="691" y="10255"/>
                </a:lnTo>
                <a:lnTo>
                  <a:pt x="704" y="10267"/>
                </a:lnTo>
                <a:lnTo>
                  <a:pt x="717" y="10280"/>
                </a:lnTo>
                <a:lnTo>
                  <a:pt x="730" y="10294"/>
                </a:lnTo>
                <a:lnTo>
                  <a:pt x="742" y="10309"/>
                </a:lnTo>
                <a:lnTo>
                  <a:pt x="752" y="10324"/>
                </a:lnTo>
                <a:lnTo>
                  <a:pt x="762" y="10339"/>
                </a:lnTo>
                <a:lnTo>
                  <a:pt x="788" y="10386"/>
                </a:lnTo>
                <a:lnTo>
                  <a:pt x="814" y="10433"/>
                </a:lnTo>
                <a:lnTo>
                  <a:pt x="840" y="10481"/>
                </a:lnTo>
                <a:lnTo>
                  <a:pt x="854" y="10504"/>
                </a:lnTo>
                <a:lnTo>
                  <a:pt x="868" y="10528"/>
                </a:lnTo>
                <a:lnTo>
                  <a:pt x="883" y="10551"/>
                </a:lnTo>
                <a:lnTo>
                  <a:pt x="897" y="10574"/>
                </a:lnTo>
                <a:lnTo>
                  <a:pt x="910" y="10598"/>
                </a:lnTo>
                <a:lnTo>
                  <a:pt x="922" y="10623"/>
                </a:lnTo>
                <a:lnTo>
                  <a:pt x="932" y="10648"/>
                </a:lnTo>
                <a:lnTo>
                  <a:pt x="941" y="10674"/>
                </a:lnTo>
                <a:lnTo>
                  <a:pt x="947" y="10700"/>
                </a:lnTo>
                <a:lnTo>
                  <a:pt x="950" y="10727"/>
                </a:lnTo>
                <a:lnTo>
                  <a:pt x="950" y="10737"/>
                </a:lnTo>
                <a:lnTo>
                  <a:pt x="948" y="10745"/>
                </a:lnTo>
                <a:lnTo>
                  <a:pt x="945" y="10753"/>
                </a:lnTo>
                <a:lnTo>
                  <a:pt x="941" y="10760"/>
                </a:lnTo>
                <a:lnTo>
                  <a:pt x="935" y="10767"/>
                </a:lnTo>
                <a:lnTo>
                  <a:pt x="929" y="10773"/>
                </a:lnTo>
                <a:lnTo>
                  <a:pt x="914" y="10784"/>
                </a:lnTo>
                <a:lnTo>
                  <a:pt x="899" y="10795"/>
                </a:lnTo>
                <a:lnTo>
                  <a:pt x="894" y="10800"/>
                </a:lnTo>
                <a:lnTo>
                  <a:pt x="889" y="10807"/>
                </a:lnTo>
                <a:lnTo>
                  <a:pt x="884" y="10813"/>
                </a:lnTo>
                <a:lnTo>
                  <a:pt x="881" y="10820"/>
                </a:lnTo>
                <a:lnTo>
                  <a:pt x="880" y="10826"/>
                </a:lnTo>
                <a:lnTo>
                  <a:pt x="880" y="10834"/>
                </a:lnTo>
                <a:lnTo>
                  <a:pt x="883" y="10845"/>
                </a:lnTo>
                <a:lnTo>
                  <a:pt x="888" y="10853"/>
                </a:lnTo>
                <a:lnTo>
                  <a:pt x="893" y="10860"/>
                </a:lnTo>
                <a:lnTo>
                  <a:pt x="898" y="10864"/>
                </a:lnTo>
                <a:lnTo>
                  <a:pt x="905" y="10867"/>
                </a:lnTo>
                <a:lnTo>
                  <a:pt x="913" y="10869"/>
                </a:lnTo>
                <a:lnTo>
                  <a:pt x="920" y="10869"/>
                </a:lnTo>
                <a:lnTo>
                  <a:pt x="928" y="10867"/>
                </a:lnTo>
                <a:lnTo>
                  <a:pt x="945" y="10863"/>
                </a:lnTo>
                <a:lnTo>
                  <a:pt x="961" y="10859"/>
                </a:lnTo>
                <a:lnTo>
                  <a:pt x="969" y="10858"/>
                </a:lnTo>
                <a:lnTo>
                  <a:pt x="975" y="10857"/>
                </a:lnTo>
                <a:lnTo>
                  <a:pt x="983" y="10857"/>
                </a:lnTo>
                <a:lnTo>
                  <a:pt x="988" y="10859"/>
                </a:lnTo>
                <a:lnTo>
                  <a:pt x="1101" y="10903"/>
                </a:lnTo>
                <a:lnTo>
                  <a:pt x="1108" y="10905"/>
                </a:lnTo>
                <a:lnTo>
                  <a:pt x="1114" y="10905"/>
                </a:lnTo>
                <a:lnTo>
                  <a:pt x="1122" y="10903"/>
                </a:lnTo>
                <a:lnTo>
                  <a:pt x="1131" y="10901"/>
                </a:lnTo>
                <a:lnTo>
                  <a:pt x="1150" y="10895"/>
                </a:lnTo>
                <a:lnTo>
                  <a:pt x="1169" y="10886"/>
                </a:lnTo>
                <a:lnTo>
                  <a:pt x="1202" y="10870"/>
                </a:lnTo>
                <a:lnTo>
                  <a:pt x="1213" y="10864"/>
                </a:lnTo>
                <a:lnTo>
                  <a:pt x="1217" y="10862"/>
                </a:lnTo>
                <a:lnTo>
                  <a:pt x="1221" y="10864"/>
                </a:lnTo>
                <a:lnTo>
                  <a:pt x="1224" y="10867"/>
                </a:lnTo>
                <a:lnTo>
                  <a:pt x="1233" y="10870"/>
                </a:lnTo>
                <a:lnTo>
                  <a:pt x="1241" y="10871"/>
                </a:lnTo>
                <a:lnTo>
                  <a:pt x="1250" y="10870"/>
                </a:lnTo>
                <a:lnTo>
                  <a:pt x="1261" y="10866"/>
                </a:lnTo>
                <a:lnTo>
                  <a:pt x="1271" y="10862"/>
                </a:lnTo>
                <a:lnTo>
                  <a:pt x="1281" y="10857"/>
                </a:lnTo>
                <a:lnTo>
                  <a:pt x="1292" y="10851"/>
                </a:lnTo>
                <a:lnTo>
                  <a:pt x="1314" y="10837"/>
                </a:lnTo>
                <a:lnTo>
                  <a:pt x="1333" y="10822"/>
                </a:lnTo>
                <a:lnTo>
                  <a:pt x="1364" y="10799"/>
                </a:lnTo>
                <a:lnTo>
                  <a:pt x="1367" y="10795"/>
                </a:lnTo>
                <a:lnTo>
                  <a:pt x="1369" y="10789"/>
                </a:lnTo>
                <a:lnTo>
                  <a:pt x="1369" y="10783"/>
                </a:lnTo>
                <a:lnTo>
                  <a:pt x="1368" y="10776"/>
                </a:lnTo>
                <a:lnTo>
                  <a:pt x="1366" y="10770"/>
                </a:lnTo>
                <a:lnTo>
                  <a:pt x="1364" y="10762"/>
                </a:lnTo>
                <a:lnTo>
                  <a:pt x="1355" y="10747"/>
                </a:lnTo>
                <a:lnTo>
                  <a:pt x="1346" y="10734"/>
                </a:lnTo>
                <a:lnTo>
                  <a:pt x="1337" y="10723"/>
                </a:lnTo>
                <a:lnTo>
                  <a:pt x="1329" y="10716"/>
                </a:lnTo>
                <a:lnTo>
                  <a:pt x="1326" y="10714"/>
                </a:lnTo>
                <a:lnTo>
                  <a:pt x="1324" y="10716"/>
                </a:lnTo>
                <a:lnTo>
                  <a:pt x="1322" y="10717"/>
                </a:lnTo>
                <a:lnTo>
                  <a:pt x="1320" y="10717"/>
                </a:lnTo>
                <a:lnTo>
                  <a:pt x="1316" y="10716"/>
                </a:lnTo>
                <a:lnTo>
                  <a:pt x="1312" y="10712"/>
                </a:lnTo>
                <a:lnTo>
                  <a:pt x="1307" y="10707"/>
                </a:lnTo>
                <a:lnTo>
                  <a:pt x="1303" y="10700"/>
                </a:lnTo>
                <a:lnTo>
                  <a:pt x="1299" y="10693"/>
                </a:lnTo>
                <a:lnTo>
                  <a:pt x="1294" y="10683"/>
                </a:lnTo>
                <a:lnTo>
                  <a:pt x="1291" y="10673"/>
                </a:lnTo>
                <a:lnTo>
                  <a:pt x="1289" y="10663"/>
                </a:lnTo>
                <a:lnTo>
                  <a:pt x="1287" y="10654"/>
                </a:lnTo>
                <a:lnTo>
                  <a:pt x="1286" y="10644"/>
                </a:lnTo>
                <a:lnTo>
                  <a:pt x="1286" y="10634"/>
                </a:lnTo>
                <a:lnTo>
                  <a:pt x="1288" y="10625"/>
                </a:lnTo>
                <a:lnTo>
                  <a:pt x="1290" y="10618"/>
                </a:lnTo>
                <a:lnTo>
                  <a:pt x="1294" y="10612"/>
                </a:lnTo>
                <a:lnTo>
                  <a:pt x="1298" y="10610"/>
                </a:lnTo>
                <a:lnTo>
                  <a:pt x="1301" y="10608"/>
                </a:lnTo>
                <a:lnTo>
                  <a:pt x="1303" y="10617"/>
                </a:lnTo>
                <a:lnTo>
                  <a:pt x="1308" y="10635"/>
                </a:lnTo>
                <a:lnTo>
                  <a:pt x="1317" y="10655"/>
                </a:lnTo>
                <a:lnTo>
                  <a:pt x="1320" y="10661"/>
                </a:lnTo>
                <a:lnTo>
                  <a:pt x="1324" y="10666"/>
                </a:lnTo>
                <a:lnTo>
                  <a:pt x="1328" y="10668"/>
                </a:lnTo>
                <a:lnTo>
                  <a:pt x="1333" y="10669"/>
                </a:lnTo>
                <a:lnTo>
                  <a:pt x="1343" y="10670"/>
                </a:lnTo>
                <a:lnTo>
                  <a:pt x="1354" y="10670"/>
                </a:lnTo>
                <a:lnTo>
                  <a:pt x="1365" y="10669"/>
                </a:lnTo>
                <a:lnTo>
                  <a:pt x="1376" y="10666"/>
                </a:lnTo>
                <a:lnTo>
                  <a:pt x="1387" y="10662"/>
                </a:lnTo>
                <a:lnTo>
                  <a:pt x="1405" y="10656"/>
                </a:lnTo>
                <a:lnTo>
                  <a:pt x="1414" y="10651"/>
                </a:lnTo>
                <a:lnTo>
                  <a:pt x="1422" y="10646"/>
                </a:lnTo>
                <a:lnTo>
                  <a:pt x="1440" y="10637"/>
                </a:lnTo>
                <a:lnTo>
                  <a:pt x="1448" y="10633"/>
                </a:lnTo>
                <a:lnTo>
                  <a:pt x="1457" y="10630"/>
                </a:lnTo>
                <a:lnTo>
                  <a:pt x="1467" y="10628"/>
                </a:lnTo>
                <a:lnTo>
                  <a:pt x="1477" y="10628"/>
                </a:lnTo>
                <a:lnTo>
                  <a:pt x="1494" y="10630"/>
                </a:lnTo>
                <a:lnTo>
                  <a:pt x="1510" y="10633"/>
                </a:lnTo>
                <a:lnTo>
                  <a:pt x="1544" y="10641"/>
                </a:lnTo>
                <a:lnTo>
                  <a:pt x="1578" y="10649"/>
                </a:lnTo>
                <a:lnTo>
                  <a:pt x="1594" y="10654"/>
                </a:lnTo>
                <a:lnTo>
                  <a:pt x="1611" y="10657"/>
                </a:lnTo>
                <a:lnTo>
                  <a:pt x="1623" y="10660"/>
                </a:lnTo>
                <a:lnTo>
                  <a:pt x="1640" y="10667"/>
                </a:lnTo>
                <a:lnTo>
                  <a:pt x="1685" y="10684"/>
                </a:lnTo>
                <a:lnTo>
                  <a:pt x="1708" y="10692"/>
                </a:lnTo>
                <a:lnTo>
                  <a:pt x="1728" y="10697"/>
                </a:lnTo>
                <a:lnTo>
                  <a:pt x="1737" y="10698"/>
                </a:lnTo>
                <a:lnTo>
                  <a:pt x="1745" y="10698"/>
                </a:lnTo>
                <a:lnTo>
                  <a:pt x="1750" y="10697"/>
                </a:lnTo>
                <a:lnTo>
                  <a:pt x="1753" y="10695"/>
                </a:lnTo>
                <a:lnTo>
                  <a:pt x="1763" y="10684"/>
                </a:lnTo>
                <a:lnTo>
                  <a:pt x="1771" y="10675"/>
                </a:lnTo>
                <a:lnTo>
                  <a:pt x="1775" y="10668"/>
                </a:lnTo>
                <a:lnTo>
                  <a:pt x="1777" y="10662"/>
                </a:lnTo>
                <a:lnTo>
                  <a:pt x="1778" y="10658"/>
                </a:lnTo>
                <a:lnTo>
                  <a:pt x="1777" y="10654"/>
                </a:lnTo>
                <a:lnTo>
                  <a:pt x="1774" y="10651"/>
                </a:lnTo>
                <a:lnTo>
                  <a:pt x="1771" y="10648"/>
                </a:lnTo>
                <a:lnTo>
                  <a:pt x="1761" y="10643"/>
                </a:lnTo>
                <a:lnTo>
                  <a:pt x="1757" y="10640"/>
                </a:lnTo>
                <a:lnTo>
                  <a:pt x="1751" y="10635"/>
                </a:lnTo>
                <a:lnTo>
                  <a:pt x="1747" y="10629"/>
                </a:lnTo>
                <a:lnTo>
                  <a:pt x="1742" y="10622"/>
                </a:lnTo>
                <a:lnTo>
                  <a:pt x="1739" y="10612"/>
                </a:lnTo>
                <a:lnTo>
                  <a:pt x="1737" y="10602"/>
                </a:lnTo>
                <a:lnTo>
                  <a:pt x="1738" y="10591"/>
                </a:lnTo>
                <a:lnTo>
                  <a:pt x="1738" y="10587"/>
                </a:lnTo>
                <a:lnTo>
                  <a:pt x="1740" y="10583"/>
                </a:lnTo>
                <a:lnTo>
                  <a:pt x="1742" y="10580"/>
                </a:lnTo>
                <a:lnTo>
                  <a:pt x="1745" y="10578"/>
                </a:lnTo>
                <a:lnTo>
                  <a:pt x="1750" y="10574"/>
                </a:lnTo>
                <a:lnTo>
                  <a:pt x="1758" y="10572"/>
                </a:lnTo>
                <a:lnTo>
                  <a:pt x="1766" y="10571"/>
                </a:lnTo>
                <a:lnTo>
                  <a:pt x="1776" y="10572"/>
                </a:lnTo>
                <a:lnTo>
                  <a:pt x="1786" y="10574"/>
                </a:lnTo>
                <a:lnTo>
                  <a:pt x="1797" y="10577"/>
                </a:lnTo>
                <a:lnTo>
                  <a:pt x="1808" y="10580"/>
                </a:lnTo>
                <a:lnTo>
                  <a:pt x="1827" y="10589"/>
                </a:lnTo>
                <a:lnTo>
                  <a:pt x="1844" y="10596"/>
                </a:lnTo>
                <a:lnTo>
                  <a:pt x="1857" y="10603"/>
                </a:lnTo>
                <a:lnTo>
                  <a:pt x="1890" y="10622"/>
                </a:lnTo>
                <a:lnTo>
                  <a:pt x="1903" y="10631"/>
                </a:lnTo>
                <a:lnTo>
                  <a:pt x="1914" y="10641"/>
                </a:lnTo>
                <a:lnTo>
                  <a:pt x="1918" y="10646"/>
                </a:lnTo>
                <a:lnTo>
                  <a:pt x="1921" y="10651"/>
                </a:lnTo>
                <a:lnTo>
                  <a:pt x="1925" y="10658"/>
                </a:lnTo>
                <a:lnTo>
                  <a:pt x="1928" y="10666"/>
                </a:lnTo>
                <a:lnTo>
                  <a:pt x="1930" y="10673"/>
                </a:lnTo>
                <a:lnTo>
                  <a:pt x="1932" y="10682"/>
                </a:lnTo>
                <a:lnTo>
                  <a:pt x="1934" y="10702"/>
                </a:lnTo>
                <a:lnTo>
                  <a:pt x="1936" y="10712"/>
                </a:lnTo>
                <a:lnTo>
                  <a:pt x="1938" y="10722"/>
                </a:lnTo>
                <a:lnTo>
                  <a:pt x="1942" y="10733"/>
                </a:lnTo>
                <a:lnTo>
                  <a:pt x="1946" y="10743"/>
                </a:lnTo>
                <a:lnTo>
                  <a:pt x="1951" y="10752"/>
                </a:lnTo>
                <a:lnTo>
                  <a:pt x="1957" y="10762"/>
                </a:lnTo>
                <a:lnTo>
                  <a:pt x="1970" y="10781"/>
                </a:lnTo>
                <a:lnTo>
                  <a:pt x="1985" y="10798"/>
                </a:lnTo>
                <a:lnTo>
                  <a:pt x="2002" y="10814"/>
                </a:lnTo>
                <a:lnTo>
                  <a:pt x="2018" y="10829"/>
                </a:lnTo>
                <a:lnTo>
                  <a:pt x="2033" y="10842"/>
                </a:lnTo>
                <a:lnTo>
                  <a:pt x="2046" y="10851"/>
                </a:lnTo>
                <a:lnTo>
                  <a:pt x="2058" y="10859"/>
                </a:lnTo>
                <a:lnTo>
                  <a:pt x="2069" y="10865"/>
                </a:lnTo>
                <a:lnTo>
                  <a:pt x="2081" y="10872"/>
                </a:lnTo>
                <a:lnTo>
                  <a:pt x="2093" y="10876"/>
                </a:lnTo>
                <a:lnTo>
                  <a:pt x="2104" y="10879"/>
                </a:lnTo>
                <a:lnTo>
                  <a:pt x="2115" y="10883"/>
                </a:lnTo>
                <a:lnTo>
                  <a:pt x="2127" y="10885"/>
                </a:lnTo>
                <a:lnTo>
                  <a:pt x="2138" y="10886"/>
                </a:lnTo>
                <a:lnTo>
                  <a:pt x="2150" y="10887"/>
                </a:lnTo>
                <a:lnTo>
                  <a:pt x="2174" y="10887"/>
                </a:lnTo>
                <a:lnTo>
                  <a:pt x="2200" y="10885"/>
                </a:lnTo>
                <a:lnTo>
                  <a:pt x="2229" y="10880"/>
                </a:lnTo>
                <a:lnTo>
                  <a:pt x="2234" y="10879"/>
                </a:lnTo>
                <a:lnTo>
                  <a:pt x="2238" y="10878"/>
                </a:lnTo>
                <a:lnTo>
                  <a:pt x="2242" y="10876"/>
                </a:lnTo>
                <a:lnTo>
                  <a:pt x="2245" y="10873"/>
                </a:lnTo>
                <a:lnTo>
                  <a:pt x="2250" y="10866"/>
                </a:lnTo>
                <a:lnTo>
                  <a:pt x="2253" y="10860"/>
                </a:lnTo>
                <a:lnTo>
                  <a:pt x="2261" y="10845"/>
                </a:lnTo>
                <a:lnTo>
                  <a:pt x="2266" y="10838"/>
                </a:lnTo>
                <a:lnTo>
                  <a:pt x="2272" y="10833"/>
                </a:lnTo>
                <a:lnTo>
                  <a:pt x="2274" y="10832"/>
                </a:lnTo>
                <a:lnTo>
                  <a:pt x="2278" y="10832"/>
                </a:lnTo>
                <a:lnTo>
                  <a:pt x="2282" y="10833"/>
                </a:lnTo>
                <a:lnTo>
                  <a:pt x="2286" y="10835"/>
                </a:lnTo>
                <a:lnTo>
                  <a:pt x="2296" y="10840"/>
                </a:lnTo>
                <a:lnTo>
                  <a:pt x="2306" y="10848"/>
                </a:lnTo>
                <a:lnTo>
                  <a:pt x="2323" y="10865"/>
                </a:lnTo>
                <a:lnTo>
                  <a:pt x="2335" y="10876"/>
                </a:lnTo>
                <a:lnTo>
                  <a:pt x="2354" y="10893"/>
                </a:lnTo>
                <a:lnTo>
                  <a:pt x="2373" y="10910"/>
                </a:lnTo>
                <a:lnTo>
                  <a:pt x="2391" y="10923"/>
                </a:lnTo>
                <a:lnTo>
                  <a:pt x="2400" y="10928"/>
                </a:lnTo>
                <a:lnTo>
                  <a:pt x="2410" y="10933"/>
                </a:lnTo>
                <a:lnTo>
                  <a:pt x="2419" y="10937"/>
                </a:lnTo>
                <a:lnTo>
                  <a:pt x="2429" y="10940"/>
                </a:lnTo>
                <a:lnTo>
                  <a:pt x="2439" y="10943"/>
                </a:lnTo>
                <a:lnTo>
                  <a:pt x="2451" y="10946"/>
                </a:lnTo>
                <a:lnTo>
                  <a:pt x="2463" y="10947"/>
                </a:lnTo>
                <a:lnTo>
                  <a:pt x="2475" y="10947"/>
                </a:lnTo>
                <a:lnTo>
                  <a:pt x="2489" y="10946"/>
                </a:lnTo>
                <a:lnTo>
                  <a:pt x="2503" y="10944"/>
                </a:lnTo>
                <a:lnTo>
                  <a:pt x="2539" y="10941"/>
                </a:lnTo>
                <a:lnTo>
                  <a:pt x="2575" y="10939"/>
                </a:lnTo>
                <a:lnTo>
                  <a:pt x="2610" y="10938"/>
                </a:lnTo>
                <a:lnTo>
                  <a:pt x="2646" y="10939"/>
                </a:lnTo>
                <a:lnTo>
                  <a:pt x="2669" y="10938"/>
                </a:lnTo>
                <a:lnTo>
                  <a:pt x="2696" y="10937"/>
                </a:lnTo>
                <a:lnTo>
                  <a:pt x="2709" y="10937"/>
                </a:lnTo>
                <a:lnTo>
                  <a:pt x="2722" y="10938"/>
                </a:lnTo>
                <a:lnTo>
                  <a:pt x="2734" y="10941"/>
                </a:lnTo>
                <a:lnTo>
                  <a:pt x="2738" y="10943"/>
                </a:lnTo>
                <a:lnTo>
                  <a:pt x="2743" y="10946"/>
                </a:lnTo>
                <a:lnTo>
                  <a:pt x="2744" y="10947"/>
                </a:lnTo>
                <a:lnTo>
                  <a:pt x="2744" y="10948"/>
                </a:lnTo>
                <a:lnTo>
                  <a:pt x="2743" y="10950"/>
                </a:lnTo>
                <a:lnTo>
                  <a:pt x="2735" y="10955"/>
                </a:lnTo>
                <a:lnTo>
                  <a:pt x="2722" y="10964"/>
                </a:lnTo>
                <a:lnTo>
                  <a:pt x="2721" y="10966"/>
                </a:lnTo>
                <a:lnTo>
                  <a:pt x="2720" y="10968"/>
                </a:lnTo>
                <a:lnTo>
                  <a:pt x="2720" y="10975"/>
                </a:lnTo>
                <a:lnTo>
                  <a:pt x="2721" y="10982"/>
                </a:lnTo>
                <a:lnTo>
                  <a:pt x="2724" y="10993"/>
                </a:lnTo>
                <a:lnTo>
                  <a:pt x="2732" y="11017"/>
                </a:lnTo>
                <a:lnTo>
                  <a:pt x="2743" y="11045"/>
                </a:lnTo>
                <a:lnTo>
                  <a:pt x="2755" y="11073"/>
                </a:lnTo>
                <a:lnTo>
                  <a:pt x="2767" y="11097"/>
                </a:lnTo>
                <a:lnTo>
                  <a:pt x="2777" y="11116"/>
                </a:lnTo>
                <a:lnTo>
                  <a:pt x="2785" y="11127"/>
                </a:lnTo>
                <a:lnTo>
                  <a:pt x="2794" y="11135"/>
                </a:lnTo>
                <a:lnTo>
                  <a:pt x="2802" y="11143"/>
                </a:lnTo>
                <a:lnTo>
                  <a:pt x="2812" y="11150"/>
                </a:lnTo>
                <a:lnTo>
                  <a:pt x="2821" y="11155"/>
                </a:lnTo>
                <a:lnTo>
                  <a:pt x="2832" y="11160"/>
                </a:lnTo>
                <a:lnTo>
                  <a:pt x="2841" y="11165"/>
                </a:lnTo>
                <a:lnTo>
                  <a:pt x="2852" y="11168"/>
                </a:lnTo>
                <a:lnTo>
                  <a:pt x="2863" y="11171"/>
                </a:lnTo>
                <a:lnTo>
                  <a:pt x="2885" y="11176"/>
                </a:lnTo>
                <a:lnTo>
                  <a:pt x="2908" y="11177"/>
                </a:lnTo>
                <a:lnTo>
                  <a:pt x="2930" y="11177"/>
                </a:lnTo>
                <a:lnTo>
                  <a:pt x="2954" y="11176"/>
                </a:lnTo>
                <a:lnTo>
                  <a:pt x="2973" y="11173"/>
                </a:lnTo>
                <a:lnTo>
                  <a:pt x="2991" y="11171"/>
                </a:lnTo>
                <a:lnTo>
                  <a:pt x="3026" y="11165"/>
                </a:lnTo>
                <a:lnTo>
                  <a:pt x="3061" y="11157"/>
                </a:lnTo>
                <a:lnTo>
                  <a:pt x="3096" y="11150"/>
                </a:lnTo>
                <a:lnTo>
                  <a:pt x="3125" y="11145"/>
                </a:lnTo>
                <a:lnTo>
                  <a:pt x="3143" y="11143"/>
                </a:lnTo>
                <a:lnTo>
                  <a:pt x="3162" y="11143"/>
                </a:lnTo>
                <a:lnTo>
                  <a:pt x="3169" y="11144"/>
                </a:lnTo>
                <a:lnTo>
                  <a:pt x="3176" y="11145"/>
                </a:lnTo>
                <a:lnTo>
                  <a:pt x="3180" y="11147"/>
                </a:lnTo>
                <a:lnTo>
                  <a:pt x="3183" y="11151"/>
                </a:lnTo>
                <a:lnTo>
                  <a:pt x="3183" y="11153"/>
                </a:lnTo>
                <a:lnTo>
                  <a:pt x="3183" y="11155"/>
                </a:lnTo>
                <a:lnTo>
                  <a:pt x="3181" y="11160"/>
                </a:lnTo>
                <a:lnTo>
                  <a:pt x="3176" y="11167"/>
                </a:lnTo>
                <a:lnTo>
                  <a:pt x="3167" y="11176"/>
                </a:lnTo>
                <a:lnTo>
                  <a:pt x="3217" y="11212"/>
                </a:lnTo>
                <a:lnTo>
                  <a:pt x="3241" y="11232"/>
                </a:lnTo>
                <a:lnTo>
                  <a:pt x="3265" y="11252"/>
                </a:lnTo>
                <a:lnTo>
                  <a:pt x="3288" y="11272"/>
                </a:lnTo>
                <a:lnTo>
                  <a:pt x="3310" y="11294"/>
                </a:lnTo>
                <a:lnTo>
                  <a:pt x="3332" y="11317"/>
                </a:lnTo>
                <a:lnTo>
                  <a:pt x="3352" y="11341"/>
                </a:lnTo>
                <a:lnTo>
                  <a:pt x="3363" y="11354"/>
                </a:lnTo>
                <a:lnTo>
                  <a:pt x="3376" y="11367"/>
                </a:lnTo>
                <a:lnTo>
                  <a:pt x="3400" y="11390"/>
                </a:lnTo>
                <a:lnTo>
                  <a:pt x="3426" y="11413"/>
                </a:lnTo>
                <a:lnTo>
                  <a:pt x="3452" y="11438"/>
                </a:lnTo>
                <a:lnTo>
                  <a:pt x="3467" y="11453"/>
                </a:lnTo>
                <a:lnTo>
                  <a:pt x="3483" y="11469"/>
                </a:lnTo>
                <a:lnTo>
                  <a:pt x="3491" y="11475"/>
                </a:lnTo>
                <a:lnTo>
                  <a:pt x="3500" y="11481"/>
                </a:lnTo>
                <a:lnTo>
                  <a:pt x="3510" y="11485"/>
                </a:lnTo>
                <a:lnTo>
                  <a:pt x="3521" y="11488"/>
                </a:lnTo>
                <a:lnTo>
                  <a:pt x="3538" y="11491"/>
                </a:lnTo>
                <a:lnTo>
                  <a:pt x="3546" y="11492"/>
                </a:lnTo>
                <a:lnTo>
                  <a:pt x="3553" y="11495"/>
                </a:lnTo>
                <a:lnTo>
                  <a:pt x="3560" y="11497"/>
                </a:lnTo>
                <a:lnTo>
                  <a:pt x="3566" y="11501"/>
                </a:lnTo>
                <a:lnTo>
                  <a:pt x="3572" y="11507"/>
                </a:lnTo>
                <a:lnTo>
                  <a:pt x="3576" y="11514"/>
                </a:lnTo>
                <a:lnTo>
                  <a:pt x="3585" y="11534"/>
                </a:lnTo>
                <a:lnTo>
                  <a:pt x="3591" y="11552"/>
                </a:lnTo>
                <a:lnTo>
                  <a:pt x="3598" y="11567"/>
                </a:lnTo>
                <a:lnTo>
                  <a:pt x="3601" y="11575"/>
                </a:lnTo>
                <a:lnTo>
                  <a:pt x="3604" y="11581"/>
                </a:lnTo>
                <a:lnTo>
                  <a:pt x="3609" y="11587"/>
                </a:lnTo>
                <a:lnTo>
                  <a:pt x="3613" y="11591"/>
                </a:lnTo>
                <a:lnTo>
                  <a:pt x="3618" y="11594"/>
                </a:lnTo>
                <a:lnTo>
                  <a:pt x="3625" y="11597"/>
                </a:lnTo>
                <a:lnTo>
                  <a:pt x="3631" y="11598"/>
                </a:lnTo>
                <a:lnTo>
                  <a:pt x="3640" y="11598"/>
                </a:lnTo>
                <a:lnTo>
                  <a:pt x="3649" y="11597"/>
                </a:lnTo>
                <a:lnTo>
                  <a:pt x="3660" y="11593"/>
                </a:lnTo>
                <a:lnTo>
                  <a:pt x="3667" y="11591"/>
                </a:lnTo>
                <a:lnTo>
                  <a:pt x="3674" y="11590"/>
                </a:lnTo>
                <a:lnTo>
                  <a:pt x="3681" y="11590"/>
                </a:lnTo>
                <a:lnTo>
                  <a:pt x="3688" y="11590"/>
                </a:lnTo>
                <a:lnTo>
                  <a:pt x="3702" y="11592"/>
                </a:lnTo>
                <a:lnTo>
                  <a:pt x="3715" y="11596"/>
                </a:lnTo>
                <a:lnTo>
                  <a:pt x="3728" y="11599"/>
                </a:lnTo>
                <a:lnTo>
                  <a:pt x="3741" y="11602"/>
                </a:lnTo>
                <a:lnTo>
                  <a:pt x="3753" y="11602"/>
                </a:lnTo>
                <a:lnTo>
                  <a:pt x="3758" y="11602"/>
                </a:lnTo>
                <a:lnTo>
                  <a:pt x="3764" y="11601"/>
                </a:lnTo>
                <a:lnTo>
                  <a:pt x="3773" y="11597"/>
                </a:lnTo>
                <a:lnTo>
                  <a:pt x="3785" y="11589"/>
                </a:lnTo>
                <a:lnTo>
                  <a:pt x="3801" y="11579"/>
                </a:lnTo>
                <a:lnTo>
                  <a:pt x="3816" y="11571"/>
                </a:lnTo>
                <a:lnTo>
                  <a:pt x="3831" y="11564"/>
                </a:lnTo>
                <a:lnTo>
                  <a:pt x="3839" y="11562"/>
                </a:lnTo>
                <a:lnTo>
                  <a:pt x="3845" y="11562"/>
                </a:lnTo>
                <a:lnTo>
                  <a:pt x="3849" y="11563"/>
                </a:lnTo>
                <a:lnTo>
                  <a:pt x="3854" y="11565"/>
                </a:lnTo>
                <a:lnTo>
                  <a:pt x="3857" y="11570"/>
                </a:lnTo>
                <a:lnTo>
                  <a:pt x="3859" y="11576"/>
                </a:lnTo>
                <a:lnTo>
                  <a:pt x="3860" y="11581"/>
                </a:lnTo>
                <a:lnTo>
                  <a:pt x="3862" y="11587"/>
                </a:lnTo>
                <a:lnTo>
                  <a:pt x="3867" y="11593"/>
                </a:lnTo>
                <a:lnTo>
                  <a:pt x="3871" y="11600"/>
                </a:lnTo>
                <a:lnTo>
                  <a:pt x="3882" y="11614"/>
                </a:lnTo>
                <a:lnTo>
                  <a:pt x="3895" y="11626"/>
                </a:lnTo>
                <a:lnTo>
                  <a:pt x="3909" y="11637"/>
                </a:lnTo>
                <a:lnTo>
                  <a:pt x="3916" y="11640"/>
                </a:lnTo>
                <a:lnTo>
                  <a:pt x="3923" y="11643"/>
                </a:lnTo>
                <a:lnTo>
                  <a:pt x="3930" y="11645"/>
                </a:lnTo>
                <a:lnTo>
                  <a:pt x="3936" y="11647"/>
                </a:lnTo>
                <a:lnTo>
                  <a:pt x="3943" y="11645"/>
                </a:lnTo>
                <a:lnTo>
                  <a:pt x="3947" y="11643"/>
                </a:lnTo>
                <a:lnTo>
                  <a:pt x="3948" y="11642"/>
                </a:lnTo>
                <a:lnTo>
                  <a:pt x="3949" y="11640"/>
                </a:lnTo>
                <a:lnTo>
                  <a:pt x="3949" y="11637"/>
                </a:lnTo>
                <a:lnTo>
                  <a:pt x="3947" y="11632"/>
                </a:lnTo>
                <a:lnTo>
                  <a:pt x="3945" y="11627"/>
                </a:lnTo>
                <a:lnTo>
                  <a:pt x="3938" y="11617"/>
                </a:lnTo>
                <a:lnTo>
                  <a:pt x="3933" y="11612"/>
                </a:lnTo>
                <a:lnTo>
                  <a:pt x="3946" y="11609"/>
                </a:lnTo>
                <a:lnTo>
                  <a:pt x="3959" y="11604"/>
                </a:lnTo>
                <a:lnTo>
                  <a:pt x="3964" y="11601"/>
                </a:lnTo>
                <a:lnTo>
                  <a:pt x="3971" y="11598"/>
                </a:lnTo>
                <a:lnTo>
                  <a:pt x="3976" y="11593"/>
                </a:lnTo>
                <a:lnTo>
                  <a:pt x="3980" y="11588"/>
                </a:lnTo>
                <a:lnTo>
                  <a:pt x="3983" y="11585"/>
                </a:lnTo>
                <a:lnTo>
                  <a:pt x="3984" y="11580"/>
                </a:lnTo>
                <a:lnTo>
                  <a:pt x="3984" y="11577"/>
                </a:lnTo>
                <a:lnTo>
                  <a:pt x="3984" y="11574"/>
                </a:lnTo>
                <a:lnTo>
                  <a:pt x="3981" y="11566"/>
                </a:lnTo>
                <a:lnTo>
                  <a:pt x="3977" y="11560"/>
                </a:lnTo>
                <a:lnTo>
                  <a:pt x="3972" y="11553"/>
                </a:lnTo>
                <a:lnTo>
                  <a:pt x="3969" y="11547"/>
                </a:lnTo>
                <a:lnTo>
                  <a:pt x="3967" y="11540"/>
                </a:lnTo>
                <a:lnTo>
                  <a:pt x="3967" y="11537"/>
                </a:lnTo>
                <a:lnTo>
                  <a:pt x="3968" y="11533"/>
                </a:lnTo>
                <a:lnTo>
                  <a:pt x="3971" y="11526"/>
                </a:lnTo>
                <a:lnTo>
                  <a:pt x="3975" y="11522"/>
                </a:lnTo>
                <a:lnTo>
                  <a:pt x="3981" y="11517"/>
                </a:lnTo>
                <a:lnTo>
                  <a:pt x="3987" y="11515"/>
                </a:lnTo>
                <a:lnTo>
                  <a:pt x="3994" y="11514"/>
                </a:lnTo>
                <a:lnTo>
                  <a:pt x="4001" y="11514"/>
                </a:lnTo>
                <a:lnTo>
                  <a:pt x="4009" y="11515"/>
                </a:lnTo>
                <a:lnTo>
                  <a:pt x="4016" y="11516"/>
                </a:lnTo>
                <a:lnTo>
                  <a:pt x="4032" y="11521"/>
                </a:lnTo>
                <a:lnTo>
                  <a:pt x="4047" y="11525"/>
                </a:lnTo>
                <a:lnTo>
                  <a:pt x="4059" y="11528"/>
                </a:lnTo>
                <a:lnTo>
                  <a:pt x="4069" y="11530"/>
                </a:lnTo>
                <a:lnTo>
                  <a:pt x="4082" y="11529"/>
                </a:lnTo>
                <a:lnTo>
                  <a:pt x="4091" y="11527"/>
                </a:lnTo>
                <a:lnTo>
                  <a:pt x="4099" y="11525"/>
                </a:lnTo>
                <a:lnTo>
                  <a:pt x="4104" y="11521"/>
                </a:lnTo>
                <a:lnTo>
                  <a:pt x="4108" y="11516"/>
                </a:lnTo>
                <a:lnTo>
                  <a:pt x="4110" y="11511"/>
                </a:lnTo>
                <a:lnTo>
                  <a:pt x="4112" y="11505"/>
                </a:lnTo>
                <a:lnTo>
                  <a:pt x="4112" y="11500"/>
                </a:lnTo>
                <a:lnTo>
                  <a:pt x="4113" y="11489"/>
                </a:lnTo>
                <a:lnTo>
                  <a:pt x="4113" y="11484"/>
                </a:lnTo>
                <a:lnTo>
                  <a:pt x="4114" y="11479"/>
                </a:lnTo>
                <a:lnTo>
                  <a:pt x="4116" y="11475"/>
                </a:lnTo>
                <a:lnTo>
                  <a:pt x="4120" y="11472"/>
                </a:lnTo>
                <a:lnTo>
                  <a:pt x="4125" y="11470"/>
                </a:lnTo>
                <a:lnTo>
                  <a:pt x="4131" y="11469"/>
                </a:lnTo>
                <a:lnTo>
                  <a:pt x="4158" y="11469"/>
                </a:lnTo>
                <a:lnTo>
                  <a:pt x="4182" y="11470"/>
                </a:lnTo>
                <a:lnTo>
                  <a:pt x="4207" y="11469"/>
                </a:lnTo>
                <a:lnTo>
                  <a:pt x="4220" y="11468"/>
                </a:lnTo>
                <a:lnTo>
                  <a:pt x="4235" y="11465"/>
                </a:lnTo>
                <a:lnTo>
                  <a:pt x="4253" y="11461"/>
                </a:lnTo>
                <a:lnTo>
                  <a:pt x="4281" y="11456"/>
                </a:lnTo>
                <a:lnTo>
                  <a:pt x="4315" y="11451"/>
                </a:lnTo>
                <a:lnTo>
                  <a:pt x="4333" y="11449"/>
                </a:lnTo>
                <a:lnTo>
                  <a:pt x="4351" y="11448"/>
                </a:lnTo>
                <a:lnTo>
                  <a:pt x="4367" y="11449"/>
                </a:lnTo>
                <a:lnTo>
                  <a:pt x="4382" y="11450"/>
                </a:lnTo>
                <a:lnTo>
                  <a:pt x="4396" y="11453"/>
                </a:lnTo>
                <a:lnTo>
                  <a:pt x="4402" y="11456"/>
                </a:lnTo>
                <a:lnTo>
                  <a:pt x="4407" y="11459"/>
                </a:lnTo>
                <a:lnTo>
                  <a:pt x="4412" y="11462"/>
                </a:lnTo>
                <a:lnTo>
                  <a:pt x="4416" y="11466"/>
                </a:lnTo>
                <a:lnTo>
                  <a:pt x="4419" y="11471"/>
                </a:lnTo>
                <a:lnTo>
                  <a:pt x="4421" y="11475"/>
                </a:lnTo>
                <a:lnTo>
                  <a:pt x="4422" y="11482"/>
                </a:lnTo>
                <a:lnTo>
                  <a:pt x="4423" y="11488"/>
                </a:lnTo>
                <a:lnTo>
                  <a:pt x="4422" y="11495"/>
                </a:lnTo>
                <a:lnTo>
                  <a:pt x="4420" y="11502"/>
                </a:lnTo>
                <a:lnTo>
                  <a:pt x="4416" y="11520"/>
                </a:lnTo>
                <a:lnTo>
                  <a:pt x="4412" y="11534"/>
                </a:lnTo>
                <a:lnTo>
                  <a:pt x="4412" y="11546"/>
                </a:lnTo>
                <a:lnTo>
                  <a:pt x="4412" y="11558"/>
                </a:lnTo>
                <a:lnTo>
                  <a:pt x="4415" y="11568"/>
                </a:lnTo>
                <a:lnTo>
                  <a:pt x="4417" y="11580"/>
                </a:lnTo>
                <a:lnTo>
                  <a:pt x="4423" y="11612"/>
                </a:lnTo>
                <a:lnTo>
                  <a:pt x="4425" y="11626"/>
                </a:lnTo>
                <a:lnTo>
                  <a:pt x="4425" y="11640"/>
                </a:lnTo>
                <a:lnTo>
                  <a:pt x="4423" y="11653"/>
                </a:lnTo>
                <a:lnTo>
                  <a:pt x="4421" y="11658"/>
                </a:lnTo>
                <a:lnTo>
                  <a:pt x="4419" y="11664"/>
                </a:lnTo>
                <a:lnTo>
                  <a:pt x="4416" y="11667"/>
                </a:lnTo>
                <a:lnTo>
                  <a:pt x="4412" y="11670"/>
                </a:lnTo>
                <a:lnTo>
                  <a:pt x="4409" y="11673"/>
                </a:lnTo>
                <a:lnTo>
                  <a:pt x="4405" y="11673"/>
                </a:lnTo>
                <a:lnTo>
                  <a:pt x="4399" y="11672"/>
                </a:lnTo>
                <a:lnTo>
                  <a:pt x="4394" y="11669"/>
                </a:lnTo>
                <a:lnTo>
                  <a:pt x="4388" y="11665"/>
                </a:lnTo>
                <a:lnTo>
                  <a:pt x="4381" y="11660"/>
                </a:lnTo>
                <a:lnTo>
                  <a:pt x="4376" y="11655"/>
                </a:lnTo>
                <a:lnTo>
                  <a:pt x="4370" y="11652"/>
                </a:lnTo>
                <a:lnTo>
                  <a:pt x="4364" y="11650"/>
                </a:lnTo>
                <a:lnTo>
                  <a:pt x="4357" y="11649"/>
                </a:lnTo>
                <a:lnTo>
                  <a:pt x="4342" y="11649"/>
                </a:lnTo>
                <a:lnTo>
                  <a:pt x="4326" y="11650"/>
                </a:lnTo>
                <a:lnTo>
                  <a:pt x="4292" y="11655"/>
                </a:lnTo>
                <a:lnTo>
                  <a:pt x="4277" y="11658"/>
                </a:lnTo>
                <a:lnTo>
                  <a:pt x="4263" y="11660"/>
                </a:lnTo>
                <a:lnTo>
                  <a:pt x="4246" y="11658"/>
                </a:lnTo>
                <a:lnTo>
                  <a:pt x="4232" y="11657"/>
                </a:lnTo>
                <a:lnTo>
                  <a:pt x="4218" y="11654"/>
                </a:lnTo>
                <a:lnTo>
                  <a:pt x="4204" y="11651"/>
                </a:lnTo>
                <a:lnTo>
                  <a:pt x="4176" y="11643"/>
                </a:lnTo>
                <a:lnTo>
                  <a:pt x="4147" y="11632"/>
                </a:lnTo>
                <a:lnTo>
                  <a:pt x="4136" y="11628"/>
                </a:lnTo>
                <a:lnTo>
                  <a:pt x="4125" y="11623"/>
                </a:lnTo>
                <a:lnTo>
                  <a:pt x="4102" y="11613"/>
                </a:lnTo>
                <a:lnTo>
                  <a:pt x="4090" y="11609"/>
                </a:lnTo>
                <a:lnTo>
                  <a:pt x="4078" y="11606"/>
                </a:lnTo>
                <a:lnTo>
                  <a:pt x="4066" y="11605"/>
                </a:lnTo>
                <a:lnTo>
                  <a:pt x="4061" y="11606"/>
                </a:lnTo>
                <a:lnTo>
                  <a:pt x="4054" y="11607"/>
                </a:lnTo>
                <a:lnTo>
                  <a:pt x="4048" y="11611"/>
                </a:lnTo>
                <a:lnTo>
                  <a:pt x="4039" y="11615"/>
                </a:lnTo>
                <a:lnTo>
                  <a:pt x="4031" y="11621"/>
                </a:lnTo>
                <a:lnTo>
                  <a:pt x="4022" y="11627"/>
                </a:lnTo>
                <a:lnTo>
                  <a:pt x="4013" y="11634"/>
                </a:lnTo>
                <a:lnTo>
                  <a:pt x="4007" y="11641"/>
                </a:lnTo>
                <a:lnTo>
                  <a:pt x="4001" y="11649"/>
                </a:lnTo>
                <a:lnTo>
                  <a:pt x="4000" y="11652"/>
                </a:lnTo>
                <a:lnTo>
                  <a:pt x="3999" y="11656"/>
                </a:lnTo>
                <a:lnTo>
                  <a:pt x="4000" y="11661"/>
                </a:lnTo>
                <a:lnTo>
                  <a:pt x="4005" y="11666"/>
                </a:lnTo>
                <a:lnTo>
                  <a:pt x="4010" y="11669"/>
                </a:lnTo>
                <a:lnTo>
                  <a:pt x="4016" y="11674"/>
                </a:lnTo>
                <a:lnTo>
                  <a:pt x="4025" y="11677"/>
                </a:lnTo>
                <a:lnTo>
                  <a:pt x="4035" y="11680"/>
                </a:lnTo>
                <a:lnTo>
                  <a:pt x="4057" y="11686"/>
                </a:lnTo>
                <a:lnTo>
                  <a:pt x="4100" y="11694"/>
                </a:lnTo>
                <a:lnTo>
                  <a:pt x="4117" y="11699"/>
                </a:lnTo>
                <a:lnTo>
                  <a:pt x="4124" y="11701"/>
                </a:lnTo>
                <a:lnTo>
                  <a:pt x="4128" y="11703"/>
                </a:lnTo>
                <a:lnTo>
                  <a:pt x="4135" y="11707"/>
                </a:lnTo>
                <a:lnTo>
                  <a:pt x="4140" y="11713"/>
                </a:lnTo>
                <a:lnTo>
                  <a:pt x="4149" y="11724"/>
                </a:lnTo>
                <a:lnTo>
                  <a:pt x="4156" y="11737"/>
                </a:lnTo>
                <a:lnTo>
                  <a:pt x="4164" y="11751"/>
                </a:lnTo>
                <a:lnTo>
                  <a:pt x="4177" y="11779"/>
                </a:lnTo>
                <a:lnTo>
                  <a:pt x="4184" y="11792"/>
                </a:lnTo>
                <a:lnTo>
                  <a:pt x="4192" y="11804"/>
                </a:lnTo>
                <a:lnTo>
                  <a:pt x="4200" y="11814"/>
                </a:lnTo>
                <a:lnTo>
                  <a:pt x="4207" y="11821"/>
                </a:lnTo>
                <a:lnTo>
                  <a:pt x="4216" y="11828"/>
                </a:lnTo>
                <a:lnTo>
                  <a:pt x="4225" y="11833"/>
                </a:lnTo>
                <a:lnTo>
                  <a:pt x="4233" y="11838"/>
                </a:lnTo>
                <a:lnTo>
                  <a:pt x="4242" y="11841"/>
                </a:lnTo>
                <a:lnTo>
                  <a:pt x="4252" y="11843"/>
                </a:lnTo>
                <a:lnTo>
                  <a:pt x="4262" y="11844"/>
                </a:lnTo>
                <a:lnTo>
                  <a:pt x="4271" y="11845"/>
                </a:lnTo>
                <a:lnTo>
                  <a:pt x="4281" y="11845"/>
                </a:lnTo>
                <a:lnTo>
                  <a:pt x="4302" y="11843"/>
                </a:lnTo>
                <a:lnTo>
                  <a:pt x="4322" y="11838"/>
                </a:lnTo>
                <a:lnTo>
                  <a:pt x="4343" y="11832"/>
                </a:lnTo>
                <a:lnTo>
                  <a:pt x="4351" y="11829"/>
                </a:lnTo>
                <a:lnTo>
                  <a:pt x="4358" y="11825"/>
                </a:lnTo>
                <a:lnTo>
                  <a:pt x="4370" y="11816"/>
                </a:lnTo>
                <a:lnTo>
                  <a:pt x="4381" y="11807"/>
                </a:lnTo>
                <a:lnTo>
                  <a:pt x="4391" y="11800"/>
                </a:lnTo>
                <a:lnTo>
                  <a:pt x="4396" y="11796"/>
                </a:lnTo>
                <a:lnTo>
                  <a:pt x="4402" y="11794"/>
                </a:lnTo>
                <a:lnTo>
                  <a:pt x="4406" y="11792"/>
                </a:lnTo>
                <a:lnTo>
                  <a:pt x="4411" y="11793"/>
                </a:lnTo>
                <a:lnTo>
                  <a:pt x="4417" y="11794"/>
                </a:lnTo>
                <a:lnTo>
                  <a:pt x="4423" y="11797"/>
                </a:lnTo>
                <a:lnTo>
                  <a:pt x="4430" y="11802"/>
                </a:lnTo>
                <a:lnTo>
                  <a:pt x="4436" y="11809"/>
                </a:lnTo>
                <a:lnTo>
                  <a:pt x="4443" y="11815"/>
                </a:lnTo>
                <a:lnTo>
                  <a:pt x="4449" y="11819"/>
                </a:lnTo>
                <a:lnTo>
                  <a:pt x="4457" y="11822"/>
                </a:lnTo>
                <a:lnTo>
                  <a:pt x="4467" y="11825"/>
                </a:lnTo>
                <a:lnTo>
                  <a:pt x="4475" y="11826"/>
                </a:lnTo>
                <a:lnTo>
                  <a:pt x="4485" y="11827"/>
                </a:lnTo>
                <a:lnTo>
                  <a:pt x="4495" y="11826"/>
                </a:lnTo>
                <a:lnTo>
                  <a:pt x="4504" y="11825"/>
                </a:lnTo>
                <a:lnTo>
                  <a:pt x="4513" y="11821"/>
                </a:lnTo>
                <a:lnTo>
                  <a:pt x="4522" y="11818"/>
                </a:lnTo>
                <a:lnTo>
                  <a:pt x="4529" y="11814"/>
                </a:lnTo>
                <a:lnTo>
                  <a:pt x="4535" y="11808"/>
                </a:lnTo>
                <a:lnTo>
                  <a:pt x="4540" y="11802"/>
                </a:lnTo>
                <a:lnTo>
                  <a:pt x="4544" y="11794"/>
                </a:lnTo>
                <a:lnTo>
                  <a:pt x="4546" y="11787"/>
                </a:lnTo>
                <a:lnTo>
                  <a:pt x="4546" y="11777"/>
                </a:lnTo>
                <a:lnTo>
                  <a:pt x="4562" y="11776"/>
                </a:lnTo>
                <a:lnTo>
                  <a:pt x="4576" y="11772"/>
                </a:lnTo>
                <a:lnTo>
                  <a:pt x="4588" y="11768"/>
                </a:lnTo>
                <a:lnTo>
                  <a:pt x="4600" y="11763"/>
                </a:lnTo>
                <a:lnTo>
                  <a:pt x="4622" y="11751"/>
                </a:lnTo>
                <a:lnTo>
                  <a:pt x="4635" y="11744"/>
                </a:lnTo>
                <a:lnTo>
                  <a:pt x="4648" y="11739"/>
                </a:lnTo>
                <a:lnTo>
                  <a:pt x="4659" y="11737"/>
                </a:lnTo>
                <a:lnTo>
                  <a:pt x="4668" y="11737"/>
                </a:lnTo>
                <a:lnTo>
                  <a:pt x="4677" y="11738"/>
                </a:lnTo>
                <a:lnTo>
                  <a:pt x="4686" y="11741"/>
                </a:lnTo>
                <a:lnTo>
                  <a:pt x="4693" y="11745"/>
                </a:lnTo>
                <a:lnTo>
                  <a:pt x="4701" y="11751"/>
                </a:lnTo>
                <a:lnTo>
                  <a:pt x="4716" y="11762"/>
                </a:lnTo>
                <a:lnTo>
                  <a:pt x="4724" y="11767"/>
                </a:lnTo>
                <a:lnTo>
                  <a:pt x="4731" y="11771"/>
                </a:lnTo>
                <a:lnTo>
                  <a:pt x="4739" y="11776"/>
                </a:lnTo>
                <a:lnTo>
                  <a:pt x="4747" y="11778"/>
                </a:lnTo>
                <a:lnTo>
                  <a:pt x="4755" y="11779"/>
                </a:lnTo>
                <a:lnTo>
                  <a:pt x="4764" y="11778"/>
                </a:lnTo>
                <a:lnTo>
                  <a:pt x="4774" y="11775"/>
                </a:lnTo>
                <a:lnTo>
                  <a:pt x="4785" y="11769"/>
                </a:lnTo>
                <a:lnTo>
                  <a:pt x="4800" y="11759"/>
                </a:lnTo>
                <a:lnTo>
                  <a:pt x="4814" y="11752"/>
                </a:lnTo>
                <a:lnTo>
                  <a:pt x="4828" y="11746"/>
                </a:lnTo>
                <a:lnTo>
                  <a:pt x="4842" y="11742"/>
                </a:lnTo>
                <a:lnTo>
                  <a:pt x="4856" y="11740"/>
                </a:lnTo>
                <a:lnTo>
                  <a:pt x="4872" y="11739"/>
                </a:lnTo>
                <a:lnTo>
                  <a:pt x="4889" y="11739"/>
                </a:lnTo>
                <a:lnTo>
                  <a:pt x="4908" y="11739"/>
                </a:lnTo>
                <a:lnTo>
                  <a:pt x="4925" y="11740"/>
                </a:lnTo>
                <a:lnTo>
                  <a:pt x="4944" y="11742"/>
                </a:lnTo>
                <a:lnTo>
                  <a:pt x="4966" y="11746"/>
                </a:lnTo>
                <a:lnTo>
                  <a:pt x="4977" y="11749"/>
                </a:lnTo>
                <a:lnTo>
                  <a:pt x="4986" y="11753"/>
                </a:lnTo>
                <a:lnTo>
                  <a:pt x="4996" y="11757"/>
                </a:lnTo>
                <a:lnTo>
                  <a:pt x="5006" y="11762"/>
                </a:lnTo>
                <a:lnTo>
                  <a:pt x="5014" y="11768"/>
                </a:lnTo>
                <a:lnTo>
                  <a:pt x="5021" y="11775"/>
                </a:lnTo>
                <a:lnTo>
                  <a:pt x="5028" y="11782"/>
                </a:lnTo>
                <a:lnTo>
                  <a:pt x="5032" y="11791"/>
                </a:lnTo>
                <a:lnTo>
                  <a:pt x="5035" y="11801"/>
                </a:lnTo>
                <a:lnTo>
                  <a:pt x="5035" y="11810"/>
                </a:lnTo>
                <a:lnTo>
                  <a:pt x="5034" y="11809"/>
                </a:lnTo>
                <a:lnTo>
                  <a:pt x="5029" y="11807"/>
                </a:lnTo>
                <a:lnTo>
                  <a:pt x="5021" y="11806"/>
                </a:lnTo>
                <a:lnTo>
                  <a:pt x="5010" y="11805"/>
                </a:lnTo>
                <a:lnTo>
                  <a:pt x="4985" y="11804"/>
                </a:lnTo>
                <a:lnTo>
                  <a:pt x="4972" y="11805"/>
                </a:lnTo>
                <a:lnTo>
                  <a:pt x="4958" y="11807"/>
                </a:lnTo>
                <a:lnTo>
                  <a:pt x="4944" y="11809"/>
                </a:lnTo>
                <a:lnTo>
                  <a:pt x="4931" y="11813"/>
                </a:lnTo>
                <a:lnTo>
                  <a:pt x="4920" y="11816"/>
                </a:lnTo>
                <a:lnTo>
                  <a:pt x="4910" y="11821"/>
                </a:lnTo>
                <a:lnTo>
                  <a:pt x="4907" y="11825"/>
                </a:lnTo>
                <a:lnTo>
                  <a:pt x="4904" y="11828"/>
                </a:lnTo>
                <a:lnTo>
                  <a:pt x="4902" y="11831"/>
                </a:lnTo>
                <a:lnTo>
                  <a:pt x="4900" y="11834"/>
                </a:lnTo>
                <a:lnTo>
                  <a:pt x="4899" y="11839"/>
                </a:lnTo>
                <a:lnTo>
                  <a:pt x="4900" y="11843"/>
                </a:lnTo>
                <a:lnTo>
                  <a:pt x="4901" y="11847"/>
                </a:lnTo>
                <a:lnTo>
                  <a:pt x="4903" y="11853"/>
                </a:lnTo>
                <a:lnTo>
                  <a:pt x="4906" y="11859"/>
                </a:lnTo>
                <a:lnTo>
                  <a:pt x="4908" y="11866"/>
                </a:lnTo>
                <a:lnTo>
                  <a:pt x="4910" y="11882"/>
                </a:lnTo>
                <a:lnTo>
                  <a:pt x="4914" y="11917"/>
                </a:lnTo>
                <a:lnTo>
                  <a:pt x="4916" y="11933"/>
                </a:lnTo>
                <a:lnTo>
                  <a:pt x="4918" y="11941"/>
                </a:lnTo>
                <a:lnTo>
                  <a:pt x="4920" y="11948"/>
                </a:lnTo>
                <a:lnTo>
                  <a:pt x="4925" y="11956"/>
                </a:lnTo>
                <a:lnTo>
                  <a:pt x="4929" y="11962"/>
                </a:lnTo>
                <a:lnTo>
                  <a:pt x="4934" y="11968"/>
                </a:lnTo>
                <a:lnTo>
                  <a:pt x="4942" y="11972"/>
                </a:lnTo>
                <a:lnTo>
                  <a:pt x="4946" y="11974"/>
                </a:lnTo>
                <a:lnTo>
                  <a:pt x="4952" y="11974"/>
                </a:lnTo>
                <a:lnTo>
                  <a:pt x="4956" y="11974"/>
                </a:lnTo>
                <a:lnTo>
                  <a:pt x="4963" y="11974"/>
                </a:lnTo>
                <a:lnTo>
                  <a:pt x="4973" y="11971"/>
                </a:lnTo>
                <a:lnTo>
                  <a:pt x="4986" y="11968"/>
                </a:lnTo>
                <a:lnTo>
                  <a:pt x="4998" y="11964"/>
                </a:lnTo>
                <a:lnTo>
                  <a:pt x="5010" y="11963"/>
                </a:lnTo>
                <a:lnTo>
                  <a:pt x="5016" y="11963"/>
                </a:lnTo>
                <a:lnTo>
                  <a:pt x="5022" y="11964"/>
                </a:lnTo>
                <a:lnTo>
                  <a:pt x="5028" y="11967"/>
                </a:lnTo>
                <a:lnTo>
                  <a:pt x="5032" y="11970"/>
                </a:lnTo>
                <a:lnTo>
                  <a:pt x="5031" y="11971"/>
                </a:lnTo>
                <a:lnTo>
                  <a:pt x="5029" y="11975"/>
                </a:lnTo>
                <a:lnTo>
                  <a:pt x="5023" y="11989"/>
                </a:lnTo>
                <a:lnTo>
                  <a:pt x="5019" y="12005"/>
                </a:lnTo>
                <a:lnTo>
                  <a:pt x="5018" y="12011"/>
                </a:lnTo>
                <a:lnTo>
                  <a:pt x="5018" y="12015"/>
                </a:lnTo>
                <a:lnTo>
                  <a:pt x="5019" y="12018"/>
                </a:lnTo>
                <a:lnTo>
                  <a:pt x="5021" y="12021"/>
                </a:lnTo>
                <a:lnTo>
                  <a:pt x="5028" y="12025"/>
                </a:lnTo>
                <a:lnTo>
                  <a:pt x="5037" y="12031"/>
                </a:lnTo>
                <a:lnTo>
                  <a:pt x="5048" y="12034"/>
                </a:lnTo>
                <a:lnTo>
                  <a:pt x="5070" y="12042"/>
                </a:lnTo>
                <a:lnTo>
                  <a:pt x="5080" y="12045"/>
                </a:lnTo>
                <a:lnTo>
                  <a:pt x="5086" y="12047"/>
                </a:lnTo>
                <a:lnTo>
                  <a:pt x="5092" y="12051"/>
                </a:lnTo>
                <a:lnTo>
                  <a:pt x="5099" y="12058"/>
                </a:lnTo>
                <a:lnTo>
                  <a:pt x="5109" y="12065"/>
                </a:lnTo>
                <a:lnTo>
                  <a:pt x="5118" y="12074"/>
                </a:lnTo>
                <a:lnTo>
                  <a:pt x="5124" y="12083"/>
                </a:lnTo>
                <a:lnTo>
                  <a:pt x="5126" y="12087"/>
                </a:lnTo>
                <a:lnTo>
                  <a:pt x="5127" y="12091"/>
                </a:lnTo>
                <a:lnTo>
                  <a:pt x="5127" y="12095"/>
                </a:lnTo>
                <a:lnTo>
                  <a:pt x="5126" y="12098"/>
                </a:lnTo>
                <a:lnTo>
                  <a:pt x="5123" y="12100"/>
                </a:lnTo>
                <a:lnTo>
                  <a:pt x="5119" y="12102"/>
                </a:lnTo>
                <a:lnTo>
                  <a:pt x="5112" y="12106"/>
                </a:lnTo>
                <a:lnTo>
                  <a:pt x="5104" y="12110"/>
                </a:lnTo>
                <a:lnTo>
                  <a:pt x="5083" y="12121"/>
                </a:lnTo>
                <a:lnTo>
                  <a:pt x="5073" y="12125"/>
                </a:lnTo>
                <a:lnTo>
                  <a:pt x="5063" y="12128"/>
                </a:lnTo>
                <a:lnTo>
                  <a:pt x="5055" y="12131"/>
                </a:lnTo>
                <a:lnTo>
                  <a:pt x="5051" y="12131"/>
                </a:lnTo>
                <a:lnTo>
                  <a:pt x="5048" y="12129"/>
                </a:lnTo>
                <a:lnTo>
                  <a:pt x="5030" y="12124"/>
                </a:lnTo>
                <a:lnTo>
                  <a:pt x="5021" y="12121"/>
                </a:lnTo>
                <a:lnTo>
                  <a:pt x="5012" y="12117"/>
                </a:lnTo>
                <a:lnTo>
                  <a:pt x="5006" y="12112"/>
                </a:lnTo>
                <a:lnTo>
                  <a:pt x="5004" y="12110"/>
                </a:lnTo>
                <a:lnTo>
                  <a:pt x="5002" y="12107"/>
                </a:lnTo>
                <a:lnTo>
                  <a:pt x="4999" y="12102"/>
                </a:lnTo>
                <a:lnTo>
                  <a:pt x="4998" y="12098"/>
                </a:lnTo>
                <a:lnTo>
                  <a:pt x="4998" y="12094"/>
                </a:lnTo>
                <a:lnTo>
                  <a:pt x="4999" y="12088"/>
                </a:lnTo>
                <a:lnTo>
                  <a:pt x="5000" y="12081"/>
                </a:lnTo>
                <a:lnTo>
                  <a:pt x="5000" y="12072"/>
                </a:lnTo>
                <a:lnTo>
                  <a:pt x="4998" y="12062"/>
                </a:lnTo>
                <a:lnTo>
                  <a:pt x="4996" y="12052"/>
                </a:lnTo>
                <a:lnTo>
                  <a:pt x="4992" y="12045"/>
                </a:lnTo>
                <a:lnTo>
                  <a:pt x="4989" y="12042"/>
                </a:lnTo>
                <a:lnTo>
                  <a:pt x="4985" y="12039"/>
                </a:lnTo>
                <a:lnTo>
                  <a:pt x="4982" y="12039"/>
                </a:lnTo>
                <a:lnTo>
                  <a:pt x="4979" y="12039"/>
                </a:lnTo>
                <a:lnTo>
                  <a:pt x="4974" y="12042"/>
                </a:lnTo>
                <a:lnTo>
                  <a:pt x="4969" y="12045"/>
                </a:lnTo>
                <a:lnTo>
                  <a:pt x="4935" y="12072"/>
                </a:lnTo>
                <a:lnTo>
                  <a:pt x="4914" y="12089"/>
                </a:lnTo>
                <a:lnTo>
                  <a:pt x="4892" y="12108"/>
                </a:lnTo>
                <a:lnTo>
                  <a:pt x="4870" y="12128"/>
                </a:lnTo>
                <a:lnTo>
                  <a:pt x="4862" y="12138"/>
                </a:lnTo>
                <a:lnTo>
                  <a:pt x="4853" y="12148"/>
                </a:lnTo>
                <a:lnTo>
                  <a:pt x="4846" y="12158"/>
                </a:lnTo>
                <a:lnTo>
                  <a:pt x="4840" y="12166"/>
                </a:lnTo>
                <a:lnTo>
                  <a:pt x="4837" y="12175"/>
                </a:lnTo>
                <a:lnTo>
                  <a:pt x="4834" y="12183"/>
                </a:lnTo>
                <a:lnTo>
                  <a:pt x="4834" y="12192"/>
                </a:lnTo>
                <a:lnTo>
                  <a:pt x="4834" y="12202"/>
                </a:lnTo>
                <a:lnTo>
                  <a:pt x="4836" y="12212"/>
                </a:lnTo>
                <a:lnTo>
                  <a:pt x="4837" y="12221"/>
                </a:lnTo>
                <a:lnTo>
                  <a:pt x="4840" y="12230"/>
                </a:lnTo>
                <a:lnTo>
                  <a:pt x="4843" y="12239"/>
                </a:lnTo>
                <a:lnTo>
                  <a:pt x="4851" y="12256"/>
                </a:lnTo>
                <a:lnTo>
                  <a:pt x="4861" y="12274"/>
                </a:lnTo>
                <a:lnTo>
                  <a:pt x="4871" y="12289"/>
                </a:lnTo>
                <a:lnTo>
                  <a:pt x="4884" y="12303"/>
                </a:lnTo>
                <a:lnTo>
                  <a:pt x="4897" y="12317"/>
                </a:lnTo>
                <a:lnTo>
                  <a:pt x="4900" y="12320"/>
                </a:lnTo>
                <a:lnTo>
                  <a:pt x="4902" y="12327"/>
                </a:lnTo>
                <a:lnTo>
                  <a:pt x="4904" y="12333"/>
                </a:lnTo>
                <a:lnTo>
                  <a:pt x="4905" y="12341"/>
                </a:lnTo>
                <a:lnTo>
                  <a:pt x="4908" y="12379"/>
                </a:lnTo>
                <a:lnTo>
                  <a:pt x="4910" y="12396"/>
                </a:lnTo>
                <a:lnTo>
                  <a:pt x="4913" y="12404"/>
                </a:lnTo>
                <a:lnTo>
                  <a:pt x="4915" y="12410"/>
                </a:lnTo>
                <a:lnTo>
                  <a:pt x="4918" y="12416"/>
                </a:lnTo>
                <a:lnTo>
                  <a:pt x="4922" y="12419"/>
                </a:lnTo>
                <a:lnTo>
                  <a:pt x="4928" y="12420"/>
                </a:lnTo>
                <a:lnTo>
                  <a:pt x="4934" y="12420"/>
                </a:lnTo>
                <a:lnTo>
                  <a:pt x="4943" y="12417"/>
                </a:lnTo>
                <a:lnTo>
                  <a:pt x="4952" y="12416"/>
                </a:lnTo>
                <a:lnTo>
                  <a:pt x="4957" y="12417"/>
                </a:lnTo>
                <a:lnTo>
                  <a:pt x="4963" y="12418"/>
                </a:lnTo>
                <a:lnTo>
                  <a:pt x="4967" y="12420"/>
                </a:lnTo>
                <a:lnTo>
                  <a:pt x="4970" y="12423"/>
                </a:lnTo>
                <a:lnTo>
                  <a:pt x="4972" y="12427"/>
                </a:lnTo>
                <a:lnTo>
                  <a:pt x="4973" y="12432"/>
                </a:lnTo>
                <a:lnTo>
                  <a:pt x="4977" y="12443"/>
                </a:lnTo>
                <a:lnTo>
                  <a:pt x="4980" y="12456"/>
                </a:lnTo>
                <a:lnTo>
                  <a:pt x="4985" y="12470"/>
                </a:lnTo>
                <a:lnTo>
                  <a:pt x="4989" y="12477"/>
                </a:lnTo>
                <a:lnTo>
                  <a:pt x="4994" y="12484"/>
                </a:lnTo>
                <a:lnTo>
                  <a:pt x="4999" y="12491"/>
                </a:lnTo>
                <a:lnTo>
                  <a:pt x="5006" y="12497"/>
                </a:lnTo>
                <a:lnTo>
                  <a:pt x="5012" y="12502"/>
                </a:lnTo>
                <a:lnTo>
                  <a:pt x="5020" y="12507"/>
                </a:lnTo>
                <a:lnTo>
                  <a:pt x="5035" y="12516"/>
                </a:lnTo>
                <a:lnTo>
                  <a:pt x="5051" y="12524"/>
                </a:lnTo>
                <a:lnTo>
                  <a:pt x="5068" y="12532"/>
                </a:lnTo>
                <a:lnTo>
                  <a:pt x="5083" y="12542"/>
                </a:lnTo>
                <a:lnTo>
                  <a:pt x="5089" y="12546"/>
                </a:lnTo>
                <a:lnTo>
                  <a:pt x="5096" y="12552"/>
                </a:lnTo>
                <a:lnTo>
                  <a:pt x="5101" y="12558"/>
                </a:lnTo>
                <a:lnTo>
                  <a:pt x="5107" y="12565"/>
                </a:lnTo>
                <a:lnTo>
                  <a:pt x="5104" y="12558"/>
                </a:lnTo>
                <a:lnTo>
                  <a:pt x="5100" y="12553"/>
                </a:lnTo>
                <a:lnTo>
                  <a:pt x="5098" y="12547"/>
                </a:lnTo>
                <a:lnTo>
                  <a:pt x="5097" y="12542"/>
                </a:lnTo>
                <a:lnTo>
                  <a:pt x="5097" y="12537"/>
                </a:lnTo>
                <a:lnTo>
                  <a:pt x="5097" y="12532"/>
                </a:lnTo>
                <a:lnTo>
                  <a:pt x="5098" y="12528"/>
                </a:lnTo>
                <a:lnTo>
                  <a:pt x="5100" y="12523"/>
                </a:lnTo>
                <a:lnTo>
                  <a:pt x="5105" y="12516"/>
                </a:lnTo>
                <a:lnTo>
                  <a:pt x="5112" y="12508"/>
                </a:lnTo>
                <a:lnTo>
                  <a:pt x="5120" y="12503"/>
                </a:lnTo>
                <a:lnTo>
                  <a:pt x="5130" y="12498"/>
                </a:lnTo>
                <a:lnTo>
                  <a:pt x="5140" y="12494"/>
                </a:lnTo>
                <a:lnTo>
                  <a:pt x="5152" y="12492"/>
                </a:lnTo>
                <a:lnTo>
                  <a:pt x="5164" y="12491"/>
                </a:lnTo>
                <a:lnTo>
                  <a:pt x="5176" y="12491"/>
                </a:lnTo>
                <a:lnTo>
                  <a:pt x="5187" y="12492"/>
                </a:lnTo>
                <a:lnTo>
                  <a:pt x="5198" y="12494"/>
                </a:lnTo>
                <a:lnTo>
                  <a:pt x="5208" y="12497"/>
                </a:lnTo>
                <a:lnTo>
                  <a:pt x="5216" y="12503"/>
                </a:lnTo>
                <a:lnTo>
                  <a:pt x="5223" y="12508"/>
                </a:lnTo>
                <a:lnTo>
                  <a:pt x="5232" y="12517"/>
                </a:lnTo>
                <a:lnTo>
                  <a:pt x="5253" y="12541"/>
                </a:lnTo>
                <a:lnTo>
                  <a:pt x="5280" y="12570"/>
                </a:lnTo>
                <a:lnTo>
                  <a:pt x="5310" y="12601"/>
                </a:lnTo>
                <a:lnTo>
                  <a:pt x="5339" y="12631"/>
                </a:lnTo>
                <a:lnTo>
                  <a:pt x="5353" y="12644"/>
                </a:lnTo>
                <a:lnTo>
                  <a:pt x="5367" y="12655"/>
                </a:lnTo>
                <a:lnTo>
                  <a:pt x="5379" y="12662"/>
                </a:lnTo>
                <a:lnTo>
                  <a:pt x="5389" y="12668"/>
                </a:lnTo>
                <a:lnTo>
                  <a:pt x="5393" y="12669"/>
                </a:lnTo>
                <a:lnTo>
                  <a:pt x="5398" y="12670"/>
                </a:lnTo>
                <a:lnTo>
                  <a:pt x="5402" y="12669"/>
                </a:lnTo>
                <a:lnTo>
                  <a:pt x="5404" y="12667"/>
                </a:lnTo>
                <a:lnTo>
                  <a:pt x="5405" y="12664"/>
                </a:lnTo>
                <a:lnTo>
                  <a:pt x="5405" y="12661"/>
                </a:lnTo>
                <a:lnTo>
                  <a:pt x="5404" y="12654"/>
                </a:lnTo>
                <a:lnTo>
                  <a:pt x="5402" y="12645"/>
                </a:lnTo>
                <a:lnTo>
                  <a:pt x="5400" y="12639"/>
                </a:lnTo>
                <a:lnTo>
                  <a:pt x="5401" y="12635"/>
                </a:lnTo>
                <a:lnTo>
                  <a:pt x="5402" y="12632"/>
                </a:lnTo>
                <a:lnTo>
                  <a:pt x="5404" y="12627"/>
                </a:lnTo>
                <a:lnTo>
                  <a:pt x="5407" y="12624"/>
                </a:lnTo>
                <a:lnTo>
                  <a:pt x="5416" y="12618"/>
                </a:lnTo>
                <a:lnTo>
                  <a:pt x="5427" y="12610"/>
                </a:lnTo>
                <a:lnTo>
                  <a:pt x="5449" y="12599"/>
                </a:lnTo>
                <a:lnTo>
                  <a:pt x="5465" y="12591"/>
                </a:lnTo>
                <a:lnTo>
                  <a:pt x="5474" y="12585"/>
                </a:lnTo>
                <a:lnTo>
                  <a:pt x="5481" y="12579"/>
                </a:lnTo>
                <a:lnTo>
                  <a:pt x="5495" y="12565"/>
                </a:lnTo>
                <a:lnTo>
                  <a:pt x="5520" y="12536"/>
                </a:lnTo>
                <a:lnTo>
                  <a:pt x="5527" y="12530"/>
                </a:lnTo>
                <a:lnTo>
                  <a:pt x="5533" y="12524"/>
                </a:lnTo>
                <a:lnTo>
                  <a:pt x="5541" y="12519"/>
                </a:lnTo>
                <a:lnTo>
                  <a:pt x="5548" y="12515"/>
                </a:lnTo>
                <a:lnTo>
                  <a:pt x="5557" y="12511"/>
                </a:lnTo>
                <a:lnTo>
                  <a:pt x="5566" y="12509"/>
                </a:lnTo>
                <a:lnTo>
                  <a:pt x="5577" y="12508"/>
                </a:lnTo>
                <a:lnTo>
                  <a:pt x="5587" y="12508"/>
                </a:lnTo>
                <a:lnTo>
                  <a:pt x="5597" y="12508"/>
                </a:lnTo>
                <a:lnTo>
                  <a:pt x="5605" y="12508"/>
                </a:lnTo>
                <a:lnTo>
                  <a:pt x="5612" y="12506"/>
                </a:lnTo>
                <a:lnTo>
                  <a:pt x="5618" y="12503"/>
                </a:lnTo>
                <a:lnTo>
                  <a:pt x="5623" y="12498"/>
                </a:lnTo>
                <a:lnTo>
                  <a:pt x="5628" y="12493"/>
                </a:lnTo>
                <a:lnTo>
                  <a:pt x="5631" y="12485"/>
                </a:lnTo>
                <a:lnTo>
                  <a:pt x="5635" y="12478"/>
                </a:lnTo>
                <a:lnTo>
                  <a:pt x="5638" y="12470"/>
                </a:lnTo>
                <a:lnTo>
                  <a:pt x="5641" y="12465"/>
                </a:lnTo>
                <a:lnTo>
                  <a:pt x="5644" y="12460"/>
                </a:lnTo>
                <a:lnTo>
                  <a:pt x="5647" y="12457"/>
                </a:lnTo>
                <a:lnTo>
                  <a:pt x="5650" y="12455"/>
                </a:lnTo>
                <a:lnTo>
                  <a:pt x="5655" y="12454"/>
                </a:lnTo>
                <a:lnTo>
                  <a:pt x="5658" y="12453"/>
                </a:lnTo>
                <a:lnTo>
                  <a:pt x="5661" y="12453"/>
                </a:lnTo>
                <a:lnTo>
                  <a:pt x="5670" y="12455"/>
                </a:lnTo>
                <a:lnTo>
                  <a:pt x="5679" y="12457"/>
                </a:lnTo>
                <a:lnTo>
                  <a:pt x="5689" y="12459"/>
                </a:lnTo>
                <a:lnTo>
                  <a:pt x="5701" y="12460"/>
                </a:lnTo>
                <a:lnTo>
                  <a:pt x="5713" y="12461"/>
                </a:lnTo>
                <a:lnTo>
                  <a:pt x="5725" y="12463"/>
                </a:lnTo>
                <a:lnTo>
                  <a:pt x="5749" y="12468"/>
                </a:lnTo>
                <a:lnTo>
                  <a:pt x="5772" y="12472"/>
                </a:lnTo>
                <a:lnTo>
                  <a:pt x="5785" y="12473"/>
                </a:lnTo>
                <a:lnTo>
                  <a:pt x="5797" y="12474"/>
                </a:lnTo>
                <a:lnTo>
                  <a:pt x="5826" y="12473"/>
                </a:lnTo>
                <a:lnTo>
                  <a:pt x="5855" y="12472"/>
                </a:lnTo>
                <a:lnTo>
                  <a:pt x="5885" y="12470"/>
                </a:lnTo>
                <a:lnTo>
                  <a:pt x="5914" y="12471"/>
                </a:lnTo>
                <a:lnTo>
                  <a:pt x="5938" y="12472"/>
                </a:lnTo>
                <a:lnTo>
                  <a:pt x="5955" y="12474"/>
                </a:lnTo>
                <a:lnTo>
                  <a:pt x="5962" y="12477"/>
                </a:lnTo>
                <a:lnTo>
                  <a:pt x="5967" y="12479"/>
                </a:lnTo>
                <a:lnTo>
                  <a:pt x="5971" y="12481"/>
                </a:lnTo>
                <a:lnTo>
                  <a:pt x="5975" y="12484"/>
                </a:lnTo>
                <a:lnTo>
                  <a:pt x="5977" y="12489"/>
                </a:lnTo>
                <a:lnTo>
                  <a:pt x="5978" y="12493"/>
                </a:lnTo>
                <a:lnTo>
                  <a:pt x="5979" y="12498"/>
                </a:lnTo>
                <a:lnTo>
                  <a:pt x="5979" y="12505"/>
                </a:lnTo>
                <a:lnTo>
                  <a:pt x="5976" y="12522"/>
                </a:lnTo>
                <a:lnTo>
                  <a:pt x="5973" y="12543"/>
                </a:lnTo>
                <a:lnTo>
                  <a:pt x="5971" y="12545"/>
                </a:lnTo>
                <a:lnTo>
                  <a:pt x="5970" y="12546"/>
                </a:lnTo>
                <a:lnTo>
                  <a:pt x="5965" y="12548"/>
                </a:lnTo>
                <a:lnTo>
                  <a:pt x="5958" y="12549"/>
                </a:lnTo>
                <a:lnTo>
                  <a:pt x="5950" y="12549"/>
                </a:lnTo>
                <a:lnTo>
                  <a:pt x="5928" y="12548"/>
                </a:lnTo>
                <a:lnTo>
                  <a:pt x="5902" y="12545"/>
                </a:lnTo>
                <a:lnTo>
                  <a:pt x="5854" y="12537"/>
                </a:lnTo>
                <a:lnTo>
                  <a:pt x="5826" y="12533"/>
                </a:lnTo>
                <a:lnTo>
                  <a:pt x="5798" y="12531"/>
                </a:lnTo>
                <a:lnTo>
                  <a:pt x="5770" y="12530"/>
                </a:lnTo>
                <a:lnTo>
                  <a:pt x="5741" y="12530"/>
                </a:lnTo>
                <a:lnTo>
                  <a:pt x="5727" y="12531"/>
                </a:lnTo>
                <a:lnTo>
                  <a:pt x="5714" y="12532"/>
                </a:lnTo>
                <a:lnTo>
                  <a:pt x="5700" y="12534"/>
                </a:lnTo>
                <a:lnTo>
                  <a:pt x="5687" y="12537"/>
                </a:lnTo>
                <a:lnTo>
                  <a:pt x="5675" y="12541"/>
                </a:lnTo>
                <a:lnTo>
                  <a:pt x="5662" y="12546"/>
                </a:lnTo>
                <a:lnTo>
                  <a:pt x="5650" y="12553"/>
                </a:lnTo>
                <a:lnTo>
                  <a:pt x="5640" y="12559"/>
                </a:lnTo>
                <a:lnTo>
                  <a:pt x="5629" y="12569"/>
                </a:lnTo>
                <a:lnTo>
                  <a:pt x="5619" y="12579"/>
                </a:lnTo>
                <a:lnTo>
                  <a:pt x="5629" y="12578"/>
                </a:lnTo>
                <a:lnTo>
                  <a:pt x="5636" y="12576"/>
                </a:lnTo>
                <a:lnTo>
                  <a:pt x="5633" y="12581"/>
                </a:lnTo>
                <a:lnTo>
                  <a:pt x="5629" y="12585"/>
                </a:lnTo>
                <a:lnTo>
                  <a:pt x="5620" y="12591"/>
                </a:lnTo>
                <a:lnTo>
                  <a:pt x="5618" y="12594"/>
                </a:lnTo>
                <a:lnTo>
                  <a:pt x="5617" y="12596"/>
                </a:lnTo>
                <a:lnTo>
                  <a:pt x="5618" y="12597"/>
                </a:lnTo>
                <a:lnTo>
                  <a:pt x="5621" y="12601"/>
                </a:lnTo>
                <a:lnTo>
                  <a:pt x="5628" y="12607"/>
                </a:lnTo>
                <a:lnTo>
                  <a:pt x="5636" y="12613"/>
                </a:lnTo>
                <a:lnTo>
                  <a:pt x="5646" y="12618"/>
                </a:lnTo>
                <a:lnTo>
                  <a:pt x="5666" y="12625"/>
                </a:lnTo>
                <a:lnTo>
                  <a:pt x="5647" y="12635"/>
                </a:lnTo>
                <a:lnTo>
                  <a:pt x="5635" y="12642"/>
                </a:lnTo>
                <a:lnTo>
                  <a:pt x="5622" y="12649"/>
                </a:lnTo>
                <a:lnTo>
                  <a:pt x="5610" y="12658"/>
                </a:lnTo>
                <a:lnTo>
                  <a:pt x="5600" y="12665"/>
                </a:lnTo>
                <a:lnTo>
                  <a:pt x="5597" y="12670"/>
                </a:lnTo>
                <a:lnTo>
                  <a:pt x="5596" y="12674"/>
                </a:lnTo>
                <a:lnTo>
                  <a:pt x="5595" y="12677"/>
                </a:lnTo>
                <a:lnTo>
                  <a:pt x="5597" y="12682"/>
                </a:lnTo>
                <a:lnTo>
                  <a:pt x="5603" y="12690"/>
                </a:lnTo>
                <a:lnTo>
                  <a:pt x="5609" y="12699"/>
                </a:lnTo>
                <a:lnTo>
                  <a:pt x="5623" y="12715"/>
                </a:lnTo>
                <a:lnTo>
                  <a:pt x="5636" y="12732"/>
                </a:lnTo>
                <a:lnTo>
                  <a:pt x="5643" y="12741"/>
                </a:lnTo>
                <a:lnTo>
                  <a:pt x="5647" y="12751"/>
                </a:lnTo>
                <a:lnTo>
                  <a:pt x="5654" y="12767"/>
                </a:lnTo>
                <a:lnTo>
                  <a:pt x="5657" y="12783"/>
                </a:lnTo>
                <a:lnTo>
                  <a:pt x="5657" y="12798"/>
                </a:lnTo>
                <a:lnTo>
                  <a:pt x="5655" y="12811"/>
                </a:lnTo>
                <a:lnTo>
                  <a:pt x="5650" y="12824"/>
                </a:lnTo>
                <a:lnTo>
                  <a:pt x="5645" y="12835"/>
                </a:lnTo>
                <a:lnTo>
                  <a:pt x="5636" y="12846"/>
                </a:lnTo>
                <a:lnTo>
                  <a:pt x="5626" y="12855"/>
                </a:lnTo>
                <a:lnTo>
                  <a:pt x="5617" y="12864"/>
                </a:lnTo>
                <a:lnTo>
                  <a:pt x="5605" y="12873"/>
                </a:lnTo>
                <a:lnTo>
                  <a:pt x="5592" y="12880"/>
                </a:lnTo>
                <a:lnTo>
                  <a:pt x="5579" y="12887"/>
                </a:lnTo>
                <a:lnTo>
                  <a:pt x="5551" y="12899"/>
                </a:lnTo>
                <a:lnTo>
                  <a:pt x="5525" y="12909"/>
                </a:lnTo>
                <a:lnTo>
                  <a:pt x="5516" y="12913"/>
                </a:lnTo>
                <a:lnTo>
                  <a:pt x="5507" y="12919"/>
                </a:lnTo>
                <a:lnTo>
                  <a:pt x="5498" y="12928"/>
                </a:lnTo>
                <a:lnTo>
                  <a:pt x="5492" y="12938"/>
                </a:lnTo>
                <a:lnTo>
                  <a:pt x="5490" y="12943"/>
                </a:lnTo>
                <a:lnTo>
                  <a:pt x="5489" y="12949"/>
                </a:lnTo>
                <a:lnTo>
                  <a:pt x="5488" y="12954"/>
                </a:lnTo>
                <a:lnTo>
                  <a:pt x="5488" y="12958"/>
                </a:lnTo>
                <a:lnTo>
                  <a:pt x="5489" y="12964"/>
                </a:lnTo>
                <a:lnTo>
                  <a:pt x="5490" y="12968"/>
                </a:lnTo>
                <a:lnTo>
                  <a:pt x="5493" y="12973"/>
                </a:lnTo>
                <a:lnTo>
                  <a:pt x="5497" y="12976"/>
                </a:lnTo>
                <a:lnTo>
                  <a:pt x="5509" y="12984"/>
                </a:lnTo>
                <a:lnTo>
                  <a:pt x="5518" y="12992"/>
                </a:lnTo>
                <a:lnTo>
                  <a:pt x="5532" y="13003"/>
                </a:lnTo>
                <a:lnTo>
                  <a:pt x="5539" y="13006"/>
                </a:lnTo>
                <a:lnTo>
                  <a:pt x="5547" y="13011"/>
                </a:lnTo>
                <a:lnTo>
                  <a:pt x="5558" y="13013"/>
                </a:lnTo>
                <a:lnTo>
                  <a:pt x="5573" y="13016"/>
                </a:lnTo>
                <a:lnTo>
                  <a:pt x="5602" y="13021"/>
                </a:lnTo>
                <a:lnTo>
                  <a:pt x="5631" y="13028"/>
                </a:lnTo>
                <a:lnTo>
                  <a:pt x="5688" y="13043"/>
                </a:lnTo>
                <a:lnTo>
                  <a:pt x="5699" y="13046"/>
                </a:lnTo>
                <a:lnTo>
                  <a:pt x="5707" y="13052"/>
                </a:lnTo>
                <a:lnTo>
                  <a:pt x="5714" y="13058"/>
                </a:lnTo>
                <a:lnTo>
                  <a:pt x="5722" y="13065"/>
                </a:lnTo>
                <a:lnTo>
                  <a:pt x="5730" y="13071"/>
                </a:lnTo>
                <a:lnTo>
                  <a:pt x="5738" y="13078"/>
                </a:lnTo>
                <a:lnTo>
                  <a:pt x="5748" y="13082"/>
                </a:lnTo>
                <a:lnTo>
                  <a:pt x="5755" y="13083"/>
                </a:lnTo>
                <a:lnTo>
                  <a:pt x="5761" y="13084"/>
                </a:lnTo>
                <a:lnTo>
                  <a:pt x="5773" y="13086"/>
                </a:lnTo>
                <a:lnTo>
                  <a:pt x="5784" y="13090"/>
                </a:lnTo>
                <a:lnTo>
                  <a:pt x="5794" y="13093"/>
                </a:lnTo>
                <a:lnTo>
                  <a:pt x="5803" y="13097"/>
                </a:lnTo>
                <a:lnTo>
                  <a:pt x="5821" y="13107"/>
                </a:lnTo>
                <a:lnTo>
                  <a:pt x="5838" y="13118"/>
                </a:lnTo>
                <a:lnTo>
                  <a:pt x="5872" y="13143"/>
                </a:lnTo>
                <a:lnTo>
                  <a:pt x="5890" y="13154"/>
                </a:lnTo>
                <a:lnTo>
                  <a:pt x="5900" y="13159"/>
                </a:lnTo>
                <a:lnTo>
                  <a:pt x="5910" y="13164"/>
                </a:lnTo>
                <a:lnTo>
                  <a:pt x="5938" y="13177"/>
                </a:lnTo>
                <a:lnTo>
                  <a:pt x="5951" y="13183"/>
                </a:lnTo>
                <a:lnTo>
                  <a:pt x="5962" y="13190"/>
                </a:lnTo>
                <a:lnTo>
                  <a:pt x="5973" y="13196"/>
                </a:lnTo>
                <a:lnTo>
                  <a:pt x="5982" y="13204"/>
                </a:lnTo>
                <a:lnTo>
                  <a:pt x="5991" y="13211"/>
                </a:lnTo>
                <a:lnTo>
                  <a:pt x="5998" y="13220"/>
                </a:lnTo>
                <a:lnTo>
                  <a:pt x="6004" y="13229"/>
                </a:lnTo>
                <a:lnTo>
                  <a:pt x="6009" y="13238"/>
                </a:lnTo>
                <a:lnTo>
                  <a:pt x="6014" y="13249"/>
                </a:lnTo>
                <a:lnTo>
                  <a:pt x="6017" y="13260"/>
                </a:lnTo>
                <a:lnTo>
                  <a:pt x="6019" y="13273"/>
                </a:lnTo>
                <a:lnTo>
                  <a:pt x="6020" y="13286"/>
                </a:lnTo>
                <a:lnTo>
                  <a:pt x="6020" y="13301"/>
                </a:lnTo>
                <a:lnTo>
                  <a:pt x="6019" y="13317"/>
                </a:lnTo>
                <a:lnTo>
                  <a:pt x="6017" y="13320"/>
                </a:lnTo>
                <a:lnTo>
                  <a:pt x="6013" y="13323"/>
                </a:lnTo>
                <a:lnTo>
                  <a:pt x="5996" y="13332"/>
                </a:lnTo>
                <a:lnTo>
                  <a:pt x="5979" y="13340"/>
                </a:lnTo>
                <a:lnTo>
                  <a:pt x="5968" y="13348"/>
                </a:lnTo>
                <a:lnTo>
                  <a:pt x="5956" y="13356"/>
                </a:lnTo>
                <a:lnTo>
                  <a:pt x="5944" y="13363"/>
                </a:lnTo>
                <a:lnTo>
                  <a:pt x="5932" y="13369"/>
                </a:lnTo>
                <a:lnTo>
                  <a:pt x="5922" y="13376"/>
                </a:lnTo>
                <a:lnTo>
                  <a:pt x="5912" y="13384"/>
                </a:lnTo>
                <a:lnTo>
                  <a:pt x="5907" y="13388"/>
                </a:lnTo>
                <a:lnTo>
                  <a:pt x="5904" y="13392"/>
                </a:lnTo>
                <a:lnTo>
                  <a:pt x="5901" y="13398"/>
                </a:lnTo>
                <a:lnTo>
                  <a:pt x="5899" y="13404"/>
                </a:lnTo>
                <a:lnTo>
                  <a:pt x="5897" y="13411"/>
                </a:lnTo>
                <a:lnTo>
                  <a:pt x="5896" y="13419"/>
                </a:lnTo>
                <a:lnTo>
                  <a:pt x="5896" y="13430"/>
                </a:lnTo>
                <a:lnTo>
                  <a:pt x="5897" y="13443"/>
                </a:lnTo>
                <a:lnTo>
                  <a:pt x="5898" y="13472"/>
                </a:lnTo>
                <a:lnTo>
                  <a:pt x="5899" y="13485"/>
                </a:lnTo>
                <a:lnTo>
                  <a:pt x="5898" y="13499"/>
                </a:lnTo>
                <a:lnTo>
                  <a:pt x="5894" y="13511"/>
                </a:lnTo>
                <a:lnTo>
                  <a:pt x="5892" y="13516"/>
                </a:lnTo>
                <a:lnTo>
                  <a:pt x="5890" y="13522"/>
                </a:lnTo>
                <a:lnTo>
                  <a:pt x="5885" y="13529"/>
                </a:lnTo>
                <a:lnTo>
                  <a:pt x="5879" y="13536"/>
                </a:lnTo>
                <a:lnTo>
                  <a:pt x="5873" y="13541"/>
                </a:lnTo>
                <a:lnTo>
                  <a:pt x="5866" y="13547"/>
                </a:lnTo>
                <a:lnTo>
                  <a:pt x="5851" y="13555"/>
                </a:lnTo>
                <a:lnTo>
                  <a:pt x="5836" y="13563"/>
                </a:lnTo>
                <a:lnTo>
                  <a:pt x="5803" y="13576"/>
                </a:lnTo>
                <a:lnTo>
                  <a:pt x="5788" y="13583"/>
                </a:lnTo>
                <a:lnTo>
                  <a:pt x="5774" y="13593"/>
                </a:lnTo>
                <a:lnTo>
                  <a:pt x="5768" y="13600"/>
                </a:lnTo>
                <a:lnTo>
                  <a:pt x="5761" y="13608"/>
                </a:lnTo>
                <a:lnTo>
                  <a:pt x="5756" y="13618"/>
                </a:lnTo>
                <a:lnTo>
                  <a:pt x="5749" y="13629"/>
                </a:lnTo>
                <a:lnTo>
                  <a:pt x="5745" y="13641"/>
                </a:lnTo>
                <a:lnTo>
                  <a:pt x="5740" y="13652"/>
                </a:lnTo>
                <a:lnTo>
                  <a:pt x="5737" y="13663"/>
                </a:lnTo>
                <a:lnTo>
                  <a:pt x="5736" y="13671"/>
                </a:lnTo>
                <a:lnTo>
                  <a:pt x="5733" y="13693"/>
                </a:lnTo>
                <a:lnTo>
                  <a:pt x="5730" y="13710"/>
                </a:lnTo>
                <a:lnTo>
                  <a:pt x="5725" y="13727"/>
                </a:lnTo>
                <a:lnTo>
                  <a:pt x="5721" y="13742"/>
                </a:lnTo>
                <a:lnTo>
                  <a:pt x="5718" y="13747"/>
                </a:lnTo>
                <a:lnTo>
                  <a:pt x="5714" y="13752"/>
                </a:lnTo>
                <a:lnTo>
                  <a:pt x="5710" y="13754"/>
                </a:lnTo>
                <a:lnTo>
                  <a:pt x="5707" y="13755"/>
                </a:lnTo>
                <a:lnTo>
                  <a:pt x="5701" y="13753"/>
                </a:lnTo>
                <a:lnTo>
                  <a:pt x="5697" y="13747"/>
                </a:lnTo>
                <a:lnTo>
                  <a:pt x="5690" y="13738"/>
                </a:lnTo>
                <a:lnTo>
                  <a:pt x="5685" y="13727"/>
                </a:lnTo>
                <a:lnTo>
                  <a:pt x="5681" y="13715"/>
                </a:lnTo>
                <a:lnTo>
                  <a:pt x="5679" y="13703"/>
                </a:lnTo>
                <a:lnTo>
                  <a:pt x="5676" y="13690"/>
                </a:lnTo>
                <a:lnTo>
                  <a:pt x="5675" y="13678"/>
                </a:lnTo>
                <a:lnTo>
                  <a:pt x="5675" y="13652"/>
                </a:lnTo>
                <a:lnTo>
                  <a:pt x="5674" y="13625"/>
                </a:lnTo>
                <a:lnTo>
                  <a:pt x="5674" y="13613"/>
                </a:lnTo>
                <a:lnTo>
                  <a:pt x="5672" y="13600"/>
                </a:lnTo>
                <a:lnTo>
                  <a:pt x="5670" y="13587"/>
                </a:lnTo>
                <a:lnTo>
                  <a:pt x="5667" y="13575"/>
                </a:lnTo>
                <a:lnTo>
                  <a:pt x="5661" y="13564"/>
                </a:lnTo>
                <a:lnTo>
                  <a:pt x="5656" y="13552"/>
                </a:lnTo>
                <a:lnTo>
                  <a:pt x="5649" y="13544"/>
                </a:lnTo>
                <a:lnTo>
                  <a:pt x="5644" y="13538"/>
                </a:lnTo>
                <a:lnTo>
                  <a:pt x="5638" y="13534"/>
                </a:lnTo>
                <a:lnTo>
                  <a:pt x="5634" y="13529"/>
                </a:lnTo>
                <a:lnTo>
                  <a:pt x="5629" y="13526"/>
                </a:lnTo>
                <a:lnTo>
                  <a:pt x="5623" y="13523"/>
                </a:lnTo>
                <a:lnTo>
                  <a:pt x="5612" y="13519"/>
                </a:lnTo>
                <a:lnTo>
                  <a:pt x="5590" y="13514"/>
                </a:lnTo>
                <a:lnTo>
                  <a:pt x="5577" y="13509"/>
                </a:lnTo>
                <a:lnTo>
                  <a:pt x="5562" y="13501"/>
                </a:lnTo>
                <a:lnTo>
                  <a:pt x="5556" y="13497"/>
                </a:lnTo>
                <a:lnTo>
                  <a:pt x="5549" y="13491"/>
                </a:lnTo>
                <a:lnTo>
                  <a:pt x="5538" y="13479"/>
                </a:lnTo>
                <a:lnTo>
                  <a:pt x="5526" y="13467"/>
                </a:lnTo>
                <a:lnTo>
                  <a:pt x="5513" y="13457"/>
                </a:lnTo>
                <a:lnTo>
                  <a:pt x="5496" y="13443"/>
                </a:lnTo>
                <a:lnTo>
                  <a:pt x="5490" y="13438"/>
                </a:lnTo>
                <a:lnTo>
                  <a:pt x="5484" y="13433"/>
                </a:lnTo>
                <a:lnTo>
                  <a:pt x="5480" y="13426"/>
                </a:lnTo>
                <a:lnTo>
                  <a:pt x="5477" y="13420"/>
                </a:lnTo>
                <a:lnTo>
                  <a:pt x="5475" y="13411"/>
                </a:lnTo>
                <a:lnTo>
                  <a:pt x="5474" y="13399"/>
                </a:lnTo>
                <a:lnTo>
                  <a:pt x="5475" y="13391"/>
                </a:lnTo>
                <a:lnTo>
                  <a:pt x="5476" y="13383"/>
                </a:lnTo>
                <a:lnTo>
                  <a:pt x="5478" y="13375"/>
                </a:lnTo>
                <a:lnTo>
                  <a:pt x="5481" y="13366"/>
                </a:lnTo>
                <a:lnTo>
                  <a:pt x="5488" y="13352"/>
                </a:lnTo>
                <a:lnTo>
                  <a:pt x="5494" y="13337"/>
                </a:lnTo>
                <a:lnTo>
                  <a:pt x="5497" y="13331"/>
                </a:lnTo>
                <a:lnTo>
                  <a:pt x="5500" y="13323"/>
                </a:lnTo>
                <a:lnTo>
                  <a:pt x="5500" y="13315"/>
                </a:lnTo>
                <a:lnTo>
                  <a:pt x="5500" y="13308"/>
                </a:lnTo>
                <a:lnTo>
                  <a:pt x="5498" y="13300"/>
                </a:lnTo>
                <a:lnTo>
                  <a:pt x="5495" y="13293"/>
                </a:lnTo>
                <a:lnTo>
                  <a:pt x="5490" y="13284"/>
                </a:lnTo>
                <a:lnTo>
                  <a:pt x="5483" y="13275"/>
                </a:lnTo>
                <a:lnTo>
                  <a:pt x="5477" y="13270"/>
                </a:lnTo>
                <a:lnTo>
                  <a:pt x="5471" y="13264"/>
                </a:lnTo>
                <a:lnTo>
                  <a:pt x="5465" y="13260"/>
                </a:lnTo>
                <a:lnTo>
                  <a:pt x="5459" y="13257"/>
                </a:lnTo>
                <a:lnTo>
                  <a:pt x="5453" y="13255"/>
                </a:lnTo>
                <a:lnTo>
                  <a:pt x="5447" y="13253"/>
                </a:lnTo>
                <a:lnTo>
                  <a:pt x="5441" y="13251"/>
                </a:lnTo>
                <a:lnTo>
                  <a:pt x="5436" y="13251"/>
                </a:lnTo>
                <a:lnTo>
                  <a:pt x="5429" y="13253"/>
                </a:lnTo>
                <a:lnTo>
                  <a:pt x="5424" y="13254"/>
                </a:lnTo>
                <a:lnTo>
                  <a:pt x="5413" y="13258"/>
                </a:lnTo>
                <a:lnTo>
                  <a:pt x="5402" y="13264"/>
                </a:lnTo>
                <a:lnTo>
                  <a:pt x="5392" y="13272"/>
                </a:lnTo>
                <a:lnTo>
                  <a:pt x="5382" y="13282"/>
                </a:lnTo>
                <a:lnTo>
                  <a:pt x="5374" y="13293"/>
                </a:lnTo>
                <a:lnTo>
                  <a:pt x="5365" y="13305"/>
                </a:lnTo>
                <a:lnTo>
                  <a:pt x="5359" y="13317"/>
                </a:lnTo>
                <a:lnTo>
                  <a:pt x="5352" y="13328"/>
                </a:lnTo>
                <a:lnTo>
                  <a:pt x="5347" y="13340"/>
                </a:lnTo>
                <a:lnTo>
                  <a:pt x="5342" y="13351"/>
                </a:lnTo>
                <a:lnTo>
                  <a:pt x="5339" y="13362"/>
                </a:lnTo>
                <a:lnTo>
                  <a:pt x="5338" y="13369"/>
                </a:lnTo>
                <a:lnTo>
                  <a:pt x="5339" y="13376"/>
                </a:lnTo>
                <a:lnTo>
                  <a:pt x="5340" y="13386"/>
                </a:lnTo>
                <a:lnTo>
                  <a:pt x="5343" y="13398"/>
                </a:lnTo>
                <a:lnTo>
                  <a:pt x="5351" y="13423"/>
                </a:lnTo>
                <a:lnTo>
                  <a:pt x="5361" y="13449"/>
                </a:lnTo>
                <a:lnTo>
                  <a:pt x="5373" y="13474"/>
                </a:lnTo>
                <a:lnTo>
                  <a:pt x="5385" y="13496"/>
                </a:lnTo>
                <a:lnTo>
                  <a:pt x="5390" y="13503"/>
                </a:lnTo>
                <a:lnTo>
                  <a:pt x="5395" y="13510"/>
                </a:lnTo>
                <a:lnTo>
                  <a:pt x="5401" y="13514"/>
                </a:lnTo>
                <a:lnTo>
                  <a:pt x="5405" y="13516"/>
                </a:lnTo>
                <a:lnTo>
                  <a:pt x="5414" y="13518"/>
                </a:lnTo>
                <a:lnTo>
                  <a:pt x="5421" y="13521"/>
                </a:lnTo>
                <a:lnTo>
                  <a:pt x="5433" y="13524"/>
                </a:lnTo>
                <a:lnTo>
                  <a:pt x="5438" y="13524"/>
                </a:lnTo>
                <a:lnTo>
                  <a:pt x="5442" y="13522"/>
                </a:lnTo>
                <a:lnTo>
                  <a:pt x="5446" y="13517"/>
                </a:lnTo>
                <a:lnTo>
                  <a:pt x="5451" y="13511"/>
                </a:lnTo>
                <a:lnTo>
                  <a:pt x="5455" y="13505"/>
                </a:lnTo>
                <a:lnTo>
                  <a:pt x="5459" y="13501"/>
                </a:lnTo>
                <a:lnTo>
                  <a:pt x="5464" y="13498"/>
                </a:lnTo>
                <a:lnTo>
                  <a:pt x="5468" y="13496"/>
                </a:lnTo>
                <a:lnTo>
                  <a:pt x="5474" y="13494"/>
                </a:lnTo>
                <a:lnTo>
                  <a:pt x="5479" y="13494"/>
                </a:lnTo>
                <a:lnTo>
                  <a:pt x="5484" y="13496"/>
                </a:lnTo>
                <a:lnTo>
                  <a:pt x="5490" y="13497"/>
                </a:lnTo>
                <a:lnTo>
                  <a:pt x="5502" y="13501"/>
                </a:lnTo>
                <a:lnTo>
                  <a:pt x="5513" y="13506"/>
                </a:lnTo>
                <a:lnTo>
                  <a:pt x="5531" y="13518"/>
                </a:lnTo>
                <a:lnTo>
                  <a:pt x="5543" y="13527"/>
                </a:lnTo>
                <a:lnTo>
                  <a:pt x="5555" y="13538"/>
                </a:lnTo>
                <a:lnTo>
                  <a:pt x="5568" y="13550"/>
                </a:lnTo>
                <a:lnTo>
                  <a:pt x="5582" y="13564"/>
                </a:lnTo>
                <a:lnTo>
                  <a:pt x="5594" y="13578"/>
                </a:lnTo>
                <a:lnTo>
                  <a:pt x="5605" y="13593"/>
                </a:lnTo>
                <a:lnTo>
                  <a:pt x="5613" y="13606"/>
                </a:lnTo>
                <a:lnTo>
                  <a:pt x="5619" y="13618"/>
                </a:lnTo>
                <a:lnTo>
                  <a:pt x="5634" y="13656"/>
                </a:lnTo>
                <a:lnTo>
                  <a:pt x="5643" y="13677"/>
                </a:lnTo>
                <a:lnTo>
                  <a:pt x="5651" y="13698"/>
                </a:lnTo>
                <a:lnTo>
                  <a:pt x="5658" y="13720"/>
                </a:lnTo>
                <a:lnTo>
                  <a:pt x="5663" y="13742"/>
                </a:lnTo>
                <a:lnTo>
                  <a:pt x="5666" y="13752"/>
                </a:lnTo>
                <a:lnTo>
                  <a:pt x="5667" y="13761"/>
                </a:lnTo>
                <a:lnTo>
                  <a:pt x="5667" y="13771"/>
                </a:lnTo>
                <a:lnTo>
                  <a:pt x="5666" y="13781"/>
                </a:lnTo>
                <a:lnTo>
                  <a:pt x="5666" y="13789"/>
                </a:lnTo>
                <a:lnTo>
                  <a:pt x="5666" y="13796"/>
                </a:lnTo>
                <a:lnTo>
                  <a:pt x="5667" y="13804"/>
                </a:lnTo>
                <a:lnTo>
                  <a:pt x="5669" y="13811"/>
                </a:lnTo>
                <a:lnTo>
                  <a:pt x="5674" y="13828"/>
                </a:lnTo>
                <a:lnTo>
                  <a:pt x="5681" y="13844"/>
                </a:lnTo>
                <a:lnTo>
                  <a:pt x="5688" y="13861"/>
                </a:lnTo>
                <a:lnTo>
                  <a:pt x="5695" y="13878"/>
                </a:lnTo>
                <a:lnTo>
                  <a:pt x="5700" y="13894"/>
                </a:lnTo>
                <a:lnTo>
                  <a:pt x="5701" y="13901"/>
                </a:lnTo>
                <a:lnTo>
                  <a:pt x="5702" y="13910"/>
                </a:lnTo>
                <a:lnTo>
                  <a:pt x="5705" y="13935"/>
                </a:lnTo>
                <a:lnTo>
                  <a:pt x="5707" y="13948"/>
                </a:lnTo>
                <a:lnTo>
                  <a:pt x="5709" y="13960"/>
                </a:lnTo>
                <a:lnTo>
                  <a:pt x="5713" y="13972"/>
                </a:lnTo>
                <a:lnTo>
                  <a:pt x="5719" y="13983"/>
                </a:lnTo>
                <a:lnTo>
                  <a:pt x="5726" y="13994"/>
                </a:lnTo>
                <a:lnTo>
                  <a:pt x="5736" y="14002"/>
                </a:lnTo>
                <a:lnTo>
                  <a:pt x="5758" y="14020"/>
                </a:lnTo>
                <a:lnTo>
                  <a:pt x="5782" y="14037"/>
                </a:lnTo>
                <a:lnTo>
                  <a:pt x="5807" y="14051"/>
                </a:lnTo>
                <a:lnTo>
                  <a:pt x="5820" y="14059"/>
                </a:lnTo>
                <a:lnTo>
                  <a:pt x="5832" y="14064"/>
                </a:lnTo>
                <a:lnTo>
                  <a:pt x="5843" y="14069"/>
                </a:lnTo>
                <a:lnTo>
                  <a:pt x="5858" y="14073"/>
                </a:lnTo>
                <a:lnTo>
                  <a:pt x="5873" y="14078"/>
                </a:lnTo>
                <a:lnTo>
                  <a:pt x="5888" y="14084"/>
                </a:lnTo>
                <a:lnTo>
                  <a:pt x="5902" y="14090"/>
                </a:lnTo>
                <a:lnTo>
                  <a:pt x="5909" y="14095"/>
                </a:lnTo>
                <a:lnTo>
                  <a:pt x="5914" y="14098"/>
                </a:lnTo>
                <a:lnTo>
                  <a:pt x="5919" y="14103"/>
                </a:lnTo>
                <a:lnTo>
                  <a:pt x="5923" y="14108"/>
                </a:lnTo>
                <a:lnTo>
                  <a:pt x="5926" y="14113"/>
                </a:lnTo>
                <a:lnTo>
                  <a:pt x="5927" y="14120"/>
                </a:lnTo>
                <a:lnTo>
                  <a:pt x="5928" y="14123"/>
                </a:lnTo>
                <a:lnTo>
                  <a:pt x="5929" y="14127"/>
                </a:lnTo>
                <a:lnTo>
                  <a:pt x="5935" y="14137"/>
                </a:lnTo>
                <a:lnTo>
                  <a:pt x="5942" y="14148"/>
                </a:lnTo>
                <a:lnTo>
                  <a:pt x="5951" y="14159"/>
                </a:lnTo>
                <a:lnTo>
                  <a:pt x="5968" y="14179"/>
                </a:lnTo>
                <a:lnTo>
                  <a:pt x="5975" y="14188"/>
                </a:lnTo>
                <a:lnTo>
                  <a:pt x="5980" y="14195"/>
                </a:lnTo>
                <a:lnTo>
                  <a:pt x="5998" y="14224"/>
                </a:lnTo>
                <a:lnTo>
                  <a:pt x="6014" y="14252"/>
                </a:lnTo>
                <a:lnTo>
                  <a:pt x="6029" y="14281"/>
                </a:lnTo>
                <a:lnTo>
                  <a:pt x="6043" y="14312"/>
                </a:lnTo>
                <a:lnTo>
                  <a:pt x="6047" y="14320"/>
                </a:lnTo>
                <a:lnTo>
                  <a:pt x="6051" y="14328"/>
                </a:lnTo>
                <a:lnTo>
                  <a:pt x="6055" y="14333"/>
                </a:lnTo>
                <a:lnTo>
                  <a:pt x="6059" y="14337"/>
                </a:lnTo>
                <a:lnTo>
                  <a:pt x="6063" y="14340"/>
                </a:lnTo>
                <a:lnTo>
                  <a:pt x="6067" y="14342"/>
                </a:lnTo>
                <a:lnTo>
                  <a:pt x="6071" y="14342"/>
                </a:lnTo>
                <a:lnTo>
                  <a:pt x="6076" y="14343"/>
                </a:lnTo>
                <a:lnTo>
                  <a:pt x="6084" y="14342"/>
                </a:lnTo>
                <a:lnTo>
                  <a:pt x="6094" y="14343"/>
                </a:lnTo>
                <a:lnTo>
                  <a:pt x="6100" y="14343"/>
                </a:lnTo>
                <a:lnTo>
                  <a:pt x="6105" y="14345"/>
                </a:lnTo>
                <a:lnTo>
                  <a:pt x="6110" y="14347"/>
                </a:lnTo>
                <a:lnTo>
                  <a:pt x="6117" y="14351"/>
                </a:lnTo>
                <a:lnTo>
                  <a:pt x="6122" y="14355"/>
                </a:lnTo>
                <a:lnTo>
                  <a:pt x="6127" y="14359"/>
                </a:lnTo>
                <a:lnTo>
                  <a:pt x="6131" y="14365"/>
                </a:lnTo>
                <a:lnTo>
                  <a:pt x="6134" y="14371"/>
                </a:lnTo>
                <a:lnTo>
                  <a:pt x="6141" y="14384"/>
                </a:lnTo>
                <a:lnTo>
                  <a:pt x="6146" y="14398"/>
                </a:lnTo>
                <a:lnTo>
                  <a:pt x="6154" y="14428"/>
                </a:lnTo>
                <a:lnTo>
                  <a:pt x="6157" y="14442"/>
                </a:lnTo>
                <a:lnTo>
                  <a:pt x="6160" y="14453"/>
                </a:lnTo>
                <a:lnTo>
                  <a:pt x="6168" y="14469"/>
                </a:lnTo>
                <a:lnTo>
                  <a:pt x="6175" y="14486"/>
                </a:lnTo>
                <a:lnTo>
                  <a:pt x="6185" y="14504"/>
                </a:lnTo>
                <a:lnTo>
                  <a:pt x="6196" y="14521"/>
                </a:lnTo>
                <a:lnTo>
                  <a:pt x="6208" y="14537"/>
                </a:lnTo>
                <a:lnTo>
                  <a:pt x="6220" y="14552"/>
                </a:lnTo>
                <a:lnTo>
                  <a:pt x="6233" y="14567"/>
                </a:lnTo>
                <a:lnTo>
                  <a:pt x="6246" y="14579"/>
                </a:lnTo>
                <a:lnTo>
                  <a:pt x="6270" y="14596"/>
                </a:lnTo>
                <a:lnTo>
                  <a:pt x="6279" y="14602"/>
                </a:lnTo>
                <a:lnTo>
                  <a:pt x="6286" y="14610"/>
                </a:lnTo>
                <a:lnTo>
                  <a:pt x="6293" y="14618"/>
                </a:lnTo>
                <a:lnTo>
                  <a:pt x="6297" y="14628"/>
                </a:lnTo>
                <a:lnTo>
                  <a:pt x="6299" y="14641"/>
                </a:lnTo>
                <a:lnTo>
                  <a:pt x="6301" y="14660"/>
                </a:lnTo>
                <a:lnTo>
                  <a:pt x="6301" y="14678"/>
                </a:lnTo>
                <a:lnTo>
                  <a:pt x="6300" y="14683"/>
                </a:lnTo>
                <a:lnTo>
                  <a:pt x="6298" y="14684"/>
                </a:lnTo>
                <a:lnTo>
                  <a:pt x="6292" y="14683"/>
                </a:lnTo>
                <a:lnTo>
                  <a:pt x="6286" y="14685"/>
                </a:lnTo>
                <a:lnTo>
                  <a:pt x="6280" y="14689"/>
                </a:lnTo>
                <a:lnTo>
                  <a:pt x="6279" y="14691"/>
                </a:lnTo>
                <a:lnTo>
                  <a:pt x="6277" y="14696"/>
                </a:lnTo>
                <a:lnTo>
                  <a:pt x="6279" y="14700"/>
                </a:lnTo>
                <a:lnTo>
                  <a:pt x="6281" y="14705"/>
                </a:lnTo>
                <a:lnTo>
                  <a:pt x="6286" y="14720"/>
                </a:lnTo>
                <a:lnTo>
                  <a:pt x="6293" y="14735"/>
                </a:lnTo>
                <a:lnTo>
                  <a:pt x="6309" y="14764"/>
                </a:lnTo>
                <a:lnTo>
                  <a:pt x="6319" y="14785"/>
                </a:lnTo>
                <a:lnTo>
                  <a:pt x="6337" y="14829"/>
                </a:lnTo>
                <a:lnTo>
                  <a:pt x="6354" y="14876"/>
                </a:lnTo>
                <a:lnTo>
                  <a:pt x="6363" y="14900"/>
                </a:lnTo>
                <a:lnTo>
                  <a:pt x="6370" y="14923"/>
                </a:lnTo>
                <a:lnTo>
                  <a:pt x="6376" y="14944"/>
                </a:lnTo>
                <a:lnTo>
                  <a:pt x="6382" y="14965"/>
                </a:lnTo>
                <a:lnTo>
                  <a:pt x="6384" y="14972"/>
                </a:lnTo>
                <a:lnTo>
                  <a:pt x="6388" y="14978"/>
                </a:lnTo>
                <a:lnTo>
                  <a:pt x="6395" y="14983"/>
                </a:lnTo>
                <a:lnTo>
                  <a:pt x="6402" y="14988"/>
                </a:lnTo>
                <a:lnTo>
                  <a:pt x="6410" y="14992"/>
                </a:lnTo>
                <a:lnTo>
                  <a:pt x="6420" y="14996"/>
                </a:lnTo>
                <a:lnTo>
                  <a:pt x="6441" y="15003"/>
                </a:lnTo>
                <a:lnTo>
                  <a:pt x="6484" y="15013"/>
                </a:lnTo>
                <a:lnTo>
                  <a:pt x="6502" y="15018"/>
                </a:lnTo>
                <a:lnTo>
                  <a:pt x="6510" y="15020"/>
                </a:lnTo>
                <a:lnTo>
                  <a:pt x="6515" y="15022"/>
                </a:lnTo>
                <a:lnTo>
                  <a:pt x="6550" y="15041"/>
                </a:lnTo>
                <a:lnTo>
                  <a:pt x="6569" y="15053"/>
                </a:lnTo>
                <a:lnTo>
                  <a:pt x="6590" y="15065"/>
                </a:lnTo>
                <a:lnTo>
                  <a:pt x="6609" y="15078"/>
                </a:lnTo>
                <a:lnTo>
                  <a:pt x="6626" y="15092"/>
                </a:lnTo>
                <a:lnTo>
                  <a:pt x="6633" y="15098"/>
                </a:lnTo>
                <a:lnTo>
                  <a:pt x="6640" y="15106"/>
                </a:lnTo>
                <a:lnTo>
                  <a:pt x="6644" y="15112"/>
                </a:lnTo>
                <a:lnTo>
                  <a:pt x="6648" y="15119"/>
                </a:lnTo>
                <a:lnTo>
                  <a:pt x="6653" y="15129"/>
                </a:lnTo>
                <a:lnTo>
                  <a:pt x="6658" y="15137"/>
                </a:lnTo>
                <a:lnTo>
                  <a:pt x="6664" y="15145"/>
                </a:lnTo>
                <a:lnTo>
                  <a:pt x="6670" y="15151"/>
                </a:lnTo>
                <a:lnTo>
                  <a:pt x="6677" y="15157"/>
                </a:lnTo>
                <a:lnTo>
                  <a:pt x="6684" y="15162"/>
                </a:lnTo>
                <a:lnTo>
                  <a:pt x="6691" y="15167"/>
                </a:lnTo>
                <a:lnTo>
                  <a:pt x="6699" y="15171"/>
                </a:lnTo>
                <a:lnTo>
                  <a:pt x="6716" y="15178"/>
                </a:lnTo>
                <a:lnTo>
                  <a:pt x="6734" y="15182"/>
                </a:lnTo>
                <a:lnTo>
                  <a:pt x="6770" y="15192"/>
                </a:lnTo>
                <a:lnTo>
                  <a:pt x="6796" y="15198"/>
                </a:lnTo>
                <a:lnTo>
                  <a:pt x="6822" y="15207"/>
                </a:lnTo>
                <a:lnTo>
                  <a:pt x="6835" y="15211"/>
                </a:lnTo>
                <a:lnTo>
                  <a:pt x="6848" y="15217"/>
                </a:lnTo>
                <a:lnTo>
                  <a:pt x="6860" y="15222"/>
                </a:lnTo>
                <a:lnTo>
                  <a:pt x="6871" y="15230"/>
                </a:lnTo>
                <a:lnTo>
                  <a:pt x="6873" y="15232"/>
                </a:lnTo>
                <a:lnTo>
                  <a:pt x="6874" y="15234"/>
                </a:lnTo>
                <a:lnTo>
                  <a:pt x="6873" y="15236"/>
                </a:lnTo>
                <a:lnTo>
                  <a:pt x="6871" y="15237"/>
                </a:lnTo>
                <a:lnTo>
                  <a:pt x="6867" y="15239"/>
                </a:lnTo>
                <a:lnTo>
                  <a:pt x="6864" y="15240"/>
                </a:lnTo>
                <a:lnTo>
                  <a:pt x="6864" y="15242"/>
                </a:lnTo>
                <a:lnTo>
                  <a:pt x="6868" y="15244"/>
                </a:lnTo>
                <a:lnTo>
                  <a:pt x="6873" y="15246"/>
                </a:lnTo>
                <a:lnTo>
                  <a:pt x="6880" y="15247"/>
                </a:lnTo>
                <a:lnTo>
                  <a:pt x="6888" y="15248"/>
                </a:lnTo>
                <a:lnTo>
                  <a:pt x="6909" y="15249"/>
                </a:lnTo>
                <a:lnTo>
                  <a:pt x="6933" y="15249"/>
                </a:lnTo>
                <a:lnTo>
                  <a:pt x="6978" y="15250"/>
                </a:lnTo>
                <a:lnTo>
                  <a:pt x="6998" y="15252"/>
                </a:lnTo>
                <a:lnTo>
                  <a:pt x="7004" y="15253"/>
                </a:lnTo>
                <a:lnTo>
                  <a:pt x="7011" y="15255"/>
                </a:lnTo>
                <a:lnTo>
                  <a:pt x="7021" y="15260"/>
                </a:lnTo>
                <a:lnTo>
                  <a:pt x="7030" y="15265"/>
                </a:lnTo>
                <a:lnTo>
                  <a:pt x="7038" y="15271"/>
                </a:lnTo>
                <a:lnTo>
                  <a:pt x="7044" y="15277"/>
                </a:lnTo>
                <a:lnTo>
                  <a:pt x="7051" y="15285"/>
                </a:lnTo>
                <a:lnTo>
                  <a:pt x="7055" y="15291"/>
                </a:lnTo>
                <a:lnTo>
                  <a:pt x="7060" y="15299"/>
                </a:lnTo>
                <a:lnTo>
                  <a:pt x="7064" y="15308"/>
                </a:lnTo>
                <a:lnTo>
                  <a:pt x="7071" y="15324"/>
                </a:lnTo>
                <a:lnTo>
                  <a:pt x="7076" y="15342"/>
                </a:lnTo>
                <a:lnTo>
                  <a:pt x="7081" y="15361"/>
                </a:lnTo>
                <a:lnTo>
                  <a:pt x="7088" y="15382"/>
                </a:lnTo>
                <a:lnTo>
                  <a:pt x="7098" y="15404"/>
                </a:lnTo>
                <a:lnTo>
                  <a:pt x="7103" y="15416"/>
                </a:lnTo>
                <a:lnTo>
                  <a:pt x="7110" y="15428"/>
                </a:lnTo>
                <a:lnTo>
                  <a:pt x="7117" y="15438"/>
                </a:lnTo>
                <a:lnTo>
                  <a:pt x="7122" y="15441"/>
                </a:lnTo>
                <a:lnTo>
                  <a:pt x="7126" y="15444"/>
                </a:lnTo>
                <a:lnTo>
                  <a:pt x="7130" y="15447"/>
                </a:lnTo>
                <a:lnTo>
                  <a:pt x="7136" y="15448"/>
                </a:lnTo>
                <a:lnTo>
                  <a:pt x="7141" y="15448"/>
                </a:lnTo>
                <a:lnTo>
                  <a:pt x="7146" y="15446"/>
                </a:lnTo>
                <a:lnTo>
                  <a:pt x="7158" y="15443"/>
                </a:lnTo>
                <a:lnTo>
                  <a:pt x="7172" y="15441"/>
                </a:lnTo>
                <a:lnTo>
                  <a:pt x="7180" y="15441"/>
                </a:lnTo>
                <a:lnTo>
                  <a:pt x="7188" y="15442"/>
                </a:lnTo>
                <a:lnTo>
                  <a:pt x="7194" y="15444"/>
                </a:lnTo>
                <a:lnTo>
                  <a:pt x="7199" y="15447"/>
                </a:lnTo>
                <a:lnTo>
                  <a:pt x="7209" y="15454"/>
                </a:lnTo>
                <a:lnTo>
                  <a:pt x="7216" y="15456"/>
                </a:lnTo>
                <a:lnTo>
                  <a:pt x="7218" y="15457"/>
                </a:lnTo>
                <a:lnTo>
                  <a:pt x="7220" y="15456"/>
                </a:lnTo>
                <a:lnTo>
                  <a:pt x="7222" y="15454"/>
                </a:lnTo>
                <a:lnTo>
                  <a:pt x="7225" y="15451"/>
                </a:lnTo>
                <a:lnTo>
                  <a:pt x="7229" y="15447"/>
                </a:lnTo>
                <a:lnTo>
                  <a:pt x="7234" y="15442"/>
                </a:lnTo>
                <a:lnTo>
                  <a:pt x="7239" y="15440"/>
                </a:lnTo>
                <a:lnTo>
                  <a:pt x="7244" y="15439"/>
                </a:lnTo>
                <a:lnTo>
                  <a:pt x="7259" y="15438"/>
                </a:lnTo>
                <a:lnTo>
                  <a:pt x="7279" y="15436"/>
                </a:lnTo>
                <a:lnTo>
                  <a:pt x="7302" y="15436"/>
                </a:lnTo>
                <a:lnTo>
                  <a:pt x="7325" y="15437"/>
                </a:lnTo>
                <a:lnTo>
                  <a:pt x="7348" y="15440"/>
                </a:lnTo>
                <a:lnTo>
                  <a:pt x="7359" y="15442"/>
                </a:lnTo>
                <a:lnTo>
                  <a:pt x="7368" y="15446"/>
                </a:lnTo>
                <a:lnTo>
                  <a:pt x="7376" y="15450"/>
                </a:lnTo>
                <a:lnTo>
                  <a:pt x="7384" y="15454"/>
                </a:lnTo>
                <a:lnTo>
                  <a:pt x="7388" y="15460"/>
                </a:lnTo>
                <a:lnTo>
                  <a:pt x="7392" y="15465"/>
                </a:lnTo>
                <a:lnTo>
                  <a:pt x="7397" y="15480"/>
                </a:lnTo>
                <a:lnTo>
                  <a:pt x="7404" y="15494"/>
                </a:lnTo>
                <a:lnTo>
                  <a:pt x="7411" y="15507"/>
                </a:lnTo>
                <a:lnTo>
                  <a:pt x="7419" y="15520"/>
                </a:lnTo>
                <a:lnTo>
                  <a:pt x="7436" y="15545"/>
                </a:lnTo>
                <a:lnTo>
                  <a:pt x="7453" y="15571"/>
                </a:lnTo>
                <a:lnTo>
                  <a:pt x="7468" y="15595"/>
                </a:lnTo>
                <a:lnTo>
                  <a:pt x="7477" y="15610"/>
                </a:lnTo>
                <a:lnTo>
                  <a:pt x="7488" y="15625"/>
                </a:lnTo>
                <a:lnTo>
                  <a:pt x="7494" y="15630"/>
                </a:lnTo>
                <a:lnTo>
                  <a:pt x="7499" y="15634"/>
                </a:lnTo>
                <a:lnTo>
                  <a:pt x="7504" y="15638"/>
                </a:lnTo>
                <a:lnTo>
                  <a:pt x="7510" y="15640"/>
                </a:lnTo>
                <a:lnTo>
                  <a:pt x="7515" y="15639"/>
                </a:lnTo>
                <a:lnTo>
                  <a:pt x="7520" y="15635"/>
                </a:lnTo>
                <a:lnTo>
                  <a:pt x="7524" y="15629"/>
                </a:lnTo>
                <a:lnTo>
                  <a:pt x="7528" y="15620"/>
                </a:lnTo>
                <a:lnTo>
                  <a:pt x="7529" y="15613"/>
                </a:lnTo>
                <a:lnTo>
                  <a:pt x="7531" y="15605"/>
                </a:lnTo>
                <a:lnTo>
                  <a:pt x="7531" y="15599"/>
                </a:lnTo>
                <a:lnTo>
                  <a:pt x="7528" y="15591"/>
                </a:lnTo>
                <a:lnTo>
                  <a:pt x="7524" y="15577"/>
                </a:lnTo>
                <a:lnTo>
                  <a:pt x="7519" y="15562"/>
                </a:lnTo>
                <a:lnTo>
                  <a:pt x="7512" y="15548"/>
                </a:lnTo>
                <a:lnTo>
                  <a:pt x="7507" y="15532"/>
                </a:lnTo>
                <a:lnTo>
                  <a:pt x="7504" y="15526"/>
                </a:lnTo>
                <a:lnTo>
                  <a:pt x="7503" y="15518"/>
                </a:lnTo>
                <a:lnTo>
                  <a:pt x="7503" y="15511"/>
                </a:lnTo>
                <a:lnTo>
                  <a:pt x="7504" y="15502"/>
                </a:lnTo>
                <a:lnTo>
                  <a:pt x="7524" y="15511"/>
                </a:lnTo>
                <a:lnTo>
                  <a:pt x="7545" y="15519"/>
                </a:lnTo>
                <a:lnTo>
                  <a:pt x="7554" y="15525"/>
                </a:lnTo>
                <a:lnTo>
                  <a:pt x="7564" y="15530"/>
                </a:lnTo>
                <a:lnTo>
                  <a:pt x="7573" y="15536"/>
                </a:lnTo>
                <a:lnTo>
                  <a:pt x="7580" y="15543"/>
                </a:lnTo>
                <a:lnTo>
                  <a:pt x="7588" y="15551"/>
                </a:lnTo>
                <a:lnTo>
                  <a:pt x="7593" y="15558"/>
                </a:lnTo>
                <a:lnTo>
                  <a:pt x="7605" y="15575"/>
                </a:lnTo>
                <a:lnTo>
                  <a:pt x="7615" y="15593"/>
                </a:lnTo>
                <a:lnTo>
                  <a:pt x="7625" y="15612"/>
                </a:lnTo>
                <a:lnTo>
                  <a:pt x="7635" y="15630"/>
                </a:lnTo>
                <a:lnTo>
                  <a:pt x="7644" y="15647"/>
                </a:lnTo>
                <a:lnTo>
                  <a:pt x="7656" y="15664"/>
                </a:lnTo>
                <a:lnTo>
                  <a:pt x="7663" y="15671"/>
                </a:lnTo>
                <a:lnTo>
                  <a:pt x="7669" y="15678"/>
                </a:lnTo>
                <a:lnTo>
                  <a:pt x="7675" y="15682"/>
                </a:lnTo>
                <a:lnTo>
                  <a:pt x="7679" y="15684"/>
                </a:lnTo>
                <a:lnTo>
                  <a:pt x="7683" y="15684"/>
                </a:lnTo>
                <a:lnTo>
                  <a:pt x="7688" y="15683"/>
                </a:lnTo>
                <a:lnTo>
                  <a:pt x="7692" y="15681"/>
                </a:lnTo>
                <a:lnTo>
                  <a:pt x="7695" y="15678"/>
                </a:lnTo>
                <a:lnTo>
                  <a:pt x="7699" y="15673"/>
                </a:lnTo>
                <a:lnTo>
                  <a:pt x="7701" y="15669"/>
                </a:lnTo>
                <a:lnTo>
                  <a:pt x="7706" y="15658"/>
                </a:lnTo>
                <a:lnTo>
                  <a:pt x="7710" y="15646"/>
                </a:lnTo>
                <a:lnTo>
                  <a:pt x="7712" y="15637"/>
                </a:lnTo>
                <a:lnTo>
                  <a:pt x="7713" y="15629"/>
                </a:lnTo>
                <a:lnTo>
                  <a:pt x="7714" y="15621"/>
                </a:lnTo>
                <a:lnTo>
                  <a:pt x="7716" y="15614"/>
                </a:lnTo>
                <a:lnTo>
                  <a:pt x="7720" y="15606"/>
                </a:lnTo>
                <a:lnTo>
                  <a:pt x="7726" y="15600"/>
                </a:lnTo>
                <a:lnTo>
                  <a:pt x="7732" y="15593"/>
                </a:lnTo>
                <a:lnTo>
                  <a:pt x="7739" y="15588"/>
                </a:lnTo>
                <a:lnTo>
                  <a:pt x="7748" y="15583"/>
                </a:lnTo>
                <a:lnTo>
                  <a:pt x="7756" y="15579"/>
                </a:lnTo>
                <a:lnTo>
                  <a:pt x="7765" y="15576"/>
                </a:lnTo>
                <a:lnTo>
                  <a:pt x="7775" y="15572"/>
                </a:lnTo>
                <a:lnTo>
                  <a:pt x="7783" y="15570"/>
                </a:lnTo>
                <a:lnTo>
                  <a:pt x="7793" y="15569"/>
                </a:lnTo>
                <a:lnTo>
                  <a:pt x="7803" y="15568"/>
                </a:lnTo>
                <a:lnTo>
                  <a:pt x="7812" y="15568"/>
                </a:lnTo>
                <a:lnTo>
                  <a:pt x="7819" y="15569"/>
                </a:lnTo>
                <a:lnTo>
                  <a:pt x="7827" y="15570"/>
                </a:lnTo>
                <a:lnTo>
                  <a:pt x="7832" y="15572"/>
                </a:lnTo>
                <a:lnTo>
                  <a:pt x="7838" y="15576"/>
                </a:lnTo>
                <a:lnTo>
                  <a:pt x="7842" y="15579"/>
                </a:lnTo>
                <a:lnTo>
                  <a:pt x="7846" y="15583"/>
                </a:lnTo>
                <a:lnTo>
                  <a:pt x="7855" y="15594"/>
                </a:lnTo>
                <a:lnTo>
                  <a:pt x="7863" y="15607"/>
                </a:lnTo>
                <a:lnTo>
                  <a:pt x="7869" y="15622"/>
                </a:lnTo>
                <a:lnTo>
                  <a:pt x="7874" y="15639"/>
                </a:lnTo>
                <a:lnTo>
                  <a:pt x="7879" y="15656"/>
                </a:lnTo>
                <a:lnTo>
                  <a:pt x="7881" y="15674"/>
                </a:lnTo>
                <a:lnTo>
                  <a:pt x="7883" y="15693"/>
                </a:lnTo>
                <a:lnTo>
                  <a:pt x="7883" y="15711"/>
                </a:lnTo>
                <a:lnTo>
                  <a:pt x="7881" y="15729"/>
                </a:lnTo>
                <a:lnTo>
                  <a:pt x="7879" y="15745"/>
                </a:lnTo>
                <a:lnTo>
                  <a:pt x="7873" y="15760"/>
                </a:lnTo>
                <a:lnTo>
                  <a:pt x="7868" y="15773"/>
                </a:lnTo>
                <a:lnTo>
                  <a:pt x="7864" y="15779"/>
                </a:lnTo>
                <a:lnTo>
                  <a:pt x="7859" y="15784"/>
                </a:lnTo>
                <a:lnTo>
                  <a:pt x="7855" y="15787"/>
                </a:lnTo>
                <a:lnTo>
                  <a:pt x="7849" y="15792"/>
                </a:lnTo>
                <a:lnTo>
                  <a:pt x="7830" y="15800"/>
                </a:lnTo>
                <a:lnTo>
                  <a:pt x="7810" y="15808"/>
                </a:lnTo>
                <a:lnTo>
                  <a:pt x="7771" y="15820"/>
                </a:lnTo>
                <a:lnTo>
                  <a:pt x="7752" y="15825"/>
                </a:lnTo>
                <a:lnTo>
                  <a:pt x="7731" y="15833"/>
                </a:lnTo>
                <a:lnTo>
                  <a:pt x="7712" y="15843"/>
                </a:lnTo>
                <a:lnTo>
                  <a:pt x="7703" y="15849"/>
                </a:lnTo>
                <a:lnTo>
                  <a:pt x="7693" y="15856"/>
                </a:lnTo>
                <a:lnTo>
                  <a:pt x="7688" y="15860"/>
                </a:lnTo>
                <a:lnTo>
                  <a:pt x="7683" y="15864"/>
                </a:lnTo>
                <a:lnTo>
                  <a:pt x="7680" y="15869"/>
                </a:lnTo>
                <a:lnTo>
                  <a:pt x="7679" y="15873"/>
                </a:lnTo>
                <a:lnTo>
                  <a:pt x="7678" y="15876"/>
                </a:lnTo>
                <a:lnTo>
                  <a:pt x="7678" y="15880"/>
                </a:lnTo>
                <a:lnTo>
                  <a:pt x="7679" y="15883"/>
                </a:lnTo>
                <a:lnTo>
                  <a:pt x="7681" y="15885"/>
                </a:lnTo>
                <a:lnTo>
                  <a:pt x="7685" y="15887"/>
                </a:lnTo>
                <a:lnTo>
                  <a:pt x="7688" y="15889"/>
                </a:lnTo>
                <a:lnTo>
                  <a:pt x="7695" y="15892"/>
                </a:lnTo>
                <a:lnTo>
                  <a:pt x="7705" y="15893"/>
                </a:lnTo>
                <a:lnTo>
                  <a:pt x="7716" y="15892"/>
                </a:lnTo>
                <a:lnTo>
                  <a:pt x="7702" y="15911"/>
                </a:lnTo>
                <a:lnTo>
                  <a:pt x="7688" y="15932"/>
                </a:lnTo>
                <a:lnTo>
                  <a:pt x="7674" y="15952"/>
                </a:lnTo>
                <a:lnTo>
                  <a:pt x="7663" y="15974"/>
                </a:lnTo>
                <a:lnTo>
                  <a:pt x="7661" y="15979"/>
                </a:lnTo>
                <a:lnTo>
                  <a:pt x="7660" y="15986"/>
                </a:lnTo>
                <a:lnTo>
                  <a:pt x="7660" y="15994"/>
                </a:lnTo>
                <a:lnTo>
                  <a:pt x="7661" y="16001"/>
                </a:lnTo>
                <a:lnTo>
                  <a:pt x="7663" y="16009"/>
                </a:lnTo>
                <a:lnTo>
                  <a:pt x="7665" y="16016"/>
                </a:lnTo>
                <a:lnTo>
                  <a:pt x="7669" y="16023"/>
                </a:lnTo>
                <a:lnTo>
                  <a:pt x="7673" y="16030"/>
                </a:lnTo>
                <a:lnTo>
                  <a:pt x="7678" y="16037"/>
                </a:lnTo>
                <a:lnTo>
                  <a:pt x="7682" y="16042"/>
                </a:lnTo>
                <a:lnTo>
                  <a:pt x="7689" y="16047"/>
                </a:lnTo>
                <a:lnTo>
                  <a:pt x="7694" y="16050"/>
                </a:lnTo>
                <a:lnTo>
                  <a:pt x="7701" y="16052"/>
                </a:lnTo>
                <a:lnTo>
                  <a:pt x="7706" y="16052"/>
                </a:lnTo>
                <a:lnTo>
                  <a:pt x="7713" y="16051"/>
                </a:lnTo>
                <a:lnTo>
                  <a:pt x="7719" y="16048"/>
                </a:lnTo>
                <a:lnTo>
                  <a:pt x="7733" y="16039"/>
                </a:lnTo>
                <a:lnTo>
                  <a:pt x="7742" y="16036"/>
                </a:lnTo>
                <a:lnTo>
                  <a:pt x="7751" y="16031"/>
                </a:lnTo>
                <a:lnTo>
                  <a:pt x="7759" y="16029"/>
                </a:lnTo>
                <a:lnTo>
                  <a:pt x="7769" y="16028"/>
                </a:lnTo>
                <a:lnTo>
                  <a:pt x="7777" y="16028"/>
                </a:lnTo>
                <a:lnTo>
                  <a:pt x="7784" y="16030"/>
                </a:lnTo>
                <a:lnTo>
                  <a:pt x="7790" y="16034"/>
                </a:lnTo>
                <a:lnTo>
                  <a:pt x="7793" y="16037"/>
                </a:lnTo>
                <a:lnTo>
                  <a:pt x="7795" y="16042"/>
                </a:lnTo>
                <a:lnTo>
                  <a:pt x="7797" y="16048"/>
                </a:lnTo>
                <a:lnTo>
                  <a:pt x="7802" y="16060"/>
                </a:lnTo>
                <a:lnTo>
                  <a:pt x="7804" y="16064"/>
                </a:lnTo>
                <a:lnTo>
                  <a:pt x="7807" y="16068"/>
                </a:lnTo>
                <a:lnTo>
                  <a:pt x="7816" y="16075"/>
                </a:lnTo>
                <a:lnTo>
                  <a:pt x="7825" y="16081"/>
                </a:lnTo>
                <a:lnTo>
                  <a:pt x="7842" y="16092"/>
                </a:lnTo>
                <a:lnTo>
                  <a:pt x="7851" y="16098"/>
                </a:lnTo>
                <a:lnTo>
                  <a:pt x="7858" y="16104"/>
                </a:lnTo>
                <a:lnTo>
                  <a:pt x="7866" y="16112"/>
                </a:lnTo>
                <a:lnTo>
                  <a:pt x="7872" y="16122"/>
                </a:lnTo>
                <a:lnTo>
                  <a:pt x="7877" y="16130"/>
                </a:lnTo>
                <a:lnTo>
                  <a:pt x="7881" y="16140"/>
                </a:lnTo>
                <a:lnTo>
                  <a:pt x="7887" y="16161"/>
                </a:lnTo>
                <a:lnTo>
                  <a:pt x="7891" y="16170"/>
                </a:lnTo>
                <a:lnTo>
                  <a:pt x="7895" y="16180"/>
                </a:lnTo>
                <a:lnTo>
                  <a:pt x="7899" y="16189"/>
                </a:lnTo>
                <a:lnTo>
                  <a:pt x="7905" y="16198"/>
                </a:lnTo>
                <a:lnTo>
                  <a:pt x="7917" y="16213"/>
                </a:lnTo>
                <a:lnTo>
                  <a:pt x="7930" y="16232"/>
                </a:lnTo>
                <a:lnTo>
                  <a:pt x="7944" y="16255"/>
                </a:lnTo>
                <a:lnTo>
                  <a:pt x="7958" y="16280"/>
                </a:lnTo>
                <a:lnTo>
                  <a:pt x="7972" y="16306"/>
                </a:lnTo>
                <a:lnTo>
                  <a:pt x="7985" y="16334"/>
                </a:lnTo>
                <a:lnTo>
                  <a:pt x="7997" y="16362"/>
                </a:lnTo>
                <a:lnTo>
                  <a:pt x="8007" y="16390"/>
                </a:lnTo>
                <a:lnTo>
                  <a:pt x="8010" y="16404"/>
                </a:lnTo>
                <a:lnTo>
                  <a:pt x="8013" y="16417"/>
                </a:lnTo>
                <a:lnTo>
                  <a:pt x="8015" y="16430"/>
                </a:lnTo>
                <a:lnTo>
                  <a:pt x="8017" y="16442"/>
                </a:lnTo>
                <a:lnTo>
                  <a:pt x="8017" y="16454"/>
                </a:lnTo>
                <a:lnTo>
                  <a:pt x="8017" y="16464"/>
                </a:lnTo>
                <a:lnTo>
                  <a:pt x="8014" y="16474"/>
                </a:lnTo>
                <a:lnTo>
                  <a:pt x="8011" y="16484"/>
                </a:lnTo>
                <a:lnTo>
                  <a:pt x="8006" y="16493"/>
                </a:lnTo>
                <a:lnTo>
                  <a:pt x="8000" y="16499"/>
                </a:lnTo>
                <a:lnTo>
                  <a:pt x="7993" y="16506"/>
                </a:lnTo>
                <a:lnTo>
                  <a:pt x="7983" y="16511"/>
                </a:lnTo>
                <a:lnTo>
                  <a:pt x="7972" y="16514"/>
                </a:lnTo>
                <a:lnTo>
                  <a:pt x="7959" y="16517"/>
                </a:lnTo>
                <a:lnTo>
                  <a:pt x="7945" y="16517"/>
                </a:lnTo>
                <a:lnTo>
                  <a:pt x="7929" y="16517"/>
                </a:lnTo>
                <a:lnTo>
                  <a:pt x="7937" y="16533"/>
                </a:lnTo>
                <a:lnTo>
                  <a:pt x="7945" y="16550"/>
                </a:lnTo>
                <a:lnTo>
                  <a:pt x="7948" y="16560"/>
                </a:lnTo>
                <a:lnTo>
                  <a:pt x="7950" y="16569"/>
                </a:lnTo>
                <a:lnTo>
                  <a:pt x="7951" y="16577"/>
                </a:lnTo>
                <a:lnTo>
                  <a:pt x="7953" y="16587"/>
                </a:lnTo>
                <a:lnTo>
                  <a:pt x="7953" y="16589"/>
                </a:lnTo>
                <a:lnTo>
                  <a:pt x="7955" y="16594"/>
                </a:lnTo>
                <a:lnTo>
                  <a:pt x="7959" y="16602"/>
                </a:lnTo>
                <a:lnTo>
                  <a:pt x="7974" y="16623"/>
                </a:lnTo>
                <a:lnTo>
                  <a:pt x="7988" y="16642"/>
                </a:lnTo>
                <a:lnTo>
                  <a:pt x="7993" y="16649"/>
                </a:lnTo>
                <a:lnTo>
                  <a:pt x="7994" y="16650"/>
                </a:lnTo>
                <a:lnTo>
                  <a:pt x="7994" y="16651"/>
                </a:lnTo>
                <a:lnTo>
                  <a:pt x="7979" y="16654"/>
                </a:lnTo>
                <a:lnTo>
                  <a:pt x="7972" y="16657"/>
                </a:lnTo>
                <a:lnTo>
                  <a:pt x="7967" y="16659"/>
                </a:lnTo>
                <a:lnTo>
                  <a:pt x="7961" y="16662"/>
                </a:lnTo>
                <a:lnTo>
                  <a:pt x="7956" y="16666"/>
                </a:lnTo>
                <a:lnTo>
                  <a:pt x="7941" y="16681"/>
                </a:lnTo>
                <a:lnTo>
                  <a:pt x="7955" y="16690"/>
                </a:lnTo>
                <a:lnTo>
                  <a:pt x="7972" y="16701"/>
                </a:lnTo>
                <a:lnTo>
                  <a:pt x="7981" y="16706"/>
                </a:lnTo>
                <a:lnTo>
                  <a:pt x="7987" y="16713"/>
                </a:lnTo>
                <a:lnTo>
                  <a:pt x="7993" y="16719"/>
                </a:lnTo>
                <a:lnTo>
                  <a:pt x="7997" y="16727"/>
                </a:lnTo>
                <a:lnTo>
                  <a:pt x="7997" y="16730"/>
                </a:lnTo>
                <a:lnTo>
                  <a:pt x="7996" y="16734"/>
                </a:lnTo>
                <a:lnTo>
                  <a:pt x="7992" y="16736"/>
                </a:lnTo>
                <a:lnTo>
                  <a:pt x="7987" y="16739"/>
                </a:lnTo>
                <a:lnTo>
                  <a:pt x="7973" y="16744"/>
                </a:lnTo>
                <a:lnTo>
                  <a:pt x="7958" y="16749"/>
                </a:lnTo>
                <a:lnTo>
                  <a:pt x="7928" y="16757"/>
                </a:lnTo>
                <a:lnTo>
                  <a:pt x="7917" y="16762"/>
                </a:lnTo>
                <a:lnTo>
                  <a:pt x="7913" y="16764"/>
                </a:lnTo>
                <a:lnTo>
                  <a:pt x="7912" y="16766"/>
                </a:lnTo>
                <a:lnTo>
                  <a:pt x="7913" y="16778"/>
                </a:lnTo>
                <a:lnTo>
                  <a:pt x="7915" y="16797"/>
                </a:lnTo>
                <a:lnTo>
                  <a:pt x="7918" y="16845"/>
                </a:lnTo>
                <a:lnTo>
                  <a:pt x="7918" y="16870"/>
                </a:lnTo>
                <a:lnTo>
                  <a:pt x="7918" y="16891"/>
                </a:lnTo>
                <a:lnTo>
                  <a:pt x="7917" y="16900"/>
                </a:lnTo>
                <a:lnTo>
                  <a:pt x="7915" y="16906"/>
                </a:lnTo>
                <a:lnTo>
                  <a:pt x="7912" y="16912"/>
                </a:lnTo>
                <a:lnTo>
                  <a:pt x="7910" y="16913"/>
                </a:lnTo>
                <a:lnTo>
                  <a:pt x="7909" y="16913"/>
                </a:lnTo>
                <a:lnTo>
                  <a:pt x="7904" y="16914"/>
                </a:lnTo>
                <a:lnTo>
                  <a:pt x="7899" y="16916"/>
                </a:lnTo>
                <a:lnTo>
                  <a:pt x="7887" y="16922"/>
                </a:lnTo>
                <a:lnTo>
                  <a:pt x="7876" y="16928"/>
                </a:lnTo>
                <a:lnTo>
                  <a:pt x="7869" y="16930"/>
                </a:lnTo>
                <a:lnTo>
                  <a:pt x="7864" y="16932"/>
                </a:lnTo>
                <a:lnTo>
                  <a:pt x="7840" y="16936"/>
                </a:lnTo>
                <a:lnTo>
                  <a:pt x="7830" y="16939"/>
                </a:lnTo>
                <a:lnTo>
                  <a:pt x="7821" y="16943"/>
                </a:lnTo>
                <a:lnTo>
                  <a:pt x="7818" y="16945"/>
                </a:lnTo>
                <a:lnTo>
                  <a:pt x="7815" y="16947"/>
                </a:lnTo>
                <a:lnTo>
                  <a:pt x="7813" y="16952"/>
                </a:lnTo>
                <a:lnTo>
                  <a:pt x="7812" y="16955"/>
                </a:lnTo>
                <a:lnTo>
                  <a:pt x="7810" y="16960"/>
                </a:lnTo>
                <a:lnTo>
                  <a:pt x="7810" y="16966"/>
                </a:lnTo>
                <a:lnTo>
                  <a:pt x="7812" y="16971"/>
                </a:lnTo>
                <a:lnTo>
                  <a:pt x="7813" y="16979"/>
                </a:lnTo>
                <a:lnTo>
                  <a:pt x="7816" y="16990"/>
                </a:lnTo>
                <a:lnTo>
                  <a:pt x="7818" y="17002"/>
                </a:lnTo>
                <a:lnTo>
                  <a:pt x="7821" y="17023"/>
                </a:lnTo>
                <a:lnTo>
                  <a:pt x="7825" y="17034"/>
                </a:lnTo>
                <a:lnTo>
                  <a:pt x="7828" y="17045"/>
                </a:lnTo>
                <a:lnTo>
                  <a:pt x="7833" y="17055"/>
                </a:lnTo>
                <a:lnTo>
                  <a:pt x="7840" y="17065"/>
                </a:lnTo>
                <a:lnTo>
                  <a:pt x="7845" y="17070"/>
                </a:lnTo>
                <a:lnTo>
                  <a:pt x="7851" y="17079"/>
                </a:lnTo>
                <a:lnTo>
                  <a:pt x="7855" y="17087"/>
                </a:lnTo>
                <a:lnTo>
                  <a:pt x="7859" y="17096"/>
                </a:lnTo>
                <a:lnTo>
                  <a:pt x="7860" y="17104"/>
                </a:lnTo>
                <a:lnTo>
                  <a:pt x="7860" y="17107"/>
                </a:lnTo>
                <a:lnTo>
                  <a:pt x="7859" y="17109"/>
                </a:lnTo>
                <a:lnTo>
                  <a:pt x="7856" y="17111"/>
                </a:lnTo>
                <a:lnTo>
                  <a:pt x="7853" y="17111"/>
                </a:lnTo>
                <a:lnTo>
                  <a:pt x="7848" y="17111"/>
                </a:lnTo>
                <a:lnTo>
                  <a:pt x="7842" y="17110"/>
                </a:lnTo>
                <a:lnTo>
                  <a:pt x="7833" y="17108"/>
                </a:lnTo>
                <a:lnTo>
                  <a:pt x="7825" y="17107"/>
                </a:lnTo>
                <a:lnTo>
                  <a:pt x="7817" y="17106"/>
                </a:lnTo>
                <a:lnTo>
                  <a:pt x="7808" y="17107"/>
                </a:lnTo>
                <a:lnTo>
                  <a:pt x="7801" y="17109"/>
                </a:lnTo>
                <a:lnTo>
                  <a:pt x="7794" y="17112"/>
                </a:lnTo>
                <a:lnTo>
                  <a:pt x="7787" y="17118"/>
                </a:lnTo>
                <a:lnTo>
                  <a:pt x="7780" y="17124"/>
                </a:lnTo>
                <a:lnTo>
                  <a:pt x="7769" y="17135"/>
                </a:lnTo>
                <a:lnTo>
                  <a:pt x="7758" y="17143"/>
                </a:lnTo>
                <a:lnTo>
                  <a:pt x="7750" y="17147"/>
                </a:lnTo>
                <a:lnTo>
                  <a:pt x="7740" y="17149"/>
                </a:lnTo>
                <a:lnTo>
                  <a:pt x="7731" y="17149"/>
                </a:lnTo>
                <a:lnTo>
                  <a:pt x="7720" y="17148"/>
                </a:lnTo>
                <a:lnTo>
                  <a:pt x="7693" y="17140"/>
                </a:lnTo>
                <a:lnTo>
                  <a:pt x="7679" y="17138"/>
                </a:lnTo>
                <a:lnTo>
                  <a:pt x="7667" y="17136"/>
                </a:lnTo>
                <a:lnTo>
                  <a:pt x="7655" y="17136"/>
                </a:lnTo>
                <a:lnTo>
                  <a:pt x="7644" y="17136"/>
                </a:lnTo>
                <a:lnTo>
                  <a:pt x="7636" y="17138"/>
                </a:lnTo>
                <a:lnTo>
                  <a:pt x="7627" y="17142"/>
                </a:lnTo>
                <a:lnTo>
                  <a:pt x="7619" y="17145"/>
                </a:lnTo>
                <a:lnTo>
                  <a:pt x="7613" y="17150"/>
                </a:lnTo>
                <a:lnTo>
                  <a:pt x="7609" y="17157"/>
                </a:lnTo>
                <a:lnTo>
                  <a:pt x="7604" y="17164"/>
                </a:lnTo>
                <a:lnTo>
                  <a:pt x="7601" y="17172"/>
                </a:lnTo>
                <a:lnTo>
                  <a:pt x="7598" y="17182"/>
                </a:lnTo>
                <a:lnTo>
                  <a:pt x="7597" y="17193"/>
                </a:lnTo>
                <a:lnTo>
                  <a:pt x="7597" y="17203"/>
                </a:lnTo>
                <a:lnTo>
                  <a:pt x="7598" y="17216"/>
                </a:lnTo>
                <a:lnTo>
                  <a:pt x="7600" y="17229"/>
                </a:lnTo>
                <a:lnTo>
                  <a:pt x="7604" y="17252"/>
                </a:lnTo>
                <a:lnTo>
                  <a:pt x="7611" y="17274"/>
                </a:lnTo>
                <a:lnTo>
                  <a:pt x="7626" y="17316"/>
                </a:lnTo>
                <a:lnTo>
                  <a:pt x="7633" y="17338"/>
                </a:lnTo>
                <a:lnTo>
                  <a:pt x="7638" y="17360"/>
                </a:lnTo>
                <a:lnTo>
                  <a:pt x="7639" y="17371"/>
                </a:lnTo>
                <a:lnTo>
                  <a:pt x="7639" y="17382"/>
                </a:lnTo>
                <a:lnTo>
                  <a:pt x="7639" y="17394"/>
                </a:lnTo>
                <a:lnTo>
                  <a:pt x="7638" y="17407"/>
                </a:lnTo>
                <a:lnTo>
                  <a:pt x="7635" y="17425"/>
                </a:lnTo>
                <a:lnTo>
                  <a:pt x="7633" y="17444"/>
                </a:lnTo>
                <a:lnTo>
                  <a:pt x="7633" y="17453"/>
                </a:lnTo>
                <a:lnTo>
                  <a:pt x="7634" y="17463"/>
                </a:lnTo>
                <a:lnTo>
                  <a:pt x="7636" y="17471"/>
                </a:lnTo>
                <a:lnTo>
                  <a:pt x="7639" y="17480"/>
                </a:lnTo>
                <a:lnTo>
                  <a:pt x="7642" y="17484"/>
                </a:lnTo>
                <a:lnTo>
                  <a:pt x="7648" y="17491"/>
                </a:lnTo>
                <a:lnTo>
                  <a:pt x="7656" y="17500"/>
                </a:lnTo>
                <a:lnTo>
                  <a:pt x="7666" y="17506"/>
                </a:lnTo>
                <a:lnTo>
                  <a:pt x="7675" y="17512"/>
                </a:lnTo>
                <a:lnTo>
                  <a:pt x="7679" y="17514"/>
                </a:lnTo>
                <a:lnTo>
                  <a:pt x="7682" y="17514"/>
                </a:lnTo>
                <a:lnTo>
                  <a:pt x="7686" y="17513"/>
                </a:lnTo>
                <a:lnTo>
                  <a:pt x="7688" y="17511"/>
                </a:lnTo>
                <a:lnTo>
                  <a:pt x="7690" y="17506"/>
                </a:lnTo>
                <a:lnTo>
                  <a:pt x="7690" y="17501"/>
                </a:lnTo>
                <a:lnTo>
                  <a:pt x="7689" y="17495"/>
                </a:lnTo>
                <a:lnTo>
                  <a:pt x="7686" y="17490"/>
                </a:lnTo>
                <a:lnTo>
                  <a:pt x="7676" y="17478"/>
                </a:lnTo>
                <a:lnTo>
                  <a:pt x="7672" y="17471"/>
                </a:lnTo>
                <a:lnTo>
                  <a:pt x="7668" y="17465"/>
                </a:lnTo>
                <a:lnTo>
                  <a:pt x="7667" y="17461"/>
                </a:lnTo>
                <a:lnTo>
                  <a:pt x="7667" y="17456"/>
                </a:lnTo>
                <a:lnTo>
                  <a:pt x="7668" y="17452"/>
                </a:lnTo>
                <a:lnTo>
                  <a:pt x="7669" y="17448"/>
                </a:lnTo>
                <a:lnTo>
                  <a:pt x="7672" y="17443"/>
                </a:lnTo>
                <a:lnTo>
                  <a:pt x="7675" y="17440"/>
                </a:lnTo>
                <a:lnTo>
                  <a:pt x="7678" y="17438"/>
                </a:lnTo>
                <a:lnTo>
                  <a:pt x="7681" y="17436"/>
                </a:lnTo>
                <a:lnTo>
                  <a:pt x="7690" y="17433"/>
                </a:lnTo>
                <a:lnTo>
                  <a:pt x="7701" y="17433"/>
                </a:lnTo>
                <a:lnTo>
                  <a:pt x="7711" y="17436"/>
                </a:lnTo>
                <a:lnTo>
                  <a:pt x="7720" y="17439"/>
                </a:lnTo>
                <a:lnTo>
                  <a:pt x="7729" y="17443"/>
                </a:lnTo>
                <a:lnTo>
                  <a:pt x="7736" y="17448"/>
                </a:lnTo>
                <a:lnTo>
                  <a:pt x="7775" y="17488"/>
                </a:lnTo>
                <a:lnTo>
                  <a:pt x="7792" y="17508"/>
                </a:lnTo>
                <a:lnTo>
                  <a:pt x="7810" y="17530"/>
                </a:lnTo>
                <a:lnTo>
                  <a:pt x="7817" y="17537"/>
                </a:lnTo>
                <a:lnTo>
                  <a:pt x="7823" y="17543"/>
                </a:lnTo>
                <a:lnTo>
                  <a:pt x="7839" y="17555"/>
                </a:lnTo>
                <a:lnTo>
                  <a:pt x="7855" y="17565"/>
                </a:lnTo>
                <a:lnTo>
                  <a:pt x="7871" y="17575"/>
                </a:lnTo>
                <a:lnTo>
                  <a:pt x="7889" y="17584"/>
                </a:lnTo>
                <a:lnTo>
                  <a:pt x="7905" y="17594"/>
                </a:lnTo>
                <a:lnTo>
                  <a:pt x="7921" y="17604"/>
                </a:lnTo>
                <a:lnTo>
                  <a:pt x="7936" y="17617"/>
                </a:lnTo>
                <a:lnTo>
                  <a:pt x="7984" y="17661"/>
                </a:lnTo>
                <a:lnTo>
                  <a:pt x="8006" y="17682"/>
                </a:lnTo>
                <a:lnTo>
                  <a:pt x="8025" y="17704"/>
                </a:lnTo>
                <a:lnTo>
                  <a:pt x="8035" y="17716"/>
                </a:lnTo>
                <a:lnTo>
                  <a:pt x="8044" y="17728"/>
                </a:lnTo>
                <a:lnTo>
                  <a:pt x="8051" y="17739"/>
                </a:lnTo>
                <a:lnTo>
                  <a:pt x="8059" y="17752"/>
                </a:lnTo>
                <a:lnTo>
                  <a:pt x="8065" y="17767"/>
                </a:lnTo>
                <a:lnTo>
                  <a:pt x="8072" y="17781"/>
                </a:lnTo>
                <a:lnTo>
                  <a:pt x="8077" y="17796"/>
                </a:lnTo>
                <a:lnTo>
                  <a:pt x="8082" y="17813"/>
                </a:lnTo>
                <a:lnTo>
                  <a:pt x="8084" y="17818"/>
                </a:lnTo>
                <a:lnTo>
                  <a:pt x="8086" y="17821"/>
                </a:lnTo>
                <a:lnTo>
                  <a:pt x="8088" y="17824"/>
                </a:lnTo>
                <a:lnTo>
                  <a:pt x="8091" y="17827"/>
                </a:lnTo>
                <a:lnTo>
                  <a:pt x="8100" y="17832"/>
                </a:lnTo>
                <a:lnTo>
                  <a:pt x="8110" y="17835"/>
                </a:lnTo>
                <a:lnTo>
                  <a:pt x="8122" y="17837"/>
                </a:lnTo>
                <a:lnTo>
                  <a:pt x="8134" y="17839"/>
                </a:lnTo>
                <a:lnTo>
                  <a:pt x="8162" y="17840"/>
                </a:lnTo>
                <a:lnTo>
                  <a:pt x="8192" y="17840"/>
                </a:lnTo>
                <a:lnTo>
                  <a:pt x="8221" y="17843"/>
                </a:lnTo>
                <a:lnTo>
                  <a:pt x="8234" y="17844"/>
                </a:lnTo>
                <a:lnTo>
                  <a:pt x="8244" y="17847"/>
                </a:lnTo>
                <a:lnTo>
                  <a:pt x="8255" y="17850"/>
                </a:lnTo>
                <a:lnTo>
                  <a:pt x="8263" y="17856"/>
                </a:lnTo>
                <a:lnTo>
                  <a:pt x="8299" y="17883"/>
                </a:lnTo>
                <a:lnTo>
                  <a:pt x="8334" y="17909"/>
                </a:lnTo>
                <a:lnTo>
                  <a:pt x="8370" y="17935"/>
                </a:lnTo>
                <a:lnTo>
                  <a:pt x="8388" y="17949"/>
                </a:lnTo>
                <a:lnTo>
                  <a:pt x="8405" y="17963"/>
                </a:lnTo>
                <a:lnTo>
                  <a:pt x="8429" y="17985"/>
                </a:lnTo>
                <a:lnTo>
                  <a:pt x="8453" y="18009"/>
                </a:lnTo>
                <a:lnTo>
                  <a:pt x="8475" y="18034"/>
                </a:lnTo>
                <a:lnTo>
                  <a:pt x="8496" y="18061"/>
                </a:lnTo>
                <a:lnTo>
                  <a:pt x="8517" y="18088"/>
                </a:lnTo>
                <a:lnTo>
                  <a:pt x="8535" y="18116"/>
                </a:lnTo>
                <a:lnTo>
                  <a:pt x="8553" y="18144"/>
                </a:lnTo>
                <a:lnTo>
                  <a:pt x="8568" y="18174"/>
                </a:lnTo>
                <a:lnTo>
                  <a:pt x="8582" y="18200"/>
                </a:lnTo>
                <a:lnTo>
                  <a:pt x="8598" y="18225"/>
                </a:lnTo>
                <a:lnTo>
                  <a:pt x="8614" y="18248"/>
                </a:lnTo>
                <a:lnTo>
                  <a:pt x="8633" y="18272"/>
                </a:lnTo>
                <a:lnTo>
                  <a:pt x="8650" y="18296"/>
                </a:lnTo>
                <a:lnTo>
                  <a:pt x="8666" y="18321"/>
                </a:lnTo>
                <a:lnTo>
                  <a:pt x="8682" y="18346"/>
                </a:lnTo>
                <a:lnTo>
                  <a:pt x="8689" y="18359"/>
                </a:lnTo>
                <a:lnTo>
                  <a:pt x="8695" y="18373"/>
                </a:lnTo>
                <a:lnTo>
                  <a:pt x="8698" y="18382"/>
                </a:lnTo>
                <a:lnTo>
                  <a:pt x="8700" y="18391"/>
                </a:lnTo>
                <a:lnTo>
                  <a:pt x="8701" y="18398"/>
                </a:lnTo>
                <a:lnTo>
                  <a:pt x="8701" y="18407"/>
                </a:lnTo>
                <a:lnTo>
                  <a:pt x="8701" y="18424"/>
                </a:lnTo>
                <a:lnTo>
                  <a:pt x="8701" y="18434"/>
                </a:lnTo>
                <a:lnTo>
                  <a:pt x="8702" y="18443"/>
                </a:lnTo>
                <a:lnTo>
                  <a:pt x="8707" y="18464"/>
                </a:lnTo>
                <a:lnTo>
                  <a:pt x="8713" y="18486"/>
                </a:lnTo>
                <a:lnTo>
                  <a:pt x="8721" y="18507"/>
                </a:lnTo>
                <a:lnTo>
                  <a:pt x="8728" y="18528"/>
                </a:lnTo>
                <a:lnTo>
                  <a:pt x="8746" y="18570"/>
                </a:lnTo>
                <a:lnTo>
                  <a:pt x="8753" y="18591"/>
                </a:lnTo>
                <a:lnTo>
                  <a:pt x="8760" y="18612"/>
                </a:lnTo>
                <a:lnTo>
                  <a:pt x="8773" y="18661"/>
                </a:lnTo>
                <a:lnTo>
                  <a:pt x="8785" y="18708"/>
                </a:lnTo>
                <a:lnTo>
                  <a:pt x="8796" y="18758"/>
                </a:lnTo>
                <a:lnTo>
                  <a:pt x="8806" y="18807"/>
                </a:lnTo>
                <a:lnTo>
                  <a:pt x="8816" y="18857"/>
                </a:lnTo>
                <a:lnTo>
                  <a:pt x="8825" y="18907"/>
                </a:lnTo>
                <a:lnTo>
                  <a:pt x="8832" y="18956"/>
                </a:lnTo>
                <a:lnTo>
                  <a:pt x="8839" y="19005"/>
                </a:lnTo>
                <a:lnTo>
                  <a:pt x="8847" y="19058"/>
                </a:lnTo>
                <a:lnTo>
                  <a:pt x="8851" y="19084"/>
                </a:lnTo>
                <a:lnTo>
                  <a:pt x="8856" y="19110"/>
                </a:lnTo>
                <a:lnTo>
                  <a:pt x="8863" y="19136"/>
                </a:lnTo>
                <a:lnTo>
                  <a:pt x="8870" y="19161"/>
                </a:lnTo>
                <a:lnTo>
                  <a:pt x="8879" y="19186"/>
                </a:lnTo>
                <a:lnTo>
                  <a:pt x="8890" y="19212"/>
                </a:lnTo>
                <a:lnTo>
                  <a:pt x="8895" y="19225"/>
                </a:lnTo>
                <a:lnTo>
                  <a:pt x="8900" y="19238"/>
                </a:lnTo>
                <a:lnTo>
                  <a:pt x="8907" y="19262"/>
                </a:lnTo>
                <a:lnTo>
                  <a:pt x="8914" y="19286"/>
                </a:lnTo>
                <a:lnTo>
                  <a:pt x="8920" y="19309"/>
                </a:lnTo>
                <a:lnTo>
                  <a:pt x="8925" y="19319"/>
                </a:lnTo>
                <a:lnTo>
                  <a:pt x="8929" y="19329"/>
                </a:lnTo>
                <a:lnTo>
                  <a:pt x="8934" y="19340"/>
                </a:lnTo>
                <a:lnTo>
                  <a:pt x="8941" y="19350"/>
                </a:lnTo>
                <a:lnTo>
                  <a:pt x="8949" y="19360"/>
                </a:lnTo>
                <a:lnTo>
                  <a:pt x="8957" y="19369"/>
                </a:lnTo>
                <a:lnTo>
                  <a:pt x="8967" y="19379"/>
                </a:lnTo>
                <a:lnTo>
                  <a:pt x="8980" y="19389"/>
                </a:lnTo>
                <a:lnTo>
                  <a:pt x="9024" y="19421"/>
                </a:lnTo>
                <a:lnTo>
                  <a:pt x="9067" y="19454"/>
                </a:lnTo>
                <a:lnTo>
                  <a:pt x="9090" y="19469"/>
                </a:lnTo>
                <a:lnTo>
                  <a:pt x="9111" y="19483"/>
                </a:lnTo>
                <a:lnTo>
                  <a:pt x="9135" y="19497"/>
                </a:lnTo>
                <a:lnTo>
                  <a:pt x="9161" y="19510"/>
                </a:lnTo>
                <a:lnTo>
                  <a:pt x="9172" y="19515"/>
                </a:lnTo>
                <a:lnTo>
                  <a:pt x="9185" y="19519"/>
                </a:lnTo>
                <a:lnTo>
                  <a:pt x="9214" y="19530"/>
                </a:lnTo>
                <a:lnTo>
                  <a:pt x="9230" y="19536"/>
                </a:lnTo>
                <a:lnTo>
                  <a:pt x="9243" y="19543"/>
                </a:lnTo>
                <a:lnTo>
                  <a:pt x="9253" y="19552"/>
                </a:lnTo>
                <a:lnTo>
                  <a:pt x="9258" y="19556"/>
                </a:lnTo>
                <a:lnTo>
                  <a:pt x="9261" y="19560"/>
                </a:lnTo>
                <a:lnTo>
                  <a:pt x="9267" y="19573"/>
                </a:lnTo>
                <a:lnTo>
                  <a:pt x="9274" y="19591"/>
                </a:lnTo>
                <a:lnTo>
                  <a:pt x="9276" y="19599"/>
                </a:lnTo>
                <a:lnTo>
                  <a:pt x="9277" y="19607"/>
                </a:lnTo>
                <a:lnTo>
                  <a:pt x="9277" y="19613"/>
                </a:lnTo>
                <a:lnTo>
                  <a:pt x="9276" y="19616"/>
                </a:lnTo>
                <a:lnTo>
                  <a:pt x="9275" y="19617"/>
                </a:lnTo>
                <a:lnTo>
                  <a:pt x="9272" y="19621"/>
                </a:lnTo>
                <a:lnTo>
                  <a:pt x="9269" y="19626"/>
                </a:lnTo>
                <a:lnTo>
                  <a:pt x="9265" y="19632"/>
                </a:lnTo>
                <a:lnTo>
                  <a:pt x="9262" y="19636"/>
                </a:lnTo>
                <a:lnTo>
                  <a:pt x="9259" y="19638"/>
                </a:lnTo>
                <a:lnTo>
                  <a:pt x="9258" y="19638"/>
                </a:lnTo>
                <a:lnTo>
                  <a:pt x="9256" y="19637"/>
                </a:lnTo>
                <a:lnTo>
                  <a:pt x="9253" y="19635"/>
                </a:lnTo>
                <a:lnTo>
                  <a:pt x="9251" y="19633"/>
                </a:lnTo>
                <a:lnTo>
                  <a:pt x="9247" y="19622"/>
                </a:lnTo>
                <a:lnTo>
                  <a:pt x="9239" y="19607"/>
                </a:lnTo>
                <a:lnTo>
                  <a:pt x="9232" y="19596"/>
                </a:lnTo>
                <a:lnTo>
                  <a:pt x="9224" y="19587"/>
                </a:lnTo>
                <a:lnTo>
                  <a:pt x="9215" y="19582"/>
                </a:lnTo>
                <a:lnTo>
                  <a:pt x="9206" y="19577"/>
                </a:lnTo>
                <a:lnTo>
                  <a:pt x="9195" y="19571"/>
                </a:lnTo>
                <a:lnTo>
                  <a:pt x="9182" y="19566"/>
                </a:lnTo>
                <a:lnTo>
                  <a:pt x="9167" y="19558"/>
                </a:lnTo>
                <a:lnTo>
                  <a:pt x="9130" y="19535"/>
                </a:lnTo>
                <a:lnTo>
                  <a:pt x="9073" y="19500"/>
                </a:lnTo>
                <a:lnTo>
                  <a:pt x="9021" y="19467"/>
                </a:lnTo>
                <a:lnTo>
                  <a:pt x="9005" y="19457"/>
                </a:lnTo>
                <a:lnTo>
                  <a:pt x="9001" y="19455"/>
                </a:lnTo>
                <a:lnTo>
                  <a:pt x="8998" y="19455"/>
                </a:lnTo>
                <a:lnTo>
                  <a:pt x="9000" y="19460"/>
                </a:lnTo>
                <a:lnTo>
                  <a:pt x="9001" y="19467"/>
                </a:lnTo>
                <a:lnTo>
                  <a:pt x="9007" y="19482"/>
                </a:lnTo>
                <a:lnTo>
                  <a:pt x="9016" y="19497"/>
                </a:lnTo>
                <a:lnTo>
                  <a:pt x="9026" y="19514"/>
                </a:lnTo>
                <a:lnTo>
                  <a:pt x="9037" y="19530"/>
                </a:lnTo>
                <a:lnTo>
                  <a:pt x="9048" y="19545"/>
                </a:lnTo>
                <a:lnTo>
                  <a:pt x="9067" y="19568"/>
                </a:lnTo>
                <a:lnTo>
                  <a:pt x="9074" y="19578"/>
                </a:lnTo>
                <a:lnTo>
                  <a:pt x="9083" y="19585"/>
                </a:lnTo>
                <a:lnTo>
                  <a:pt x="9100" y="19600"/>
                </a:lnTo>
                <a:lnTo>
                  <a:pt x="9118" y="19617"/>
                </a:lnTo>
                <a:lnTo>
                  <a:pt x="9126" y="19625"/>
                </a:lnTo>
                <a:lnTo>
                  <a:pt x="9134" y="19635"/>
                </a:lnTo>
                <a:lnTo>
                  <a:pt x="9136" y="19642"/>
                </a:lnTo>
                <a:lnTo>
                  <a:pt x="9137" y="19650"/>
                </a:lnTo>
                <a:lnTo>
                  <a:pt x="9136" y="19660"/>
                </a:lnTo>
                <a:lnTo>
                  <a:pt x="9135" y="19671"/>
                </a:lnTo>
                <a:lnTo>
                  <a:pt x="9132" y="19680"/>
                </a:lnTo>
                <a:lnTo>
                  <a:pt x="9130" y="19684"/>
                </a:lnTo>
                <a:lnTo>
                  <a:pt x="9128" y="19687"/>
                </a:lnTo>
                <a:lnTo>
                  <a:pt x="9124" y="19689"/>
                </a:lnTo>
                <a:lnTo>
                  <a:pt x="9121" y="19691"/>
                </a:lnTo>
                <a:lnTo>
                  <a:pt x="9118" y="19692"/>
                </a:lnTo>
                <a:lnTo>
                  <a:pt x="9113" y="19691"/>
                </a:lnTo>
                <a:lnTo>
                  <a:pt x="9107" y="19687"/>
                </a:lnTo>
                <a:lnTo>
                  <a:pt x="9100" y="19683"/>
                </a:lnTo>
                <a:lnTo>
                  <a:pt x="9095" y="19677"/>
                </a:lnTo>
                <a:lnTo>
                  <a:pt x="9090" y="19671"/>
                </a:lnTo>
                <a:lnTo>
                  <a:pt x="9079" y="19658"/>
                </a:lnTo>
                <a:lnTo>
                  <a:pt x="9070" y="19643"/>
                </a:lnTo>
                <a:lnTo>
                  <a:pt x="9061" y="19626"/>
                </a:lnTo>
                <a:lnTo>
                  <a:pt x="9053" y="19611"/>
                </a:lnTo>
                <a:lnTo>
                  <a:pt x="9043" y="19598"/>
                </a:lnTo>
                <a:lnTo>
                  <a:pt x="9037" y="19592"/>
                </a:lnTo>
                <a:lnTo>
                  <a:pt x="9031" y="19586"/>
                </a:lnTo>
                <a:lnTo>
                  <a:pt x="9024" y="19580"/>
                </a:lnTo>
                <a:lnTo>
                  <a:pt x="9017" y="19572"/>
                </a:lnTo>
                <a:lnTo>
                  <a:pt x="9004" y="19555"/>
                </a:lnTo>
                <a:lnTo>
                  <a:pt x="8992" y="19538"/>
                </a:lnTo>
                <a:lnTo>
                  <a:pt x="8985" y="19530"/>
                </a:lnTo>
                <a:lnTo>
                  <a:pt x="8979" y="19522"/>
                </a:lnTo>
                <a:lnTo>
                  <a:pt x="8969" y="19513"/>
                </a:lnTo>
                <a:lnTo>
                  <a:pt x="8958" y="19504"/>
                </a:lnTo>
                <a:lnTo>
                  <a:pt x="8937" y="19489"/>
                </a:lnTo>
                <a:lnTo>
                  <a:pt x="8913" y="19473"/>
                </a:lnTo>
                <a:lnTo>
                  <a:pt x="8891" y="19458"/>
                </a:lnTo>
                <a:lnTo>
                  <a:pt x="8883" y="19451"/>
                </a:lnTo>
                <a:lnTo>
                  <a:pt x="8876" y="19441"/>
                </a:lnTo>
                <a:lnTo>
                  <a:pt x="8870" y="19431"/>
                </a:lnTo>
                <a:lnTo>
                  <a:pt x="8865" y="19419"/>
                </a:lnTo>
                <a:lnTo>
                  <a:pt x="8857" y="19396"/>
                </a:lnTo>
                <a:lnTo>
                  <a:pt x="8849" y="19375"/>
                </a:lnTo>
                <a:lnTo>
                  <a:pt x="8839" y="19351"/>
                </a:lnTo>
                <a:lnTo>
                  <a:pt x="8828" y="19326"/>
                </a:lnTo>
                <a:lnTo>
                  <a:pt x="8805" y="19278"/>
                </a:lnTo>
                <a:lnTo>
                  <a:pt x="8758" y="19182"/>
                </a:lnTo>
                <a:lnTo>
                  <a:pt x="8735" y="19134"/>
                </a:lnTo>
                <a:lnTo>
                  <a:pt x="8724" y="19109"/>
                </a:lnTo>
                <a:lnTo>
                  <a:pt x="8714" y="19084"/>
                </a:lnTo>
                <a:lnTo>
                  <a:pt x="8705" y="19059"/>
                </a:lnTo>
                <a:lnTo>
                  <a:pt x="8697" y="19034"/>
                </a:lnTo>
                <a:lnTo>
                  <a:pt x="8690" y="19008"/>
                </a:lnTo>
                <a:lnTo>
                  <a:pt x="8684" y="18982"/>
                </a:lnTo>
                <a:lnTo>
                  <a:pt x="8657" y="18850"/>
                </a:lnTo>
                <a:lnTo>
                  <a:pt x="8631" y="18717"/>
                </a:lnTo>
                <a:lnTo>
                  <a:pt x="8623" y="18679"/>
                </a:lnTo>
                <a:lnTo>
                  <a:pt x="8620" y="18660"/>
                </a:lnTo>
                <a:lnTo>
                  <a:pt x="8614" y="18640"/>
                </a:lnTo>
                <a:lnTo>
                  <a:pt x="8609" y="18622"/>
                </a:lnTo>
                <a:lnTo>
                  <a:pt x="8601" y="18603"/>
                </a:lnTo>
                <a:lnTo>
                  <a:pt x="8593" y="18586"/>
                </a:lnTo>
                <a:lnTo>
                  <a:pt x="8581" y="18570"/>
                </a:lnTo>
                <a:lnTo>
                  <a:pt x="8543" y="18520"/>
                </a:lnTo>
                <a:lnTo>
                  <a:pt x="8523" y="18496"/>
                </a:lnTo>
                <a:lnTo>
                  <a:pt x="8512" y="18484"/>
                </a:lnTo>
                <a:lnTo>
                  <a:pt x="8502" y="18474"/>
                </a:lnTo>
                <a:lnTo>
                  <a:pt x="8480" y="18456"/>
                </a:lnTo>
                <a:lnTo>
                  <a:pt x="8457" y="18437"/>
                </a:lnTo>
                <a:lnTo>
                  <a:pt x="8446" y="18427"/>
                </a:lnTo>
                <a:lnTo>
                  <a:pt x="8438" y="18417"/>
                </a:lnTo>
                <a:lnTo>
                  <a:pt x="8429" y="18406"/>
                </a:lnTo>
                <a:lnTo>
                  <a:pt x="8422" y="18394"/>
                </a:lnTo>
                <a:lnTo>
                  <a:pt x="8418" y="18383"/>
                </a:lnTo>
                <a:lnTo>
                  <a:pt x="8415" y="18374"/>
                </a:lnTo>
                <a:lnTo>
                  <a:pt x="8413" y="18366"/>
                </a:lnTo>
                <a:lnTo>
                  <a:pt x="8410" y="18358"/>
                </a:lnTo>
                <a:lnTo>
                  <a:pt x="8406" y="18351"/>
                </a:lnTo>
                <a:lnTo>
                  <a:pt x="8401" y="18345"/>
                </a:lnTo>
                <a:lnTo>
                  <a:pt x="8393" y="18338"/>
                </a:lnTo>
                <a:lnTo>
                  <a:pt x="8382" y="18332"/>
                </a:lnTo>
                <a:lnTo>
                  <a:pt x="8345" y="18315"/>
                </a:lnTo>
                <a:lnTo>
                  <a:pt x="8327" y="18305"/>
                </a:lnTo>
                <a:lnTo>
                  <a:pt x="8309" y="18296"/>
                </a:lnTo>
                <a:lnTo>
                  <a:pt x="8292" y="18286"/>
                </a:lnTo>
                <a:lnTo>
                  <a:pt x="8276" y="18274"/>
                </a:lnTo>
                <a:lnTo>
                  <a:pt x="8261" y="18261"/>
                </a:lnTo>
                <a:lnTo>
                  <a:pt x="8247" y="18246"/>
                </a:lnTo>
                <a:lnTo>
                  <a:pt x="8199" y="18191"/>
                </a:lnTo>
                <a:lnTo>
                  <a:pt x="8176" y="18163"/>
                </a:lnTo>
                <a:lnTo>
                  <a:pt x="8154" y="18133"/>
                </a:lnTo>
                <a:lnTo>
                  <a:pt x="8139" y="18112"/>
                </a:lnTo>
                <a:lnTo>
                  <a:pt x="8130" y="18099"/>
                </a:lnTo>
                <a:lnTo>
                  <a:pt x="8121" y="18086"/>
                </a:lnTo>
                <a:lnTo>
                  <a:pt x="8111" y="18074"/>
                </a:lnTo>
                <a:lnTo>
                  <a:pt x="8100" y="18063"/>
                </a:lnTo>
                <a:lnTo>
                  <a:pt x="8095" y="18058"/>
                </a:lnTo>
                <a:lnTo>
                  <a:pt x="8088" y="18055"/>
                </a:lnTo>
                <a:lnTo>
                  <a:pt x="8083" y="18052"/>
                </a:lnTo>
                <a:lnTo>
                  <a:pt x="8077" y="18051"/>
                </a:lnTo>
                <a:lnTo>
                  <a:pt x="8059" y="18047"/>
                </a:lnTo>
                <a:lnTo>
                  <a:pt x="8051" y="18043"/>
                </a:lnTo>
                <a:lnTo>
                  <a:pt x="8045" y="18041"/>
                </a:lnTo>
                <a:lnTo>
                  <a:pt x="8040" y="18038"/>
                </a:lnTo>
                <a:lnTo>
                  <a:pt x="8036" y="18035"/>
                </a:lnTo>
                <a:lnTo>
                  <a:pt x="8034" y="18031"/>
                </a:lnTo>
                <a:lnTo>
                  <a:pt x="8032" y="18027"/>
                </a:lnTo>
                <a:lnTo>
                  <a:pt x="8031" y="18024"/>
                </a:lnTo>
                <a:lnTo>
                  <a:pt x="8031" y="18019"/>
                </a:lnTo>
                <a:lnTo>
                  <a:pt x="8032" y="18011"/>
                </a:lnTo>
                <a:lnTo>
                  <a:pt x="8036" y="18002"/>
                </a:lnTo>
                <a:lnTo>
                  <a:pt x="8040" y="17993"/>
                </a:lnTo>
                <a:lnTo>
                  <a:pt x="8052" y="17974"/>
                </a:lnTo>
                <a:lnTo>
                  <a:pt x="8058" y="17964"/>
                </a:lnTo>
                <a:lnTo>
                  <a:pt x="8061" y="17953"/>
                </a:lnTo>
                <a:lnTo>
                  <a:pt x="8063" y="17943"/>
                </a:lnTo>
                <a:lnTo>
                  <a:pt x="8063" y="17939"/>
                </a:lnTo>
                <a:lnTo>
                  <a:pt x="8062" y="17934"/>
                </a:lnTo>
                <a:lnTo>
                  <a:pt x="8060" y="17929"/>
                </a:lnTo>
                <a:lnTo>
                  <a:pt x="8058" y="17924"/>
                </a:lnTo>
                <a:lnTo>
                  <a:pt x="8055" y="17920"/>
                </a:lnTo>
                <a:lnTo>
                  <a:pt x="8050" y="17915"/>
                </a:lnTo>
                <a:lnTo>
                  <a:pt x="8044" y="17909"/>
                </a:lnTo>
                <a:lnTo>
                  <a:pt x="8039" y="17901"/>
                </a:lnTo>
                <a:lnTo>
                  <a:pt x="8036" y="17892"/>
                </a:lnTo>
                <a:lnTo>
                  <a:pt x="8034" y="17884"/>
                </a:lnTo>
                <a:lnTo>
                  <a:pt x="8031" y="17864"/>
                </a:lnTo>
                <a:lnTo>
                  <a:pt x="8026" y="17847"/>
                </a:lnTo>
                <a:lnTo>
                  <a:pt x="8024" y="17839"/>
                </a:lnTo>
                <a:lnTo>
                  <a:pt x="8021" y="17832"/>
                </a:lnTo>
                <a:lnTo>
                  <a:pt x="8015" y="17826"/>
                </a:lnTo>
                <a:lnTo>
                  <a:pt x="8010" y="17822"/>
                </a:lnTo>
                <a:lnTo>
                  <a:pt x="8001" y="17820"/>
                </a:lnTo>
                <a:lnTo>
                  <a:pt x="7992" y="17819"/>
                </a:lnTo>
                <a:lnTo>
                  <a:pt x="7980" y="17821"/>
                </a:lnTo>
                <a:lnTo>
                  <a:pt x="7964" y="17825"/>
                </a:lnTo>
                <a:lnTo>
                  <a:pt x="7959" y="17826"/>
                </a:lnTo>
                <a:lnTo>
                  <a:pt x="7955" y="17830"/>
                </a:lnTo>
                <a:lnTo>
                  <a:pt x="7947" y="17836"/>
                </a:lnTo>
                <a:lnTo>
                  <a:pt x="7940" y="17845"/>
                </a:lnTo>
                <a:lnTo>
                  <a:pt x="7932" y="17856"/>
                </a:lnTo>
                <a:lnTo>
                  <a:pt x="7925" y="17869"/>
                </a:lnTo>
                <a:lnTo>
                  <a:pt x="7920" y="17882"/>
                </a:lnTo>
                <a:lnTo>
                  <a:pt x="7908" y="17911"/>
                </a:lnTo>
                <a:lnTo>
                  <a:pt x="7889" y="17970"/>
                </a:lnTo>
                <a:lnTo>
                  <a:pt x="7880" y="17994"/>
                </a:lnTo>
                <a:lnTo>
                  <a:pt x="7874" y="18004"/>
                </a:lnTo>
                <a:lnTo>
                  <a:pt x="7869" y="18013"/>
                </a:lnTo>
                <a:lnTo>
                  <a:pt x="7860" y="18023"/>
                </a:lnTo>
                <a:lnTo>
                  <a:pt x="7852" y="18032"/>
                </a:lnTo>
                <a:lnTo>
                  <a:pt x="7831" y="18056"/>
                </a:lnTo>
                <a:lnTo>
                  <a:pt x="7821" y="18068"/>
                </a:lnTo>
                <a:lnTo>
                  <a:pt x="7814" y="18080"/>
                </a:lnTo>
                <a:lnTo>
                  <a:pt x="7810" y="18087"/>
                </a:lnTo>
                <a:lnTo>
                  <a:pt x="7808" y="18092"/>
                </a:lnTo>
                <a:lnTo>
                  <a:pt x="7807" y="18099"/>
                </a:lnTo>
                <a:lnTo>
                  <a:pt x="7806" y="18105"/>
                </a:lnTo>
                <a:lnTo>
                  <a:pt x="7806" y="18109"/>
                </a:lnTo>
                <a:lnTo>
                  <a:pt x="7807" y="18115"/>
                </a:lnTo>
                <a:lnTo>
                  <a:pt x="7812" y="18125"/>
                </a:lnTo>
                <a:lnTo>
                  <a:pt x="7817" y="18136"/>
                </a:lnTo>
                <a:lnTo>
                  <a:pt x="7825" y="18146"/>
                </a:lnTo>
                <a:lnTo>
                  <a:pt x="7831" y="18158"/>
                </a:lnTo>
                <a:lnTo>
                  <a:pt x="7836" y="18169"/>
                </a:lnTo>
                <a:lnTo>
                  <a:pt x="7841" y="18182"/>
                </a:lnTo>
                <a:lnTo>
                  <a:pt x="7842" y="18188"/>
                </a:lnTo>
                <a:lnTo>
                  <a:pt x="7842" y="18194"/>
                </a:lnTo>
                <a:lnTo>
                  <a:pt x="7841" y="18205"/>
                </a:lnTo>
                <a:lnTo>
                  <a:pt x="7838" y="18217"/>
                </a:lnTo>
                <a:lnTo>
                  <a:pt x="7834" y="18228"/>
                </a:lnTo>
                <a:lnTo>
                  <a:pt x="7830" y="18239"/>
                </a:lnTo>
                <a:lnTo>
                  <a:pt x="7820" y="18260"/>
                </a:lnTo>
                <a:lnTo>
                  <a:pt x="7817" y="18272"/>
                </a:lnTo>
                <a:lnTo>
                  <a:pt x="7815" y="18283"/>
                </a:lnTo>
                <a:lnTo>
                  <a:pt x="7813" y="18297"/>
                </a:lnTo>
                <a:lnTo>
                  <a:pt x="7810" y="18311"/>
                </a:lnTo>
                <a:lnTo>
                  <a:pt x="7809" y="18341"/>
                </a:lnTo>
                <a:lnTo>
                  <a:pt x="7810" y="18369"/>
                </a:lnTo>
                <a:lnTo>
                  <a:pt x="7812" y="18398"/>
                </a:lnTo>
                <a:lnTo>
                  <a:pt x="7812" y="18429"/>
                </a:lnTo>
                <a:lnTo>
                  <a:pt x="7810" y="18459"/>
                </a:lnTo>
                <a:lnTo>
                  <a:pt x="7809" y="18488"/>
                </a:lnTo>
                <a:lnTo>
                  <a:pt x="7806" y="18519"/>
                </a:lnTo>
                <a:lnTo>
                  <a:pt x="7800" y="18578"/>
                </a:lnTo>
                <a:lnTo>
                  <a:pt x="7793" y="18639"/>
                </a:lnTo>
                <a:lnTo>
                  <a:pt x="7791" y="18676"/>
                </a:lnTo>
                <a:lnTo>
                  <a:pt x="7789" y="18712"/>
                </a:lnTo>
                <a:lnTo>
                  <a:pt x="7783" y="18784"/>
                </a:lnTo>
                <a:lnTo>
                  <a:pt x="7781" y="18820"/>
                </a:lnTo>
                <a:lnTo>
                  <a:pt x="7778" y="18855"/>
                </a:lnTo>
                <a:lnTo>
                  <a:pt x="7772" y="18892"/>
                </a:lnTo>
                <a:lnTo>
                  <a:pt x="7766" y="18928"/>
                </a:lnTo>
                <a:lnTo>
                  <a:pt x="7761" y="18959"/>
                </a:lnTo>
                <a:lnTo>
                  <a:pt x="7756" y="18991"/>
                </a:lnTo>
                <a:lnTo>
                  <a:pt x="7748" y="19052"/>
                </a:lnTo>
                <a:lnTo>
                  <a:pt x="7742" y="19116"/>
                </a:lnTo>
                <a:lnTo>
                  <a:pt x="7738" y="19179"/>
                </a:lnTo>
                <a:lnTo>
                  <a:pt x="7733" y="19242"/>
                </a:lnTo>
                <a:lnTo>
                  <a:pt x="7728" y="19306"/>
                </a:lnTo>
                <a:lnTo>
                  <a:pt x="7723" y="19369"/>
                </a:lnTo>
                <a:lnTo>
                  <a:pt x="7718" y="19401"/>
                </a:lnTo>
                <a:lnTo>
                  <a:pt x="7714" y="19433"/>
                </a:lnTo>
                <a:lnTo>
                  <a:pt x="7705" y="19495"/>
                </a:lnTo>
                <a:lnTo>
                  <a:pt x="7698" y="19558"/>
                </a:lnTo>
                <a:lnTo>
                  <a:pt x="7685" y="19684"/>
                </a:lnTo>
                <a:lnTo>
                  <a:pt x="7672" y="19810"/>
                </a:lnTo>
                <a:lnTo>
                  <a:pt x="7665" y="19873"/>
                </a:lnTo>
                <a:lnTo>
                  <a:pt x="7657" y="19935"/>
                </a:lnTo>
                <a:lnTo>
                  <a:pt x="7653" y="19965"/>
                </a:lnTo>
                <a:lnTo>
                  <a:pt x="7647" y="20000"/>
                </a:lnTo>
                <a:lnTo>
                  <a:pt x="7639" y="20037"/>
                </a:lnTo>
                <a:lnTo>
                  <a:pt x="7634" y="20076"/>
                </a:lnTo>
                <a:lnTo>
                  <a:pt x="7630" y="20094"/>
                </a:lnTo>
                <a:lnTo>
                  <a:pt x="7629" y="20114"/>
                </a:lnTo>
                <a:lnTo>
                  <a:pt x="7628" y="20132"/>
                </a:lnTo>
                <a:lnTo>
                  <a:pt x="7628" y="20150"/>
                </a:lnTo>
                <a:lnTo>
                  <a:pt x="7630" y="20167"/>
                </a:lnTo>
                <a:lnTo>
                  <a:pt x="7633" y="20183"/>
                </a:lnTo>
                <a:lnTo>
                  <a:pt x="7637" y="20198"/>
                </a:lnTo>
                <a:lnTo>
                  <a:pt x="7643" y="20212"/>
                </a:lnTo>
                <a:lnTo>
                  <a:pt x="7649" y="20225"/>
                </a:lnTo>
                <a:lnTo>
                  <a:pt x="7652" y="20237"/>
                </a:lnTo>
                <a:lnTo>
                  <a:pt x="7654" y="20250"/>
                </a:lnTo>
                <a:lnTo>
                  <a:pt x="7655" y="20262"/>
                </a:lnTo>
                <a:lnTo>
                  <a:pt x="7654" y="20275"/>
                </a:lnTo>
                <a:lnTo>
                  <a:pt x="7652" y="20287"/>
                </a:lnTo>
                <a:lnTo>
                  <a:pt x="7649" y="20300"/>
                </a:lnTo>
                <a:lnTo>
                  <a:pt x="7646" y="20312"/>
                </a:lnTo>
                <a:lnTo>
                  <a:pt x="7637" y="20337"/>
                </a:lnTo>
                <a:lnTo>
                  <a:pt x="7627" y="20362"/>
                </a:lnTo>
                <a:lnTo>
                  <a:pt x="7618" y="20388"/>
                </a:lnTo>
                <a:lnTo>
                  <a:pt x="7614" y="20400"/>
                </a:lnTo>
                <a:lnTo>
                  <a:pt x="7612" y="20413"/>
                </a:lnTo>
                <a:lnTo>
                  <a:pt x="7600" y="20472"/>
                </a:lnTo>
                <a:lnTo>
                  <a:pt x="7590" y="20529"/>
                </a:lnTo>
                <a:lnTo>
                  <a:pt x="7586" y="20559"/>
                </a:lnTo>
                <a:lnTo>
                  <a:pt x="7582" y="20588"/>
                </a:lnTo>
                <a:lnTo>
                  <a:pt x="7578" y="20617"/>
                </a:lnTo>
                <a:lnTo>
                  <a:pt x="7576" y="20648"/>
                </a:lnTo>
                <a:lnTo>
                  <a:pt x="7575" y="20663"/>
                </a:lnTo>
                <a:lnTo>
                  <a:pt x="7575" y="20674"/>
                </a:lnTo>
                <a:lnTo>
                  <a:pt x="7576" y="20681"/>
                </a:lnTo>
                <a:lnTo>
                  <a:pt x="7578" y="20688"/>
                </a:lnTo>
                <a:lnTo>
                  <a:pt x="7583" y="20691"/>
                </a:lnTo>
                <a:lnTo>
                  <a:pt x="7589" y="20694"/>
                </a:lnTo>
                <a:lnTo>
                  <a:pt x="7611" y="20702"/>
                </a:lnTo>
                <a:lnTo>
                  <a:pt x="7614" y="20702"/>
                </a:lnTo>
                <a:lnTo>
                  <a:pt x="7616" y="20700"/>
                </a:lnTo>
                <a:lnTo>
                  <a:pt x="7618" y="20695"/>
                </a:lnTo>
                <a:lnTo>
                  <a:pt x="7621" y="20690"/>
                </a:lnTo>
                <a:lnTo>
                  <a:pt x="7623" y="20675"/>
                </a:lnTo>
                <a:lnTo>
                  <a:pt x="7624" y="20657"/>
                </a:lnTo>
                <a:lnTo>
                  <a:pt x="7625" y="20620"/>
                </a:lnTo>
                <a:lnTo>
                  <a:pt x="7625" y="20605"/>
                </a:lnTo>
                <a:lnTo>
                  <a:pt x="7626" y="20595"/>
                </a:lnTo>
                <a:lnTo>
                  <a:pt x="7631" y="20573"/>
                </a:lnTo>
                <a:lnTo>
                  <a:pt x="7637" y="20550"/>
                </a:lnTo>
                <a:lnTo>
                  <a:pt x="7643" y="20527"/>
                </a:lnTo>
                <a:lnTo>
                  <a:pt x="7651" y="20505"/>
                </a:lnTo>
                <a:lnTo>
                  <a:pt x="7655" y="20498"/>
                </a:lnTo>
                <a:lnTo>
                  <a:pt x="7661" y="20490"/>
                </a:lnTo>
                <a:lnTo>
                  <a:pt x="7668" y="20484"/>
                </a:lnTo>
                <a:lnTo>
                  <a:pt x="7676" y="20477"/>
                </a:lnTo>
                <a:lnTo>
                  <a:pt x="7691" y="20464"/>
                </a:lnTo>
                <a:lnTo>
                  <a:pt x="7699" y="20458"/>
                </a:lnTo>
                <a:lnTo>
                  <a:pt x="7704" y="20450"/>
                </a:lnTo>
                <a:lnTo>
                  <a:pt x="7720" y="20423"/>
                </a:lnTo>
                <a:lnTo>
                  <a:pt x="7736" y="20396"/>
                </a:lnTo>
                <a:lnTo>
                  <a:pt x="7749" y="20372"/>
                </a:lnTo>
                <a:lnTo>
                  <a:pt x="7756" y="20361"/>
                </a:lnTo>
                <a:lnTo>
                  <a:pt x="7765" y="20351"/>
                </a:lnTo>
                <a:lnTo>
                  <a:pt x="7772" y="20344"/>
                </a:lnTo>
                <a:lnTo>
                  <a:pt x="7782" y="20336"/>
                </a:lnTo>
                <a:lnTo>
                  <a:pt x="7793" y="20332"/>
                </a:lnTo>
                <a:lnTo>
                  <a:pt x="7805" y="20329"/>
                </a:lnTo>
                <a:lnTo>
                  <a:pt x="7818" y="20326"/>
                </a:lnTo>
                <a:lnTo>
                  <a:pt x="7833" y="20327"/>
                </a:lnTo>
                <a:lnTo>
                  <a:pt x="7851" y="20331"/>
                </a:lnTo>
                <a:lnTo>
                  <a:pt x="7870" y="20336"/>
                </a:lnTo>
                <a:lnTo>
                  <a:pt x="7882" y="20342"/>
                </a:lnTo>
                <a:lnTo>
                  <a:pt x="7895" y="20349"/>
                </a:lnTo>
                <a:lnTo>
                  <a:pt x="7908" y="20359"/>
                </a:lnTo>
                <a:lnTo>
                  <a:pt x="7921" y="20370"/>
                </a:lnTo>
                <a:lnTo>
                  <a:pt x="7947" y="20393"/>
                </a:lnTo>
                <a:lnTo>
                  <a:pt x="7959" y="20402"/>
                </a:lnTo>
                <a:lnTo>
                  <a:pt x="7970" y="20411"/>
                </a:lnTo>
                <a:lnTo>
                  <a:pt x="8001" y="20433"/>
                </a:lnTo>
                <a:lnTo>
                  <a:pt x="8009" y="20438"/>
                </a:lnTo>
                <a:lnTo>
                  <a:pt x="8017" y="20445"/>
                </a:lnTo>
                <a:lnTo>
                  <a:pt x="8023" y="20451"/>
                </a:lnTo>
                <a:lnTo>
                  <a:pt x="8028" y="20459"/>
                </a:lnTo>
                <a:lnTo>
                  <a:pt x="8031" y="20463"/>
                </a:lnTo>
                <a:lnTo>
                  <a:pt x="8032" y="20469"/>
                </a:lnTo>
                <a:lnTo>
                  <a:pt x="8032" y="20479"/>
                </a:lnTo>
                <a:lnTo>
                  <a:pt x="8032" y="20490"/>
                </a:lnTo>
                <a:lnTo>
                  <a:pt x="8033" y="20496"/>
                </a:lnTo>
                <a:lnTo>
                  <a:pt x="8035" y="20501"/>
                </a:lnTo>
                <a:lnTo>
                  <a:pt x="8042" y="20513"/>
                </a:lnTo>
                <a:lnTo>
                  <a:pt x="8050" y="20525"/>
                </a:lnTo>
                <a:lnTo>
                  <a:pt x="8060" y="20537"/>
                </a:lnTo>
                <a:lnTo>
                  <a:pt x="8070" y="20548"/>
                </a:lnTo>
                <a:lnTo>
                  <a:pt x="8090" y="20568"/>
                </a:lnTo>
                <a:lnTo>
                  <a:pt x="8100" y="20580"/>
                </a:lnTo>
                <a:lnTo>
                  <a:pt x="8109" y="20591"/>
                </a:lnTo>
                <a:lnTo>
                  <a:pt x="8116" y="20605"/>
                </a:lnTo>
                <a:lnTo>
                  <a:pt x="8121" y="20615"/>
                </a:lnTo>
                <a:lnTo>
                  <a:pt x="8121" y="20618"/>
                </a:lnTo>
                <a:lnTo>
                  <a:pt x="8121" y="20622"/>
                </a:lnTo>
                <a:lnTo>
                  <a:pt x="8120" y="20625"/>
                </a:lnTo>
                <a:lnTo>
                  <a:pt x="8117" y="20627"/>
                </a:lnTo>
                <a:lnTo>
                  <a:pt x="8112" y="20630"/>
                </a:lnTo>
                <a:lnTo>
                  <a:pt x="8103" y="20633"/>
                </a:lnTo>
                <a:lnTo>
                  <a:pt x="8081" y="20641"/>
                </a:lnTo>
                <a:lnTo>
                  <a:pt x="8062" y="20648"/>
                </a:lnTo>
                <a:lnTo>
                  <a:pt x="8044" y="20654"/>
                </a:lnTo>
                <a:lnTo>
                  <a:pt x="8024" y="20658"/>
                </a:lnTo>
                <a:lnTo>
                  <a:pt x="8004" y="20663"/>
                </a:lnTo>
                <a:lnTo>
                  <a:pt x="7984" y="20666"/>
                </a:lnTo>
                <a:lnTo>
                  <a:pt x="7963" y="20667"/>
                </a:lnTo>
                <a:lnTo>
                  <a:pt x="7944" y="20666"/>
                </a:lnTo>
                <a:lnTo>
                  <a:pt x="7924" y="20663"/>
                </a:lnTo>
                <a:lnTo>
                  <a:pt x="7910" y="20660"/>
                </a:lnTo>
                <a:lnTo>
                  <a:pt x="7895" y="20654"/>
                </a:lnTo>
                <a:lnTo>
                  <a:pt x="7867" y="20641"/>
                </a:lnTo>
                <a:lnTo>
                  <a:pt x="7840" y="20628"/>
                </a:lnTo>
                <a:lnTo>
                  <a:pt x="7825" y="20623"/>
                </a:lnTo>
                <a:lnTo>
                  <a:pt x="7810" y="20618"/>
                </a:lnTo>
                <a:lnTo>
                  <a:pt x="7802" y="20616"/>
                </a:lnTo>
                <a:lnTo>
                  <a:pt x="7794" y="20616"/>
                </a:lnTo>
                <a:lnTo>
                  <a:pt x="7787" y="20616"/>
                </a:lnTo>
                <a:lnTo>
                  <a:pt x="7779" y="20617"/>
                </a:lnTo>
                <a:lnTo>
                  <a:pt x="7774" y="20618"/>
                </a:lnTo>
                <a:lnTo>
                  <a:pt x="7767" y="20622"/>
                </a:lnTo>
                <a:lnTo>
                  <a:pt x="7762" y="20624"/>
                </a:lnTo>
                <a:lnTo>
                  <a:pt x="7756" y="20628"/>
                </a:lnTo>
                <a:lnTo>
                  <a:pt x="7746" y="20637"/>
                </a:lnTo>
                <a:lnTo>
                  <a:pt x="7739" y="20648"/>
                </a:lnTo>
                <a:lnTo>
                  <a:pt x="7731" y="20660"/>
                </a:lnTo>
                <a:lnTo>
                  <a:pt x="7725" y="20673"/>
                </a:lnTo>
                <a:lnTo>
                  <a:pt x="7720" y="20688"/>
                </a:lnTo>
                <a:lnTo>
                  <a:pt x="7715" y="20702"/>
                </a:lnTo>
                <a:lnTo>
                  <a:pt x="7707" y="20732"/>
                </a:lnTo>
                <a:lnTo>
                  <a:pt x="7700" y="20760"/>
                </a:lnTo>
                <a:lnTo>
                  <a:pt x="7697" y="20773"/>
                </a:lnTo>
                <a:lnTo>
                  <a:pt x="7692" y="20784"/>
                </a:lnTo>
                <a:lnTo>
                  <a:pt x="7682" y="20804"/>
                </a:lnTo>
                <a:lnTo>
                  <a:pt x="7672" y="20822"/>
                </a:lnTo>
                <a:lnTo>
                  <a:pt x="7660" y="20840"/>
                </a:lnTo>
                <a:lnTo>
                  <a:pt x="7647" y="20858"/>
                </a:lnTo>
                <a:lnTo>
                  <a:pt x="7635" y="20875"/>
                </a:lnTo>
                <a:lnTo>
                  <a:pt x="7624" y="20894"/>
                </a:lnTo>
                <a:lnTo>
                  <a:pt x="7614" y="20912"/>
                </a:lnTo>
                <a:lnTo>
                  <a:pt x="7610" y="20922"/>
                </a:lnTo>
                <a:lnTo>
                  <a:pt x="7608" y="20932"/>
                </a:lnTo>
                <a:lnTo>
                  <a:pt x="7602" y="20955"/>
                </a:lnTo>
                <a:lnTo>
                  <a:pt x="7599" y="20976"/>
                </a:lnTo>
                <a:lnTo>
                  <a:pt x="7597" y="20998"/>
                </a:lnTo>
                <a:lnTo>
                  <a:pt x="7597" y="21020"/>
                </a:lnTo>
                <a:lnTo>
                  <a:pt x="7597" y="21062"/>
                </a:lnTo>
                <a:lnTo>
                  <a:pt x="7598" y="21107"/>
                </a:lnTo>
                <a:lnTo>
                  <a:pt x="7598" y="21300"/>
                </a:lnTo>
                <a:lnTo>
                  <a:pt x="7597" y="21331"/>
                </a:lnTo>
                <a:lnTo>
                  <a:pt x="7593" y="21363"/>
                </a:lnTo>
                <a:lnTo>
                  <a:pt x="7589" y="21393"/>
                </a:lnTo>
                <a:lnTo>
                  <a:pt x="7584" y="21423"/>
                </a:lnTo>
                <a:lnTo>
                  <a:pt x="7573" y="21484"/>
                </a:lnTo>
                <a:lnTo>
                  <a:pt x="7568" y="21515"/>
                </a:lnTo>
                <a:lnTo>
                  <a:pt x="7565" y="21545"/>
                </a:lnTo>
                <a:lnTo>
                  <a:pt x="7548" y="21752"/>
                </a:lnTo>
                <a:lnTo>
                  <a:pt x="7537" y="21856"/>
                </a:lnTo>
                <a:lnTo>
                  <a:pt x="7526" y="21959"/>
                </a:lnTo>
                <a:lnTo>
                  <a:pt x="7513" y="22064"/>
                </a:lnTo>
                <a:lnTo>
                  <a:pt x="7498" y="22167"/>
                </a:lnTo>
                <a:lnTo>
                  <a:pt x="7489" y="22218"/>
                </a:lnTo>
                <a:lnTo>
                  <a:pt x="7480" y="22269"/>
                </a:lnTo>
                <a:lnTo>
                  <a:pt x="7470" y="22320"/>
                </a:lnTo>
                <a:lnTo>
                  <a:pt x="7458" y="22371"/>
                </a:lnTo>
                <a:lnTo>
                  <a:pt x="7419" y="22541"/>
                </a:lnTo>
                <a:lnTo>
                  <a:pt x="7381" y="22711"/>
                </a:lnTo>
                <a:lnTo>
                  <a:pt x="7373" y="22748"/>
                </a:lnTo>
                <a:lnTo>
                  <a:pt x="7366" y="22785"/>
                </a:lnTo>
                <a:lnTo>
                  <a:pt x="7361" y="22803"/>
                </a:lnTo>
                <a:lnTo>
                  <a:pt x="7356" y="22821"/>
                </a:lnTo>
                <a:lnTo>
                  <a:pt x="7349" y="22838"/>
                </a:lnTo>
                <a:lnTo>
                  <a:pt x="7343" y="22856"/>
                </a:lnTo>
                <a:lnTo>
                  <a:pt x="7336" y="22872"/>
                </a:lnTo>
                <a:lnTo>
                  <a:pt x="7332" y="22888"/>
                </a:lnTo>
                <a:lnTo>
                  <a:pt x="7330" y="22904"/>
                </a:lnTo>
                <a:lnTo>
                  <a:pt x="7329" y="22918"/>
                </a:lnTo>
                <a:lnTo>
                  <a:pt x="7327" y="22947"/>
                </a:lnTo>
                <a:lnTo>
                  <a:pt x="7324" y="22962"/>
                </a:lnTo>
                <a:lnTo>
                  <a:pt x="7322" y="22978"/>
                </a:lnTo>
                <a:lnTo>
                  <a:pt x="7302" y="23072"/>
                </a:lnTo>
                <a:lnTo>
                  <a:pt x="7280" y="23165"/>
                </a:lnTo>
                <a:lnTo>
                  <a:pt x="7257" y="23259"/>
                </a:lnTo>
                <a:lnTo>
                  <a:pt x="7245" y="23306"/>
                </a:lnTo>
                <a:lnTo>
                  <a:pt x="7232" y="23352"/>
                </a:lnTo>
                <a:lnTo>
                  <a:pt x="7221" y="23389"/>
                </a:lnTo>
                <a:lnTo>
                  <a:pt x="7209" y="23424"/>
                </a:lnTo>
                <a:lnTo>
                  <a:pt x="7199" y="23461"/>
                </a:lnTo>
                <a:lnTo>
                  <a:pt x="7193" y="23480"/>
                </a:lnTo>
                <a:lnTo>
                  <a:pt x="7190" y="23498"/>
                </a:lnTo>
                <a:lnTo>
                  <a:pt x="7187" y="23511"/>
                </a:lnTo>
                <a:lnTo>
                  <a:pt x="7180" y="23527"/>
                </a:lnTo>
                <a:lnTo>
                  <a:pt x="7174" y="23546"/>
                </a:lnTo>
                <a:lnTo>
                  <a:pt x="7168" y="23564"/>
                </a:lnTo>
                <a:lnTo>
                  <a:pt x="7166" y="23573"/>
                </a:lnTo>
                <a:lnTo>
                  <a:pt x="7165" y="23582"/>
                </a:lnTo>
                <a:lnTo>
                  <a:pt x="7164" y="23589"/>
                </a:lnTo>
                <a:lnTo>
                  <a:pt x="7165" y="23597"/>
                </a:lnTo>
                <a:lnTo>
                  <a:pt x="7168" y="23602"/>
                </a:lnTo>
                <a:lnTo>
                  <a:pt x="7172" y="23608"/>
                </a:lnTo>
                <a:lnTo>
                  <a:pt x="7178" y="23611"/>
                </a:lnTo>
                <a:lnTo>
                  <a:pt x="7187" y="23613"/>
                </a:lnTo>
                <a:lnTo>
                  <a:pt x="7182" y="23629"/>
                </a:lnTo>
                <a:lnTo>
                  <a:pt x="7177" y="23645"/>
                </a:lnTo>
                <a:lnTo>
                  <a:pt x="7170" y="23660"/>
                </a:lnTo>
                <a:lnTo>
                  <a:pt x="7164" y="23675"/>
                </a:lnTo>
                <a:lnTo>
                  <a:pt x="7148" y="23704"/>
                </a:lnTo>
                <a:lnTo>
                  <a:pt x="7131" y="23733"/>
                </a:lnTo>
                <a:lnTo>
                  <a:pt x="7114" y="23761"/>
                </a:lnTo>
                <a:lnTo>
                  <a:pt x="7097" y="23789"/>
                </a:lnTo>
                <a:lnTo>
                  <a:pt x="7081" y="23818"/>
                </a:lnTo>
                <a:lnTo>
                  <a:pt x="7074" y="23833"/>
                </a:lnTo>
                <a:lnTo>
                  <a:pt x="7068" y="23849"/>
                </a:lnTo>
                <a:lnTo>
                  <a:pt x="7064" y="23858"/>
                </a:lnTo>
                <a:lnTo>
                  <a:pt x="7060" y="23868"/>
                </a:lnTo>
                <a:lnTo>
                  <a:pt x="7047" y="23891"/>
                </a:lnTo>
                <a:lnTo>
                  <a:pt x="7033" y="23914"/>
                </a:lnTo>
                <a:lnTo>
                  <a:pt x="7017" y="23939"/>
                </a:lnTo>
                <a:lnTo>
                  <a:pt x="7005" y="23963"/>
                </a:lnTo>
                <a:lnTo>
                  <a:pt x="7000" y="23975"/>
                </a:lnTo>
                <a:lnTo>
                  <a:pt x="6996" y="23986"/>
                </a:lnTo>
                <a:lnTo>
                  <a:pt x="6993" y="23997"/>
                </a:lnTo>
                <a:lnTo>
                  <a:pt x="6992" y="24009"/>
                </a:lnTo>
                <a:lnTo>
                  <a:pt x="6993" y="24019"/>
                </a:lnTo>
                <a:lnTo>
                  <a:pt x="6996" y="24029"/>
                </a:lnTo>
                <a:lnTo>
                  <a:pt x="6998" y="24034"/>
                </a:lnTo>
                <a:lnTo>
                  <a:pt x="6999" y="24041"/>
                </a:lnTo>
                <a:lnTo>
                  <a:pt x="7000" y="24053"/>
                </a:lnTo>
                <a:lnTo>
                  <a:pt x="6999" y="24066"/>
                </a:lnTo>
                <a:lnTo>
                  <a:pt x="6996" y="24078"/>
                </a:lnTo>
                <a:lnTo>
                  <a:pt x="6991" y="24091"/>
                </a:lnTo>
                <a:lnTo>
                  <a:pt x="6985" y="24104"/>
                </a:lnTo>
                <a:lnTo>
                  <a:pt x="6977" y="24117"/>
                </a:lnTo>
                <a:lnTo>
                  <a:pt x="6970" y="24130"/>
                </a:lnTo>
                <a:lnTo>
                  <a:pt x="6951" y="24155"/>
                </a:lnTo>
                <a:lnTo>
                  <a:pt x="6934" y="24180"/>
                </a:lnTo>
                <a:lnTo>
                  <a:pt x="6918" y="24202"/>
                </a:lnTo>
                <a:lnTo>
                  <a:pt x="6911" y="24213"/>
                </a:lnTo>
                <a:lnTo>
                  <a:pt x="6906" y="24223"/>
                </a:lnTo>
                <a:lnTo>
                  <a:pt x="6901" y="24232"/>
                </a:lnTo>
                <a:lnTo>
                  <a:pt x="6897" y="24240"/>
                </a:lnTo>
                <a:lnTo>
                  <a:pt x="6892" y="24248"/>
                </a:lnTo>
                <a:lnTo>
                  <a:pt x="6886" y="24255"/>
                </a:lnTo>
                <a:lnTo>
                  <a:pt x="6880" y="24262"/>
                </a:lnTo>
                <a:lnTo>
                  <a:pt x="6873" y="24268"/>
                </a:lnTo>
                <a:lnTo>
                  <a:pt x="6865" y="24274"/>
                </a:lnTo>
                <a:lnTo>
                  <a:pt x="6858" y="24278"/>
                </a:lnTo>
                <a:lnTo>
                  <a:pt x="6846" y="24285"/>
                </a:lnTo>
                <a:lnTo>
                  <a:pt x="6830" y="24290"/>
                </a:lnTo>
                <a:lnTo>
                  <a:pt x="6794" y="24301"/>
                </a:lnTo>
                <a:lnTo>
                  <a:pt x="6776" y="24308"/>
                </a:lnTo>
                <a:lnTo>
                  <a:pt x="6761" y="24315"/>
                </a:lnTo>
                <a:lnTo>
                  <a:pt x="6755" y="24319"/>
                </a:lnTo>
                <a:lnTo>
                  <a:pt x="6749" y="24324"/>
                </a:lnTo>
                <a:lnTo>
                  <a:pt x="6746" y="24328"/>
                </a:lnTo>
                <a:lnTo>
                  <a:pt x="6744" y="24334"/>
                </a:lnTo>
                <a:lnTo>
                  <a:pt x="6744" y="24338"/>
                </a:lnTo>
                <a:lnTo>
                  <a:pt x="6745" y="24343"/>
                </a:lnTo>
                <a:lnTo>
                  <a:pt x="6748" y="24352"/>
                </a:lnTo>
                <a:lnTo>
                  <a:pt x="6749" y="24357"/>
                </a:lnTo>
                <a:lnTo>
                  <a:pt x="6749" y="24359"/>
                </a:lnTo>
                <a:lnTo>
                  <a:pt x="6748" y="24360"/>
                </a:lnTo>
                <a:lnTo>
                  <a:pt x="6746" y="24361"/>
                </a:lnTo>
                <a:lnTo>
                  <a:pt x="6744" y="24362"/>
                </a:lnTo>
                <a:lnTo>
                  <a:pt x="6736" y="24364"/>
                </a:lnTo>
                <a:lnTo>
                  <a:pt x="6724" y="24365"/>
                </a:lnTo>
                <a:lnTo>
                  <a:pt x="6710" y="24365"/>
                </a:lnTo>
                <a:lnTo>
                  <a:pt x="6704" y="24366"/>
                </a:lnTo>
                <a:lnTo>
                  <a:pt x="6697" y="24368"/>
                </a:lnTo>
                <a:lnTo>
                  <a:pt x="6692" y="24371"/>
                </a:lnTo>
                <a:lnTo>
                  <a:pt x="6686" y="24375"/>
                </a:lnTo>
                <a:lnTo>
                  <a:pt x="6684" y="24378"/>
                </a:lnTo>
                <a:lnTo>
                  <a:pt x="6682" y="24383"/>
                </a:lnTo>
                <a:lnTo>
                  <a:pt x="6679" y="24391"/>
                </a:lnTo>
                <a:lnTo>
                  <a:pt x="6678" y="24394"/>
                </a:lnTo>
                <a:lnTo>
                  <a:pt x="6676" y="24398"/>
                </a:lnTo>
                <a:lnTo>
                  <a:pt x="6672" y="24401"/>
                </a:lnTo>
                <a:lnTo>
                  <a:pt x="6668" y="24403"/>
                </a:lnTo>
                <a:lnTo>
                  <a:pt x="6646" y="24409"/>
                </a:lnTo>
                <a:lnTo>
                  <a:pt x="6625" y="24414"/>
                </a:lnTo>
                <a:lnTo>
                  <a:pt x="6602" y="24419"/>
                </a:lnTo>
                <a:lnTo>
                  <a:pt x="6579" y="24423"/>
                </a:lnTo>
                <a:lnTo>
                  <a:pt x="6556" y="24425"/>
                </a:lnTo>
                <a:lnTo>
                  <a:pt x="6533" y="24424"/>
                </a:lnTo>
                <a:lnTo>
                  <a:pt x="6523" y="24423"/>
                </a:lnTo>
                <a:lnTo>
                  <a:pt x="6512" y="24422"/>
                </a:lnTo>
                <a:lnTo>
                  <a:pt x="6501" y="24418"/>
                </a:lnTo>
                <a:lnTo>
                  <a:pt x="6491" y="24415"/>
                </a:lnTo>
                <a:lnTo>
                  <a:pt x="6486" y="24413"/>
                </a:lnTo>
                <a:lnTo>
                  <a:pt x="6480" y="24413"/>
                </a:lnTo>
                <a:lnTo>
                  <a:pt x="6476" y="24413"/>
                </a:lnTo>
                <a:lnTo>
                  <a:pt x="6472" y="24415"/>
                </a:lnTo>
                <a:lnTo>
                  <a:pt x="6467" y="24416"/>
                </a:lnTo>
                <a:lnTo>
                  <a:pt x="6463" y="24419"/>
                </a:lnTo>
                <a:lnTo>
                  <a:pt x="6456" y="24426"/>
                </a:lnTo>
                <a:lnTo>
                  <a:pt x="6450" y="24435"/>
                </a:lnTo>
                <a:lnTo>
                  <a:pt x="6445" y="24443"/>
                </a:lnTo>
                <a:lnTo>
                  <a:pt x="6441" y="24452"/>
                </a:lnTo>
                <a:lnTo>
                  <a:pt x="6439" y="24461"/>
                </a:lnTo>
                <a:lnTo>
                  <a:pt x="6436" y="24478"/>
                </a:lnTo>
                <a:lnTo>
                  <a:pt x="6435" y="24490"/>
                </a:lnTo>
                <a:lnTo>
                  <a:pt x="6435" y="24495"/>
                </a:lnTo>
                <a:lnTo>
                  <a:pt x="6436" y="24500"/>
                </a:lnTo>
                <a:lnTo>
                  <a:pt x="6437" y="24503"/>
                </a:lnTo>
                <a:lnTo>
                  <a:pt x="6439" y="24506"/>
                </a:lnTo>
                <a:lnTo>
                  <a:pt x="6446" y="24512"/>
                </a:lnTo>
                <a:lnTo>
                  <a:pt x="6454" y="24517"/>
                </a:lnTo>
                <a:lnTo>
                  <a:pt x="6465" y="24524"/>
                </a:lnTo>
                <a:lnTo>
                  <a:pt x="6479" y="24532"/>
                </a:lnTo>
                <a:lnTo>
                  <a:pt x="6489" y="24540"/>
                </a:lnTo>
                <a:lnTo>
                  <a:pt x="6497" y="24549"/>
                </a:lnTo>
                <a:lnTo>
                  <a:pt x="6503" y="24557"/>
                </a:lnTo>
                <a:lnTo>
                  <a:pt x="6510" y="24566"/>
                </a:lnTo>
                <a:lnTo>
                  <a:pt x="6519" y="24584"/>
                </a:lnTo>
                <a:lnTo>
                  <a:pt x="6528" y="24604"/>
                </a:lnTo>
                <a:lnTo>
                  <a:pt x="6537" y="24620"/>
                </a:lnTo>
                <a:lnTo>
                  <a:pt x="6542" y="24628"/>
                </a:lnTo>
                <a:lnTo>
                  <a:pt x="6549" y="24635"/>
                </a:lnTo>
                <a:lnTo>
                  <a:pt x="6555" y="24641"/>
                </a:lnTo>
                <a:lnTo>
                  <a:pt x="6564" y="24645"/>
                </a:lnTo>
                <a:lnTo>
                  <a:pt x="6574" y="24648"/>
                </a:lnTo>
                <a:lnTo>
                  <a:pt x="6584" y="24651"/>
                </a:lnTo>
                <a:lnTo>
                  <a:pt x="6591" y="24651"/>
                </a:lnTo>
                <a:lnTo>
                  <a:pt x="6595" y="24649"/>
                </a:lnTo>
                <a:lnTo>
                  <a:pt x="6599" y="24647"/>
                </a:lnTo>
                <a:lnTo>
                  <a:pt x="6601" y="24644"/>
                </a:lnTo>
                <a:lnTo>
                  <a:pt x="6602" y="24641"/>
                </a:lnTo>
                <a:lnTo>
                  <a:pt x="6603" y="24638"/>
                </a:lnTo>
                <a:lnTo>
                  <a:pt x="6605" y="24629"/>
                </a:lnTo>
                <a:lnTo>
                  <a:pt x="6606" y="24620"/>
                </a:lnTo>
                <a:lnTo>
                  <a:pt x="6608" y="24617"/>
                </a:lnTo>
                <a:lnTo>
                  <a:pt x="6609" y="24614"/>
                </a:lnTo>
                <a:lnTo>
                  <a:pt x="6613" y="24610"/>
                </a:lnTo>
                <a:lnTo>
                  <a:pt x="6616" y="24609"/>
                </a:lnTo>
                <a:lnTo>
                  <a:pt x="6621" y="24608"/>
                </a:lnTo>
                <a:lnTo>
                  <a:pt x="6628" y="24609"/>
                </a:lnTo>
                <a:lnTo>
                  <a:pt x="6642" y="24612"/>
                </a:lnTo>
                <a:lnTo>
                  <a:pt x="6656" y="24616"/>
                </a:lnTo>
                <a:lnTo>
                  <a:pt x="6683" y="24625"/>
                </a:lnTo>
                <a:lnTo>
                  <a:pt x="6697" y="24628"/>
                </a:lnTo>
                <a:lnTo>
                  <a:pt x="6710" y="24631"/>
                </a:lnTo>
                <a:lnTo>
                  <a:pt x="6726" y="24631"/>
                </a:lnTo>
                <a:lnTo>
                  <a:pt x="6742" y="24630"/>
                </a:lnTo>
                <a:lnTo>
                  <a:pt x="6759" y="24628"/>
                </a:lnTo>
                <a:lnTo>
                  <a:pt x="6775" y="24627"/>
                </a:lnTo>
                <a:lnTo>
                  <a:pt x="6787" y="24627"/>
                </a:lnTo>
                <a:lnTo>
                  <a:pt x="6797" y="24629"/>
                </a:lnTo>
                <a:lnTo>
                  <a:pt x="6805" y="24633"/>
                </a:lnTo>
                <a:lnTo>
                  <a:pt x="6810" y="24638"/>
                </a:lnTo>
                <a:lnTo>
                  <a:pt x="6813" y="24643"/>
                </a:lnTo>
                <a:lnTo>
                  <a:pt x="6816" y="24651"/>
                </a:lnTo>
                <a:lnTo>
                  <a:pt x="6816" y="24658"/>
                </a:lnTo>
                <a:lnTo>
                  <a:pt x="6816" y="24667"/>
                </a:lnTo>
                <a:lnTo>
                  <a:pt x="6813" y="24686"/>
                </a:lnTo>
                <a:lnTo>
                  <a:pt x="6810" y="24709"/>
                </a:lnTo>
                <a:lnTo>
                  <a:pt x="6809" y="24721"/>
                </a:lnTo>
                <a:lnTo>
                  <a:pt x="6809" y="24733"/>
                </a:lnTo>
                <a:lnTo>
                  <a:pt x="6809" y="24740"/>
                </a:lnTo>
                <a:lnTo>
                  <a:pt x="6810" y="24745"/>
                </a:lnTo>
                <a:lnTo>
                  <a:pt x="6812" y="24751"/>
                </a:lnTo>
                <a:lnTo>
                  <a:pt x="6816" y="24757"/>
                </a:lnTo>
                <a:lnTo>
                  <a:pt x="6822" y="24767"/>
                </a:lnTo>
                <a:lnTo>
                  <a:pt x="6831" y="24775"/>
                </a:lnTo>
                <a:lnTo>
                  <a:pt x="6841" y="24784"/>
                </a:lnTo>
                <a:lnTo>
                  <a:pt x="6851" y="24792"/>
                </a:lnTo>
                <a:lnTo>
                  <a:pt x="6872" y="24807"/>
                </a:lnTo>
                <a:lnTo>
                  <a:pt x="6874" y="24808"/>
                </a:lnTo>
                <a:lnTo>
                  <a:pt x="6877" y="24808"/>
                </a:lnTo>
                <a:lnTo>
                  <a:pt x="6885" y="24806"/>
                </a:lnTo>
                <a:lnTo>
                  <a:pt x="6895" y="24801"/>
                </a:lnTo>
                <a:lnTo>
                  <a:pt x="6906" y="24795"/>
                </a:lnTo>
                <a:lnTo>
                  <a:pt x="6925" y="24781"/>
                </a:lnTo>
                <a:lnTo>
                  <a:pt x="6937" y="24770"/>
                </a:lnTo>
                <a:lnTo>
                  <a:pt x="6942" y="24763"/>
                </a:lnTo>
                <a:lnTo>
                  <a:pt x="6946" y="24758"/>
                </a:lnTo>
                <a:lnTo>
                  <a:pt x="6948" y="24753"/>
                </a:lnTo>
                <a:lnTo>
                  <a:pt x="6949" y="24747"/>
                </a:lnTo>
                <a:lnTo>
                  <a:pt x="6949" y="24743"/>
                </a:lnTo>
                <a:lnTo>
                  <a:pt x="6948" y="24738"/>
                </a:lnTo>
                <a:lnTo>
                  <a:pt x="6946" y="24731"/>
                </a:lnTo>
                <a:lnTo>
                  <a:pt x="6942" y="24722"/>
                </a:lnTo>
                <a:lnTo>
                  <a:pt x="6941" y="24717"/>
                </a:lnTo>
                <a:lnTo>
                  <a:pt x="6940" y="24712"/>
                </a:lnTo>
                <a:lnTo>
                  <a:pt x="6940" y="24707"/>
                </a:lnTo>
                <a:lnTo>
                  <a:pt x="6942" y="24702"/>
                </a:lnTo>
                <a:lnTo>
                  <a:pt x="6945" y="24695"/>
                </a:lnTo>
                <a:lnTo>
                  <a:pt x="6949" y="24687"/>
                </a:lnTo>
                <a:lnTo>
                  <a:pt x="6954" y="24681"/>
                </a:lnTo>
                <a:lnTo>
                  <a:pt x="6961" y="24677"/>
                </a:lnTo>
                <a:lnTo>
                  <a:pt x="6969" y="24673"/>
                </a:lnTo>
                <a:lnTo>
                  <a:pt x="6976" y="24671"/>
                </a:lnTo>
                <a:lnTo>
                  <a:pt x="6984" y="24671"/>
                </a:lnTo>
                <a:lnTo>
                  <a:pt x="6992" y="24672"/>
                </a:lnTo>
                <a:lnTo>
                  <a:pt x="7002" y="24674"/>
                </a:lnTo>
                <a:lnTo>
                  <a:pt x="7011" y="24677"/>
                </a:lnTo>
                <a:lnTo>
                  <a:pt x="7029" y="24684"/>
                </a:lnTo>
                <a:lnTo>
                  <a:pt x="7047" y="24692"/>
                </a:lnTo>
                <a:lnTo>
                  <a:pt x="7075" y="24707"/>
                </a:lnTo>
                <a:lnTo>
                  <a:pt x="7084" y="24712"/>
                </a:lnTo>
                <a:lnTo>
                  <a:pt x="7092" y="24719"/>
                </a:lnTo>
                <a:lnTo>
                  <a:pt x="7111" y="24733"/>
                </a:lnTo>
                <a:lnTo>
                  <a:pt x="7119" y="24740"/>
                </a:lnTo>
                <a:lnTo>
                  <a:pt x="7129" y="24744"/>
                </a:lnTo>
                <a:lnTo>
                  <a:pt x="7138" y="24747"/>
                </a:lnTo>
                <a:lnTo>
                  <a:pt x="7142" y="24747"/>
                </a:lnTo>
                <a:lnTo>
                  <a:pt x="7146" y="24746"/>
                </a:lnTo>
                <a:lnTo>
                  <a:pt x="7168" y="24742"/>
                </a:lnTo>
                <a:lnTo>
                  <a:pt x="7193" y="24736"/>
                </a:lnTo>
                <a:lnTo>
                  <a:pt x="7207" y="24734"/>
                </a:lnTo>
                <a:lnTo>
                  <a:pt x="7219" y="24733"/>
                </a:lnTo>
                <a:lnTo>
                  <a:pt x="7230" y="24732"/>
                </a:lnTo>
                <a:lnTo>
                  <a:pt x="7239" y="24733"/>
                </a:lnTo>
                <a:lnTo>
                  <a:pt x="7248" y="24736"/>
                </a:lnTo>
                <a:lnTo>
                  <a:pt x="7260" y="24742"/>
                </a:lnTo>
                <a:lnTo>
                  <a:pt x="7273" y="24748"/>
                </a:lnTo>
                <a:lnTo>
                  <a:pt x="7286" y="24756"/>
                </a:lnTo>
                <a:lnTo>
                  <a:pt x="7299" y="24763"/>
                </a:lnTo>
                <a:lnTo>
                  <a:pt x="7311" y="24772"/>
                </a:lnTo>
                <a:lnTo>
                  <a:pt x="7321" y="24780"/>
                </a:lnTo>
                <a:lnTo>
                  <a:pt x="7328" y="24787"/>
                </a:lnTo>
                <a:lnTo>
                  <a:pt x="7333" y="24793"/>
                </a:lnTo>
                <a:lnTo>
                  <a:pt x="7336" y="24799"/>
                </a:lnTo>
                <a:lnTo>
                  <a:pt x="7338" y="24806"/>
                </a:lnTo>
                <a:lnTo>
                  <a:pt x="7340" y="24812"/>
                </a:lnTo>
                <a:lnTo>
                  <a:pt x="7341" y="24818"/>
                </a:lnTo>
                <a:lnTo>
                  <a:pt x="7341" y="24824"/>
                </a:lnTo>
                <a:lnTo>
                  <a:pt x="7340" y="24837"/>
                </a:lnTo>
                <a:lnTo>
                  <a:pt x="7336" y="24850"/>
                </a:lnTo>
                <a:lnTo>
                  <a:pt x="7333" y="24863"/>
                </a:lnTo>
                <a:lnTo>
                  <a:pt x="7330" y="24875"/>
                </a:lnTo>
                <a:lnTo>
                  <a:pt x="7328" y="24886"/>
                </a:lnTo>
                <a:lnTo>
                  <a:pt x="7328" y="24891"/>
                </a:lnTo>
                <a:lnTo>
                  <a:pt x="7329" y="24896"/>
                </a:lnTo>
                <a:lnTo>
                  <a:pt x="7332" y="24906"/>
                </a:lnTo>
                <a:lnTo>
                  <a:pt x="7336" y="24916"/>
                </a:lnTo>
                <a:lnTo>
                  <a:pt x="7342" y="24926"/>
                </a:lnTo>
                <a:lnTo>
                  <a:pt x="7346" y="24935"/>
                </a:lnTo>
                <a:lnTo>
                  <a:pt x="7349" y="24945"/>
                </a:lnTo>
                <a:lnTo>
                  <a:pt x="7349" y="24948"/>
                </a:lnTo>
                <a:lnTo>
                  <a:pt x="7348" y="24952"/>
                </a:lnTo>
                <a:lnTo>
                  <a:pt x="7347" y="24955"/>
                </a:lnTo>
                <a:lnTo>
                  <a:pt x="7344" y="24960"/>
                </a:lnTo>
                <a:lnTo>
                  <a:pt x="7338" y="24965"/>
                </a:lnTo>
                <a:lnTo>
                  <a:pt x="7331" y="24974"/>
                </a:lnTo>
                <a:lnTo>
                  <a:pt x="7324" y="24984"/>
                </a:lnTo>
                <a:lnTo>
                  <a:pt x="7318" y="24996"/>
                </a:lnTo>
                <a:lnTo>
                  <a:pt x="7312" y="25006"/>
                </a:lnTo>
                <a:lnTo>
                  <a:pt x="7309" y="25017"/>
                </a:lnTo>
                <a:lnTo>
                  <a:pt x="7309" y="25023"/>
                </a:lnTo>
                <a:lnTo>
                  <a:pt x="7310" y="25027"/>
                </a:lnTo>
                <a:lnTo>
                  <a:pt x="7311" y="25031"/>
                </a:lnTo>
                <a:lnTo>
                  <a:pt x="7315" y="25035"/>
                </a:lnTo>
                <a:lnTo>
                  <a:pt x="7316" y="25037"/>
                </a:lnTo>
                <a:lnTo>
                  <a:pt x="7316" y="25040"/>
                </a:lnTo>
                <a:lnTo>
                  <a:pt x="7315" y="25042"/>
                </a:lnTo>
                <a:lnTo>
                  <a:pt x="7312" y="25046"/>
                </a:lnTo>
                <a:lnTo>
                  <a:pt x="7307" y="25053"/>
                </a:lnTo>
                <a:lnTo>
                  <a:pt x="7298" y="25060"/>
                </a:lnTo>
                <a:lnTo>
                  <a:pt x="7280" y="25073"/>
                </a:lnTo>
                <a:lnTo>
                  <a:pt x="7269" y="25079"/>
                </a:lnTo>
                <a:lnTo>
                  <a:pt x="7265" y="25082"/>
                </a:lnTo>
                <a:lnTo>
                  <a:pt x="7261" y="25087"/>
                </a:lnTo>
                <a:lnTo>
                  <a:pt x="7258" y="25091"/>
                </a:lnTo>
                <a:lnTo>
                  <a:pt x="7257" y="25097"/>
                </a:lnTo>
                <a:lnTo>
                  <a:pt x="7254" y="25107"/>
                </a:lnTo>
                <a:lnTo>
                  <a:pt x="7253" y="25119"/>
                </a:lnTo>
                <a:lnTo>
                  <a:pt x="7251" y="25145"/>
                </a:lnTo>
                <a:lnTo>
                  <a:pt x="7248" y="25158"/>
                </a:lnTo>
                <a:lnTo>
                  <a:pt x="7245" y="25169"/>
                </a:lnTo>
                <a:lnTo>
                  <a:pt x="7242" y="25176"/>
                </a:lnTo>
                <a:lnTo>
                  <a:pt x="7238" y="25181"/>
                </a:lnTo>
                <a:lnTo>
                  <a:pt x="7232" y="25186"/>
                </a:lnTo>
                <a:lnTo>
                  <a:pt x="7227" y="25190"/>
                </a:lnTo>
                <a:lnTo>
                  <a:pt x="7214" y="25199"/>
                </a:lnTo>
                <a:lnTo>
                  <a:pt x="7201" y="25205"/>
                </a:lnTo>
                <a:lnTo>
                  <a:pt x="7188" y="25213"/>
                </a:lnTo>
                <a:lnTo>
                  <a:pt x="7176" y="25220"/>
                </a:lnTo>
                <a:lnTo>
                  <a:pt x="7170" y="25225"/>
                </a:lnTo>
                <a:lnTo>
                  <a:pt x="7166" y="25230"/>
                </a:lnTo>
                <a:lnTo>
                  <a:pt x="7163" y="25235"/>
                </a:lnTo>
                <a:lnTo>
                  <a:pt x="7159" y="25242"/>
                </a:lnTo>
                <a:lnTo>
                  <a:pt x="7152" y="25267"/>
                </a:lnTo>
                <a:lnTo>
                  <a:pt x="7146" y="25282"/>
                </a:lnTo>
                <a:lnTo>
                  <a:pt x="7143" y="25299"/>
                </a:lnTo>
                <a:lnTo>
                  <a:pt x="7141" y="25316"/>
                </a:lnTo>
                <a:lnTo>
                  <a:pt x="7142" y="25323"/>
                </a:lnTo>
                <a:lnTo>
                  <a:pt x="7142" y="25331"/>
                </a:lnTo>
                <a:lnTo>
                  <a:pt x="7144" y="25339"/>
                </a:lnTo>
                <a:lnTo>
                  <a:pt x="7148" y="25344"/>
                </a:lnTo>
                <a:lnTo>
                  <a:pt x="7152" y="25349"/>
                </a:lnTo>
                <a:lnTo>
                  <a:pt x="7158" y="25354"/>
                </a:lnTo>
                <a:lnTo>
                  <a:pt x="7208" y="25378"/>
                </a:lnTo>
                <a:lnTo>
                  <a:pt x="7232" y="25391"/>
                </a:lnTo>
                <a:lnTo>
                  <a:pt x="7257" y="25405"/>
                </a:lnTo>
                <a:lnTo>
                  <a:pt x="7267" y="25410"/>
                </a:lnTo>
                <a:lnTo>
                  <a:pt x="7283" y="25414"/>
                </a:lnTo>
                <a:lnTo>
                  <a:pt x="7304" y="25420"/>
                </a:lnTo>
                <a:lnTo>
                  <a:pt x="7325" y="25424"/>
                </a:lnTo>
                <a:lnTo>
                  <a:pt x="7346" y="25428"/>
                </a:lnTo>
                <a:lnTo>
                  <a:pt x="7356" y="25429"/>
                </a:lnTo>
                <a:lnTo>
                  <a:pt x="7363" y="25428"/>
                </a:lnTo>
                <a:lnTo>
                  <a:pt x="7370" y="25428"/>
                </a:lnTo>
                <a:lnTo>
                  <a:pt x="7374" y="25425"/>
                </a:lnTo>
                <a:lnTo>
                  <a:pt x="7376" y="25422"/>
                </a:lnTo>
                <a:lnTo>
                  <a:pt x="7376" y="25421"/>
                </a:lnTo>
                <a:lnTo>
                  <a:pt x="7376" y="25419"/>
                </a:lnTo>
                <a:lnTo>
                  <a:pt x="7373" y="25408"/>
                </a:lnTo>
                <a:lnTo>
                  <a:pt x="7372" y="25396"/>
                </a:lnTo>
                <a:lnTo>
                  <a:pt x="7372" y="25383"/>
                </a:lnTo>
                <a:lnTo>
                  <a:pt x="7373" y="25370"/>
                </a:lnTo>
                <a:lnTo>
                  <a:pt x="7376" y="25343"/>
                </a:lnTo>
                <a:lnTo>
                  <a:pt x="7378" y="25330"/>
                </a:lnTo>
                <a:lnTo>
                  <a:pt x="7378" y="25317"/>
                </a:lnTo>
                <a:lnTo>
                  <a:pt x="7378" y="25308"/>
                </a:lnTo>
                <a:lnTo>
                  <a:pt x="7376" y="25299"/>
                </a:lnTo>
                <a:lnTo>
                  <a:pt x="7373" y="25281"/>
                </a:lnTo>
                <a:lnTo>
                  <a:pt x="7373" y="25272"/>
                </a:lnTo>
                <a:lnTo>
                  <a:pt x="7374" y="25264"/>
                </a:lnTo>
                <a:lnTo>
                  <a:pt x="7376" y="25255"/>
                </a:lnTo>
                <a:lnTo>
                  <a:pt x="7381" y="25247"/>
                </a:lnTo>
                <a:lnTo>
                  <a:pt x="7384" y="25243"/>
                </a:lnTo>
                <a:lnTo>
                  <a:pt x="7387" y="25240"/>
                </a:lnTo>
                <a:lnTo>
                  <a:pt x="7392" y="25238"/>
                </a:lnTo>
                <a:lnTo>
                  <a:pt x="7396" y="25235"/>
                </a:lnTo>
                <a:lnTo>
                  <a:pt x="7405" y="25232"/>
                </a:lnTo>
                <a:lnTo>
                  <a:pt x="7414" y="25231"/>
                </a:lnTo>
                <a:lnTo>
                  <a:pt x="7424" y="25229"/>
                </a:lnTo>
                <a:lnTo>
                  <a:pt x="7434" y="25228"/>
                </a:lnTo>
                <a:lnTo>
                  <a:pt x="7444" y="25225"/>
                </a:lnTo>
                <a:lnTo>
                  <a:pt x="7448" y="25222"/>
                </a:lnTo>
                <a:lnTo>
                  <a:pt x="7451" y="25219"/>
                </a:lnTo>
                <a:lnTo>
                  <a:pt x="7462" y="25212"/>
                </a:lnTo>
                <a:lnTo>
                  <a:pt x="7476" y="25204"/>
                </a:lnTo>
                <a:lnTo>
                  <a:pt x="7490" y="25199"/>
                </a:lnTo>
                <a:lnTo>
                  <a:pt x="7503" y="25195"/>
                </a:lnTo>
                <a:lnTo>
                  <a:pt x="7510" y="25194"/>
                </a:lnTo>
                <a:lnTo>
                  <a:pt x="7514" y="25195"/>
                </a:lnTo>
                <a:lnTo>
                  <a:pt x="7519" y="25196"/>
                </a:lnTo>
                <a:lnTo>
                  <a:pt x="7522" y="25200"/>
                </a:lnTo>
                <a:lnTo>
                  <a:pt x="7523" y="25204"/>
                </a:lnTo>
                <a:lnTo>
                  <a:pt x="7523" y="25209"/>
                </a:lnTo>
                <a:lnTo>
                  <a:pt x="7521" y="25217"/>
                </a:lnTo>
                <a:lnTo>
                  <a:pt x="7518" y="25227"/>
                </a:lnTo>
                <a:lnTo>
                  <a:pt x="7510" y="25241"/>
                </a:lnTo>
                <a:lnTo>
                  <a:pt x="7504" y="25256"/>
                </a:lnTo>
                <a:lnTo>
                  <a:pt x="7500" y="25270"/>
                </a:lnTo>
                <a:lnTo>
                  <a:pt x="7496" y="25285"/>
                </a:lnTo>
                <a:lnTo>
                  <a:pt x="7488" y="25316"/>
                </a:lnTo>
                <a:lnTo>
                  <a:pt x="7481" y="25346"/>
                </a:lnTo>
                <a:lnTo>
                  <a:pt x="7509" y="25350"/>
                </a:lnTo>
                <a:lnTo>
                  <a:pt x="7522" y="25353"/>
                </a:lnTo>
                <a:lnTo>
                  <a:pt x="7535" y="25357"/>
                </a:lnTo>
                <a:lnTo>
                  <a:pt x="7546" y="25362"/>
                </a:lnTo>
                <a:lnTo>
                  <a:pt x="7555" y="25369"/>
                </a:lnTo>
                <a:lnTo>
                  <a:pt x="7560" y="25373"/>
                </a:lnTo>
                <a:lnTo>
                  <a:pt x="7564" y="25379"/>
                </a:lnTo>
                <a:lnTo>
                  <a:pt x="7568" y="25384"/>
                </a:lnTo>
                <a:lnTo>
                  <a:pt x="7572" y="25391"/>
                </a:lnTo>
                <a:lnTo>
                  <a:pt x="7574" y="25396"/>
                </a:lnTo>
                <a:lnTo>
                  <a:pt x="7577" y="25400"/>
                </a:lnTo>
                <a:lnTo>
                  <a:pt x="7580" y="25404"/>
                </a:lnTo>
                <a:lnTo>
                  <a:pt x="7584" y="25406"/>
                </a:lnTo>
                <a:lnTo>
                  <a:pt x="7587" y="25407"/>
                </a:lnTo>
                <a:lnTo>
                  <a:pt x="7591" y="25408"/>
                </a:lnTo>
                <a:lnTo>
                  <a:pt x="7599" y="25408"/>
                </a:lnTo>
                <a:lnTo>
                  <a:pt x="7608" y="25406"/>
                </a:lnTo>
                <a:lnTo>
                  <a:pt x="7616" y="25403"/>
                </a:lnTo>
                <a:lnTo>
                  <a:pt x="7636" y="25394"/>
                </a:lnTo>
                <a:lnTo>
                  <a:pt x="7654" y="25384"/>
                </a:lnTo>
                <a:lnTo>
                  <a:pt x="7663" y="25381"/>
                </a:lnTo>
                <a:lnTo>
                  <a:pt x="7673" y="25380"/>
                </a:lnTo>
                <a:lnTo>
                  <a:pt x="7680" y="25380"/>
                </a:lnTo>
                <a:lnTo>
                  <a:pt x="7685" y="25382"/>
                </a:lnTo>
                <a:lnTo>
                  <a:pt x="7689" y="25383"/>
                </a:lnTo>
                <a:lnTo>
                  <a:pt x="7692" y="25386"/>
                </a:lnTo>
                <a:lnTo>
                  <a:pt x="7695" y="25390"/>
                </a:lnTo>
                <a:lnTo>
                  <a:pt x="7699" y="25394"/>
                </a:lnTo>
                <a:lnTo>
                  <a:pt x="7702" y="25399"/>
                </a:lnTo>
                <a:lnTo>
                  <a:pt x="7706" y="25407"/>
                </a:lnTo>
                <a:lnTo>
                  <a:pt x="7711" y="25413"/>
                </a:lnTo>
                <a:lnTo>
                  <a:pt x="7715" y="25418"/>
                </a:lnTo>
                <a:lnTo>
                  <a:pt x="7720" y="25421"/>
                </a:lnTo>
                <a:lnTo>
                  <a:pt x="7725" y="25423"/>
                </a:lnTo>
                <a:lnTo>
                  <a:pt x="7730" y="25425"/>
                </a:lnTo>
                <a:lnTo>
                  <a:pt x="7740" y="25426"/>
                </a:lnTo>
                <a:lnTo>
                  <a:pt x="7751" y="25426"/>
                </a:lnTo>
                <a:lnTo>
                  <a:pt x="7762" y="25428"/>
                </a:lnTo>
                <a:lnTo>
                  <a:pt x="7768" y="25430"/>
                </a:lnTo>
                <a:lnTo>
                  <a:pt x="7775" y="25432"/>
                </a:lnTo>
                <a:lnTo>
                  <a:pt x="7781" y="25435"/>
                </a:lnTo>
                <a:lnTo>
                  <a:pt x="7788" y="25441"/>
                </a:lnTo>
                <a:lnTo>
                  <a:pt x="7793" y="25446"/>
                </a:lnTo>
                <a:lnTo>
                  <a:pt x="7798" y="25454"/>
                </a:lnTo>
                <a:lnTo>
                  <a:pt x="7802" y="25460"/>
                </a:lnTo>
                <a:lnTo>
                  <a:pt x="7806" y="25468"/>
                </a:lnTo>
                <a:lnTo>
                  <a:pt x="7812" y="25483"/>
                </a:lnTo>
                <a:lnTo>
                  <a:pt x="7817" y="25496"/>
                </a:lnTo>
                <a:lnTo>
                  <a:pt x="7819" y="25501"/>
                </a:lnTo>
                <a:lnTo>
                  <a:pt x="7822" y="25506"/>
                </a:lnTo>
                <a:lnTo>
                  <a:pt x="7827" y="25509"/>
                </a:lnTo>
                <a:lnTo>
                  <a:pt x="7832" y="25510"/>
                </a:lnTo>
                <a:lnTo>
                  <a:pt x="7838" y="25511"/>
                </a:lnTo>
                <a:lnTo>
                  <a:pt x="7845" y="25509"/>
                </a:lnTo>
                <a:lnTo>
                  <a:pt x="7853" y="25505"/>
                </a:lnTo>
                <a:lnTo>
                  <a:pt x="7864" y="25499"/>
                </a:lnTo>
                <a:lnTo>
                  <a:pt x="7874" y="25493"/>
                </a:lnTo>
                <a:lnTo>
                  <a:pt x="7884" y="25488"/>
                </a:lnTo>
                <a:lnTo>
                  <a:pt x="7893" y="25487"/>
                </a:lnTo>
                <a:lnTo>
                  <a:pt x="7899" y="25488"/>
                </a:lnTo>
                <a:lnTo>
                  <a:pt x="7905" y="25490"/>
                </a:lnTo>
                <a:lnTo>
                  <a:pt x="7910" y="25495"/>
                </a:lnTo>
                <a:lnTo>
                  <a:pt x="7915" y="25500"/>
                </a:lnTo>
                <a:lnTo>
                  <a:pt x="7918" y="25507"/>
                </a:lnTo>
                <a:lnTo>
                  <a:pt x="7925" y="25519"/>
                </a:lnTo>
                <a:lnTo>
                  <a:pt x="7930" y="25525"/>
                </a:lnTo>
                <a:lnTo>
                  <a:pt x="7934" y="25530"/>
                </a:lnTo>
                <a:lnTo>
                  <a:pt x="7940" y="25534"/>
                </a:lnTo>
                <a:lnTo>
                  <a:pt x="7946" y="25537"/>
                </a:lnTo>
                <a:lnTo>
                  <a:pt x="7953" y="25537"/>
                </a:lnTo>
                <a:lnTo>
                  <a:pt x="7962" y="25536"/>
                </a:lnTo>
                <a:lnTo>
                  <a:pt x="7969" y="25535"/>
                </a:lnTo>
                <a:lnTo>
                  <a:pt x="7976" y="25535"/>
                </a:lnTo>
                <a:lnTo>
                  <a:pt x="7984" y="25537"/>
                </a:lnTo>
                <a:lnTo>
                  <a:pt x="7991" y="25539"/>
                </a:lnTo>
                <a:lnTo>
                  <a:pt x="8006" y="25545"/>
                </a:lnTo>
                <a:lnTo>
                  <a:pt x="8013" y="25547"/>
                </a:lnTo>
                <a:lnTo>
                  <a:pt x="8021" y="25548"/>
                </a:lnTo>
                <a:lnTo>
                  <a:pt x="8033" y="25548"/>
                </a:lnTo>
                <a:lnTo>
                  <a:pt x="8043" y="25548"/>
                </a:lnTo>
                <a:lnTo>
                  <a:pt x="8060" y="25547"/>
                </a:lnTo>
                <a:lnTo>
                  <a:pt x="8068" y="25548"/>
                </a:lnTo>
                <a:lnTo>
                  <a:pt x="8075" y="25549"/>
                </a:lnTo>
                <a:lnTo>
                  <a:pt x="8084" y="25553"/>
                </a:lnTo>
                <a:lnTo>
                  <a:pt x="8094" y="25559"/>
                </a:lnTo>
                <a:lnTo>
                  <a:pt x="8136" y="25587"/>
                </a:lnTo>
                <a:lnTo>
                  <a:pt x="8171" y="25610"/>
                </a:lnTo>
                <a:lnTo>
                  <a:pt x="8210" y="25634"/>
                </a:lnTo>
                <a:lnTo>
                  <a:pt x="8248" y="25655"/>
                </a:lnTo>
                <a:lnTo>
                  <a:pt x="8266" y="25664"/>
                </a:lnTo>
                <a:lnTo>
                  <a:pt x="8281" y="25672"/>
                </a:lnTo>
                <a:lnTo>
                  <a:pt x="8295" y="25676"/>
                </a:lnTo>
                <a:lnTo>
                  <a:pt x="8306" y="25677"/>
                </a:lnTo>
                <a:lnTo>
                  <a:pt x="8311" y="25677"/>
                </a:lnTo>
                <a:lnTo>
                  <a:pt x="8314" y="25676"/>
                </a:lnTo>
                <a:lnTo>
                  <a:pt x="8316" y="25674"/>
                </a:lnTo>
                <a:lnTo>
                  <a:pt x="8317" y="25671"/>
                </a:lnTo>
                <a:lnTo>
                  <a:pt x="8321" y="25653"/>
                </a:lnTo>
                <a:lnTo>
                  <a:pt x="8324" y="25648"/>
                </a:lnTo>
                <a:lnTo>
                  <a:pt x="8327" y="25643"/>
                </a:lnTo>
                <a:lnTo>
                  <a:pt x="8329" y="25642"/>
                </a:lnTo>
                <a:lnTo>
                  <a:pt x="8332" y="25642"/>
                </a:lnTo>
                <a:lnTo>
                  <a:pt x="8336" y="25643"/>
                </a:lnTo>
                <a:lnTo>
                  <a:pt x="8339" y="25646"/>
                </a:lnTo>
                <a:lnTo>
                  <a:pt x="8346" y="25652"/>
                </a:lnTo>
                <a:lnTo>
                  <a:pt x="8357" y="25660"/>
                </a:lnTo>
                <a:lnTo>
                  <a:pt x="8363" y="25664"/>
                </a:lnTo>
                <a:lnTo>
                  <a:pt x="8369" y="25667"/>
                </a:lnTo>
                <a:lnTo>
                  <a:pt x="8377" y="25671"/>
                </a:lnTo>
                <a:lnTo>
                  <a:pt x="8384" y="25673"/>
                </a:lnTo>
                <a:lnTo>
                  <a:pt x="8428" y="25681"/>
                </a:lnTo>
                <a:lnTo>
                  <a:pt x="8451" y="25686"/>
                </a:lnTo>
                <a:lnTo>
                  <a:pt x="8472" y="25688"/>
                </a:lnTo>
                <a:lnTo>
                  <a:pt x="8483" y="25688"/>
                </a:lnTo>
                <a:lnTo>
                  <a:pt x="8494" y="25688"/>
                </a:lnTo>
                <a:lnTo>
                  <a:pt x="8505" y="25687"/>
                </a:lnTo>
                <a:lnTo>
                  <a:pt x="8516" y="25685"/>
                </a:lnTo>
                <a:lnTo>
                  <a:pt x="8526" y="25683"/>
                </a:lnTo>
                <a:lnTo>
                  <a:pt x="8537" y="25678"/>
                </a:lnTo>
                <a:lnTo>
                  <a:pt x="8547" y="25674"/>
                </a:lnTo>
                <a:lnTo>
                  <a:pt x="8558" y="25667"/>
                </a:lnTo>
                <a:lnTo>
                  <a:pt x="8571" y="25660"/>
                </a:lnTo>
                <a:lnTo>
                  <a:pt x="8586" y="25652"/>
                </a:lnTo>
                <a:lnTo>
                  <a:pt x="8604" y="25643"/>
                </a:lnTo>
                <a:lnTo>
                  <a:pt x="8622" y="25637"/>
                </a:lnTo>
                <a:lnTo>
                  <a:pt x="8631" y="25635"/>
                </a:lnTo>
                <a:lnTo>
                  <a:pt x="8640" y="25634"/>
                </a:lnTo>
                <a:lnTo>
                  <a:pt x="8649" y="25633"/>
                </a:lnTo>
                <a:lnTo>
                  <a:pt x="8658" y="25634"/>
                </a:lnTo>
                <a:lnTo>
                  <a:pt x="8666" y="25635"/>
                </a:lnTo>
                <a:lnTo>
                  <a:pt x="8674" y="25638"/>
                </a:lnTo>
                <a:lnTo>
                  <a:pt x="8682" y="25642"/>
                </a:lnTo>
                <a:lnTo>
                  <a:pt x="8688" y="25649"/>
                </a:lnTo>
                <a:lnTo>
                  <a:pt x="8696" y="25659"/>
                </a:lnTo>
                <a:lnTo>
                  <a:pt x="8705" y="25672"/>
                </a:lnTo>
                <a:lnTo>
                  <a:pt x="8715" y="25687"/>
                </a:lnTo>
                <a:lnTo>
                  <a:pt x="8725" y="25703"/>
                </a:lnTo>
                <a:lnTo>
                  <a:pt x="8733" y="25720"/>
                </a:lnTo>
                <a:lnTo>
                  <a:pt x="8736" y="25728"/>
                </a:lnTo>
                <a:lnTo>
                  <a:pt x="8738" y="25737"/>
                </a:lnTo>
                <a:lnTo>
                  <a:pt x="8739" y="25744"/>
                </a:lnTo>
                <a:lnTo>
                  <a:pt x="8739" y="25752"/>
                </a:lnTo>
                <a:lnTo>
                  <a:pt x="8738" y="25760"/>
                </a:lnTo>
                <a:lnTo>
                  <a:pt x="8736" y="25765"/>
                </a:lnTo>
                <a:lnTo>
                  <a:pt x="8732" y="25777"/>
                </a:lnTo>
                <a:lnTo>
                  <a:pt x="8725" y="25794"/>
                </a:lnTo>
                <a:lnTo>
                  <a:pt x="8720" y="25815"/>
                </a:lnTo>
                <a:lnTo>
                  <a:pt x="8715" y="25837"/>
                </a:lnTo>
                <a:lnTo>
                  <a:pt x="8714" y="25847"/>
                </a:lnTo>
                <a:lnTo>
                  <a:pt x="8713" y="25858"/>
                </a:lnTo>
                <a:lnTo>
                  <a:pt x="8714" y="25868"/>
                </a:lnTo>
                <a:lnTo>
                  <a:pt x="8715" y="25877"/>
                </a:lnTo>
                <a:lnTo>
                  <a:pt x="8717" y="25884"/>
                </a:lnTo>
                <a:lnTo>
                  <a:pt x="8722" y="25890"/>
                </a:lnTo>
                <a:lnTo>
                  <a:pt x="8725" y="25893"/>
                </a:lnTo>
                <a:lnTo>
                  <a:pt x="8727" y="25894"/>
                </a:lnTo>
                <a:lnTo>
                  <a:pt x="8732" y="25895"/>
                </a:lnTo>
                <a:lnTo>
                  <a:pt x="8735" y="25896"/>
                </a:lnTo>
                <a:lnTo>
                  <a:pt x="8750" y="25896"/>
                </a:lnTo>
                <a:lnTo>
                  <a:pt x="8767" y="25894"/>
                </a:lnTo>
                <a:lnTo>
                  <a:pt x="8786" y="25892"/>
                </a:lnTo>
                <a:lnTo>
                  <a:pt x="8805" y="25891"/>
                </a:lnTo>
                <a:lnTo>
                  <a:pt x="8814" y="25891"/>
                </a:lnTo>
                <a:lnTo>
                  <a:pt x="8823" y="25891"/>
                </a:lnTo>
                <a:lnTo>
                  <a:pt x="8830" y="25893"/>
                </a:lnTo>
                <a:lnTo>
                  <a:pt x="8837" y="25895"/>
                </a:lnTo>
                <a:lnTo>
                  <a:pt x="8842" y="25900"/>
                </a:lnTo>
                <a:lnTo>
                  <a:pt x="8845" y="25905"/>
                </a:lnTo>
                <a:lnTo>
                  <a:pt x="8848" y="25911"/>
                </a:lnTo>
                <a:lnTo>
                  <a:pt x="8849" y="25920"/>
                </a:lnTo>
                <a:lnTo>
                  <a:pt x="8849" y="25922"/>
                </a:lnTo>
                <a:lnTo>
                  <a:pt x="8850" y="25924"/>
                </a:lnTo>
                <a:lnTo>
                  <a:pt x="8852" y="25929"/>
                </a:lnTo>
                <a:lnTo>
                  <a:pt x="8857" y="25931"/>
                </a:lnTo>
                <a:lnTo>
                  <a:pt x="8863" y="25933"/>
                </a:lnTo>
                <a:lnTo>
                  <a:pt x="8875" y="25938"/>
                </a:lnTo>
                <a:lnTo>
                  <a:pt x="8880" y="25940"/>
                </a:lnTo>
                <a:lnTo>
                  <a:pt x="8885" y="25942"/>
                </a:lnTo>
                <a:lnTo>
                  <a:pt x="8893" y="25949"/>
                </a:lnTo>
                <a:lnTo>
                  <a:pt x="8900" y="25959"/>
                </a:lnTo>
                <a:lnTo>
                  <a:pt x="8905" y="25969"/>
                </a:lnTo>
                <a:lnTo>
                  <a:pt x="8911" y="25980"/>
                </a:lnTo>
                <a:lnTo>
                  <a:pt x="8915" y="25991"/>
                </a:lnTo>
                <a:lnTo>
                  <a:pt x="8920" y="26002"/>
                </a:lnTo>
                <a:lnTo>
                  <a:pt x="8926" y="26011"/>
                </a:lnTo>
                <a:lnTo>
                  <a:pt x="8933" y="26020"/>
                </a:lnTo>
                <a:lnTo>
                  <a:pt x="8938" y="26022"/>
                </a:lnTo>
                <a:lnTo>
                  <a:pt x="8943" y="26022"/>
                </a:lnTo>
                <a:lnTo>
                  <a:pt x="8955" y="26021"/>
                </a:lnTo>
                <a:lnTo>
                  <a:pt x="8962" y="26021"/>
                </a:lnTo>
                <a:lnTo>
                  <a:pt x="8968" y="26021"/>
                </a:lnTo>
                <a:lnTo>
                  <a:pt x="8973" y="26024"/>
                </a:lnTo>
                <a:lnTo>
                  <a:pt x="8977" y="26026"/>
                </a:lnTo>
                <a:lnTo>
                  <a:pt x="8979" y="26029"/>
                </a:lnTo>
                <a:lnTo>
                  <a:pt x="8985" y="26040"/>
                </a:lnTo>
                <a:lnTo>
                  <a:pt x="8990" y="26049"/>
                </a:lnTo>
                <a:lnTo>
                  <a:pt x="8992" y="26060"/>
                </a:lnTo>
                <a:lnTo>
                  <a:pt x="8994" y="26070"/>
                </a:lnTo>
                <a:lnTo>
                  <a:pt x="8995" y="26081"/>
                </a:lnTo>
                <a:lnTo>
                  <a:pt x="8997" y="26091"/>
                </a:lnTo>
                <a:lnTo>
                  <a:pt x="9001" y="26100"/>
                </a:lnTo>
                <a:lnTo>
                  <a:pt x="9005" y="26111"/>
                </a:lnTo>
                <a:lnTo>
                  <a:pt x="9006" y="26110"/>
                </a:lnTo>
                <a:lnTo>
                  <a:pt x="9007" y="26110"/>
                </a:lnTo>
                <a:lnTo>
                  <a:pt x="9013" y="26109"/>
                </a:lnTo>
                <a:lnTo>
                  <a:pt x="9020" y="26108"/>
                </a:lnTo>
                <a:lnTo>
                  <a:pt x="9030" y="26109"/>
                </a:lnTo>
                <a:lnTo>
                  <a:pt x="9040" y="26111"/>
                </a:lnTo>
                <a:lnTo>
                  <a:pt x="9049" y="26115"/>
                </a:lnTo>
                <a:lnTo>
                  <a:pt x="9054" y="26119"/>
                </a:lnTo>
                <a:lnTo>
                  <a:pt x="9058" y="26122"/>
                </a:lnTo>
                <a:lnTo>
                  <a:pt x="9061" y="26126"/>
                </a:lnTo>
                <a:lnTo>
                  <a:pt x="9064" y="26132"/>
                </a:lnTo>
                <a:lnTo>
                  <a:pt x="9068" y="26147"/>
                </a:lnTo>
                <a:lnTo>
                  <a:pt x="9071" y="26160"/>
                </a:lnTo>
                <a:lnTo>
                  <a:pt x="9073" y="26170"/>
                </a:lnTo>
                <a:lnTo>
                  <a:pt x="9077" y="26177"/>
                </a:lnTo>
                <a:lnTo>
                  <a:pt x="9079" y="26179"/>
                </a:lnTo>
                <a:lnTo>
                  <a:pt x="9081" y="26181"/>
                </a:lnTo>
                <a:lnTo>
                  <a:pt x="9084" y="26182"/>
                </a:lnTo>
                <a:lnTo>
                  <a:pt x="9088" y="26181"/>
                </a:lnTo>
                <a:lnTo>
                  <a:pt x="9098" y="26176"/>
                </a:lnTo>
                <a:lnTo>
                  <a:pt x="9113" y="26166"/>
                </a:lnTo>
                <a:lnTo>
                  <a:pt x="9125" y="26159"/>
                </a:lnTo>
                <a:lnTo>
                  <a:pt x="9135" y="26150"/>
                </a:lnTo>
                <a:lnTo>
                  <a:pt x="9145" y="26142"/>
                </a:lnTo>
                <a:lnTo>
                  <a:pt x="9154" y="26133"/>
                </a:lnTo>
                <a:lnTo>
                  <a:pt x="9160" y="26123"/>
                </a:lnTo>
                <a:lnTo>
                  <a:pt x="9165" y="26112"/>
                </a:lnTo>
                <a:lnTo>
                  <a:pt x="9170" y="26100"/>
                </a:lnTo>
                <a:lnTo>
                  <a:pt x="9172" y="26086"/>
                </a:lnTo>
                <a:lnTo>
                  <a:pt x="9174" y="26076"/>
                </a:lnTo>
                <a:lnTo>
                  <a:pt x="9176" y="26070"/>
                </a:lnTo>
                <a:lnTo>
                  <a:pt x="9179" y="26062"/>
                </a:lnTo>
                <a:lnTo>
                  <a:pt x="9182" y="26056"/>
                </a:lnTo>
                <a:lnTo>
                  <a:pt x="9186" y="26051"/>
                </a:lnTo>
                <a:lnTo>
                  <a:pt x="9188" y="26050"/>
                </a:lnTo>
                <a:lnTo>
                  <a:pt x="9190" y="26049"/>
                </a:lnTo>
                <a:lnTo>
                  <a:pt x="9194" y="26049"/>
                </a:lnTo>
                <a:lnTo>
                  <a:pt x="9197" y="26051"/>
                </a:lnTo>
                <a:lnTo>
                  <a:pt x="9203" y="26054"/>
                </a:lnTo>
                <a:lnTo>
                  <a:pt x="9213" y="26057"/>
                </a:lnTo>
                <a:lnTo>
                  <a:pt x="9234" y="26061"/>
                </a:lnTo>
                <a:lnTo>
                  <a:pt x="9244" y="26063"/>
                </a:lnTo>
                <a:lnTo>
                  <a:pt x="9252" y="26066"/>
                </a:lnTo>
                <a:lnTo>
                  <a:pt x="9260" y="26070"/>
                </a:lnTo>
                <a:lnTo>
                  <a:pt x="9263" y="26072"/>
                </a:lnTo>
                <a:lnTo>
                  <a:pt x="9265" y="26074"/>
                </a:lnTo>
                <a:lnTo>
                  <a:pt x="9269" y="26081"/>
                </a:lnTo>
                <a:lnTo>
                  <a:pt x="9272" y="26089"/>
                </a:lnTo>
                <a:lnTo>
                  <a:pt x="9276" y="26108"/>
                </a:lnTo>
                <a:lnTo>
                  <a:pt x="9279" y="26117"/>
                </a:lnTo>
                <a:lnTo>
                  <a:pt x="9282" y="26120"/>
                </a:lnTo>
                <a:lnTo>
                  <a:pt x="9285" y="26123"/>
                </a:lnTo>
                <a:lnTo>
                  <a:pt x="9288" y="26125"/>
                </a:lnTo>
                <a:lnTo>
                  <a:pt x="9291" y="26127"/>
                </a:lnTo>
                <a:lnTo>
                  <a:pt x="9296" y="26127"/>
                </a:lnTo>
                <a:lnTo>
                  <a:pt x="9301" y="26127"/>
                </a:lnTo>
                <a:lnTo>
                  <a:pt x="9314" y="26124"/>
                </a:lnTo>
                <a:lnTo>
                  <a:pt x="9331" y="26119"/>
                </a:lnTo>
                <a:lnTo>
                  <a:pt x="9350" y="26112"/>
                </a:lnTo>
                <a:lnTo>
                  <a:pt x="9369" y="26107"/>
                </a:lnTo>
                <a:lnTo>
                  <a:pt x="9388" y="26101"/>
                </a:lnTo>
                <a:lnTo>
                  <a:pt x="9397" y="26100"/>
                </a:lnTo>
                <a:lnTo>
                  <a:pt x="9405" y="26100"/>
                </a:lnTo>
                <a:lnTo>
                  <a:pt x="9412" y="26101"/>
                </a:lnTo>
                <a:lnTo>
                  <a:pt x="9418" y="26105"/>
                </a:lnTo>
                <a:lnTo>
                  <a:pt x="9424" y="26108"/>
                </a:lnTo>
                <a:lnTo>
                  <a:pt x="9428" y="26113"/>
                </a:lnTo>
                <a:lnTo>
                  <a:pt x="9431" y="26120"/>
                </a:lnTo>
                <a:lnTo>
                  <a:pt x="9436" y="26124"/>
                </a:lnTo>
                <a:lnTo>
                  <a:pt x="9440" y="26127"/>
                </a:lnTo>
                <a:lnTo>
                  <a:pt x="9445" y="26128"/>
                </a:lnTo>
                <a:lnTo>
                  <a:pt x="9450" y="26128"/>
                </a:lnTo>
                <a:lnTo>
                  <a:pt x="9455" y="26128"/>
                </a:lnTo>
                <a:lnTo>
                  <a:pt x="9460" y="26126"/>
                </a:lnTo>
                <a:lnTo>
                  <a:pt x="9465" y="26123"/>
                </a:lnTo>
                <a:lnTo>
                  <a:pt x="9475" y="26117"/>
                </a:lnTo>
                <a:lnTo>
                  <a:pt x="9483" y="26108"/>
                </a:lnTo>
                <a:lnTo>
                  <a:pt x="9491" y="26098"/>
                </a:lnTo>
                <a:lnTo>
                  <a:pt x="9496" y="26089"/>
                </a:lnTo>
                <a:lnTo>
                  <a:pt x="9499" y="26083"/>
                </a:lnTo>
                <a:lnTo>
                  <a:pt x="9500" y="26076"/>
                </a:lnTo>
                <a:lnTo>
                  <a:pt x="9502" y="26061"/>
                </a:lnTo>
                <a:lnTo>
                  <a:pt x="9504" y="26044"/>
                </a:lnTo>
                <a:lnTo>
                  <a:pt x="9505" y="26036"/>
                </a:lnTo>
                <a:lnTo>
                  <a:pt x="9508" y="26030"/>
                </a:lnTo>
                <a:lnTo>
                  <a:pt x="9512" y="26024"/>
                </a:lnTo>
                <a:lnTo>
                  <a:pt x="9516" y="26020"/>
                </a:lnTo>
                <a:lnTo>
                  <a:pt x="9519" y="26017"/>
                </a:lnTo>
                <a:lnTo>
                  <a:pt x="9525" y="26015"/>
                </a:lnTo>
                <a:lnTo>
                  <a:pt x="9529" y="26013"/>
                </a:lnTo>
                <a:lnTo>
                  <a:pt x="9534" y="26012"/>
                </a:lnTo>
                <a:lnTo>
                  <a:pt x="9545" y="26013"/>
                </a:lnTo>
                <a:lnTo>
                  <a:pt x="9569" y="26017"/>
                </a:lnTo>
                <a:lnTo>
                  <a:pt x="9580" y="26019"/>
                </a:lnTo>
                <a:lnTo>
                  <a:pt x="9591" y="26018"/>
                </a:lnTo>
                <a:lnTo>
                  <a:pt x="9597" y="26017"/>
                </a:lnTo>
                <a:lnTo>
                  <a:pt x="9603" y="26013"/>
                </a:lnTo>
                <a:lnTo>
                  <a:pt x="9615" y="26005"/>
                </a:lnTo>
                <a:lnTo>
                  <a:pt x="9627" y="25998"/>
                </a:lnTo>
                <a:lnTo>
                  <a:pt x="9632" y="25995"/>
                </a:lnTo>
                <a:lnTo>
                  <a:pt x="9637" y="25995"/>
                </a:lnTo>
                <a:lnTo>
                  <a:pt x="9642" y="25995"/>
                </a:lnTo>
                <a:lnTo>
                  <a:pt x="9645" y="25996"/>
                </a:lnTo>
                <a:lnTo>
                  <a:pt x="9650" y="26000"/>
                </a:lnTo>
                <a:lnTo>
                  <a:pt x="9657" y="26007"/>
                </a:lnTo>
                <a:lnTo>
                  <a:pt x="9662" y="26013"/>
                </a:lnTo>
                <a:lnTo>
                  <a:pt x="9668" y="26021"/>
                </a:lnTo>
                <a:lnTo>
                  <a:pt x="9673" y="26028"/>
                </a:lnTo>
                <a:lnTo>
                  <a:pt x="9681" y="26033"/>
                </a:lnTo>
                <a:lnTo>
                  <a:pt x="9684" y="26035"/>
                </a:lnTo>
                <a:lnTo>
                  <a:pt x="9688" y="26036"/>
                </a:lnTo>
                <a:lnTo>
                  <a:pt x="9696" y="26037"/>
                </a:lnTo>
                <a:lnTo>
                  <a:pt x="9705" y="26037"/>
                </a:lnTo>
                <a:lnTo>
                  <a:pt x="9725" y="26036"/>
                </a:lnTo>
                <a:lnTo>
                  <a:pt x="9735" y="26037"/>
                </a:lnTo>
                <a:lnTo>
                  <a:pt x="9744" y="26040"/>
                </a:lnTo>
                <a:lnTo>
                  <a:pt x="9751" y="26043"/>
                </a:lnTo>
                <a:lnTo>
                  <a:pt x="9755" y="26046"/>
                </a:lnTo>
                <a:lnTo>
                  <a:pt x="9757" y="26049"/>
                </a:lnTo>
                <a:lnTo>
                  <a:pt x="9758" y="26051"/>
                </a:lnTo>
                <a:lnTo>
                  <a:pt x="9758" y="26054"/>
                </a:lnTo>
                <a:lnTo>
                  <a:pt x="9756" y="26059"/>
                </a:lnTo>
                <a:lnTo>
                  <a:pt x="9748" y="26072"/>
                </a:lnTo>
                <a:lnTo>
                  <a:pt x="9746" y="26079"/>
                </a:lnTo>
                <a:lnTo>
                  <a:pt x="9745" y="26082"/>
                </a:lnTo>
                <a:lnTo>
                  <a:pt x="9746" y="26085"/>
                </a:lnTo>
                <a:lnTo>
                  <a:pt x="9748" y="26088"/>
                </a:lnTo>
                <a:lnTo>
                  <a:pt x="9750" y="26091"/>
                </a:lnTo>
                <a:lnTo>
                  <a:pt x="9755" y="26094"/>
                </a:lnTo>
                <a:lnTo>
                  <a:pt x="9761" y="26097"/>
                </a:lnTo>
                <a:lnTo>
                  <a:pt x="9768" y="26100"/>
                </a:lnTo>
                <a:lnTo>
                  <a:pt x="9775" y="26105"/>
                </a:lnTo>
                <a:lnTo>
                  <a:pt x="9788" y="26115"/>
                </a:lnTo>
                <a:lnTo>
                  <a:pt x="9801" y="26128"/>
                </a:lnTo>
                <a:lnTo>
                  <a:pt x="9813" y="26142"/>
                </a:lnTo>
                <a:lnTo>
                  <a:pt x="9826" y="26155"/>
                </a:lnTo>
                <a:lnTo>
                  <a:pt x="9838" y="26166"/>
                </a:lnTo>
                <a:lnTo>
                  <a:pt x="9845" y="26171"/>
                </a:lnTo>
                <a:lnTo>
                  <a:pt x="9851" y="26175"/>
                </a:lnTo>
                <a:lnTo>
                  <a:pt x="9858" y="26178"/>
                </a:lnTo>
                <a:lnTo>
                  <a:pt x="9864" y="26181"/>
                </a:lnTo>
                <a:lnTo>
                  <a:pt x="9867" y="26181"/>
                </a:lnTo>
                <a:lnTo>
                  <a:pt x="9871" y="26179"/>
                </a:lnTo>
                <a:lnTo>
                  <a:pt x="9882" y="26175"/>
                </a:lnTo>
                <a:lnTo>
                  <a:pt x="9909" y="26161"/>
                </a:lnTo>
                <a:lnTo>
                  <a:pt x="9923" y="26153"/>
                </a:lnTo>
                <a:lnTo>
                  <a:pt x="9934" y="26149"/>
                </a:lnTo>
                <a:lnTo>
                  <a:pt x="9938" y="26147"/>
                </a:lnTo>
                <a:lnTo>
                  <a:pt x="9941" y="26147"/>
                </a:lnTo>
                <a:lnTo>
                  <a:pt x="9943" y="26147"/>
                </a:lnTo>
                <a:lnTo>
                  <a:pt x="9944" y="26149"/>
                </a:lnTo>
                <a:lnTo>
                  <a:pt x="9946" y="26165"/>
                </a:lnTo>
                <a:lnTo>
                  <a:pt x="9948" y="26178"/>
                </a:lnTo>
                <a:lnTo>
                  <a:pt x="9951" y="26191"/>
                </a:lnTo>
                <a:lnTo>
                  <a:pt x="9956" y="26202"/>
                </a:lnTo>
                <a:lnTo>
                  <a:pt x="9963" y="26213"/>
                </a:lnTo>
                <a:lnTo>
                  <a:pt x="9971" y="26223"/>
                </a:lnTo>
                <a:lnTo>
                  <a:pt x="9980" y="26233"/>
                </a:lnTo>
                <a:lnTo>
                  <a:pt x="9991" y="26242"/>
                </a:lnTo>
                <a:lnTo>
                  <a:pt x="10003" y="26252"/>
                </a:lnTo>
                <a:lnTo>
                  <a:pt x="10017" y="26265"/>
                </a:lnTo>
                <a:lnTo>
                  <a:pt x="10024" y="26272"/>
                </a:lnTo>
                <a:lnTo>
                  <a:pt x="10029" y="26279"/>
                </a:lnTo>
                <a:lnTo>
                  <a:pt x="10032" y="26286"/>
                </a:lnTo>
                <a:lnTo>
                  <a:pt x="10035" y="26293"/>
                </a:lnTo>
                <a:lnTo>
                  <a:pt x="10036" y="26315"/>
                </a:lnTo>
                <a:lnTo>
                  <a:pt x="10037" y="26325"/>
                </a:lnTo>
                <a:lnTo>
                  <a:pt x="10039" y="26334"/>
                </a:lnTo>
                <a:lnTo>
                  <a:pt x="10042" y="26342"/>
                </a:lnTo>
                <a:lnTo>
                  <a:pt x="10044" y="26346"/>
                </a:lnTo>
                <a:lnTo>
                  <a:pt x="10046" y="26349"/>
                </a:lnTo>
                <a:lnTo>
                  <a:pt x="10051" y="26352"/>
                </a:lnTo>
                <a:lnTo>
                  <a:pt x="10055" y="26354"/>
                </a:lnTo>
                <a:lnTo>
                  <a:pt x="10059" y="26355"/>
                </a:lnTo>
                <a:lnTo>
                  <a:pt x="10066" y="26356"/>
                </a:lnTo>
                <a:lnTo>
                  <a:pt x="10083" y="26359"/>
                </a:lnTo>
                <a:lnTo>
                  <a:pt x="10102" y="26363"/>
                </a:lnTo>
                <a:lnTo>
                  <a:pt x="10120" y="26368"/>
                </a:lnTo>
                <a:lnTo>
                  <a:pt x="10129" y="26372"/>
                </a:lnTo>
                <a:lnTo>
                  <a:pt x="10136" y="26376"/>
                </a:lnTo>
                <a:lnTo>
                  <a:pt x="10142" y="26380"/>
                </a:lnTo>
                <a:lnTo>
                  <a:pt x="10145" y="26386"/>
                </a:lnTo>
                <a:lnTo>
                  <a:pt x="10146" y="26390"/>
                </a:lnTo>
                <a:lnTo>
                  <a:pt x="10146" y="26395"/>
                </a:lnTo>
                <a:lnTo>
                  <a:pt x="10145" y="26406"/>
                </a:lnTo>
                <a:lnTo>
                  <a:pt x="10144" y="26413"/>
                </a:lnTo>
                <a:lnTo>
                  <a:pt x="10145" y="26419"/>
                </a:lnTo>
                <a:lnTo>
                  <a:pt x="10147" y="26426"/>
                </a:lnTo>
                <a:lnTo>
                  <a:pt x="10152" y="26432"/>
                </a:lnTo>
                <a:lnTo>
                  <a:pt x="10158" y="26439"/>
                </a:lnTo>
                <a:lnTo>
                  <a:pt x="10166" y="26444"/>
                </a:lnTo>
                <a:lnTo>
                  <a:pt x="10176" y="26450"/>
                </a:lnTo>
                <a:lnTo>
                  <a:pt x="10185" y="26454"/>
                </a:lnTo>
                <a:lnTo>
                  <a:pt x="10197" y="26458"/>
                </a:lnTo>
                <a:lnTo>
                  <a:pt x="10209" y="26463"/>
                </a:lnTo>
                <a:lnTo>
                  <a:pt x="10221" y="26466"/>
                </a:lnTo>
                <a:lnTo>
                  <a:pt x="10233" y="26468"/>
                </a:lnTo>
                <a:lnTo>
                  <a:pt x="10245" y="26470"/>
                </a:lnTo>
                <a:lnTo>
                  <a:pt x="10256" y="26470"/>
                </a:lnTo>
                <a:lnTo>
                  <a:pt x="10266" y="26470"/>
                </a:lnTo>
                <a:lnTo>
                  <a:pt x="10275" y="26469"/>
                </a:lnTo>
                <a:lnTo>
                  <a:pt x="10283" y="26467"/>
                </a:lnTo>
                <a:lnTo>
                  <a:pt x="10288" y="26464"/>
                </a:lnTo>
                <a:lnTo>
                  <a:pt x="10289" y="26463"/>
                </a:lnTo>
                <a:lnTo>
                  <a:pt x="10291" y="26461"/>
                </a:lnTo>
                <a:lnTo>
                  <a:pt x="10288" y="26456"/>
                </a:lnTo>
                <a:lnTo>
                  <a:pt x="10281" y="26444"/>
                </a:lnTo>
                <a:lnTo>
                  <a:pt x="10276" y="26437"/>
                </a:lnTo>
                <a:lnTo>
                  <a:pt x="10274" y="26430"/>
                </a:lnTo>
                <a:lnTo>
                  <a:pt x="10273" y="26427"/>
                </a:lnTo>
                <a:lnTo>
                  <a:pt x="10273" y="26424"/>
                </a:lnTo>
                <a:lnTo>
                  <a:pt x="10274" y="26421"/>
                </a:lnTo>
                <a:lnTo>
                  <a:pt x="10276" y="26418"/>
                </a:lnTo>
                <a:lnTo>
                  <a:pt x="10279" y="26417"/>
                </a:lnTo>
                <a:lnTo>
                  <a:pt x="10282" y="26415"/>
                </a:lnTo>
                <a:lnTo>
                  <a:pt x="10291" y="26414"/>
                </a:lnTo>
                <a:lnTo>
                  <a:pt x="10299" y="26414"/>
                </a:lnTo>
                <a:lnTo>
                  <a:pt x="10309" y="26415"/>
                </a:lnTo>
                <a:lnTo>
                  <a:pt x="10329" y="26419"/>
                </a:lnTo>
                <a:lnTo>
                  <a:pt x="10343" y="26424"/>
                </a:lnTo>
                <a:lnTo>
                  <a:pt x="10350" y="26425"/>
                </a:lnTo>
                <a:lnTo>
                  <a:pt x="10357" y="26425"/>
                </a:lnTo>
                <a:lnTo>
                  <a:pt x="10363" y="26424"/>
                </a:lnTo>
                <a:lnTo>
                  <a:pt x="10369" y="26421"/>
                </a:lnTo>
                <a:lnTo>
                  <a:pt x="10374" y="26419"/>
                </a:lnTo>
                <a:lnTo>
                  <a:pt x="10380" y="26416"/>
                </a:lnTo>
                <a:lnTo>
                  <a:pt x="10389" y="26407"/>
                </a:lnTo>
                <a:lnTo>
                  <a:pt x="10400" y="26399"/>
                </a:lnTo>
                <a:lnTo>
                  <a:pt x="10411" y="26390"/>
                </a:lnTo>
                <a:lnTo>
                  <a:pt x="10417" y="26386"/>
                </a:lnTo>
                <a:lnTo>
                  <a:pt x="10424" y="26381"/>
                </a:lnTo>
                <a:lnTo>
                  <a:pt x="10432" y="26378"/>
                </a:lnTo>
                <a:lnTo>
                  <a:pt x="10440" y="26376"/>
                </a:lnTo>
                <a:lnTo>
                  <a:pt x="10458" y="26373"/>
                </a:lnTo>
                <a:lnTo>
                  <a:pt x="10474" y="26370"/>
                </a:lnTo>
                <a:lnTo>
                  <a:pt x="10508" y="26366"/>
                </a:lnTo>
                <a:lnTo>
                  <a:pt x="10524" y="26364"/>
                </a:lnTo>
                <a:lnTo>
                  <a:pt x="10541" y="26362"/>
                </a:lnTo>
                <a:lnTo>
                  <a:pt x="10557" y="26357"/>
                </a:lnTo>
                <a:lnTo>
                  <a:pt x="10575" y="26351"/>
                </a:lnTo>
                <a:lnTo>
                  <a:pt x="10593" y="26340"/>
                </a:lnTo>
                <a:lnTo>
                  <a:pt x="10606" y="26331"/>
                </a:lnTo>
                <a:lnTo>
                  <a:pt x="10621" y="26324"/>
                </a:lnTo>
                <a:lnTo>
                  <a:pt x="10636" y="26317"/>
                </a:lnTo>
                <a:lnTo>
                  <a:pt x="10641" y="26315"/>
                </a:lnTo>
                <a:lnTo>
                  <a:pt x="10646" y="26315"/>
                </a:lnTo>
                <a:lnTo>
                  <a:pt x="10651" y="26316"/>
                </a:lnTo>
                <a:lnTo>
                  <a:pt x="10653" y="26318"/>
                </a:lnTo>
                <a:lnTo>
                  <a:pt x="10654" y="26323"/>
                </a:lnTo>
                <a:lnTo>
                  <a:pt x="10654" y="26329"/>
                </a:lnTo>
                <a:lnTo>
                  <a:pt x="10654" y="26331"/>
                </a:lnTo>
                <a:lnTo>
                  <a:pt x="10655" y="26335"/>
                </a:lnTo>
                <a:lnTo>
                  <a:pt x="10656" y="26337"/>
                </a:lnTo>
                <a:lnTo>
                  <a:pt x="10659" y="26340"/>
                </a:lnTo>
                <a:lnTo>
                  <a:pt x="10667" y="26343"/>
                </a:lnTo>
                <a:lnTo>
                  <a:pt x="10678" y="26348"/>
                </a:lnTo>
                <a:lnTo>
                  <a:pt x="10691" y="26350"/>
                </a:lnTo>
                <a:lnTo>
                  <a:pt x="10706" y="26353"/>
                </a:lnTo>
                <a:lnTo>
                  <a:pt x="10739" y="26359"/>
                </a:lnTo>
                <a:lnTo>
                  <a:pt x="10772" y="26363"/>
                </a:lnTo>
                <a:lnTo>
                  <a:pt x="10790" y="26366"/>
                </a:lnTo>
                <a:lnTo>
                  <a:pt x="10805" y="26369"/>
                </a:lnTo>
                <a:lnTo>
                  <a:pt x="10818" y="26373"/>
                </a:lnTo>
                <a:lnTo>
                  <a:pt x="10829" y="26378"/>
                </a:lnTo>
                <a:lnTo>
                  <a:pt x="10838" y="26382"/>
                </a:lnTo>
                <a:lnTo>
                  <a:pt x="10841" y="26386"/>
                </a:lnTo>
                <a:lnTo>
                  <a:pt x="10844" y="26389"/>
                </a:lnTo>
                <a:lnTo>
                  <a:pt x="10848" y="26399"/>
                </a:lnTo>
                <a:lnTo>
                  <a:pt x="10851" y="26408"/>
                </a:lnTo>
                <a:lnTo>
                  <a:pt x="10858" y="26427"/>
                </a:lnTo>
                <a:lnTo>
                  <a:pt x="10861" y="26436"/>
                </a:lnTo>
                <a:lnTo>
                  <a:pt x="10867" y="26443"/>
                </a:lnTo>
                <a:lnTo>
                  <a:pt x="10874" y="26450"/>
                </a:lnTo>
                <a:lnTo>
                  <a:pt x="10885" y="26456"/>
                </a:lnTo>
                <a:lnTo>
                  <a:pt x="10900" y="26463"/>
                </a:lnTo>
                <a:lnTo>
                  <a:pt x="10917" y="26468"/>
                </a:lnTo>
                <a:lnTo>
                  <a:pt x="10933" y="26474"/>
                </a:lnTo>
                <a:lnTo>
                  <a:pt x="10949" y="26477"/>
                </a:lnTo>
                <a:lnTo>
                  <a:pt x="10956" y="26478"/>
                </a:lnTo>
                <a:lnTo>
                  <a:pt x="10960" y="26478"/>
                </a:lnTo>
                <a:lnTo>
                  <a:pt x="10963" y="26477"/>
                </a:lnTo>
                <a:lnTo>
                  <a:pt x="10965" y="26476"/>
                </a:lnTo>
                <a:lnTo>
                  <a:pt x="10966" y="26474"/>
                </a:lnTo>
                <a:lnTo>
                  <a:pt x="10965" y="26471"/>
                </a:lnTo>
                <a:lnTo>
                  <a:pt x="10963" y="26466"/>
                </a:lnTo>
                <a:lnTo>
                  <a:pt x="10957" y="26453"/>
                </a:lnTo>
                <a:lnTo>
                  <a:pt x="10955" y="26448"/>
                </a:lnTo>
                <a:lnTo>
                  <a:pt x="10955" y="26445"/>
                </a:lnTo>
                <a:lnTo>
                  <a:pt x="10956" y="26444"/>
                </a:lnTo>
                <a:lnTo>
                  <a:pt x="10959" y="26441"/>
                </a:lnTo>
                <a:lnTo>
                  <a:pt x="10963" y="26440"/>
                </a:lnTo>
                <a:lnTo>
                  <a:pt x="10968" y="26440"/>
                </a:lnTo>
                <a:lnTo>
                  <a:pt x="10971" y="26440"/>
                </a:lnTo>
                <a:lnTo>
                  <a:pt x="10975" y="26440"/>
                </a:lnTo>
                <a:lnTo>
                  <a:pt x="10978" y="26440"/>
                </a:lnTo>
                <a:lnTo>
                  <a:pt x="10983" y="26437"/>
                </a:lnTo>
                <a:lnTo>
                  <a:pt x="10986" y="26431"/>
                </a:lnTo>
                <a:lnTo>
                  <a:pt x="10998" y="26407"/>
                </a:lnTo>
                <a:lnTo>
                  <a:pt x="11004" y="26397"/>
                </a:lnTo>
                <a:lnTo>
                  <a:pt x="11012" y="26385"/>
                </a:lnTo>
                <a:lnTo>
                  <a:pt x="11015" y="26381"/>
                </a:lnTo>
                <a:lnTo>
                  <a:pt x="11019" y="26378"/>
                </a:lnTo>
                <a:lnTo>
                  <a:pt x="11027" y="26375"/>
                </a:lnTo>
                <a:lnTo>
                  <a:pt x="11037" y="26372"/>
                </a:lnTo>
                <a:lnTo>
                  <a:pt x="11048" y="26372"/>
                </a:lnTo>
                <a:lnTo>
                  <a:pt x="11068" y="26372"/>
                </a:lnTo>
                <a:lnTo>
                  <a:pt x="11088" y="26372"/>
                </a:lnTo>
                <a:lnTo>
                  <a:pt x="11104" y="26372"/>
                </a:lnTo>
                <a:lnTo>
                  <a:pt x="11113" y="26372"/>
                </a:lnTo>
                <a:lnTo>
                  <a:pt x="11116" y="26373"/>
                </a:lnTo>
                <a:lnTo>
                  <a:pt x="11117" y="26374"/>
                </a:lnTo>
                <a:lnTo>
                  <a:pt x="11117" y="26375"/>
                </a:lnTo>
                <a:lnTo>
                  <a:pt x="11117" y="26376"/>
                </a:lnTo>
                <a:lnTo>
                  <a:pt x="11116" y="26380"/>
                </a:lnTo>
                <a:lnTo>
                  <a:pt x="11115" y="26385"/>
                </a:lnTo>
                <a:lnTo>
                  <a:pt x="11116" y="26387"/>
                </a:lnTo>
                <a:lnTo>
                  <a:pt x="11117" y="26389"/>
                </a:lnTo>
                <a:lnTo>
                  <a:pt x="11119" y="26392"/>
                </a:lnTo>
                <a:lnTo>
                  <a:pt x="11123" y="26395"/>
                </a:lnTo>
                <a:lnTo>
                  <a:pt x="11131" y="26402"/>
                </a:lnTo>
                <a:lnTo>
                  <a:pt x="11141" y="26411"/>
                </a:lnTo>
                <a:lnTo>
                  <a:pt x="11163" y="26431"/>
                </a:lnTo>
                <a:lnTo>
                  <a:pt x="11174" y="26441"/>
                </a:lnTo>
                <a:lnTo>
                  <a:pt x="11185" y="26449"/>
                </a:lnTo>
                <a:lnTo>
                  <a:pt x="11190" y="26451"/>
                </a:lnTo>
                <a:lnTo>
                  <a:pt x="11195" y="26453"/>
                </a:lnTo>
                <a:lnTo>
                  <a:pt x="11200" y="26454"/>
                </a:lnTo>
                <a:lnTo>
                  <a:pt x="11204" y="26453"/>
                </a:lnTo>
                <a:lnTo>
                  <a:pt x="11208" y="26453"/>
                </a:lnTo>
                <a:lnTo>
                  <a:pt x="11214" y="26453"/>
                </a:lnTo>
                <a:lnTo>
                  <a:pt x="11224" y="26455"/>
                </a:lnTo>
                <a:lnTo>
                  <a:pt x="11228" y="26455"/>
                </a:lnTo>
                <a:lnTo>
                  <a:pt x="11232" y="26454"/>
                </a:lnTo>
                <a:lnTo>
                  <a:pt x="11237" y="26452"/>
                </a:lnTo>
                <a:lnTo>
                  <a:pt x="11240" y="26446"/>
                </a:lnTo>
                <a:lnTo>
                  <a:pt x="11243" y="26436"/>
                </a:lnTo>
                <a:lnTo>
                  <a:pt x="11249" y="26424"/>
                </a:lnTo>
                <a:lnTo>
                  <a:pt x="11253" y="26418"/>
                </a:lnTo>
                <a:lnTo>
                  <a:pt x="11256" y="26414"/>
                </a:lnTo>
                <a:lnTo>
                  <a:pt x="11262" y="26411"/>
                </a:lnTo>
                <a:lnTo>
                  <a:pt x="11268" y="26408"/>
                </a:lnTo>
                <a:lnTo>
                  <a:pt x="11276" y="26408"/>
                </a:lnTo>
                <a:lnTo>
                  <a:pt x="11283" y="26410"/>
                </a:lnTo>
                <a:lnTo>
                  <a:pt x="11291" y="26413"/>
                </a:lnTo>
                <a:lnTo>
                  <a:pt x="11300" y="26416"/>
                </a:lnTo>
                <a:lnTo>
                  <a:pt x="11315" y="26427"/>
                </a:lnTo>
                <a:lnTo>
                  <a:pt x="11330" y="26439"/>
                </a:lnTo>
                <a:lnTo>
                  <a:pt x="11345" y="26449"/>
                </a:lnTo>
                <a:lnTo>
                  <a:pt x="11354" y="26453"/>
                </a:lnTo>
                <a:lnTo>
                  <a:pt x="11361" y="26456"/>
                </a:lnTo>
                <a:lnTo>
                  <a:pt x="11369" y="26458"/>
                </a:lnTo>
                <a:lnTo>
                  <a:pt x="11377" y="26458"/>
                </a:lnTo>
                <a:lnTo>
                  <a:pt x="11384" y="26456"/>
                </a:lnTo>
                <a:lnTo>
                  <a:pt x="11391" y="26453"/>
                </a:lnTo>
                <a:lnTo>
                  <a:pt x="11400" y="26445"/>
                </a:lnTo>
                <a:lnTo>
                  <a:pt x="11406" y="26439"/>
                </a:lnTo>
                <a:lnTo>
                  <a:pt x="11415" y="26428"/>
                </a:lnTo>
                <a:lnTo>
                  <a:pt x="11419" y="26424"/>
                </a:lnTo>
                <a:lnTo>
                  <a:pt x="11425" y="26420"/>
                </a:lnTo>
                <a:lnTo>
                  <a:pt x="11434" y="26417"/>
                </a:lnTo>
                <a:lnTo>
                  <a:pt x="11448" y="26415"/>
                </a:lnTo>
                <a:lnTo>
                  <a:pt x="11456" y="26415"/>
                </a:lnTo>
                <a:lnTo>
                  <a:pt x="11463" y="26416"/>
                </a:lnTo>
                <a:lnTo>
                  <a:pt x="11480" y="26419"/>
                </a:lnTo>
                <a:lnTo>
                  <a:pt x="11497" y="26426"/>
                </a:lnTo>
                <a:lnTo>
                  <a:pt x="11513" y="26432"/>
                </a:lnTo>
                <a:lnTo>
                  <a:pt x="11531" y="26438"/>
                </a:lnTo>
                <a:lnTo>
                  <a:pt x="11547" y="26443"/>
                </a:lnTo>
                <a:lnTo>
                  <a:pt x="11554" y="26444"/>
                </a:lnTo>
                <a:lnTo>
                  <a:pt x="11561" y="26444"/>
                </a:lnTo>
                <a:lnTo>
                  <a:pt x="11569" y="26444"/>
                </a:lnTo>
                <a:lnTo>
                  <a:pt x="11574" y="26442"/>
                </a:lnTo>
                <a:lnTo>
                  <a:pt x="11573" y="26440"/>
                </a:lnTo>
                <a:lnTo>
                  <a:pt x="11570" y="26433"/>
                </a:lnTo>
                <a:lnTo>
                  <a:pt x="11565" y="26425"/>
                </a:lnTo>
                <a:lnTo>
                  <a:pt x="11562" y="26415"/>
                </a:lnTo>
                <a:lnTo>
                  <a:pt x="11560" y="26407"/>
                </a:lnTo>
                <a:lnTo>
                  <a:pt x="11561" y="26404"/>
                </a:lnTo>
                <a:lnTo>
                  <a:pt x="11561" y="26402"/>
                </a:lnTo>
                <a:lnTo>
                  <a:pt x="11563" y="26401"/>
                </a:lnTo>
                <a:lnTo>
                  <a:pt x="11566" y="26401"/>
                </a:lnTo>
                <a:lnTo>
                  <a:pt x="11572" y="26403"/>
                </a:lnTo>
                <a:lnTo>
                  <a:pt x="11577" y="26406"/>
                </a:lnTo>
                <a:lnTo>
                  <a:pt x="11586" y="26412"/>
                </a:lnTo>
                <a:lnTo>
                  <a:pt x="11595" y="26416"/>
                </a:lnTo>
                <a:lnTo>
                  <a:pt x="11614" y="26423"/>
                </a:lnTo>
                <a:lnTo>
                  <a:pt x="11634" y="26428"/>
                </a:lnTo>
                <a:lnTo>
                  <a:pt x="11643" y="26431"/>
                </a:lnTo>
                <a:lnTo>
                  <a:pt x="11653" y="26434"/>
                </a:lnTo>
                <a:lnTo>
                  <a:pt x="11675" y="26444"/>
                </a:lnTo>
                <a:lnTo>
                  <a:pt x="11686" y="26448"/>
                </a:lnTo>
                <a:lnTo>
                  <a:pt x="11697" y="26452"/>
                </a:lnTo>
                <a:lnTo>
                  <a:pt x="11707" y="26454"/>
                </a:lnTo>
                <a:lnTo>
                  <a:pt x="11719" y="26455"/>
                </a:lnTo>
                <a:lnTo>
                  <a:pt x="11731" y="26455"/>
                </a:lnTo>
                <a:lnTo>
                  <a:pt x="11743" y="26453"/>
                </a:lnTo>
                <a:lnTo>
                  <a:pt x="11744" y="26452"/>
                </a:lnTo>
                <a:lnTo>
                  <a:pt x="11745" y="26451"/>
                </a:lnTo>
                <a:lnTo>
                  <a:pt x="11747" y="26446"/>
                </a:lnTo>
                <a:lnTo>
                  <a:pt x="11745" y="26440"/>
                </a:lnTo>
                <a:lnTo>
                  <a:pt x="11743" y="26431"/>
                </a:lnTo>
                <a:lnTo>
                  <a:pt x="11740" y="26415"/>
                </a:lnTo>
                <a:lnTo>
                  <a:pt x="11739" y="26408"/>
                </a:lnTo>
                <a:lnTo>
                  <a:pt x="11738" y="26402"/>
                </a:lnTo>
                <a:lnTo>
                  <a:pt x="11744" y="26374"/>
                </a:lnTo>
                <a:lnTo>
                  <a:pt x="11748" y="26355"/>
                </a:lnTo>
                <a:lnTo>
                  <a:pt x="11750" y="26337"/>
                </a:lnTo>
                <a:lnTo>
                  <a:pt x="11750" y="26328"/>
                </a:lnTo>
                <a:lnTo>
                  <a:pt x="11750" y="26319"/>
                </a:lnTo>
                <a:lnTo>
                  <a:pt x="11749" y="26311"/>
                </a:lnTo>
                <a:lnTo>
                  <a:pt x="11747" y="26302"/>
                </a:lnTo>
                <a:lnTo>
                  <a:pt x="11743" y="26296"/>
                </a:lnTo>
                <a:lnTo>
                  <a:pt x="11740" y="26289"/>
                </a:lnTo>
                <a:lnTo>
                  <a:pt x="11735" y="26284"/>
                </a:lnTo>
                <a:lnTo>
                  <a:pt x="11728" y="26278"/>
                </a:lnTo>
                <a:lnTo>
                  <a:pt x="11724" y="26277"/>
                </a:lnTo>
                <a:lnTo>
                  <a:pt x="11719" y="26277"/>
                </a:lnTo>
                <a:lnTo>
                  <a:pt x="11705" y="26277"/>
                </a:lnTo>
                <a:lnTo>
                  <a:pt x="11690" y="26277"/>
                </a:lnTo>
                <a:lnTo>
                  <a:pt x="11674" y="26278"/>
                </a:lnTo>
                <a:lnTo>
                  <a:pt x="11660" y="26277"/>
                </a:lnTo>
                <a:lnTo>
                  <a:pt x="11654" y="26275"/>
                </a:lnTo>
                <a:lnTo>
                  <a:pt x="11649" y="26273"/>
                </a:lnTo>
                <a:lnTo>
                  <a:pt x="11646" y="26271"/>
                </a:lnTo>
                <a:lnTo>
                  <a:pt x="11645" y="26266"/>
                </a:lnTo>
                <a:lnTo>
                  <a:pt x="11645" y="26261"/>
                </a:lnTo>
                <a:lnTo>
                  <a:pt x="11647" y="26254"/>
                </a:lnTo>
                <a:lnTo>
                  <a:pt x="11651" y="26249"/>
                </a:lnTo>
                <a:lnTo>
                  <a:pt x="11660" y="26240"/>
                </a:lnTo>
                <a:lnTo>
                  <a:pt x="11683" y="26222"/>
                </a:lnTo>
                <a:lnTo>
                  <a:pt x="11704" y="26204"/>
                </a:lnTo>
                <a:lnTo>
                  <a:pt x="11711" y="26198"/>
                </a:lnTo>
                <a:lnTo>
                  <a:pt x="11712" y="26197"/>
                </a:lnTo>
                <a:lnTo>
                  <a:pt x="11713" y="26195"/>
                </a:lnTo>
                <a:lnTo>
                  <a:pt x="11710" y="26189"/>
                </a:lnTo>
                <a:lnTo>
                  <a:pt x="11706" y="26184"/>
                </a:lnTo>
                <a:lnTo>
                  <a:pt x="11702" y="26178"/>
                </a:lnTo>
                <a:lnTo>
                  <a:pt x="11698" y="26174"/>
                </a:lnTo>
                <a:lnTo>
                  <a:pt x="11689" y="26168"/>
                </a:lnTo>
                <a:lnTo>
                  <a:pt x="11683" y="26160"/>
                </a:lnTo>
                <a:lnTo>
                  <a:pt x="11679" y="26157"/>
                </a:lnTo>
                <a:lnTo>
                  <a:pt x="11678" y="26152"/>
                </a:lnTo>
                <a:lnTo>
                  <a:pt x="11677" y="26148"/>
                </a:lnTo>
                <a:lnTo>
                  <a:pt x="11678" y="26143"/>
                </a:lnTo>
                <a:lnTo>
                  <a:pt x="11681" y="26137"/>
                </a:lnTo>
                <a:lnTo>
                  <a:pt x="11686" y="26130"/>
                </a:lnTo>
                <a:lnTo>
                  <a:pt x="11692" y="26122"/>
                </a:lnTo>
                <a:lnTo>
                  <a:pt x="11701" y="26112"/>
                </a:lnTo>
                <a:lnTo>
                  <a:pt x="11713" y="26100"/>
                </a:lnTo>
                <a:lnTo>
                  <a:pt x="11722" y="26091"/>
                </a:lnTo>
                <a:lnTo>
                  <a:pt x="11728" y="26083"/>
                </a:lnTo>
                <a:lnTo>
                  <a:pt x="11731" y="26074"/>
                </a:lnTo>
                <a:lnTo>
                  <a:pt x="11734" y="26066"/>
                </a:lnTo>
                <a:lnTo>
                  <a:pt x="11732" y="26056"/>
                </a:lnTo>
                <a:lnTo>
                  <a:pt x="11730" y="26043"/>
                </a:lnTo>
                <a:lnTo>
                  <a:pt x="11726" y="26028"/>
                </a:lnTo>
                <a:lnTo>
                  <a:pt x="11725" y="26019"/>
                </a:lnTo>
                <a:lnTo>
                  <a:pt x="11725" y="26009"/>
                </a:lnTo>
                <a:lnTo>
                  <a:pt x="11727" y="25999"/>
                </a:lnTo>
                <a:lnTo>
                  <a:pt x="11731" y="25991"/>
                </a:lnTo>
                <a:lnTo>
                  <a:pt x="11737" y="25981"/>
                </a:lnTo>
                <a:lnTo>
                  <a:pt x="11742" y="25973"/>
                </a:lnTo>
                <a:lnTo>
                  <a:pt x="11749" y="25966"/>
                </a:lnTo>
                <a:lnTo>
                  <a:pt x="11755" y="25960"/>
                </a:lnTo>
                <a:lnTo>
                  <a:pt x="11760" y="25958"/>
                </a:lnTo>
                <a:lnTo>
                  <a:pt x="11765" y="25957"/>
                </a:lnTo>
                <a:lnTo>
                  <a:pt x="11770" y="25957"/>
                </a:lnTo>
                <a:lnTo>
                  <a:pt x="11777" y="25957"/>
                </a:lnTo>
                <a:lnTo>
                  <a:pt x="11792" y="25959"/>
                </a:lnTo>
                <a:lnTo>
                  <a:pt x="11809" y="25964"/>
                </a:lnTo>
                <a:lnTo>
                  <a:pt x="11841" y="25974"/>
                </a:lnTo>
                <a:lnTo>
                  <a:pt x="11863" y="25982"/>
                </a:lnTo>
                <a:lnTo>
                  <a:pt x="11877" y="25986"/>
                </a:lnTo>
                <a:lnTo>
                  <a:pt x="11888" y="25991"/>
                </a:lnTo>
                <a:lnTo>
                  <a:pt x="11896" y="25995"/>
                </a:lnTo>
                <a:lnTo>
                  <a:pt x="11905" y="26000"/>
                </a:lnTo>
                <a:lnTo>
                  <a:pt x="11913" y="26007"/>
                </a:lnTo>
                <a:lnTo>
                  <a:pt x="11920" y="26013"/>
                </a:lnTo>
                <a:lnTo>
                  <a:pt x="11936" y="26030"/>
                </a:lnTo>
                <a:lnTo>
                  <a:pt x="11939" y="26031"/>
                </a:lnTo>
                <a:lnTo>
                  <a:pt x="11942" y="26032"/>
                </a:lnTo>
                <a:lnTo>
                  <a:pt x="11949" y="26030"/>
                </a:lnTo>
                <a:lnTo>
                  <a:pt x="11959" y="26026"/>
                </a:lnTo>
                <a:lnTo>
                  <a:pt x="11970" y="26022"/>
                </a:lnTo>
                <a:lnTo>
                  <a:pt x="11992" y="26011"/>
                </a:lnTo>
                <a:lnTo>
                  <a:pt x="12000" y="26008"/>
                </a:lnTo>
                <a:lnTo>
                  <a:pt x="12007" y="26006"/>
                </a:lnTo>
                <a:lnTo>
                  <a:pt x="12020" y="26007"/>
                </a:lnTo>
                <a:lnTo>
                  <a:pt x="12032" y="26008"/>
                </a:lnTo>
                <a:lnTo>
                  <a:pt x="12043" y="26012"/>
                </a:lnTo>
                <a:lnTo>
                  <a:pt x="12051" y="26017"/>
                </a:lnTo>
                <a:lnTo>
                  <a:pt x="12061" y="26022"/>
                </a:lnTo>
                <a:lnTo>
                  <a:pt x="12070" y="26029"/>
                </a:lnTo>
                <a:lnTo>
                  <a:pt x="12089" y="26042"/>
                </a:lnTo>
                <a:lnTo>
                  <a:pt x="12111" y="26057"/>
                </a:lnTo>
                <a:lnTo>
                  <a:pt x="12133" y="26072"/>
                </a:lnTo>
                <a:lnTo>
                  <a:pt x="12175" y="26106"/>
                </a:lnTo>
                <a:lnTo>
                  <a:pt x="12197" y="26122"/>
                </a:lnTo>
                <a:lnTo>
                  <a:pt x="12220" y="26137"/>
                </a:lnTo>
                <a:lnTo>
                  <a:pt x="12230" y="26144"/>
                </a:lnTo>
                <a:lnTo>
                  <a:pt x="12242" y="26150"/>
                </a:lnTo>
                <a:lnTo>
                  <a:pt x="12254" y="26156"/>
                </a:lnTo>
                <a:lnTo>
                  <a:pt x="12266" y="26160"/>
                </a:lnTo>
                <a:lnTo>
                  <a:pt x="12273" y="26161"/>
                </a:lnTo>
                <a:lnTo>
                  <a:pt x="12278" y="26161"/>
                </a:lnTo>
                <a:lnTo>
                  <a:pt x="12281" y="26161"/>
                </a:lnTo>
                <a:lnTo>
                  <a:pt x="12285" y="26159"/>
                </a:lnTo>
                <a:lnTo>
                  <a:pt x="12286" y="26156"/>
                </a:lnTo>
                <a:lnTo>
                  <a:pt x="12287" y="26151"/>
                </a:lnTo>
                <a:lnTo>
                  <a:pt x="12288" y="26142"/>
                </a:lnTo>
                <a:lnTo>
                  <a:pt x="12287" y="26131"/>
                </a:lnTo>
                <a:lnTo>
                  <a:pt x="12288" y="26119"/>
                </a:lnTo>
                <a:lnTo>
                  <a:pt x="12289" y="26114"/>
                </a:lnTo>
                <a:lnTo>
                  <a:pt x="12291" y="26109"/>
                </a:lnTo>
                <a:lnTo>
                  <a:pt x="12293" y="26106"/>
                </a:lnTo>
                <a:lnTo>
                  <a:pt x="12298" y="26102"/>
                </a:lnTo>
                <a:lnTo>
                  <a:pt x="12302" y="26100"/>
                </a:lnTo>
                <a:lnTo>
                  <a:pt x="12307" y="26099"/>
                </a:lnTo>
                <a:lnTo>
                  <a:pt x="12313" y="26099"/>
                </a:lnTo>
                <a:lnTo>
                  <a:pt x="12318" y="26099"/>
                </a:lnTo>
                <a:lnTo>
                  <a:pt x="12330" y="26104"/>
                </a:lnTo>
                <a:lnTo>
                  <a:pt x="12342" y="26110"/>
                </a:lnTo>
                <a:lnTo>
                  <a:pt x="12354" y="26117"/>
                </a:lnTo>
                <a:lnTo>
                  <a:pt x="12366" y="26124"/>
                </a:lnTo>
                <a:lnTo>
                  <a:pt x="12376" y="26131"/>
                </a:lnTo>
                <a:lnTo>
                  <a:pt x="12384" y="26136"/>
                </a:lnTo>
                <a:lnTo>
                  <a:pt x="12396" y="26143"/>
                </a:lnTo>
                <a:lnTo>
                  <a:pt x="12408" y="26150"/>
                </a:lnTo>
                <a:lnTo>
                  <a:pt x="12429" y="26162"/>
                </a:lnTo>
                <a:lnTo>
                  <a:pt x="12440" y="26168"/>
                </a:lnTo>
                <a:lnTo>
                  <a:pt x="12452" y="26172"/>
                </a:lnTo>
                <a:lnTo>
                  <a:pt x="12466" y="26174"/>
                </a:lnTo>
                <a:lnTo>
                  <a:pt x="12481" y="26175"/>
                </a:lnTo>
                <a:lnTo>
                  <a:pt x="12496" y="26175"/>
                </a:lnTo>
                <a:lnTo>
                  <a:pt x="12512" y="26173"/>
                </a:lnTo>
                <a:lnTo>
                  <a:pt x="12547" y="26170"/>
                </a:lnTo>
                <a:lnTo>
                  <a:pt x="12565" y="26169"/>
                </a:lnTo>
                <a:lnTo>
                  <a:pt x="12581" y="26170"/>
                </a:lnTo>
                <a:lnTo>
                  <a:pt x="12590" y="26171"/>
                </a:lnTo>
                <a:lnTo>
                  <a:pt x="12597" y="26172"/>
                </a:lnTo>
                <a:lnTo>
                  <a:pt x="12604" y="26175"/>
                </a:lnTo>
                <a:lnTo>
                  <a:pt x="12610" y="26178"/>
                </a:lnTo>
                <a:lnTo>
                  <a:pt x="12618" y="26183"/>
                </a:lnTo>
                <a:lnTo>
                  <a:pt x="12625" y="26189"/>
                </a:lnTo>
                <a:lnTo>
                  <a:pt x="12638" y="26202"/>
                </a:lnTo>
                <a:lnTo>
                  <a:pt x="12652" y="26216"/>
                </a:lnTo>
                <a:lnTo>
                  <a:pt x="12660" y="26223"/>
                </a:lnTo>
                <a:lnTo>
                  <a:pt x="12669" y="26229"/>
                </a:lnTo>
                <a:lnTo>
                  <a:pt x="12676" y="26234"/>
                </a:lnTo>
                <a:lnTo>
                  <a:pt x="12683" y="26238"/>
                </a:lnTo>
                <a:lnTo>
                  <a:pt x="12687" y="26244"/>
                </a:lnTo>
                <a:lnTo>
                  <a:pt x="12691" y="26248"/>
                </a:lnTo>
                <a:lnTo>
                  <a:pt x="12698" y="26258"/>
                </a:lnTo>
                <a:lnTo>
                  <a:pt x="12702" y="26267"/>
                </a:lnTo>
                <a:lnTo>
                  <a:pt x="12709" y="26289"/>
                </a:lnTo>
                <a:lnTo>
                  <a:pt x="12714" y="26301"/>
                </a:lnTo>
                <a:lnTo>
                  <a:pt x="12723" y="26313"/>
                </a:lnTo>
                <a:lnTo>
                  <a:pt x="12738" y="26330"/>
                </a:lnTo>
                <a:lnTo>
                  <a:pt x="12746" y="26338"/>
                </a:lnTo>
                <a:lnTo>
                  <a:pt x="12754" y="26346"/>
                </a:lnTo>
                <a:lnTo>
                  <a:pt x="12763" y="26352"/>
                </a:lnTo>
                <a:lnTo>
                  <a:pt x="12772" y="26359"/>
                </a:lnTo>
                <a:lnTo>
                  <a:pt x="12782" y="26363"/>
                </a:lnTo>
                <a:lnTo>
                  <a:pt x="12790" y="26367"/>
                </a:lnTo>
                <a:lnTo>
                  <a:pt x="12800" y="26370"/>
                </a:lnTo>
                <a:lnTo>
                  <a:pt x="12811" y="26372"/>
                </a:lnTo>
                <a:lnTo>
                  <a:pt x="12821" y="26373"/>
                </a:lnTo>
                <a:lnTo>
                  <a:pt x="12831" y="26373"/>
                </a:lnTo>
                <a:lnTo>
                  <a:pt x="12841" y="26370"/>
                </a:lnTo>
                <a:lnTo>
                  <a:pt x="12852" y="26367"/>
                </a:lnTo>
                <a:lnTo>
                  <a:pt x="12864" y="26363"/>
                </a:lnTo>
                <a:lnTo>
                  <a:pt x="12875" y="26356"/>
                </a:lnTo>
                <a:lnTo>
                  <a:pt x="12884" y="26352"/>
                </a:lnTo>
                <a:lnTo>
                  <a:pt x="12892" y="26349"/>
                </a:lnTo>
                <a:lnTo>
                  <a:pt x="12900" y="26347"/>
                </a:lnTo>
                <a:lnTo>
                  <a:pt x="12907" y="26346"/>
                </a:lnTo>
                <a:lnTo>
                  <a:pt x="12915" y="26346"/>
                </a:lnTo>
                <a:lnTo>
                  <a:pt x="12923" y="26346"/>
                </a:lnTo>
                <a:lnTo>
                  <a:pt x="12938" y="26348"/>
                </a:lnTo>
                <a:lnTo>
                  <a:pt x="12952" y="26350"/>
                </a:lnTo>
                <a:lnTo>
                  <a:pt x="12959" y="26351"/>
                </a:lnTo>
                <a:lnTo>
                  <a:pt x="12967" y="26351"/>
                </a:lnTo>
                <a:lnTo>
                  <a:pt x="12975" y="26350"/>
                </a:lnTo>
                <a:lnTo>
                  <a:pt x="12982" y="26348"/>
                </a:lnTo>
                <a:lnTo>
                  <a:pt x="12990" y="26344"/>
                </a:lnTo>
                <a:lnTo>
                  <a:pt x="12997" y="26340"/>
                </a:lnTo>
                <a:lnTo>
                  <a:pt x="13002" y="26338"/>
                </a:lnTo>
                <a:lnTo>
                  <a:pt x="13007" y="26336"/>
                </a:lnTo>
                <a:lnTo>
                  <a:pt x="13019" y="26332"/>
                </a:lnTo>
                <a:lnTo>
                  <a:pt x="13032" y="26331"/>
                </a:lnTo>
                <a:lnTo>
                  <a:pt x="13047" y="26331"/>
                </a:lnTo>
                <a:lnTo>
                  <a:pt x="13077" y="26331"/>
                </a:lnTo>
                <a:lnTo>
                  <a:pt x="13099" y="26334"/>
                </a:lnTo>
                <a:lnTo>
                  <a:pt x="13114" y="26336"/>
                </a:lnTo>
                <a:lnTo>
                  <a:pt x="13125" y="26338"/>
                </a:lnTo>
                <a:lnTo>
                  <a:pt x="13135" y="26342"/>
                </a:lnTo>
                <a:lnTo>
                  <a:pt x="13143" y="26347"/>
                </a:lnTo>
                <a:lnTo>
                  <a:pt x="13148" y="26353"/>
                </a:lnTo>
                <a:lnTo>
                  <a:pt x="13154" y="26362"/>
                </a:lnTo>
                <a:lnTo>
                  <a:pt x="13158" y="26372"/>
                </a:lnTo>
                <a:lnTo>
                  <a:pt x="13163" y="26382"/>
                </a:lnTo>
                <a:lnTo>
                  <a:pt x="13166" y="26387"/>
                </a:lnTo>
                <a:lnTo>
                  <a:pt x="13169" y="26391"/>
                </a:lnTo>
                <a:lnTo>
                  <a:pt x="13173" y="26393"/>
                </a:lnTo>
                <a:lnTo>
                  <a:pt x="13178" y="26397"/>
                </a:lnTo>
                <a:lnTo>
                  <a:pt x="13189" y="26401"/>
                </a:lnTo>
                <a:lnTo>
                  <a:pt x="13202" y="26404"/>
                </a:lnTo>
                <a:lnTo>
                  <a:pt x="13216" y="26407"/>
                </a:lnTo>
                <a:lnTo>
                  <a:pt x="13229" y="26411"/>
                </a:lnTo>
                <a:lnTo>
                  <a:pt x="13239" y="26416"/>
                </a:lnTo>
                <a:lnTo>
                  <a:pt x="13244" y="26418"/>
                </a:lnTo>
                <a:lnTo>
                  <a:pt x="13247" y="26423"/>
                </a:lnTo>
                <a:lnTo>
                  <a:pt x="13251" y="26429"/>
                </a:lnTo>
                <a:lnTo>
                  <a:pt x="13255" y="26438"/>
                </a:lnTo>
                <a:lnTo>
                  <a:pt x="13257" y="26448"/>
                </a:lnTo>
                <a:lnTo>
                  <a:pt x="13258" y="26457"/>
                </a:lnTo>
                <a:lnTo>
                  <a:pt x="13261" y="26478"/>
                </a:lnTo>
                <a:lnTo>
                  <a:pt x="13263" y="26487"/>
                </a:lnTo>
                <a:lnTo>
                  <a:pt x="13268" y="26495"/>
                </a:lnTo>
                <a:lnTo>
                  <a:pt x="13273" y="26504"/>
                </a:lnTo>
                <a:lnTo>
                  <a:pt x="13282" y="26512"/>
                </a:lnTo>
                <a:lnTo>
                  <a:pt x="13300" y="26528"/>
                </a:lnTo>
                <a:lnTo>
                  <a:pt x="13310" y="26535"/>
                </a:lnTo>
                <a:lnTo>
                  <a:pt x="13317" y="26543"/>
                </a:lnTo>
                <a:lnTo>
                  <a:pt x="13324" y="26552"/>
                </a:lnTo>
                <a:lnTo>
                  <a:pt x="13326" y="26556"/>
                </a:lnTo>
                <a:lnTo>
                  <a:pt x="13327" y="26560"/>
                </a:lnTo>
                <a:lnTo>
                  <a:pt x="13334" y="26586"/>
                </a:lnTo>
                <a:lnTo>
                  <a:pt x="13339" y="26606"/>
                </a:lnTo>
                <a:lnTo>
                  <a:pt x="13347" y="26627"/>
                </a:lnTo>
                <a:lnTo>
                  <a:pt x="13354" y="26646"/>
                </a:lnTo>
                <a:lnTo>
                  <a:pt x="13362" y="26662"/>
                </a:lnTo>
                <a:lnTo>
                  <a:pt x="13365" y="26669"/>
                </a:lnTo>
                <a:lnTo>
                  <a:pt x="13370" y="26674"/>
                </a:lnTo>
                <a:lnTo>
                  <a:pt x="13373" y="26678"/>
                </a:lnTo>
                <a:lnTo>
                  <a:pt x="13376" y="26679"/>
                </a:lnTo>
                <a:lnTo>
                  <a:pt x="13396" y="26680"/>
                </a:lnTo>
                <a:lnTo>
                  <a:pt x="13410" y="26680"/>
                </a:lnTo>
                <a:lnTo>
                  <a:pt x="13425" y="26679"/>
                </a:lnTo>
                <a:lnTo>
                  <a:pt x="13432" y="26676"/>
                </a:lnTo>
                <a:lnTo>
                  <a:pt x="13439" y="26675"/>
                </a:lnTo>
                <a:lnTo>
                  <a:pt x="13446" y="26672"/>
                </a:lnTo>
                <a:lnTo>
                  <a:pt x="13450" y="26669"/>
                </a:lnTo>
                <a:lnTo>
                  <a:pt x="13454" y="26663"/>
                </a:lnTo>
                <a:lnTo>
                  <a:pt x="13456" y="26658"/>
                </a:lnTo>
                <a:lnTo>
                  <a:pt x="13457" y="26652"/>
                </a:lnTo>
                <a:lnTo>
                  <a:pt x="13456" y="26644"/>
                </a:lnTo>
                <a:lnTo>
                  <a:pt x="13455" y="26635"/>
                </a:lnTo>
                <a:lnTo>
                  <a:pt x="13454" y="26627"/>
                </a:lnTo>
                <a:lnTo>
                  <a:pt x="13455" y="26617"/>
                </a:lnTo>
                <a:lnTo>
                  <a:pt x="13456" y="26607"/>
                </a:lnTo>
                <a:lnTo>
                  <a:pt x="13460" y="26588"/>
                </a:lnTo>
                <a:lnTo>
                  <a:pt x="13464" y="26571"/>
                </a:lnTo>
                <a:lnTo>
                  <a:pt x="13465" y="26568"/>
                </a:lnTo>
                <a:lnTo>
                  <a:pt x="13467" y="26566"/>
                </a:lnTo>
                <a:lnTo>
                  <a:pt x="13473" y="26561"/>
                </a:lnTo>
                <a:lnTo>
                  <a:pt x="13479" y="26560"/>
                </a:lnTo>
                <a:lnTo>
                  <a:pt x="13486" y="26559"/>
                </a:lnTo>
                <a:lnTo>
                  <a:pt x="13501" y="26560"/>
                </a:lnTo>
                <a:lnTo>
                  <a:pt x="13508" y="26561"/>
                </a:lnTo>
                <a:lnTo>
                  <a:pt x="13516" y="26560"/>
                </a:lnTo>
                <a:lnTo>
                  <a:pt x="13533" y="26558"/>
                </a:lnTo>
                <a:lnTo>
                  <a:pt x="13551" y="26557"/>
                </a:lnTo>
                <a:lnTo>
                  <a:pt x="13568" y="26557"/>
                </a:lnTo>
                <a:lnTo>
                  <a:pt x="13584" y="26559"/>
                </a:lnTo>
                <a:lnTo>
                  <a:pt x="13601" y="26564"/>
                </a:lnTo>
                <a:lnTo>
                  <a:pt x="13616" y="26569"/>
                </a:lnTo>
                <a:lnTo>
                  <a:pt x="13622" y="26573"/>
                </a:lnTo>
                <a:lnTo>
                  <a:pt x="13630" y="26578"/>
                </a:lnTo>
                <a:lnTo>
                  <a:pt x="13636" y="26583"/>
                </a:lnTo>
                <a:lnTo>
                  <a:pt x="13644" y="26590"/>
                </a:lnTo>
                <a:lnTo>
                  <a:pt x="13651" y="26596"/>
                </a:lnTo>
                <a:lnTo>
                  <a:pt x="13658" y="26603"/>
                </a:lnTo>
                <a:lnTo>
                  <a:pt x="13667" y="26607"/>
                </a:lnTo>
                <a:lnTo>
                  <a:pt x="13676" y="26611"/>
                </a:lnTo>
                <a:lnTo>
                  <a:pt x="13693" y="26618"/>
                </a:lnTo>
                <a:lnTo>
                  <a:pt x="13711" y="26623"/>
                </a:lnTo>
                <a:lnTo>
                  <a:pt x="13731" y="26628"/>
                </a:lnTo>
                <a:lnTo>
                  <a:pt x="13751" y="26631"/>
                </a:lnTo>
                <a:lnTo>
                  <a:pt x="13771" y="26635"/>
                </a:lnTo>
                <a:lnTo>
                  <a:pt x="13791" y="26640"/>
                </a:lnTo>
                <a:lnTo>
                  <a:pt x="13797" y="26641"/>
                </a:lnTo>
                <a:lnTo>
                  <a:pt x="13804" y="26641"/>
                </a:lnTo>
                <a:lnTo>
                  <a:pt x="13820" y="26640"/>
                </a:lnTo>
                <a:lnTo>
                  <a:pt x="13855" y="26635"/>
                </a:lnTo>
                <a:lnTo>
                  <a:pt x="13871" y="26632"/>
                </a:lnTo>
                <a:lnTo>
                  <a:pt x="13886" y="26632"/>
                </a:lnTo>
                <a:lnTo>
                  <a:pt x="13892" y="26633"/>
                </a:lnTo>
                <a:lnTo>
                  <a:pt x="13898" y="26634"/>
                </a:lnTo>
                <a:lnTo>
                  <a:pt x="13902" y="26636"/>
                </a:lnTo>
                <a:lnTo>
                  <a:pt x="13904" y="26641"/>
                </a:lnTo>
                <a:lnTo>
                  <a:pt x="13910" y="26648"/>
                </a:lnTo>
                <a:lnTo>
                  <a:pt x="13915" y="26655"/>
                </a:lnTo>
                <a:lnTo>
                  <a:pt x="13920" y="26659"/>
                </a:lnTo>
                <a:lnTo>
                  <a:pt x="13925" y="26661"/>
                </a:lnTo>
                <a:lnTo>
                  <a:pt x="13930" y="26661"/>
                </a:lnTo>
                <a:lnTo>
                  <a:pt x="13937" y="26660"/>
                </a:lnTo>
                <a:lnTo>
                  <a:pt x="13943" y="26658"/>
                </a:lnTo>
                <a:lnTo>
                  <a:pt x="13952" y="26655"/>
                </a:lnTo>
                <a:lnTo>
                  <a:pt x="13958" y="26654"/>
                </a:lnTo>
                <a:lnTo>
                  <a:pt x="13966" y="26654"/>
                </a:lnTo>
                <a:lnTo>
                  <a:pt x="13978" y="26655"/>
                </a:lnTo>
                <a:lnTo>
                  <a:pt x="13990" y="26657"/>
                </a:lnTo>
                <a:lnTo>
                  <a:pt x="14001" y="26660"/>
                </a:lnTo>
                <a:lnTo>
                  <a:pt x="14011" y="26663"/>
                </a:lnTo>
                <a:lnTo>
                  <a:pt x="14015" y="26666"/>
                </a:lnTo>
                <a:lnTo>
                  <a:pt x="14017" y="26669"/>
                </a:lnTo>
                <a:lnTo>
                  <a:pt x="14019" y="26671"/>
                </a:lnTo>
                <a:lnTo>
                  <a:pt x="14021" y="26674"/>
                </a:lnTo>
                <a:lnTo>
                  <a:pt x="14019" y="26679"/>
                </a:lnTo>
                <a:lnTo>
                  <a:pt x="14018" y="26684"/>
                </a:lnTo>
                <a:lnTo>
                  <a:pt x="14015" y="26695"/>
                </a:lnTo>
                <a:lnTo>
                  <a:pt x="14005" y="26716"/>
                </a:lnTo>
                <a:lnTo>
                  <a:pt x="14001" y="26726"/>
                </a:lnTo>
                <a:lnTo>
                  <a:pt x="13998" y="26737"/>
                </a:lnTo>
                <a:lnTo>
                  <a:pt x="13997" y="26743"/>
                </a:lnTo>
                <a:lnTo>
                  <a:pt x="13997" y="26749"/>
                </a:lnTo>
                <a:lnTo>
                  <a:pt x="13998" y="26755"/>
                </a:lnTo>
                <a:lnTo>
                  <a:pt x="13999" y="26761"/>
                </a:lnTo>
                <a:lnTo>
                  <a:pt x="14001" y="26763"/>
                </a:lnTo>
                <a:lnTo>
                  <a:pt x="14003" y="26765"/>
                </a:lnTo>
                <a:lnTo>
                  <a:pt x="14005" y="26767"/>
                </a:lnTo>
                <a:lnTo>
                  <a:pt x="14009" y="26768"/>
                </a:lnTo>
                <a:lnTo>
                  <a:pt x="14017" y="26768"/>
                </a:lnTo>
                <a:lnTo>
                  <a:pt x="14026" y="26767"/>
                </a:lnTo>
                <a:lnTo>
                  <a:pt x="14044" y="26762"/>
                </a:lnTo>
                <a:lnTo>
                  <a:pt x="14052" y="26761"/>
                </a:lnTo>
                <a:lnTo>
                  <a:pt x="14058" y="26761"/>
                </a:lnTo>
                <a:lnTo>
                  <a:pt x="14067" y="26762"/>
                </a:lnTo>
                <a:lnTo>
                  <a:pt x="14077" y="26765"/>
                </a:lnTo>
                <a:lnTo>
                  <a:pt x="14087" y="26769"/>
                </a:lnTo>
                <a:lnTo>
                  <a:pt x="14095" y="26773"/>
                </a:lnTo>
                <a:lnTo>
                  <a:pt x="14113" y="26784"/>
                </a:lnTo>
                <a:lnTo>
                  <a:pt x="14129" y="26796"/>
                </a:lnTo>
                <a:lnTo>
                  <a:pt x="14118" y="26806"/>
                </a:lnTo>
                <a:lnTo>
                  <a:pt x="14106" y="26813"/>
                </a:lnTo>
                <a:lnTo>
                  <a:pt x="14094" y="26820"/>
                </a:lnTo>
                <a:lnTo>
                  <a:pt x="14082" y="26826"/>
                </a:lnTo>
                <a:lnTo>
                  <a:pt x="14057" y="26839"/>
                </a:lnTo>
                <a:lnTo>
                  <a:pt x="14045" y="26847"/>
                </a:lnTo>
                <a:lnTo>
                  <a:pt x="14035" y="26856"/>
                </a:lnTo>
                <a:lnTo>
                  <a:pt x="14031" y="26859"/>
                </a:lnTo>
                <a:lnTo>
                  <a:pt x="14029" y="26862"/>
                </a:lnTo>
                <a:lnTo>
                  <a:pt x="14027" y="26865"/>
                </a:lnTo>
                <a:lnTo>
                  <a:pt x="14027" y="26870"/>
                </a:lnTo>
                <a:lnTo>
                  <a:pt x="14026" y="26877"/>
                </a:lnTo>
                <a:lnTo>
                  <a:pt x="14027" y="26887"/>
                </a:lnTo>
                <a:lnTo>
                  <a:pt x="14027" y="26896"/>
                </a:lnTo>
                <a:lnTo>
                  <a:pt x="14025" y="26905"/>
                </a:lnTo>
                <a:lnTo>
                  <a:pt x="14023" y="26910"/>
                </a:lnTo>
                <a:lnTo>
                  <a:pt x="14021" y="26915"/>
                </a:lnTo>
                <a:lnTo>
                  <a:pt x="14016" y="26920"/>
                </a:lnTo>
                <a:lnTo>
                  <a:pt x="14012" y="26925"/>
                </a:lnTo>
                <a:lnTo>
                  <a:pt x="14005" y="26930"/>
                </a:lnTo>
                <a:lnTo>
                  <a:pt x="14000" y="26936"/>
                </a:lnTo>
                <a:lnTo>
                  <a:pt x="13996" y="26941"/>
                </a:lnTo>
                <a:lnTo>
                  <a:pt x="13992" y="26947"/>
                </a:lnTo>
                <a:lnTo>
                  <a:pt x="13990" y="26953"/>
                </a:lnTo>
                <a:lnTo>
                  <a:pt x="13988" y="26959"/>
                </a:lnTo>
                <a:lnTo>
                  <a:pt x="13987" y="26964"/>
                </a:lnTo>
                <a:lnTo>
                  <a:pt x="13987" y="26969"/>
                </a:lnTo>
                <a:lnTo>
                  <a:pt x="13987" y="26974"/>
                </a:lnTo>
                <a:lnTo>
                  <a:pt x="13988" y="26979"/>
                </a:lnTo>
                <a:lnTo>
                  <a:pt x="13992" y="26989"/>
                </a:lnTo>
                <a:lnTo>
                  <a:pt x="13998" y="26998"/>
                </a:lnTo>
                <a:lnTo>
                  <a:pt x="14006" y="27006"/>
                </a:lnTo>
                <a:lnTo>
                  <a:pt x="14015" y="27014"/>
                </a:lnTo>
                <a:lnTo>
                  <a:pt x="14026" y="27022"/>
                </a:lnTo>
                <a:lnTo>
                  <a:pt x="14038" y="27027"/>
                </a:lnTo>
                <a:lnTo>
                  <a:pt x="14050" y="27031"/>
                </a:lnTo>
                <a:lnTo>
                  <a:pt x="14063" y="27035"/>
                </a:lnTo>
                <a:lnTo>
                  <a:pt x="14075" y="27037"/>
                </a:lnTo>
                <a:lnTo>
                  <a:pt x="14087" y="27038"/>
                </a:lnTo>
                <a:lnTo>
                  <a:pt x="14098" y="27038"/>
                </a:lnTo>
                <a:lnTo>
                  <a:pt x="14113" y="27036"/>
                </a:lnTo>
                <a:lnTo>
                  <a:pt x="14128" y="27036"/>
                </a:lnTo>
                <a:lnTo>
                  <a:pt x="14141" y="27036"/>
                </a:lnTo>
                <a:lnTo>
                  <a:pt x="14154" y="27037"/>
                </a:lnTo>
                <a:lnTo>
                  <a:pt x="14166" y="27039"/>
                </a:lnTo>
                <a:lnTo>
                  <a:pt x="14178" y="27041"/>
                </a:lnTo>
                <a:lnTo>
                  <a:pt x="14201" y="27048"/>
                </a:lnTo>
                <a:lnTo>
                  <a:pt x="14222" y="27057"/>
                </a:lnTo>
                <a:lnTo>
                  <a:pt x="14245" y="27067"/>
                </a:lnTo>
                <a:lnTo>
                  <a:pt x="14294" y="27091"/>
                </a:lnTo>
                <a:lnTo>
                  <a:pt x="14312" y="27099"/>
                </a:lnTo>
                <a:lnTo>
                  <a:pt x="14332" y="27103"/>
                </a:lnTo>
                <a:lnTo>
                  <a:pt x="14351" y="27106"/>
                </a:lnTo>
                <a:lnTo>
                  <a:pt x="14371" y="27108"/>
                </a:lnTo>
                <a:lnTo>
                  <a:pt x="14409" y="27112"/>
                </a:lnTo>
                <a:lnTo>
                  <a:pt x="14428" y="27113"/>
                </a:lnTo>
                <a:lnTo>
                  <a:pt x="14447" y="27115"/>
                </a:lnTo>
                <a:lnTo>
                  <a:pt x="14454" y="27115"/>
                </a:lnTo>
                <a:lnTo>
                  <a:pt x="14462" y="27113"/>
                </a:lnTo>
                <a:lnTo>
                  <a:pt x="14469" y="27109"/>
                </a:lnTo>
                <a:lnTo>
                  <a:pt x="14476" y="27105"/>
                </a:lnTo>
                <a:lnTo>
                  <a:pt x="14490" y="27094"/>
                </a:lnTo>
                <a:lnTo>
                  <a:pt x="14505" y="27082"/>
                </a:lnTo>
                <a:lnTo>
                  <a:pt x="14513" y="27077"/>
                </a:lnTo>
                <a:lnTo>
                  <a:pt x="14521" y="27071"/>
                </a:lnTo>
                <a:lnTo>
                  <a:pt x="14529" y="27067"/>
                </a:lnTo>
                <a:lnTo>
                  <a:pt x="14538" y="27064"/>
                </a:lnTo>
                <a:lnTo>
                  <a:pt x="14547" y="27062"/>
                </a:lnTo>
                <a:lnTo>
                  <a:pt x="14556" y="27062"/>
                </a:lnTo>
                <a:lnTo>
                  <a:pt x="14566" y="27063"/>
                </a:lnTo>
                <a:lnTo>
                  <a:pt x="14577" y="27067"/>
                </a:lnTo>
                <a:lnTo>
                  <a:pt x="14581" y="27070"/>
                </a:lnTo>
                <a:lnTo>
                  <a:pt x="14584" y="27075"/>
                </a:lnTo>
                <a:lnTo>
                  <a:pt x="14585" y="27079"/>
                </a:lnTo>
                <a:lnTo>
                  <a:pt x="14584" y="27084"/>
                </a:lnTo>
                <a:lnTo>
                  <a:pt x="14581" y="27090"/>
                </a:lnTo>
                <a:lnTo>
                  <a:pt x="14578" y="27095"/>
                </a:lnTo>
                <a:lnTo>
                  <a:pt x="14568" y="27108"/>
                </a:lnTo>
                <a:lnTo>
                  <a:pt x="14558" y="27119"/>
                </a:lnTo>
                <a:lnTo>
                  <a:pt x="14546" y="27129"/>
                </a:lnTo>
                <a:lnTo>
                  <a:pt x="14536" y="27137"/>
                </a:lnTo>
                <a:lnTo>
                  <a:pt x="14528" y="27141"/>
                </a:lnTo>
                <a:lnTo>
                  <a:pt x="14520" y="27144"/>
                </a:lnTo>
                <a:lnTo>
                  <a:pt x="14507" y="27146"/>
                </a:lnTo>
                <a:lnTo>
                  <a:pt x="14491" y="27151"/>
                </a:lnTo>
                <a:lnTo>
                  <a:pt x="14476" y="27155"/>
                </a:lnTo>
                <a:lnTo>
                  <a:pt x="14462" y="27162"/>
                </a:lnTo>
                <a:lnTo>
                  <a:pt x="14457" y="27165"/>
                </a:lnTo>
                <a:lnTo>
                  <a:pt x="14451" y="27169"/>
                </a:lnTo>
                <a:lnTo>
                  <a:pt x="14448" y="27173"/>
                </a:lnTo>
                <a:lnTo>
                  <a:pt x="14446" y="27178"/>
                </a:lnTo>
                <a:lnTo>
                  <a:pt x="14446" y="27183"/>
                </a:lnTo>
                <a:lnTo>
                  <a:pt x="14448" y="27190"/>
                </a:lnTo>
                <a:lnTo>
                  <a:pt x="14451" y="27197"/>
                </a:lnTo>
                <a:lnTo>
                  <a:pt x="14456" y="27204"/>
                </a:lnTo>
                <a:lnTo>
                  <a:pt x="14461" y="27209"/>
                </a:lnTo>
                <a:lnTo>
                  <a:pt x="14465" y="27215"/>
                </a:lnTo>
                <a:lnTo>
                  <a:pt x="14475" y="27222"/>
                </a:lnTo>
                <a:lnTo>
                  <a:pt x="14484" y="27230"/>
                </a:lnTo>
                <a:lnTo>
                  <a:pt x="14491" y="27239"/>
                </a:lnTo>
                <a:lnTo>
                  <a:pt x="14495" y="27243"/>
                </a:lnTo>
                <a:lnTo>
                  <a:pt x="14497" y="27248"/>
                </a:lnTo>
                <a:lnTo>
                  <a:pt x="14499" y="27255"/>
                </a:lnTo>
                <a:lnTo>
                  <a:pt x="14499" y="27262"/>
                </a:lnTo>
                <a:lnTo>
                  <a:pt x="14499" y="27271"/>
                </a:lnTo>
                <a:lnTo>
                  <a:pt x="14498" y="27282"/>
                </a:lnTo>
                <a:lnTo>
                  <a:pt x="14495" y="27304"/>
                </a:lnTo>
                <a:lnTo>
                  <a:pt x="14495" y="27311"/>
                </a:lnTo>
                <a:lnTo>
                  <a:pt x="14496" y="27319"/>
                </a:lnTo>
                <a:lnTo>
                  <a:pt x="14498" y="27325"/>
                </a:lnTo>
                <a:lnTo>
                  <a:pt x="14501" y="27332"/>
                </a:lnTo>
                <a:lnTo>
                  <a:pt x="14511" y="27349"/>
                </a:lnTo>
                <a:lnTo>
                  <a:pt x="14527" y="27363"/>
                </a:lnTo>
                <a:lnTo>
                  <a:pt x="14545" y="27380"/>
                </a:lnTo>
                <a:lnTo>
                  <a:pt x="14563" y="27397"/>
                </a:lnTo>
                <a:lnTo>
                  <a:pt x="14581" y="27415"/>
                </a:lnTo>
                <a:lnTo>
                  <a:pt x="14596" y="27433"/>
                </a:lnTo>
                <a:lnTo>
                  <a:pt x="14601" y="27440"/>
                </a:lnTo>
                <a:lnTo>
                  <a:pt x="14603" y="27447"/>
                </a:lnTo>
                <a:lnTo>
                  <a:pt x="14604" y="27451"/>
                </a:lnTo>
                <a:lnTo>
                  <a:pt x="14605" y="27450"/>
                </a:lnTo>
                <a:lnTo>
                  <a:pt x="14610" y="27443"/>
                </a:lnTo>
                <a:lnTo>
                  <a:pt x="14614" y="27435"/>
                </a:lnTo>
                <a:lnTo>
                  <a:pt x="14616" y="27431"/>
                </a:lnTo>
                <a:lnTo>
                  <a:pt x="14618" y="27428"/>
                </a:lnTo>
                <a:lnTo>
                  <a:pt x="14626" y="27424"/>
                </a:lnTo>
                <a:lnTo>
                  <a:pt x="14635" y="27420"/>
                </a:lnTo>
                <a:lnTo>
                  <a:pt x="14643" y="27418"/>
                </a:lnTo>
                <a:lnTo>
                  <a:pt x="14653" y="27417"/>
                </a:lnTo>
                <a:lnTo>
                  <a:pt x="14671" y="27417"/>
                </a:lnTo>
                <a:lnTo>
                  <a:pt x="14690" y="27418"/>
                </a:lnTo>
                <a:lnTo>
                  <a:pt x="14694" y="27417"/>
                </a:lnTo>
                <a:lnTo>
                  <a:pt x="14701" y="27415"/>
                </a:lnTo>
                <a:lnTo>
                  <a:pt x="14718" y="27410"/>
                </a:lnTo>
                <a:lnTo>
                  <a:pt x="14733" y="27405"/>
                </a:lnTo>
                <a:lnTo>
                  <a:pt x="14740" y="27401"/>
                </a:lnTo>
                <a:lnTo>
                  <a:pt x="14748" y="27405"/>
                </a:lnTo>
                <a:lnTo>
                  <a:pt x="14756" y="27408"/>
                </a:lnTo>
                <a:lnTo>
                  <a:pt x="14764" y="27409"/>
                </a:lnTo>
                <a:lnTo>
                  <a:pt x="14769" y="27409"/>
                </a:lnTo>
                <a:lnTo>
                  <a:pt x="14773" y="27408"/>
                </a:lnTo>
                <a:lnTo>
                  <a:pt x="14776" y="27406"/>
                </a:lnTo>
                <a:lnTo>
                  <a:pt x="14777" y="27404"/>
                </a:lnTo>
                <a:lnTo>
                  <a:pt x="14778" y="27397"/>
                </a:lnTo>
                <a:lnTo>
                  <a:pt x="14777" y="27387"/>
                </a:lnTo>
                <a:lnTo>
                  <a:pt x="14777" y="27383"/>
                </a:lnTo>
                <a:lnTo>
                  <a:pt x="14777" y="27379"/>
                </a:lnTo>
                <a:lnTo>
                  <a:pt x="14777" y="27374"/>
                </a:lnTo>
                <a:lnTo>
                  <a:pt x="14778" y="27371"/>
                </a:lnTo>
                <a:lnTo>
                  <a:pt x="14782" y="27366"/>
                </a:lnTo>
                <a:lnTo>
                  <a:pt x="14788" y="27360"/>
                </a:lnTo>
                <a:lnTo>
                  <a:pt x="14795" y="27357"/>
                </a:lnTo>
                <a:lnTo>
                  <a:pt x="14804" y="27354"/>
                </a:lnTo>
                <a:lnTo>
                  <a:pt x="14821" y="27348"/>
                </a:lnTo>
                <a:lnTo>
                  <a:pt x="14831" y="27345"/>
                </a:lnTo>
                <a:lnTo>
                  <a:pt x="14839" y="27342"/>
                </a:lnTo>
                <a:lnTo>
                  <a:pt x="14846" y="27337"/>
                </a:lnTo>
                <a:lnTo>
                  <a:pt x="14853" y="27333"/>
                </a:lnTo>
                <a:lnTo>
                  <a:pt x="14857" y="27326"/>
                </a:lnTo>
                <a:lnTo>
                  <a:pt x="14858" y="27322"/>
                </a:lnTo>
                <a:lnTo>
                  <a:pt x="14859" y="27318"/>
                </a:lnTo>
                <a:lnTo>
                  <a:pt x="14860" y="27313"/>
                </a:lnTo>
                <a:lnTo>
                  <a:pt x="14859" y="27308"/>
                </a:lnTo>
                <a:lnTo>
                  <a:pt x="14856" y="27296"/>
                </a:lnTo>
                <a:lnTo>
                  <a:pt x="14854" y="27285"/>
                </a:lnTo>
                <a:lnTo>
                  <a:pt x="14854" y="27275"/>
                </a:lnTo>
                <a:lnTo>
                  <a:pt x="14855" y="27267"/>
                </a:lnTo>
                <a:lnTo>
                  <a:pt x="14859" y="27258"/>
                </a:lnTo>
                <a:lnTo>
                  <a:pt x="14863" y="27251"/>
                </a:lnTo>
                <a:lnTo>
                  <a:pt x="14871" y="27244"/>
                </a:lnTo>
                <a:lnTo>
                  <a:pt x="14879" y="27237"/>
                </a:lnTo>
                <a:lnTo>
                  <a:pt x="14887" y="27232"/>
                </a:lnTo>
                <a:lnTo>
                  <a:pt x="14897" y="27228"/>
                </a:lnTo>
                <a:lnTo>
                  <a:pt x="14907" y="27224"/>
                </a:lnTo>
                <a:lnTo>
                  <a:pt x="14918" y="27221"/>
                </a:lnTo>
                <a:lnTo>
                  <a:pt x="14929" y="27220"/>
                </a:lnTo>
                <a:lnTo>
                  <a:pt x="14941" y="27219"/>
                </a:lnTo>
                <a:lnTo>
                  <a:pt x="14950" y="27219"/>
                </a:lnTo>
                <a:lnTo>
                  <a:pt x="14961" y="27219"/>
                </a:lnTo>
                <a:lnTo>
                  <a:pt x="14971" y="27221"/>
                </a:lnTo>
                <a:lnTo>
                  <a:pt x="14978" y="27224"/>
                </a:lnTo>
                <a:lnTo>
                  <a:pt x="14986" y="27229"/>
                </a:lnTo>
                <a:lnTo>
                  <a:pt x="14999" y="27237"/>
                </a:lnTo>
                <a:lnTo>
                  <a:pt x="15006" y="27241"/>
                </a:lnTo>
                <a:lnTo>
                  <a:pt x="15013" y="27244"/>
                </a:lnTo>
                <a:lnTo>
                  <a:pt x="15022" y="27245"/>
                </a:lnTo>
                <a:lnTo>
                  <a:pt x="15033" y="27244"/>
                </a:lnTo>
                <a:lnTo>
                  <a:pt x="15037" y="27243"/>
                </a:lnTo>
                <a:lnTo>
                  <a:pt x="15041" y="27242"/>
                </a:lnTo>
                <a:lnTo>
                  <a:pt x="15049" y="27236"/>
                </a:lnTo>
                <a:lnTo>
                  <a:pt x="15056" y="27230"/>
                </a:lnTo>
                <a:lnTo>
                  <a:pt x="15062" y="27223"/>
                </a:lnTo>
                <a:lnTo>
                  <a:pt x="15067" y="27216"/>
                </a:lnTo>
                <a:lnTo>
                  <a:pt x="15074" y="27208"/>
                </a:lnTo>
                <a:lnTo>
                  <a:pt x="15080" y="27202"/>
                </a:lnTo>
                <a:lnTo>
                  <a:pt x="15089" y="27197"/>
                </a:lnTo>
                <a:lnTo>
                  <a:pt x="15092" y="27196"/>
                </a:lnTo>
                <a:lnTo>
                  <a:pt x="15097" y="27196"/>
                </a:lnTo>
                <a:lnTo>
                  <a:pt x="15107" y="27196"/>
                </a:lnTo>
                <a:lnTo>
                  <a:pt x="15116" y="27200"/>
                </a:lnTo>
                <a:lnTo>
                  <a:pt x="15126" y="27202"/>
                </a:lnTo>
                <a:lnTo>
                  <a:pt x="15144" y="27207"/>
                </a:lnTo>
                <a:lnTo>
                  <a:pt x="15151" y="27208"/>
                </a:lnTo>
                <a:lnTo>
                  <a:pt x="15154" y="27208"/>
                </a:lnTo>
                <a:lnTo>
                  <a:pt x="15155" y="27207"/>
                </a:lnTo>
                <a:lnTo>
                  <a:pt x="15163" y="27203"/>
                </a:lnTo>
                <a:lnTo>
                  <a:pt x="15172" y="27198"/>
                </a:lnTo>
                <a:lnTo>
                  <a:pt x="15180" y="27196"/>
                </a:lnTo>
                <a:lnTo>
                  <a:pt x="15189" y="27195"/>
                </a:lnTo>
                <a:lnTo>
                  <a:pt x="15199" y="27195"/>
                </a:lnTo>
                <a:lnTo>
                  <a:pt x="15207" y="27195"/>
                </a:lnTo>
                <a:lnTo>
                  <a:pt x="15225" y="27197"/>
                </a:lnTo>
                <a:lnTo>
                  <a:pt x="15236" y="27201"/>
                </a:lnTo>
                <a:lnTo>
                  <a:pt x="15248" y="27205"/>
                </a:lnTo>
                <a:lnTo>
                  <a:pt x="15259" y="27213"/>
                </a:lnTo>
                <a:lnTo>
                  <a:pt x="15270" y="27220"/>
                </a:lnTo>
                <a:lnTo>
                  <a:pt x="15282" y="27230"/>
                </a:lnTo>
                <a:lnTo>
                  <a:pt x="15294" y="27241"/>
                </a:lnTo>
                <a:lnTo>
                  <a:pt x="15317" y="27264"/>
                </a:lnTo>
                <a:lnTo>
                  <a:pt x="15340" y="27287"/>
                </a:lnTo>
                <a:lnTo>
                  <a:pt x="15361" y="27309"/>
                </a:lnTo>
                <a:lnTo>
                  <a:pt x="15371" y="27318"/>
                </a:lnTo>
                <a:lnTo>
                  <a:pt x="15381" y="27326"/>
                </a:lnTo>
                <a:lnTo>
                  <a:pt x="15391" y="27333"/>
                </a:lnTo>
                <a:lnTo>
                  <a:pt x="15399" y="27337"/>
                </a:lnTo>
                <a:lnTo>
                  <a:pt x="15405" y="27339"/>
                </a:lnTo>
                <a:lnTo>
                  <a:pt x="15410" y="27339"/>
                </a:lnTo>
                <a:lnTo>
                  <a:pt x="15422" y="27339"/>
                </a:lnTo>
                <a:lnTo>
                  <a:pt x="15435" y="27337"/>
                </a:lnTo>
                <a:lnTo>
                  <a:pt x="15448" y="27333"/>
                </a:lnTo>
                <a:lnTo>
                  <a:pt x="15474" y="27323"/>
                </a:lnTo>
                <a:lnTo>
                  <a:pt x="15496" y="27315"/>
                </a:lnTo>
                <a:lnTo>
                  <a:pt x="15497" y="27330"/>
                </a:lnTo>
                <a:lnTo>
                  <a:pt x="15501" y="27343"/>
                </a:lnTo>
                <a:lnTo>
                  <a:pt x="15506" y="27353"/>
                </a:lnTo>
                <a:lnTo>
                  <a:pt x="15512" y="27362"/>
                </a:lnTo>
                <a:lnTo>
                  <a:pt x="15525" y="27380"/>
                </a:lnTo>
                <a:lnTo>
                  <a:pt x="15533" y="27388"/>
                </a:lnTo>
                <a:lnTo>
                  <a:pt x="15539" y="27399"/>
                </a:lnTo>
                <a:lnTo>
                  <a:pt x="15550" y="27419"/>
                </a:lnTo>
                <a:lnTo>
                  <a:pt x="15561" y="27433"/>
                </a:lnTo>
                <a:lnTo>
                  <a:pt x="15567" y="27438"/>
                </a:lnTo>
                <a:lnTo>
                  <a:pt x="15572" y="27444"/>
                </a:lnTo>
                <a:lnTo>
                  <a:pt x="15578" y="27448"/>
                </a:lnTo>
                <a:lnTo>
                  <a:pt x="15584" y="27451"/>
                </a:lnTo>
                <a:lnTo>
                  <a:pt x="15598" y="27456"/>
                </a:lnTo>
                <a:lnTo>
                  <a:pt x="15613" y="27459"/>
                </a:lnTo>
                <a:lnTo>
                  <a:pt x="15653" y="27464"/>
                </a:lnTo>
                <a:lnTo>
                  <a:pt x="15679" y="27469"/>
                </a:lnTo>
                <a:lnTo>
                  <a:pt x="15696" y="27471"/>
                </a:lnTo>
                <a:lnTo>
                  <a:pt x="15714" y="27472"/>
                </a:lnTo>
                <a:lnTo>
                  <a:pt x="15731" y="27472"/>
                </a:lnTo>
                <a:lnTo>
                  <a:pt x="15747" y="27471"/>
                </a:lnTo>
                <a:lnTo>
                  <a:pt x="15754" y="27469"/>
                </a:lnTo>
                <a:lnTo>
                  <a:pt x="15760" y="27466"/>
                </a:lnTo>
                <a:lnTo>
                  <a:pt x="15764" y="27463"/>
                </a:lnTo>
                <a:lnTo>
                  <a:pt x="15767" y="27460"/>
                </a:lnTo>
                <a:lnTo>
                  <a:pt x="15770" y="27457"/>
                </a:lnTo>
                <a:lnTo>
                  <a:pt x="15776" y="27455"/>
                </a:lnTo>
                <a:lnTo>
                  <a:pt x="15782" y="27453"/>
                </a:lnTo>
                <a:lnTo>
                  <a:pt x="15791" y="27453"/>
                </a:lnTo>
                <a:lnTo>
                  <a:pt x="15812" y="27455"/>
                </a:lnTo>
                <a:lnTo>
                  <a:pt x="15835" y="27458"/>
                </a:lnTo>
                <a:lnTo>
                  <a:pt x="15879" y="27466"/>
                </a:lnTo>
                <a:lnTo>
                  <a:pt x="15909" y="27473"/>
                </a:lnTo>
                <a:lnTo>
                  <a:pt x="15926" y="27474"/>
                </a:lnTo>
                <a:lnTo>
                  <a:pt x="15941" y="27474"/>
                </a:lnTo>
                <a:lnTo>
                  <a:pt x="15956" y="27473"/>
                </a:lnTo>
                <a:lnTo>
                  <a:pt x="15971" y="27470"/>
                </a:lnTo>
                <a:lnTo>
                  <a:pt x="15985" y="27465"/>
                </a:lnTo>
                <a:lnTo>
                  <a:pt x="15999" y="27460"/>
                </a:lnTo>
                <a:lnTo>
                  <a:pt x="16014" y="27452"/>
                </a:lnTo>
                <a:lnTo>
                  <a:pt x="16027" y="27445"/>
                </a:lnTo>
                <a:lnTo>
                  <a:pt x="16032" y="27440"/>
                </a:lnTo>
                <a:lnTo>
                  <a:pt x="16034" y="27435"/>
                </a:lnTo>
                <a:lnTo>
                  <a:pt x="16035" y="27430"/>
                </a:lnTo>
                <a:lnTo>
                  <a:pt x="16034" y="27424"/>
                </a:lnTo>
                <a:lnTo>
                  <a:pt x="16032" y="27419"/>
                </a:lnTo>
                <a:lnTo>
                  <a:pt x="16028" y="27412"/>
                </a:lnTo>
                <a:lnTo>
                  <a:pt x="16019" y="27399"/>
                </a:lnTo>
                <a:lnTo>
                  <a:pt x="16008" y="27386"/>
                </a:lnTo>
                <a:lnTo>
                  <a:pt x="16000" y="27374"/>
                </a:lnTo>
                <a:lnTo>
                  <a:pt x="15997" y="27368"/>
                </a:lnTo>
                <a:lnTo>
                  <a:pt x="15996" y="27361"/>
                </a:lnTo>
                <a:lnTo>
                  <a:pt x="15996" y="27356"/>
                </a:lnTo>
                <a:lnTo>
                  <a:pt x="15998" y="27350"/>
                </a:lnTo>
                <a:lnTo>
                  <a:pt x="16000" y="27345"/>
                </a:lnTo>
                <a:lnTo>
                  <a:pt x="16002" y="27339"/>
                </a:lnTo>
                <a:lnTo>
                  <a:pt x="16002" y="27334"/>
                </a:lnTo>
                <a:lnTo>
                  <a:pt x="16002" y="27329"/>
                </a:lnTo>
                <a:lnTo>
                  <a:pt x="16000" y="27318"/>
                </a:lnTo>
                <a:lnTo>
                  <a:pt x="16000" y="27311"/>
                </a:lnTo>
                <a:lnTo>
                  <a:pt x="16000" y="27306"/>
                </a:lnTo>
                <a:lnTo>
                  <a:pt x="16003" y="27300"/>
                </a:lnTo>
                <a:lnTo>
                  <a:pt x="16007" y="27295"/>
                </a:lnTo>
                <a:lnTo>
                  <a:pt x="16012" y="27291"/>
                </a:lnTo>
                <a:lnTo>
                  <a:pt x="16019" y="27285"/>
                </a:lnTo>
                <a:lnTo>
                  <a:pt x="16032" y="27275"/>
                </a:lnTo>
                <a:lnTo>
                  <a:pt x="16038" y="27270"/>
                </a:lnTo>
                <a:lnTo>
                  <a:pt x="16043" y="27264"/>
                </a:lnTo>
                <a:lnTo>
                  <a:pt x="16045" y="27260"/>
                </a:lnTo>
                <a:lnTo>
                  <a:pt x="16048" y="27257"/>
                </a:lnTo>
                <a:lnTo>
                  <a:pt x="16057" y="27253"/>
                </a:lnTo>
                <a:lnTo>
                  <a:pt x="16068" y="27248"/>
                </a:lnTo>
                <a:lnTo>
                  <a:pt x="16079" y="27246"/>
                </a:lnTo>
                <a:lnTo>
                  <a:pt x="16091" y="27245"/>
                </a:lnTo>
                <a:lnTo>
                  <a:pt x="16101" y="27244"/>
                </a:lnTo>
                <a:lnTo>
                  <a:pt x="16121" y="27244"/>
                </a:lnTo>
                <a:lnTo>
                  <a:pt x="16130" y="27243"/>
                </a:lnTo>
                <a:lnTo>
                  <a:pt x="16139" y="27241"/>
                </a:lnTo>
                <a:lnTo>
                  <a:pt x="16147" y="27236"/>
                </a:lnTo>
                <a:lnTo>
                  <a:pt x="16156" y="27232"/>
                </a:lnTo>
                <a:lnTo>
                  <a:pt x="16173" y="27223"/>
                </a:lnTo>
                <a:lnTo>
                  <a:pt x="16182" y="27220"/>
                </a:lnTo>
                <a:lnTo>
                  <a:pt x="16191" y="27218"/>
                </a:lnTo>
                <a:lnTo>
                  <a:pt x="16189" y="27219"/>
                </a:lnTo>
                <a:lnTo>
                  <a:pt x="16189" y="27220"/>
                </a:lnTo>
                <a:lnTo>
                  <a:pt x="16189" y="27221"/>
                </a:lnTo>
                <a:lnTo>
                  <a:pt x="16191" y="27223"/>
                </a:lnTo>
                <a:lnTo>
                  <a:pt x="16199" y="27228"/>
                </a:lnTo>
                <a:lnTo>
                  <a:pt x="16209" y="27232"/>
                </a:lnTo>
                <a:lnTo>
                  <a:pt x="16221" y="27237"/>
                </a:lnTo>
                <a:lnTo>
                  <a:pt x="16232" y="27241"/>
                </a:lnTo>
                <a:lnTo>
                  <a:pt x="16242" y="27244"/>
                </a:lnTo>
                <a:lnTo>
                  <a:pt x="16250" y="27244"/>
                </a:lnTo>
                <a:lnTo>
                  <a:pt x="16258" y="27243"/>
                </a:lnTo>
                <a:lnTo>
                  <a:pt x="16268" y="27239"/>
                </a:lnTo>
                <a:lnTo>
                  <a:pt x="16283" y="27234"/>
                </a:lnTo>
                <a:lnTo>
                  <a:pt x="16297" y="27228"/>
                </a:lnTo>
                <a:lnTo>
                  <a:pt x="16310" y="27221"/>
                </a:lnTo>
                <a:lnTo>
                  <a:pt x="16319" y="27215"/>
                </a:lnTo>
                <a:lnTo>
                  <a:pt x="16324" y="27211"/>
                </a:lnTo>
                <a:lnTo>
                  <a:pt x="16326" y="27208"/>
                </a:lnTo>
                <a:lnTo>
                  <a:pt x="16328" y="27206"/>
                </a:lnTo>
                <a:lnTo>
                  <a:pt x="16327" y="27204"/>
                </a:lnTo>
                <a:lnTo>
                  <a:pt x="16326" y="27202"/>
                </a:lnTo>
                <a:lnTo>
                  <a:pt x="16324" y="27201"/>
                </a:lnTo>
                <a:lnTo>
                  <a:pt x="16319" y="27198"/>
                </a:lnTo>
                <a:lnTo>
                  <a:pt x="16310" y="27197"/>
                </a:lnTo>
                <a:lnTo>
                  <a:pt x="16323" y="27185"/>
                </a:lnTo>
                <a:lnTo>
                  <a:pt x="16335" y="27172"/>
                </a:lnTo>
                <a:lnTo>
                  <a:pt x="16348" y="27160"/>
                </a:lnTo>
                <a:lnTo>
                  <a:pt x="16361" y="27149"/>
                </a:lnTo>
                <a:lnTo>
                  <a:pt x="16367" y="27143"/>
                </a:lnTo>
                <a:lnTo>
                  <a:pt x="16374" y="27139"/>
                </a:lnTo>
                <a:lnTo>
                  <a:pt x="16380" y="27135"/>
                </a:lnTo>
                <a:lnTo>
                  <a:pt x="16387" y="27133"/>
                </a:lnTo>
                <a:lnTo>
                  <a:pt x="16393" y="27132"/>
                </a:lnTo>
                <a:lnTo>
                  <a:pt x="16401" y="27132"/>
                </a:lnTo>
                <a:lnTo>
                  <a:pt x="16408" y="27134"/>
                </a:lnTo>
                <a:lnTo>
                  <a:pt x="16415" y="27138"/>
                </a:lnTo>
                <a:lnTo>
                  <a:pt x="16411" y="27125"/>
                </a:lnTo>
                <a:lnTo>
                  <a:pt x="16408" y="27119"/>
                </a:lnTo>
                <a:lnTo>
                  <a:pt x="16408" y="27115"/>
                </a:lnTo>
                <a:lnTo>
                  <a:pt x="16408" y="27111"/>
                </a:lnTo>
                <a:lnTo>
                  <a:pt x="16410" y="27108"/>
                </a:lnTo>
                <a:lnTo>
                  <a:pt x="16412" y="27106"/>
                </a:lnTo>
                <a:lnTo>
                  <a:pt x="16414" y="27104"/>
                </a:lnTo>
                <a:lnTo>
                  <a:pt x="16417" y="27103"/>
                </a:lnTo>
                <a:lnTo>
                  <a:pt x="16420" y="27103"/>
                </a:lnTo>
                <a:lnTo>
                  <a:pt x="16428" y="27104"/>
                </a:lnTo>
                <a:lnTo>
                  <a:pt x="16438" y="27106"/>
                </a:lnTo>
                <a:lnTo>
                  <a:pt x="16449" y="27111"/>
                </a:lnTo>
                <a:lnTo>
                  <a:pt x="16471" y="27121"/>
                </a:lnTo>
                <a:lnTo>
                  <a:pt x="16493" y="27133"/>
                </a:lnTo>
                <a:lnTo>
                  <a:pt x="16521" y="27150"/>
                </a:lnTo>
                <a:lnTo>
                  <a:pt x="16526" y="27152"/>
                </a:lnTo>
                <a:lnTo>
                  <a:pt x="16530" y="27153"/>
                </a:lnTo>
                <a:lnTo>
                  <a:pt x="16534" y="27153"/>
                </a:lnTo>
                <a:lnTo>
                  <a:pt x="16538" y="27153"/>
                </a:lnTo>
                <a:lnTo>
                  <a:pt x="16541" y="27152"/>
                </a:lnTo>
                <a:lnTo>
                  <a:pt x="16544" y="27151"/>
                </a:lnTo>
                <a:lnTo>
                  <a:pt x="16549" y="27145"/>
                </a:lnTo>
                <a:lnTo>
                  <a:pt x="16555" y="27139"/>
                </a:lnTo>
                <a:lnTo>
                  <a:pt x="16559" y="27130"/>
                </a:lnTo>
                <a:lnTo>
                  <a:pt x="16567" y="27111"/>
                </a:lnTo>
                <a:lnTo>
                  <a:pt x="16576" y="27090"/>
                </a:lnTo>
                <a:lnTo>
                  <a:pt x="16580" y="27079"/>
                </a:lnTo>
                <a:lnTo>
                  <a:pt x="16585" y="27070"/>
                </a:lnTo>
                <a:lnTo>
                  <a:pt x="16592" y="27063"/>
                </a:lnTo>
                <a:lnTo>
                  <a:pt x="16599" y="27056"/>
                </a:lnTo>
                <a:lnTo>
                  <a:pt x="16603" y="27054"/>
                </a:lnTo>
                <a:lnTo>
                  <a:pt x="16607" y="27052"/>
                </a:lnTo>
                <a:lnTo>
                  <a:pt x="16612" y="27051"/>
                </a:lnTo>
                <a:lnTo>
                  <a:pt x="16617" y="27051"/>
                </a:lnTo>
                <a:lnTo>
                  <a:pt x="16619" y="27051"/>
                </a:lnTo>
                <a:lnTo>
                  <a:pt x="16620" y="27052"/>
                </a:lnTo>
                <a:lnTo>
                  <a:pt x="16622" y="27057"/>
                </a:lnTo>
                <a:lnTo>
                  <a:pt x="16623" y="27065"/>
                </a:lnTo>
                <a:lnTo>
                  <a:pt x="16624" y="27074"/>
                </a:lnTo>
                <a:lnTo>
                  <a:pt x="16625" y="27091"/>
                </a:lnTo>
                <a:lnTo>
                  <a:pt x="16626" y="27099"/>
                </a:lnTo>
                <a:lnTo>
                  <a:pt x="16628" y="27103"/>
                </a:lnTo>
                <a:lnTo>
                  <a:pt x="16634" y="27109"/>
                </a:lnTo>
                <a:lnTo>
                  <a:pt x="16637" y="27112"/>
                </a:lnTo>
                <a:lnTo>
                  <a:pt x="16640" y="27113"/>
                </a:lnTo>
                <a:lnTo>
                  <a:pt x="16643" y="27113"/>
                </a:lnTo>
                <a:lnTo>
                  <a:pt x="16645" y="27113"/>
                </a:lnTo>
                <a:lnTo>
                  <a:pt x="16650" y="27111"/>
                </a:lnTo>
                <a:lnTo>
                  <a:pt x="16659" y="27103"/>
                </a:lnTo>
                <a:lnTo>
                  <a:pt x="16664" y="27100"/>
                </a:lnTo>
                <a:lnTo>
                  <a:pt x="16669" y="27098"/>
                </a:lnTo>
                <a:lnTo>
                  <a:pt x="16679" y="27095"/>
                </a:lnTo>
                <a:lnTo>
                  <a:pt x="16691" y="27095"/>
                </a:lnTo>
                <a:lnTo>
                  <a:pt x="16702" y="27096"/>
                </a:lnTo>
                <a:lnTo>
                  <a:pt x="16714" y="27099"/>
                </a:lnTo>
                <a:lnTo>
                  <a:pt x="16727" y="27101"/>
                </a:lnTo>
                <a:lnTo>
                  <a:pt x="16739" y="27104"/>
                </a:lnTo>
                <a:lnTo>
                  <a:pt x="16750" y="27108"/>
                </a:lnTo>
                <a:lnTo>
                  <a:pt x="16759" y="27112"/>
                </a:lnTo>
                <a:lnTo>
                  <a:pt x="16766" y="27115"/>
                </a:lnTo>
                <a:lnTo>
                  <a:pt x="16773" y="27115"/>
                </a:lnTo>
                <a:lnTo>
                  <a:pt x="16778" y="27114"/>
                </a:lnTo>
                <a:lnTo>
                  <a:pt x="16783" y="27111"/>
                </a:lnTo>
                <a:lnTo>
                  <a:pt x="16791" y="27102"/>
                </a:lnTo>
                <a:lnTo>
                  <a:pt x="16796" y="27098"/>
                </a:lnTo>
                <a:lnTo>
                  <a:pt x="16801" y="27093"/>
                </a:lnTo>
                <a:lnTo>
                  <a:pt x="16806" y="27091"/>
                </a:lnTo>
                <a:lnTo>
                  <a:pt x="16811" y="27092"/>
                </a:lnTo>
                <a:lnTo>
                  <a:pt x="16815" y="27094"/>
                </a:lnTo>
                <a:lnTo>
                  <a:pt x="16821" y="27099"/>
                </a:lnTo>
                <a:lnTo>
                  <a:pt x="16827" y="27104"/>
                </a:lnTo>
                <a:lnTo>
                  <a:pt x="16833" y="27111"/>
                </a:lnTo>
                <a:lnTo>
                  <a:pt x="16845" y="27126"/>
                </a:lnTo>
                <a:lnTo>
                  <a:pt x="16855" y="27143"/>
                </a:lnTo>
                <a:lnTo>
                  <a:pt x="16865" y="27160"/>
                </a:lnTo>
                <a:lnTo>
                  <a:pt x="16878" y="27186"/>
                </a:lnTo>
                <a:lnTo>
                  <a:pt x="16884" y="27194"/>
                </a:lnTo>
                <a:lnTo>
                  <a:pt x="16893" y="27202"/>
                </a:lnTo>
                <a:lnTo>
                  <a:pt x="16904" y="27210"/>
                </a:lnTo>
                <a:lnTo>
                  <a:pt x="16917" y="27217"/>
                </a:lnTo>
                <a:lnTo>
                  <a:pt x="16930" y="27222"/>
                </a:lnTo>
                <a:lnTo>
                  <a:pt x="16937" y="27223"/>
                </a:lnTo>
                <a:lnTo>
                  <a:pt x="16943" y="27224"/>
                </a:lnTo>
                <a:lnTo>
                  <a:pt x="16949" y="27224"/>
                </a:lnTo>
                <a:lnTo>
                  <a:pt x="16954" y="27223"/>
                </a:lnTo>
                <a:lnTo>
                  <a:pt x="16958" y="27221"/>
                </a:lnTo>
                <a:lnTo>
                  <a:pt x="16962" y="27217"/>
                </a:lnTo>
                <a:lnTo>
                  <a:pt x="16963" y="27214"/>
                </a:lnTo>
                <a:lnTo>
                  <a:pt x="16962" y="27210"/>
                </a:lnTo>
                <a:lnTo>
                  <a:pt x="16958" y="27202"/>
                </a:lnTo>
                <a:lnTo>
                  <a:pt x="16957" y="27198"/>
                </a:lnTo>
                <a:lnTo>
                  <a:pt x="16957" y="27195"/>
                </a:lnTo>
                <a:lnTo>
                  <a:pt x="16958" y="27193"/>
                </a:lnTo>
                <a:lnTo>
                  <a:pt x="16960" y="27192"/>
                </a:lnTo>
                <a:lnTo>
                  <a:pt x="16965" y="27191"/>
                </a:lnTo>
                <a:lnTo>
                  <a:pt x="16979" y="27192"/>
                </a:lnTo>
                <a:lnTo>
                  <a:pt x="16994" y="27194"/>
                </a:lnTo>
                <a:lnTo>
                  <a:pt x="17008" y="27197"/>
                </a:lnTo>
                <a:lnTo>
                  <a:pt x="17021" y="27202"/>
                </a:lnTo>
                <a:lnTo>
                  <a:pt x="17040" y="27207"/>
                </a:lnTo>
                <a:lnTo>
                  <a:pt x="17062" y="27214"/>
                </a:lnTo>
                <a:lnTo>
                  <a:pt x="17072" y="27216"/>
                </a:lnTo>
                <a:lnTo>
                  <a:pt x="17083" y="27217"/>
                </a:lnTo>
                <a:lnTo>
                  <a:pt x="17093" y="27217"/>
                </a:lnTo>
                <a:lnTo>
                  <a:pt x="17102" y="27217"/>
                </a:lnTo>
                <a:lnTo>
                  <a:pt x="17108" y="27215"/>
                </a:lnTo>
                <a:lnTo>
                  <a:pt x="17111" y="27211"/>
                </a:lnTo>
                <a:lnTo>
                  <a:pt x="17111" y="27207"/>
                </a:lnTo>
                <a:lnTo>
                  <a:pt x="17110" y="27202"/>
                </a:lnTo>
                <a:lnTo>
                  <a:pt x="17108" y="27196"/>
                </a:lnTo>
                <a:lnTo>
                  <a:pt x="17104" y="27190"/>
                </a:lnTo>
                <a:lnTo>
                  <a:pt x="17093" y="27177"/>
                </a:lnTo>
                <a:lnTo>
                  <a:pt x="17079" y="27164"/>
                </a:lnTo>
                <a:lnTo>
                  <a:pt x="17066" y="27152"/>
                </a:lnTo>
                <a:lnTo>
                  <a:pt x="17050" y="27139"/>
                </a:lnTo>
                <a:lnTo>
                  <a:pt x="17044" y="27134"/>
                </a:lnTo>
                <a:lnTo>
                  <a:pt x="17040" y="27130"/>
                </a:lnTo>
                <a:lnTo>
                  <a:pt x="17033" y="27120"/>
                </a:lnTo>
                <a:lnTo>
                  <a:pt x="17028" y="27109"/>
                </a:lnTo>
                <a:lnTo>
                  <a:pt x="17025" y="27099"/>
                </a:lnTo>
                <a:lnTo>
                  <a:pt x="17024" y="27087"/>
                </a:lnTo>
                <a:lnTo>
                  <a:pt x="17024" y="27074"/>
                </a:lnTo>
                <a:lnTo>
                  <a:pt x="17025" y="27049"/>
                </a:lnTo>
                <a:lnTo>
                  <a:pt x="17027" y="27023"/>
                </a:lnTo>
                <a:lnTo>
                  <a:pt x="17028" y="27011"/>
                </a:lnTo>
                <a:lnTo>
                  <a:pt x="17027" y="26998"/>
                </a:lnTo>
                <a:lnTo>
                  <a:pt x="17026" y="26986"/>
                </a:lnTo>
                <a:lnTo>
                  <a:pt x="17022" y="26975"/>
                </a:lnTo>
                <a:lnTo>
                  <a:pt x="17017" y="26964"/>
                </a:lnTo>
                <a:lnTo>
                  <a:pt x="17011" y="26953"/>
                </a:lnTo>
                <a:lnTo>
                  <a:pt x="16980" y="26922"/>
                </a:lnTo>
                <a:lnTo>
                  <a:pt x="16964" y="26905"/>
                </a:lnTo>
                <a:lnTo>
                  <a:pt x="16948" y="26891"/>
                </a:lnTo>
                <a:lnTo>
                  <a:pt x="16931" y="26877"/>
                </a:lnTo>
                <a:lnTo>
                  <a:pt x="16913" y="26864"/>
                </a:lnTo>
                <a:lnTo>
                  <a:pt x="16894" y="26853"/>
                </a:lnTo>
                <a:lnTo>
                  <a:pt x="16875" y="26844"/>
                </a:lnTo>
                <a:lnTo>
                  <a:pt x="16866" y="26840"/>
                </a:lnTo>
                <a:lnTo>
                  <a:pt x="16860" y="26839"/>
                </a:lnTo>
                <a:lnTo>
                  <a:pt x="16854" y="26839"/>
                </a:lnTo>
                <a:lnTo>
                  <a:pt x="16849" y="26840"/>
                </a:lnTo>
                <a:lnTo>
                  <a:pt x="16837" y="26844"/>
                </a:lnTo>
                <a:lnTo>
                  <a:pt x="16829" y="26845"/>
                </a:lnTo>
                <a:lnTo>
                  <a:pt x="16820" y="26844"/>
                </a:lnTo>
                <a:lnTo>
                  <a:pt x="16811" y="26841"/>
                </a:lnTo>
                <a:lnTo>
                  <a:pt x="16804" y="26839"/>
                </a:lnTo>
                <a:lnTo>
                  <a:pt x="16798" y="26836"/>
                </a:lnTo>
                <a:lnTo>
                  <a:pt x="16795" y="26832"/>
                </a:lnTo>
                <a:lnTo>
                  <a:pt x="16791" y="26827"/>
                </a:lnTo>
                <a:lnTo>
                  <a:pt x="16789" y="26822"/>
                </a:lnTo>
                <a:lnTo>
                  <a:pt x="16788" y="26816"/>
                </a:lnTo>
                <a:lnTo>
                  <a:pt x="16788" y="26811"/>
                </a:lnTo>
                <a:lnTo>
                  <a:pt x="16789" y="26798"/>
                </a:lnTo>
                <a:lnTo>
                  <a:pt x="16791" y="26785"/>
                </a:lnTo>
                <a:lnTo>
                  <a:pt x="16794" y="26771"/>
                </a:lnTo>
                <a:lnTo>
                  <a:pt x="16795" y="26758"/>
                </a:lnTo>
                <a:lnTo>
                  <a:pt x="16795" y="26746"/>
                </a:lnTo>
                <a:lnTo>
                  <a:pt x="16792" y="26733"/>
                </a:lnTo>
                <a:lnTo>
                  <a:pt x="16787" y="26707"/>
                </a:lnTo>
                <a:lnTo>
                  <a:pt x="16782" y="26682"/>
                </a:lnTo>
                <a:lnTo>
                  <a:pt x="16779" y="26669"/>
                </a:lnTo>
                <a:lnTo>
                  <a:pt x="16777" y="26656"/>
                </a:lnTo>
                <a:lnTo>
                  <a:pt x="16777" y="26652"/>
                </a:lnTo>
                <a:lnTo>
                  <a:pt x="16778" y="26646"/>
                </a:lnTo>
                <a:lnTo>
                  <a:pt x="16781" y="26636"/>
                </a:lnTo>
                <a:lnTo>
                  <a:pt x="16785" y="26629"/>
                </a:lnTo>
                <a:lnTo>
                  <a:pt x="16790" y="26620"/>
                </a:lnTo>
                <a:lnTo>
                  <a:pt x="16794" y="26611"/>
                </a:lnTo>
                <a:lnTo>
                  <a:pt x="16796" y="26603"/>
                </a:lnTo>
                <a:lnTo>
                  <a:pt x="16797" y="26597"/>
                </a:lnTo>
                <a:lnTo>
                  <a:pt x="16796" y="26593"/>
                </a:lnTo>
                <a:lnTo>
                  <a:pt x="16795" y="26588"/>
                </a:lnTo>
                <a:lnTo>
                  <a:pt x="16791" y="26581"/>
                </a:lnTo>
                <a:lnTo>
                  <a:pt x="16779" y="26558"/>
                </a:lnTo>
                <a:lnTo>
                  <a:pt x="16768" y="26535"/>
                </a:lnTo>
                <a:lnTo>
                  <a:pt x="16762" y="26523"/>
                </a:lnTo>
                <a:lnTo>
                  <a:pt x="16758" y="26510"/>
                </a:lnTo>
                <a:lnTo>
                  <a:pt x="16756" y="26499"/>
                </a:lnTo>
                <a:lnTo>
                  <a:pt x="16755" y="26486"/>
                </a:lnTo>
                <a:lnTo>
                  <a:pt x="16755" y="26481"/>
                </a:lnTo>
                <a:lnTo>
                  <a:pt x="16757" y="26478"/>
                </a:lnTo>
                <a:lnTo>
                  <a:pt x="16762" y="26468"/>
                </a:lnTo>
                <a:lnTo>
                  <a:pt x="16771" y="26459"/>
                </a:lnTo>
                <a:lnTo>
                  <a:pt x="16781" y="26450"/>
                </a:lnTo>
                <a:lnTo>
                  <a:pt x="16791" y="26440"/>
                </a:lnTo>
                <a:lnTo>
                  <a:pt x="16801" y="26431"/>
                </a:lnTo>
                <a:lnTo>
                  <a:pt x="16809" y="26421"/>
                </a:lnTo>
                <a:lnTo>
                  <a:pt x="16812" y="26416"/>
                </a:lnTo>
                <a:lnTo>
                  <a:pt x="16814" y="26412"/>
                </a:lnTo>
                <a:lnTo>
                  <a:pt x="16815" y="26404"/>
                </a:lnTo>
                <a:lnTo>
                  <a:pt x="16815" y="26398"/>
                </a:lnTo>
                <a:lnTo>
                  <a:pt x="16813" y="26391"/>
                </a:lnTo>
                <a:lnTo>
                  <a:pt x="16810" y="26387"/>
                </a:lnTo>
                <a:lnTo>
                  <a:pt x="16802" y="26376"/>
                </a:lnTo>
                <a:lnTo>
                  <a:pt x="16798" y="26370"/>
                </a:lnTo>
                <a:lnTo>
                  <a:pt x="16795" y="26364"/>
                </a:lnTo>
                <a:lnTo>
                  <a:pt x="16791" y="26353"/>
                </a:lnTo>
                <a:lnTo>
                  <a:pt x="16789" y="26341"/>
                </a:lnTo>
                <a:lnTo>
                  <a:pt x="16788" y="26330"/>
                </a:lnTo>
                <a:lnTo>
                  <a:pt x="16789" y="26318"/>
                </a:lnTo>
                <a:lnTo>
                  <a:pt x="16790" y="26308"/>
                </a:lnTo>
                <a:lnTo>
                  <a:pt x="16794" y="26298"/>
                </a:lnTo>
                <a:lnTo>
                  <a:pt x="16798" y="26287"/>
                </a:lnTo>
                <a:lnTo>
                  <a:pt x="16804" y="26277"/>
                </a:lnTo>
                <a:lnTo>
                  <a:pt x="16810" y="26270"/>
                </a:lnTo>
                <a:lnTo>
                  <a:pt x="16813" y="26262"/>
                </a:lnTo>
                <a:lnTo>
                  <a:pt x="16815" y="26254"/>
                </a:lnTo>
                <a:lnTo>
                  <a:pt x="16816" y="26247"/>
                </a:lnTo>
                <a:lnTo>
                  <a:pt x="16816" y="26239"/>
                </a:lnTo>
                <a:lnTo>
                  <a:pt x="16815" y="26233"/>
                </a:lnTo>
                <a:lnTo>
                  <a:pt x="16813" y="26225"/>
                </a:lnTo>
                <a:lnTo>
                  <a:pt x="16810" y="26219"/>
                </a:lnTo>
                <a:lnTo>
                  <a:pt x="16803" y="26204"/>
                </a:lnTo>
                <a:lnTo>
                  <a:pt x="16796" y="26190"/>
                </a:lnTo>
                <a:lnTo>
                  <a:pt x="16788" y="26175"/>
                </a:lnTo>
                <a:lnTo>
                  <a:pt x="16786" y="26168"/>
                </a:lnTo>
                <a:lnTo>
                  <a:pt x="16784" y="26159"/>
                </a:lnTo>
                <a:lnTo>
                  <a:pt x="16782" y="26147"/>
                </a:lnTo>
                <a:lnTo>
                  <a:pt x="16782" y="26135"/>
                </a:lnTo>
                <a:lnTo>
                  <a:pt x="16783" y="26121"/>
                </a:lnTo>
                <a:lnTo>
                  <a:pt x="16786" y="26108"/>
                </a:lnTo>
                <a:lnTo>
                  <a:pt x="16791" y="26081"/>
                </a:lnTo>
                <a:lnTo>
                  <a:pt x="16792" y="26068"/>
                </a:lnTo>
                <a:lnTo>
                  <a:pt x="16794" y="26056"/>
                </a:lnTo>
                <a:lnTo>
                  <a:pt x="16796" y="26031"/>
                </a:lnTo>
                <a:lnTo>
                  <a:pt x="16798" y="26008"/>
                </a:lnTo>
                <a:lnTo>
                  <a:pt x="16801" y="25985"/>
                </a:lnTo>
                <a:lnTo>
                  <a:pt x="16806" y="25965"/>
                </a:lnTo>
                <a:lnTo>
                  <a:pt x="16816" y="25922"/>
                </a:lnTo>
                <a:lnTo>
                  <a:pt x="16828" y="25877"/>
                </a:lnTo>
                <a:lnTo>
                  <a:pt x="16830" y="25866"/>
                </a:lnTo>
                <a:lnTo>
                  <a:pt x="16832" y="25856"/>
                </a:lnTo>
                <a:lnTo>
                  <a:pt x="16833" y="25836"/>
                </a:lnTo>
                <a:lnTo>
                  <a:pt x="16833" y="25826"/>
                </a:lnTo>
                <a:lnTo>
                  <a:pt x="16834" y="25815"/>
                </a:lnTo>
                <a:lnTo>
                  <a:pt x="16836" y="25805"/>
                </a:lnTo>
                <a:lnTo>
                  <a:pt x="16840" y="25794"/>
                </a:lnTo>
                <a:lnTo>
                  <a:pt x="16843" y="25782"/>
                </a:lnTo>
                <a:lnTo>
                  <a:pt x="16847" y="25774"/>
                </a:lnTo>
                <a:lnTo>
                  <a:pt x="16847" y="25766"/>
                </a:lnTo>
                <a:lnTo>
                  <a:pt x="16847" y="25761"/>
                </a:lnTo>
                <a:lnTo>
                  <a:pt x="16845" y="25756"/>
                </a:lnTo>
                <a:lnTo>
                  <a:pt x="16842" y="25753"/>
                </a:lnTo>
                <a:lnTo>
                  <a:pt x="16838" y="25750"/>
                </a:lnTo>
                <a:lnTo>
                  <a:pt x="16834" y="25748"/>
                </a:lnTo>
                <a:lnTo>
                  <a:pt x="16824" y="25744"/>
                </a:lnTo>
                <a:lnTo>
                  <a:pt x="16813" y="25739"/>
                </a:lnTo>
                <a:lnTo>
                  <a:pt x="16808" y="25736"/>
                </a:lnTo>
                <a:lnTo>
                  <a:pt x="16803" y="25730"/>
                </a:lnTo>
                <a:lnTo>
                  <a:pt x="16799" y="25725"/>
                </a:lnTo>
                <a:lnTo>
                  <a:pt x="16795" y="25716"/>
                </a:lnTo>
                <a:lnTo>
                  <a:pt x="16798" y="25712"/>
                </a:lnTo>
                <a:lnTo>
                  <a:pt x="16806" y="25702"/>
                </a:lnTo>
                <a:lnTo>
                  <a:pt x="16816" y="25688"/>
                </a:lnTo>
                <a:lnTo>
                  <a:pt x="16819" y="25681"/>
                </a:lnTo>
                <a:lnTo>
                  <a:pt x="16819" y="25675"/>
                </a:lnTo>
                <a:lnTo>
                  <a:pt x="16819" y="25663"/>
                </a:lnTo>
                <a:lnTo>
                  <a:pt x="16816" y="25650"/>
                </a:lnTo>
                <a:lnTo>
                  <a:pt x="16815" y="25637"/>
                </a:lnTo>
                <a:lnTo>
                  <a:pt x="16815" y="25630"/>
                </a:lnTo>
                <a:lnTo>
                  <a:pt x="16817" y="25625"/>
                </a:lnTo>
                <a:lnTo>
                  <a:pt x="16820" y="25620"/>
                </a:lnTo>
                <a:lnTo>
                  <a:pt x="16823" y="25615"/>
                </a:lnTo>
                <a:lnTo>
                  <a:pt x="16830" y="25604"/>
                </a:lnTo>
                <a:lnTo>
                  <a:pt x="16839" y="25595"/>
                </a:lnTo>
                <a:lnTo>
                  <a:pt x="16847" y="25584"/>
                </a:lnTo>
                <a:lnTo>
                  <a:pt x="16850" y="25579"/>
                </a:lnTo>
                <a:lnTo>
                  <a:pt x="16853" y="25574"/>
                </a:lnTo>
                <a:lnTo>
                  <a:pt x="16854" y="25569"/>
                </a:lnTo>
                <a:lnTo>
                  <a:pt x="16855" y="25563"/>
                </a:lnTo>
                <a:lnTo>
                  <a:pt x="16855" y="25557"/>
                </a:lnTo>
                <a:lnTo>
                  <a:pt x="16854" y="25551"/>
                </a:lnTo>
                <a:lnTo>
                  <a:pt x="16851" y="25543"/>
                </a:lnTo>
                <a:lnTo>
                  <a:pt x="16850" y="25535"/>
                </a:lnTo>
                <a:lnTo>
                  <a:pt x="16850" y="25528"/>
                </a:lnTo>
                <a:lnTo>
                  <a:pt x="16851" y="25523"/>
                </a:lnTo>
                <a:lnTo>
                  <a:pt x="16853" y="25516"/>
                </a:lnTo>
                <a:lnTo>
                  <a:pt x="16856" y="25512"/>
                </a:lnTo>
                <a:lnTo>
                  <a:pt x="16863" y="25502"/>
                </a:lnTo>
                <a:lnTo>
                  <a:pt x="16872" y="25494"/>
                </a:lnTo>
                <a:lnTo>
                  <a:pt x="16879" y="25484"/>
                </a:lnTo>
                <a:lnTo>
                  <a:pt x="16883" y="25480"/>
                </a:lnTo>
                <a:lnTo>
                  <a:pt x="16885" y="25474"/>
                </a:lnTo>
                <a:lnTo>
                  <a:pt x="16887" y="25468"/>
                </a:lnTo>
                <a:lnTo>
                  <a:pt x="16888" y="25461"/>
                </a:lnTo>
                <a:lnTo>
                  <a:pt x="16888" y="25455"/>
                </a:lnTo>
                <a:lnTo>
                  <a:pt x="16887" y="25448"/>
                </a:lnTo>
                <a:lnTo>
                  <a:pt x="16886" y="25433"/>
                </a:lnTo>
                <a:lnTo>
                  <a:pt x="16885" y="25425"/>
                </a:lnTo>
                <a:lnTo>
                  <a:pt x="16885" y="25419"/>
                </a:lnTo>
                <a:lnTo>
                  <a:pt x="16885" y="25411"/>
                </a:lnTo>
                <a:lnTo>
                  <a:pt x="16887" y="25405"/>
                </a:lnTo>
                <a:lnTo>
                  <a:pt x="16890" y="25401"/>
                </a:lnTo>
                <a:lnTo>
                  <a:pt x="16894" y="25396"/>
                </a:lnTo>
                <a:lnTo>
                  <a:pt x="16909" y="25383"/>
                </a:lnTo>
                <a:lnTo>
                  <a:pt x="16922" y="25370"/>
                </a:lnTo>
                <a:lnTo>
                  <a:pt x="16925" y="25366"/>
                </a:lnTo>
                <a:lnTo>
                  <a:pt x="16926" y="25363"/>
                </a:lnTo>
                <a:lnTo>
                  <a:pt x="16923" y="25360"/>
                </a:lnTo>
                <a:lnTo>
                  <a:pt x="16915" y="25358"/>
                </a:lnTo>
                <a:lnTo>
                  <a:pt x="16898" y="25355"/>
                </a:lnTo>
                <a:lnTo>
                  <a:pt x="16867" y="25352"/>
                </a:lnTo>
                <a:lnTo>
                  <a:pt x="16855" y="25348"/>
                </a:lnTo>
                <a:lnTo>
                  <a:pt x="16843" y="25344"/>
                </a:lnTo>
                <a:lnTo>
                  <a:pt x="16816" y="25332"/>
                </a:lnTo>
                <a:lnTo>
                  <a:pt x="16802" y="25327"/>
                </a:lnTo>
                <a:lnTo>
                  <a:pt x="16789" y="25322"/>
                </a:lnTo>
                <a:lnTo>
                  <a:pt x="16777" y="25320"/>
                </a:lnTo>
                <a:lnTo>
                  <a:pt x="16772" y="25320"/>
                </a:lnTo>
                <a:lnTo>
                  <a:pt x="16768" y="25321"/>
                </a:lnTo>
                <a:lnTo>
                  <a:pt x="16746" y="25328"/>
                </a:lnTo>
                <a:lnTo>
                  <a:pt x="16727" y="25333"/>
                </a:lnTo>
                <a:lnTo>
                  <a:pt x="16711" y="25337"/>
                </a:lnTo>
                <a:lnTo>
                  <a:pt x="16705" y="25337"/>
                </a:lnTo>
                <a:lnTo>
                  <a:pt x="16698" y="25337"/>
                </a:lnTo>
                <a:lnTo>
                  <a:pt x="16693" y="25336"/>
                </a:lnTo>
                <a:lnTo>
                  <a:pt x="16687" y="25334"/>
                </a:lnTo>
                <a:lnTo>
                  <a:pt x="16683" y="25330"/>
                </a:lnTo>
                <a:lnTo>
                  <a:pt x="16680" y="25324"/>
                </a:lnTo>
                <a:lnTo>
                  <a:pt x="16677" y="25317"/>
                </a:lnTo>
                <a:lnTo>
                  <a:pt x="16675" y="25307"/>
                </a:lnTo>
                <a:lnTo>
                  <a:pt x="16674" y="25295"/>
                </a:lnTo>
                <a:lnTo>
                  <a:pt x="16674" y="25281"/>
                </a:lnTo>
                <a:lnTo>
                  <a:pt x="16674" y="25271"/>
                </a:lnTo>
                <a:lnTo>
                  <a:pt x="16675" y="25258"/>
                </a:lnTo>
                <a:lnTo>
                  <a:pt x="16679" y="25242"/>
                </a:lnTo>
                <a:lnTo>
                  <a:pt x="16682" y="25227"/>
                </a:lnTo>
                <a:lnTo>
                  <a:pt x="16685" y="25220"/>
                </a:lnTo>
                <a:lnTo>
                  <a:pt x="16688" y="25214"/>
                </a:lnTo>
                <a:lnTo>
                  <a:pt x="16692" y="25208"/>
                </a:lnTo>
                <a:lnTo>
                  <a:pt x="16695" y="25205"/>
                </a:lnTo>
                <a:lnTo>
                  <a:pt x="16700" y="25203"/>
                </a:lnTo>
                <a:lnTo>
                  <a:pt x="16705" y="25202"/>
                </a:lnTo>
                <a:lnTo>
                  <a:pt x="16710" y="25204"/>
                </a:lnTo>
                <a:lnTo>
                  <a:pt x="16717" y="25208"/>
                </a:lnTo>
                <a:lnTo>
                  <a:pt x="16723" y="25214"/>
                </a:lnTo>
                <a:lnTo>
                  <a:pt x="16728" y="25220"/>
                </a:lnTo>
                <a:lnTo>
                  <a:pt x="16738" y="25234"/>
                </a:lnTo>
                <a:lnTo>
                  <a:pt x="16747" y="25250"/>
                </a:lnTo>
                <a:lnTo>
                  <a:pt x="16752" y="25257"/>
                </a:lnTo>
                <a:lnTo>
                  <a:pt x="16758" y="25264"/>
                </a:lnTo>
                <a:lnTo>
                  <a:pt x="16761" y="25267"/>
                </a:lnTo>
                <a:lnTo>
                  <a:pt x="16764" y="25270"/>
                </a:lnTo>
                <a:lnTo>
                  <a:pt x="16769" y="25272"/>
                </a:lnTo>
                <a:lnTo>
                  <a:pt x="16773" y="25273"/>
                </a:lnTo>
                <a:lnTo>
                  <a:pt x="16782" y="25275"/>
                </a:lnTo>
                <a:lnTo>
                  <a:pt x="16790" y="25273"/>
                </a:lnTo>
                <a:lnTo>
                  <a:pt x="16800" y="25271"/>
                </a:lnTo>
                <a:lnTo>
                  <a:pt x="16810" y="25268"/>
                </a:lnTo>
                <a:lnTo>
                  <a:pt x="16819" y="25266"/>
                </a:lnTo>
                <a:lnTo>
                  <a:pt x="16828" y="25264"/>
                </a:lnTo>
                <a:lnTo>
                  <a:pt x="16838" y="25263"/>
                </a:lnTo>
                <a:lnTo>
                  <a:pt x="16846" y="25264"/>
                </a:lnTo>
                <a:lnTo>
                  <a:pt x="16852" y="25266"/>
                </a:lnTo>
                <a:lnTo>
                  <a:pt x="16856" y="25269"/>
                </a:lnTo>
                <a:lnTo>
                  <a:pt x="16860" y="25275"/>
                </a:lnTo>
                <a:lnTo>
                  <a:pt x="16864" y="25281"/>
                </a:lnTo>
                <a:lnTo>
                  <a:pt x="16868" y="25289"/>
                </a:lnTo>
                <a:lnTo>
                  <a:pt x="16875" y="25296"/>
                </a:lnTo>
                <a:lnTo>
                  <a:pt x="16879" y="25303"/>
                </a:lnTo>
                <a:lnTo>
                  <a:pt x="16883" y="25310"/>
                </a:lnTo>
                <a:lnTo>
                  <a:pt x="16887" y="25319"/>
                </a:lnTo>
                <a:lnTo>
                  <a:pt x="16890" y="25327"/>
                </a:lnTo>
                <a:lnTo>
                  <a:pt x="16894" y="25333"/>
                </a:lnTo>
                <a:lnTo>
                  <a:pt x="16898" y="25335"/>
                </a:lnTo>
                <a:lnTo>
                  <a:pt x="16901" y="25336"/>
                </a:lnTo>
                <a:lnTo>
                  <a:pt x="16904" y="25337"/>
                </a:lnTo>
                <a:lnTo>
                  <a:pt x="16907" y="25336"/>
                </a:lnTo>
                <a:lnTo>
                  <a:pt x="16912" y="25335"/>
                </a:lnTo>
                <a:lnTo>
                  <a:pt x="16917" y="25332"/>
                </a:lnTo>
                <a:lnTo>
                  <a:pt x="16929" y="25323"/>
                </a:lnTo>
                <a:lnTo>
                  <a:pt x="16936" y="25317"/>
                </a:lnTo>
                <a:lnTo>
                  <a:pt x="16938" y="25315"/>
                </a:lnTo>
                <a:lnTo>
                  <a:pt x="16938" y="25312"/>
                </a:lnTo>
                <a:lnTo>
                  <a:pt x="16938" y="25309"/>
                </a:lnTo>
                <a:lnTo>
                  <a:pt x="16936" y="25306"/>
                </a:lnTo>
                <a:lnTo>
                  <a:pt x="16935" y="25302"/>
                </a:lnTo>
                <a:lnTo>
                  <a:pt x="16935" y="25299"/>
                </a:lnTo>
                <a:lnTo>
                  <a:pt x="16936" y="25297"/>
                </a:lnTo>
                <a:lnTo>
                  <a:pt x="16938" y="25293"/>
                </a:lnTo>
                <a:lnTo>
                  <a:pt x="16940" y="25290"/>
                </a:lnTo>
                <a:lnTo>
                  <a:pt x="16960" y="25268"/>
                </a:lnTo>
                <a:lnTo>
                  <a:pt x="16976" y="25250"/>
                </a:lnTo>
                <a:lnTo>
                  <a:pt x="16985" y="25240"/>
                </a:lnTo>
                <a:lnTo>
                  <a:pt x="16991" y="25230"/>
                </a:lnTo>
                <a:lnTo>
                  <a:pt x="16999" y="25218"/>
                </a:lnTo>
                <a:lnTo>
                  <a:pt x="17005" y="25205"/>
                </a:lnTo>
                <a:lnTo>
                  <a:pt x="17018" y="25175"/>
                </a:lnTo>
                <a:lnTo>
                  <a:pt x="17034" y="25145"/>
                </a:lnTo>
                <a:lnTo>
                  <a:pt x="17042" y="25131"/>
                </a:lnTo>
                <a:lnTo>
                  <a:pt x="17052" y="25118"/>
                </a:lnTo>
                <a:lnTo>
                  <a:pt x="17062" y="25105"/>
                </a:lnTo>
                <a:lnTo>
                  <a:pt x="17072" y="25092"/>
                </a:lnTo>
                <a:lnTo>
                  <a:pt x="17090" y="25073"/>
                </a:lnTo>
                <a:lnTo>
                  <a:pt x="17107" y="25051"/>
                </a:lnTo>
                <a:lnTo>
                  <a:pt x="17126" y="25027"/>
                </a:lnTo>
                <a:lnTo>
                  <a:pt x="17145" y="25004"/>
                </a:lnTo>
                <a:lnTo>
                  <a:pt x="17166" y="24982"/>
                </a:lnTo>
                <a:lnTo>
                  <a:pt x="17187" y="24961"/>
                </a:lnTo>
                <a:lnTo>
                  <a:pt x="17198" y="24951"/>
                </a:lnTo>
                <a:lnTo>
                  <a:pt x="17209" y="24944"/>
                </a:lnTo>
                <a:lnTo>
                  <a:pt x="17220" y="24936"/>
                </a:lnTo>
                <a:lnTo>
                  <a:pt x="17231" y="24931"/>
                </a:lnTo>
                <a:lnTo>
                  <a:pt x="17242" y="24925"/>
                </a:lnTo>
                <a:lnTo>
                  <a:pt x="17252" y="24919"/>
                </a:lnTo>
                <a:lnTo>
                  <a:pt x="17264" y="24911"/>
                </a:lnTo>
                <a:lnTo>
                  <a:pt x="17275" y="24903"/>
                </a:lnTo>
                <a:lnTo>
                  <a:pt x="17285" y="24895"/>
                </a:lnTo>
                <a:lnTo>
                  <a:pt x="17295" y="24885"/>
                </a:lnTo>
                <a:lnTo>
                  <a:pt x="17303" y="24876"/>
                </a:lnTo>
                <a:lnTo>
                  <a:pt x="17311" y="24865"/>
                </a:lnTo>
                <a:lnTo>
                  <a:pt x="17314" y="24860"/>
                </a:lnTo>
                <a:lnTo>
                  <a:pt x="17317" y="24853"/>
                </a:lnTo>
                <a:lnTo>
                  <a:pt x="17321" y="24840"/>
                </a:lnTo>
                <a:lnTo>
                  <a:pt x="17326" y="24827"/>
                </a:lnTo>
                <a:lnTo>
                  <a:pt x="17331" y="24821"/>
                </a:lnTo>
                <a:lnTo>
                  <a:pt x="17335" y="24816"/>
                </a:lnTo>
                <a:lnTo>
                  <a:pt x="17343" y="24809"/>
                </a:lnTo>
                <a:lnTo>
                  <a:pt x="17351" y="24804"/>
                </a:lnTo>
                <a:lnTo>
                  <a:pt x="17360" y="24799"/>
                </a:lnTo>
                <a:lnTo>
                  <a:pt x="17369" y="24796"/>
                </a:lnTo>
                <a:lnTo>
                  <a:pt x="17388" y="24789"/>
                </a:lnTo>
                <a:lnTo>
                  <a:pt x="17397" y="24785"/>
                </a:lnTo>
                <a:lnTo>
                  <a:pt x="17405" y="24781"/>
                </a:lnTo>
                <a:lnTo>
                  <a:pt x="17423" y="24768"/>
                </a:lnTo>
                <a:lnTo>
                  <a:pt x="17439" y="24755"/>
                </a:lnTo>
                <a:lnTo>
                  <a:pt x="17455" y="24743"/>
                </a:lnTo>
                <a:lnTo>
                  <a:pt x="17472" y="24731"/>
                </a:lnTo>
                <a:lnTo>
                  <a:pt x="17480" y="24727"/>
                </a:lnTo>
                <a:lnTo>
                  <a:pt x="17489" y="24722"/>
                </a:lnTo>
                <a:lnTo>
                  <a:pt x="17498" y="24719"/>
                </a:lnTo>
                <a:lnTo>
                  <a:pt x="17507" y="24717"/>
                </a:lnTo>
                <a:lnTo>
                  <a:pt x="17517" y="24715"/>
                </a:lnTo>
                <a:lnTo>
                  <a:pt x="17529" y="24715"/>
                </a:lnTo>
                <a:lnTo>
                  <a:pt x="17540" y="24716"/>
                </a:lnTo>
                <a:lnTo>
                  <a:pt x="17553" y="24719"/>
                </a:lnTo>
                <a:lnTo>
                  <a:pt x="17561" y="24720"/>
                </a:lnTo>
                <a:lnTo>
                  <a:pt x="17568" y="24721"/>
                </a:lnTo>
                <a:lnTo>
                  <a:pt x="17574" y="24721"/>
                </a:lnTo>
                <a:lnTo>
                  <a:pt x="17579" y="24720"/>
                </a:lnTo>
                <a:lnTo>
                  <a:pt x="17589" y="24717"/>
                </a:lnTo>
                <a:lnTo>
                  <a:pt x="17597" y="24712"/>
                </a:lnTo>
                <a:lnTo>
                  <a:pt x="17616" y="24699"/>
                </a:lnTo>
                <a:lnTo>
                  <a:pt x="17626" y="24694"/>
                </a:lnTo>
                <a:lnTo>
                  <a:pt x="17639" y="24689"/>
                </a:lnTo>
                <a:lnTo>
                  <a:pt x="17645" y="24687"/>
                </a:lnTo>
                <a:lnTo>
                  <a:pt x="17652" y="24686"/>
                </a:lnTo>
                <a:lnTo>
                  <a:pt x="17657" y="24685"/>
                </a:lnTo>
                <a:lnTo>
                  <a:pt x="17663" y="24686"/>
                </a:lnTo>
                <a:lnTo>
                  <a:pt x="17667" y="24687"/>
                </a:lnTo>
                <a:lnTo>
                  <a:pt x="17671" y="24689"/>
                </a:lnTo>
                <a:lnTo>
                  <a:pt x="17679" y="24694"/>
                </a:lnTo>
                <a:lnTo>
                  <a:pt x="17685" y="24700"/>
                </a:lnTo>
                <a:lnTo>
                  <a:pt x="17691" y="24708"/>
                </a:lnTo>
                <a:lnTo>
                  <a:pt x="17697" y="24718"/>
                </a:lnTo>
                <a:lnTo>
                  <a:pt x="17704" y="24727"/>
                </a:lnTo>
                <a:lnTo>
                  <a:pt x="17712" y="24735"/>
                </a:lnTo>
                <a:lnTo>
                  <a:pt x="17721" y="24742"/>
                </a:lnTo>
                <a:lnTo>
                  <a:pt x="17731" y="24747"/>
                </a:lnTo>
                <a:lnTo>
                  <a:pt x="17743" y="24753"/>
                </a:lnTo>
                <a:lnTo>
                  <a:pt x="17754" y="24756"/>
                </a:lnTo>
                <a:lnTo>
                  <a:pt x="17767" y="24759"/>
                </a:lnTo>
                <a:lnTo>
                  <a:pt x="17779" y="24761"/>
                </a:lnTo>
                <a:lnTo>
                  <a:pt x="17792" y="24762"/>
                </a:lnTo>
                <a:lnTo>
                  <a:pt x="17806" y="24763"/>
                </a:lnTo>
                <a:lnTo>
                  <a:pt x="17819" y="24762"/>
                </a:lnTo>
                <a:lnTo>
                  <a:pt x="17845" y="24760"/>
                </a:lnTo>
                <a:lnTo>
                  <a:pt x="17869" y="24756"/>
                </a:lnTo>
                <a:lnTo>
                  <a:pt x="17890" y="24749"/>
                </a:lnTo>
                <a:lnTo>
                  <a:pt x="17898" y="24747"/>
                </a:lnTo>
                <a:lnTo>
                  <a:pt x="17902" y="24744"/>
                </a:lnTo>
                <a:lnTo>
                  <a:pt x="17906" y="24741"/>
                </a:lnTo>
                <a:lnTo>
                  <a:pt x="17908" y="24737"/>
                </a:lnTo>
                <a:lnTo>
                  <a:pt x="17908" y="24734"/>
                </a:lnTo>
                <a:lnTo>
                  <a:pt x="17906" y="24731"/>
                </a:lnTo>
                <a:lnTo>
                  <a:pt x="17903" y="24728"/>
                </a:lnTo>
                <a:lnTo>
                  <a:pt x="17900" y="24723"/>
                </a:lnTo>
                <a:lnTo>
                  <a:pt x="17892" y="24717"/>
                </a:lnTo>
                <a:lnTo>
                  <a:pt x="17882" y="24710"/>
                </a:lnTo>
                <a:lnTo>
                  <a:pt x="17873" y="24704"/>
                </a:lnTo>
                <a:lnTo>
                  <a:pt x="17865" y="24697"/>
                </a:lnTo>
                <a:lnTo>
                  <a:pt x="17847" y="24680"/>
                </a:lnTo>
                <a:lnTo>
                  <a:pt x="17843" y="24673"/>
                </a:lnTo>
                <a:lnTo>
                  <a:pt x="17842" y="24671"/>
                </a:lnTo>
                <a:lnTo>
                  <a:pt x="17842" y="24668"/>
                </a:lnTo>
                <a:lnTo>
                  <a:pt x="17843" y="24661"/>
                </a:lnTo>
                <a:lnTo>
                  <a:pt x="17847" y="24654"/>
                </a:lnTo>
                <a:lnTo>
                  <a:pt x="17863" y="24627"/>
                </a:lnTo>
                <a:lnTo>
                  <a:pt x="17868" y="24617"/>
                </a:lnTo>
                <a:lnTo>
                  <a:pt x="17871" y="24606"/>
                </a:lnTo>
                <a:lnTo>
                  <a:pt x="17874" y="24581"/>
                </a:lnTo>
                <a:lnTo>
                  <a:pt x="17876" y="24569"/>
                </a:lnTo>
                <a:lnTo>
                  <a:pt x="17880" y="24558"/>
                </a:lnTo>
                <a:lnTo>
                  <a:pt x="17884" y="24549"/>
                </a:lnTo>
                <a:lnTo>
                  <a:pt x="17886" y="24544"/>
                </a:lnTo>
                <a:lnTo>
                  <a:pt x="17889" y="24541"/>
                </a:lnTo>
                <a:lnTo>
                  <a:pt x="17899" y="24533"/>
                </a:lnTo>
                <a:lnTo>
                  <a:pt x="17911" y="24527"/>
                </a:lnTo>
                <a:lnTo>
                  <a:pt x="17936" y="24512"/>
                </a:lnTo>
                <a:lnTo>
                  <a:pt x="17949" y="24504"/>
                </a:lnTo>
                <a:lnTo>
                  <a:pt x="17960" y="24495"/>
                </a:lnTo>
                <a:lnTo>
                  <a:pt x="17964" y="24490"/>
                </a:lnTo>
                <a:lnTo>
                  <a:pt x="17967" y="24485"/>
                </a:lnTo>
                <a:lnTo>
                  <a:pt x="17970" y="24479"/>
                </a:lnTo>
                <a:lnTo>
                  <a:pt x="17972" y="24474"/>
                </a:lnTo>
                <a:lnTo>
                  <a:pt x="17972" y="24466"/>
                </a:lnTo>
                <a:lnTo>
                  <a:pt x="17972" y="24460"/>
                </a:lnTo>
                <a:lnTo>
                  <a:pt x="17970" y="24454"/>
                </a:lnTo>
                <a:lnTo>
                  <a:pt x="17966" y="24449"/>
                </a:lnTo>
                <a:lnTo>
                  <a:pt x="17963" y="24444"/>
                </a:lnTo>
                <a:lnTo>
                  <a:pt x="17959" y="24440"/>
                </a:lnTo>
                <a:lnTo>
                  <a:pt x="17953" y="24436"/>
                </a:lnTo>
                <a:lnTo>
                  <a:pt x="17948" y="24432"/>
                </a:lnTo>
                <a:lnTo>
                  <a:pt x="17936" y="24427"/>
                </a:lnTo>
                <a:lnTo>
                  <a:pt x="17923" y="24424"/>
                </a:lnTo>
                <a:lnTo>
                  <a:pt x="17910" y="24421"/>
                </a:lnTo>
                <a:lnTo>
                  <a:pt x="17898" y="24419"/>
                </a:lnTo>
                <a:lnTo>
                  <a:pt x="17894" y="24418"/>
                </a:lnTo>
                <a:lnTo>
                  <a:pt x="17890" y="24415"/>
                </a:lnTo>
                <a:lnTo>
                  <a:pt x="17889" y="24412"/>
                </a:lnTo>
                <a:lnTo>
                  <a:pt x="17889" y="24408"/>
                </a:lnTo>
                <a:lnTo>
                  <a:pt x="17890" y="24403"/>
                </a:lnTo>
                <a:lnTo>
                  <a:pt x="17894" y="24398"/>
                </a:lnTo>
                <a:lnTo>
                  <a:pt x="17902" y="24386"/>
                </a:lnTo>
                <a:lnTo>
                  <a:pt x="17912" y="24375"/>
                </a:lnTo>
                <a:lnTo>
                  <a:pt x="17923" y="24364"/>
                </a:lnTo>
                <a:lnTo>
                  <a:pt x="17937" y="24351"/>
                </a:lnTo>
                <a:lnTo>
                  <a:pt x="17951" y="24339"/>
                </a:lnTo>
                <a:lnTo>
                  <a:pt x="17967" y="24324"/>
                </a:lnTo>
                <a:lnTo>
                  <a:pt x="17985" y="24307"/>
                </a:lnTo>
                <a:lnTo>
                  <a:pt x="18004" y="24290"/>
                </a:lnTo>
                <a:lnTo>
                  <a:pt x="18023" y="24275"/>
                </a:lnTo>
                <a:lnTo>
                  <a:pt x="18031" y="24270"/>
                </a:lnTo>
                <a:lnTo>
                  <a:pt x="18040" y="24264"/>
                </a:lnTo>
                <a:lnTo>
                  <a:pt x="18049" y="24260"/>
                </a:lnTo>
                <a:lnTo>
                  <a:pt x="18058" y="24258"/>
                </a:lnTo>
                <a:lnTo>
                  <a:pt x="18065" y="24258"/>
                </a:lnTo>
                <a:lnTo>
                  <a:pt x="18073" y="24259"/>
                </a:lnTo>
                <a:lnTo>
                  <a:pt x="18084" y="24262"/>
                </a:lnTo>
                <a:lnTo>
                  <a:pt x="18094" y="24263"/>
                </a:lnTo>
                <a:lnTo>
                  <a:pt x="18106" y="24264"/>
                </a:lnTo>
                <a:lnTo>
                  <a:pt x="18117" y="24263"/>
                </a:lnTo>
                <a:lnTo>
                  <a:pt x="18128" y="24262"/>
                </a:lnTo>
                <a:lnTo>
                  <a:pt x="18139" y="24259"/>
                </a:lnTo>
                <a:lnTo>
                  <a:pt x="18150" y="24255"/>
                </a:lnTo>
                <a:lnTo>
                  <a:pt x="18159" y="24250"/>
                </a:lnTo>
                <a:lnTo>
                  <a:pt x="18169" y="24246"/>
                </a:lnTo>
                <a:lnTo>
                  <a:pt x="18178" y="24243"/>
                </a:lnTo>
                <a:lnTo>
                  <a:pt x="18187" y="24241"/>
                </a:lnTo>
                <a:lnTo>
                  <a:pt x="18195" y="24241"/>
                </a:lnTo>
                <a:lnTo>
                  <a:pt x="18204" y="24243"/>
                </a:lnTo>
                <a:lnTo>
                  <a:pt x="18213" y="24245"/>
                </a:lnTo>
                <a:lnTo>
                  <a:pt x="18231" y="24250"/>
                </a:lnTo>
                <a:lnTo>
                  <a:pt x="18237" y="24252"/>
                </a:lnTo>
                <a:lnTo>
                  <a:pt x="18243" y="24257"/>
                </a:lnTo>
                <a:lnTo>
                  <a:pt x="18255" y="24266"/>
                </a:lnTo>
                <a:lnTo>
                  <a:pt x="18261" y="24271"/>
                </a:lnTo>
                <a:lnTo>
                  <a:pt x="18268" y="24275"/>
                </a:lnTo>
                <a:lnTo>
                  <a:pt x="18273" y="24277"/>
                </a:lnTo>
                <a:lnTo>
                  <a:pt x="18280" y="24278"/>
                </a:lnTo>
                <a:lnTo>
                  <a:pt x="18288" y="24277"/>
                </a:lnTo>
                <a:lnTo>
                  <a:pt x="18295" y="24276"/>
                </a:lnTo>
                <a:lnTo>
                  <a:pt x="18303" y="24273"/>
                </a:lnTo>
                <a:lnTo>
                  <a:pt x="18309" y="24271"/>
                </a:lnTo>
                <a:lnTo>
                  <a:pt x="18321" y="24262"/>
                </a:lnTo>
                <a:lnTo>
                  <a:pt x="18332" y="24253"/>
                </a:lnTo>
                <a:lnTo>
                  <a:pt x="18353" y="24235"/>
                </a:lnTo>
                <a:lnTo>
                  <a:pt x="18363" y="24226"/>
                </a:lnTo>
                <a:lnTo>
                  <a:pt x="18369" y="24223"/>
                </a:lnTo>
                <a:lnTo>
                  <a:pt x="18375" y="24220"/>
                </a:lnTo>
                <a:lnTo>
                  <a:pt x="18400" y="24211"/>
                </a:lnTo>
                <a:lnTo>
                  <a:pt x="18418" y="24205"/>
                </a:lnTo>
                <a:lnTo>
                  <a:pt x="18434" y="24197"/>
                </a:lnTo>
                <a:lnTo>
                  <a:pt x="18443" y="24192"/>
                </a:lnTo>
                <a:lnTo>
                  <a:pt x="18449" y="24187"/>
                </a:lnTo>
                <a:lnTo>
                  <a:pt x="18456" y="24183"/>
                </a:lnTo>
                <a:lnTo>
                  <a:pt x="18460" y="24177"/>
                </a:lnTo>
                <a:lnTo>
                  <a:pt x="18463" y="24172"/>
                </a:lnTo>
                <a:lnTo>
                  <a:pt x="18465" y="24167"/>
                </a:lnTo>
                <a:lnTo>
                  <a:pt x="18464" y="24161"/>
                </a:lnTo>
                <a:lnTo>
                  <a:pt x="18462" y="24155"/>
                </a:lnTo>
                <a:lnTo>
                  <a:pt x="18459" y="24149"/>
                </a:lnTo>
                <a:lnTo>
                  <a:pt x="18457" y="24143"/>
                </a:lnTo>
                <a:lnTo>
                  <a:pt x="18456" y="24138"/>
                </a:lnTo>
                <a:lnTo>
                  <a:pt x="18457" y="24133"/>
                </a:lnTo>
                <a:lnTo>
                  <a:pt x="18458" y="24129"/>
                </a:lnTo>
                <a:lnTo>
                  <a:pt x="18460" y="24124"/>
                </a:lnTo>
                <a:lnTo>
                  <a:pt x="18467" y="24117"/>
                </a:lnTo>
                <a:lnTo>
                  <a:pt x="18473" y="24109"/>
                </a:lnTo>
                <a:lnTo>
                  <a:pt x="18478" y="24100"/>
                </a:lnTo>
                <a:lnTo>
                  <a:pt x="18481" y="24096"/>
                </a:lnTo>
                <a:lnTo>
                  <a:pt x="18482" y="24092"/>
                </a:lnTo>
                <a:lnTo>
                  <a:pt x="18483" y="24086"/>
                </a:lnTo>
                <a:lnTo>
                  <a:pt x="18482" y="24081"/>
                </a:lnTo>
                <a:lnTo>
                  <a:pt x="18478" y="24070"/>
                </a:lnTo>
                <a:lnTo>
                  <a:pt x="18475" y="24061"/>
                </a:lnTo>
                <a:lnTo>
                  <a:pt x="18472" y="24054"/>
                </a:lnTo>
                <a:lnTo>
                  <a:pt x="18470" y="24047"/>
                </a:lnTo>
                <a:lnTo>
                  <a:pt x="18469" y="24045"/>
                </a:lnTo>
                <a:lnTo>
                  <a:pt x="18470" y="24042"/>
                </a:lnTo>
                <a:lnTo>
                  <a:pt x="18471" y="24040"/>
                </a:lnTo>
                <a:lnTo>
                  <a:pt x="18473" y="24037"/>
                </a:lnTo>
                <a:lnTo>
                  <a:pt x="18476" y="24035"/>
                </a:lnTo>
                <a:lnTo>
                  <a:pt x="18481" y="24032"/>
                </a:lnTo>
                <a:lnTo>
                  <a:pt x="18493" y="24028"/>
                </a:lnTo>
                <a:lnTo>
                  <a:pt x="18508" y="24024"/>
                </a:lnTo>
                <a:lnTo>
                  <a:pt x="18527" y="24020"/>
                </a:lnTo>
                <a:lnTo>
                  <a:pt x="18549" y="24017"/>
                </a:lnTo>
                <a:lnTo>
                  <a:pt x="18572" y="24011"/>
                </a:lnTo>
                <a:lnTo>
                  <a:pt x="18595" y="24006"/>
                </a:lnTo>
                <a:lnTo>
                  <a:pt x="18604" y="24002"/>
                </a:lnTo>
                <a:lnTo>
                  <a:pt x="18613" y="23998"/>
                </a:lnTo>
                <a:lnTo>
                  <a:pt x="18619" y="23994"/>
                </a:lnTo>
                <a:lnTo>
                  <a:pt x="18626" y="23990"/>
                </a:lnTo>
                <a:lnTo>
                  <a:pt x="18629" y="23984"/>
                </a:lnTo>
                <a:lnTo>
                  <a:pt x="18631" y="23979"/>
                </a:lnTo>
                <a:lnTo>
                  <a:pt x="18652" y="23980"/>
                </a:lnTo>
                <a:lnTo>
                  <a:pt x="18665" y="23981"/>
                </a:lnTo>
                <a:lnTo>
                  <a:pt x="18678" y="23981"/>
                </a:lnTo>
                <a:lnTo>
                  <a:pt x="18691" y="23980"/>
                </a:lnTo>
                <a:lnTo>
                  <a:pt x="18697" y="23979"/>
                </a:lnTo>
                <a:lnTo>
                  <a:pt x="18702" y="23978"/>
                </a:lnTo>
                <a:lnTo>
                  <a:pt x="18707" y="23976"/>
                </a:lnTo>
                <a:lnTo>
                  <a:pt x="18711" y="23972"/>
                </a:lnTo>
                <a:lnTo>
                  <a:pt x="18714" y="23969"/>
                </a:lnTo>
                <a:lnTo>
                  <a:pt x="18715" y="23965"/>
                </a:lnTo>
                <a:lnTo>
                  <a:pt x="18719" y="23947"/>
                </a:lnTo>
                <a:lnTo>
                  <a:pt x="18720" y="23935"/>
                </a:lnTo>
                <a:lnTo>
                  <a:pt x="18721" y="23930"/>
                </a:lnTo>
                <a:lnTo>
                  <a:pt x="18721" y="23927"/>
                </a:lnTo>
                <a:lnTo>
                  <a:pt x="18725" y="23927"/>
                </a:lnTo>
                <a:lnTo>
                  <a:pt x="18731" y="23929"/>
                </a:lnTo>
                <a:lnTo>
                  <a:pt x="18743" y="23931"/>
                </a:lnTo>
                <a:lnTo>
                  <a:pt x="18762" y="23931"/>
                </a:lnTo>
                <a:lnTo>
                  <a:pt x="18781" y="23932"/>
                </a:lnTo>
                <a:lnTo>
                  <a:pt x="18813" y="23932"/>
                </a:lnTo>
                <a:lnTo>
                  <a:pt x="18828" y="23931"/>
                </a:lnTo>
                <a:lnTo>
                  <a:pt x="18841" y="23930"/>
                </a:lnTo>
                <a:lnTo>
                  <a:pt x="18845" y="23928"/>
                </a:lnTo>
                <a:lnTo>
                  <a:pt x="18848" y="23927"/>
                </a:lnTo>
                <a:lnTo>
                  <a:pt x="18851" y="23925"/>
                </a:lnTo>
                <a:lnTo>
                  <a:pt x="18851" y="23921"/>
                </a:lnTo>
                <a:lnTo>
                  <a:pt x="18848" y="23914"/>
                </a:lnTo>
                <a:lnTo>
                  <a:pt x="18844" y="23904"/>
                </a:lnTo>
                <a:lnTo>
                  <a:pt x="18832" y="23884"/>
                </a:lnTo>
                <a:lnTo>
                  <a:pt x="18827" y="23875"/>
                </a:lnTo>
                <a:lnTo>
                  <a:pt x="18822" y="23866"/>
                </a:lnTo>
                <a:lnTo>
                  <a:pt x="18820" y="23857"/>
                </a:lnTo>
                <a:lnTo>
                  <a:pt x="18820" y="23854"/>
                </a:lnTo>
                <a:lnTo>
                  <a:pt x="18820" y="23851"/>
                </a:lnTo>
                <a:lnTo>
                  <a:pt x="18822" y="23844"/>
                </a:lnTo>
                <a:lnTo>
                  <a:pt x="18825" y="23839"/>
                </a:lnTo>
                <a:lnTo>
                  <a:pt x="18828" y="23833"/>
                </a:lnTo>
                <a:lnTo>
                  <a:pt x="18831" y="23829"/>
                </a:lnTo>
                <a:lnTo>
                  <a:pt x="18835" y="23825"/>
                </a:lnTo>
                <a:lnTo>
                  <a:pt x="18840" y="23822"/>
                </a:lnTo>
                <a:lnTo>
                  <a:pt x="18851" y="23816"/>
                </a:lnTo>
                <a:lnTo>
                  <a:pt x="18861" y="23813"/>
                </a:lnTo>
                <a:lnTo>
                  <a:pt x="18873" y="23811"/>
                </a:lnTo>
                <a:lnTo>
                  <a:pt x="18885" y="23811"/>
                </a:lnTo>
                <a:lnTo>
                  <a:pt x="18897" y="23813"/>
                </a:lnTo>
                <a:lnTo>
                  <a:pt x="18905" y="23814"/>
                </a:lnTo>
                <a:lnTo>
                  <a:pt x="18912" y="23814"/>
                </a:lnTo>
                <a:lnTo>
                  <a:pt x="18919" y="23814"/>
                </a:lnTo>
                <a:lnTo>
                  <a:pt x="18927" y="23812"/>
                </a:lnTo>
                <a:lnTo>
                  <a:pt x="18941" y="23807"/>
                </a:lnTo>
                <a:lnTo>
                  <a:pt x="18955" y="23802"/>
                </a:lnTo>
                <a:lnTo>
                  <a:pt x="18982" y="23788"/>
                </a:lnTo>
                <a:lnTo>
                  <a:pt x="18996" y="23782"/>
                </a:lnTo>
                <a:lnTo>
                  <a:pt x="19004" y="23781"/>
                </a:lnTo>
                <a:lnTo>
                  <a:pt x="19010" y="23779"/>
                </a:lnTo>
                <a:lnTo>
                  <a:pt x="19018" y="23779"/>
                </a:lnTo>
                <a:lnTo>
                  <a:pt x="19025" y="23779"/>
                </a:lnTo>
                <a:lnTo>
                  <a:pt x="19034" y="23781"/>
                </a:lnTo>
                <a:lnTo>
                  <a:pt x="19043" y="23784"/>
                </a:lnTo>
                <a:lnTo>
                  <a:pt x="19050" y="23786"/>
                </a:lnTo>
                <a:lnTo>
                  <a:pt x="19058" y="23790"/>
                </a:lnTo>
                <a:lnTo>
                  <a:pt x="19063" y="23795"/>
                </a:lnTo>
                <a:lnTo>
                  <a:pt x="19068" y="23802"/>
                </a:lnTo>
                <a:lnTo>
                  <a:pt x="19070" y="23809"/>
                </a:lnTo>
                <a:lnTo>
                  <a:pt x="19069" y="23815"/>
                </a:lnTo>
                <a:lnTo>
                  <a:pt x="19068" y="23822"/>
                </a:lnTo>
                <a:lnTo>
                  <a:pt x="19064" y="23828"/>
                </a:lnTo>
                <a:lnTo>
                  <a:pt x="19061" y="23836"/>
                </a:lnTo>
                <a:lnTo>
                  <a:pt x="19056" y="23843"/>
                </a:lnTo>
                <a:lnTo>
                  <a:pt x="19045" y="23857"/>
                </a:lnTo>
                <a:lnTo>
                  <a:pt x="19033" y="23871"/>
                </a:lnTo>
                <a:lnTo>
                  <a:pt x="19023" y="23884"/>
                </a:lnTo>
                <a:lnTo>
                  <a:pt x="19019" y="23890"/>
                </a:lnTo>
                <a:lnTo>
                  <a:pt x="19017" y="23895"/>
                </a:lnTo>
                <a:lnTo>
                  <a:pt x="19014" y="23901"/>
                </a:lnTo>
                <a:lnTo>
                  <a:pt x="19014" y="23903"/>
                </a:lnTo>
                <a:lnTo>
                  <a:pt x="19017" y="23903"/>
                </a:lnTo>
                <a:lnTo>
                  <a:pt x="19023" y="23903"/>
                </a:lnTo>
                <a:lnTo>
                  <a:pt x="19033" y="23905"/>
                </a:lnTo>
                <a:lnTo>
                  <a:pt x="19044" y="23908"/>
                </a:lnTo>
                <a:lnTo>
                  <a:pt x="19068" y="23917"/>
                </a:lnTo>
                <a:lnTo>
                  <a:pt x="19075" y="23921"/>
                </a:lnTo>
                <a:lnTo>
                  <a:pt x="19081" y="23925"/>
                </a:lnTo>
                <a:lnTo>
                  <a:pt x="19099" y="23944"/>
                </a:lnTo>
                <a:lnTo>
                  <a:pt x="19116" y="23962"/>
                </a:lnTo>
                <a:lnTo>
                  <a:pt x="19134" y="23981"/>
                </a:lnTo>
                <a:lnTo>
                  <a:pt x="19150" y="24003"/>
                </a:lnTo>
                <a:lnTo>
                  <a:pt x="19153" y="24007"/>
                </a:lnTo>
                <a:lnTo>
                  <a:pt x="19155" y="24011"/>
                </a:lnTo>
                <a:lnTo>
                  <a:pt x="19157" y="24016"/>
                </a:lnTo>
                <a:lnTo>
                  <a:pt x="19158" y="24019"/>
                </a:lnTo>
                <a:lnTo>
                  <a:pt x="19157" y="24022"/>
                </a:lnTo>
                <a:lnTo>
                  <a:pt x="19155" y="24026"/>
                </a:lnTo>
                <a:lnTo>
                  <a:pt x="19152" y="24032"/>
                </a:lnTo>
                <a:lnTo>
                  <a:pt x="19146" y="24037"/>
                </a:lnTo>
                <a:lnTo>
                  <a:pt x="19138" y="24042"/>
                </a:lnTo>
                <a:lnTo>
                  <a:pt x="19129" y="24046"/>
                </a:lnTo>
                <a:lnTo>
                  <a:pt x="19120" y="24049"/>
                </a:lnTo>
                <a:lnTo>
                  <a:pt x="19112" y="24053"/>
                </a:lnTo>
                <a:lnTo>
                  <a:pt x="19107" y="24057"/>
                </a:lnTo>
                <a:lnTo>
                  <a:pt x="19104" y="24062"/>
                </a:lnTo>
                <a:lnTo>
                  <a:pt x="19104" y="24067"/>
                </a:lnTo>
                <a:lnTo>
                  <a:pt x="19106" y="24073"/>
                </a:lnTo>
                <a:lnTo>
                  <a:pt x="19108" y="24079"/>
                </a:lnTo>
                <a:lnTo>
                  <a:pt x="19112" y="24085"/>
                </a:lnTo>
                <a:lnTo>
                  <a:pt x="19117" y="24092"/>
                </a:lnTo>
                <a:lnTo>
                  <a:pt x="19129" y="24105"/>
                </a:lnTo>
                <a:lnTo>
                  <a:pt x="19141" y="24118"/>
                </a:lnTo>
                <a:lnTo>
                  <a:pt x="19152" y="24129"/>
                </a:lnTo>
                <a:lnTo>
                  <a:pt x="19160" y="24137"/>
                </a:lnTo>
                <a:lnTo>
                  <a:pt x="19167" y="24148"/>
                </a:lnTo>
                <a:lnTo>
                  <a:pt x="19173" y="24156"/>
                </a:lnTo>
                <a:lnTo>
                  <a:pt x="19179" y="24160"/>
                </a:lnTo>
                <a:lnTo>
                  <a:pt x="19185" y="24161"/>
                </a:lnTo>
                <a:lnTo>
                  <a:pt x="19190" y="24160"/>
                </a:lnTo>
                <a:lnTo>
                  <a:pt x="19198" y="24158"/>
                </a:lnTo>
                <a:lnTo>
                  <a:pt x="19215" y="24149"/>
                </a:lnTo>
                <a:lnTo>
                  <a:pt x="19221" y="24147"/>
                </a:lnTo>
                <a:lnTo>
                  <a:pt x="19227" y="24145"/>
                </a:lnTo>
                <a:lnTo>
                  <a:pt x="19240" y="24143"/>
                </a:lnTo>
                <a:lnTo>
                  <a:pt x="19252" y="24144"/>
                </a:lnTo>
                <a:lnTo>
                  <a:pt x="19265" y="24146"/>
                </a:lnTo>
                <a:lnTo>
                  <a:pt x="19277" y="24149"/>
                </a:lnTo>
                <a:lnTo>
                  <a:pt x="19289" y="24154"/>
                </a:lnTo>
                <a:lnTo>
                  <a:pt x="19314" y="24162"/>
                </a:lnTo>
                <a:lnTo>
                  <a:pt x="19323" y="24164"/>
                </a:lnTo>
                <a:lnTo>
                  <a:pt x="19333" y="24168"/>
                </a:lnTo>
                <a:lnTo>
                  <a:pt x="19343" y="24169"/>
                </a:lnTo>
                <a:lnTo>
                  <a:pt x="19352" y="24169"/>
                </a:lnTo>
                <a:lnTo>
                  <a:pt x="19355" y="24168"/>
                </a:lnTo>
                <a:lnTo>
                  <a:pt x="19358" y="24167"/>
                </a:lnTo>
                <a:lnTo>
                  <a:pt x="19360" y="24166"/>
                </a:lnTo>
                <a:lnTo>
                  <a:pt x="19362" y="24162"/>
                </a:lnTo>
                <a:lnTo>
                  <a:pt x="19362" y="24159"/>
                </a:lnTo>
                <a:lnTo>
                  <a:pt x="19362" y="24156"/>
                </a:lnTo>
                <a:lnTo>
                  <a:pt x="19359" y="24150"/>
                </a:lnTo>
                <a:lnTo>
                  <a:pt x="19356" y="24145"/>
                </a:lnTo>
                <a:lnTo>
                  <a:pt x="19350" y="24134"/>
                </a:lnTo>
                <a:lnTo>
                  <a:pt x="19346" y="24124"/>
                </a:lnTo>
                <a:lnTo>
                  <a:pt x="19346" y="24117"/>
                </a:lnTo>
                <a:lnTo>
                  <a:pt x="19347" y="24111"/>
                </a:lnTo>
                <a:lnTo>
                  <a:pt x="19351" y="24107"/>
                </a:lnTo>
                <a:lnTo>
                  <a:pt x="19355" y="24105"/>
                </a:lnTo>
                <a:lnTo>
                  <a:pt x="19360" y="24104"/>
                </a:lnTo>
                <a:lnTo>
                  <a:pt x="19367" y="24103"/>
                </a:lnTo>
                <a:lnTo>
                  <a:pt x="19375" y="24104"/>
                </a:lnTo>
                <a:lnTo>
                  <a:pt x="19381" y="24106"/>
                </a:lnTo>
                <a:lnTo>
                  <a:pt x="19388" y="24109"/>
                </a:lnTo>
                <a:lnTo>
                  <a:pt x="19394" y="24112"/>
                </a:lnTo>
                <a:lnTo>
                  <a:pt x="19400" y="24117"/>
                </a:lnTo>
                <a:lnTo>
                  <a:pt x="19403" y="24121"/>
                </a:lnTo>
                <a:lnTo>
                  <a:pt x="19405" y="24126"/>
                </a:lnTo>
                <a:lnTo>
                  <a:pt x="19405" y="24132"/>
                </a:lnTo>
                <a:lnTo>
                  <a:pt x="19405" y="24143"/>
                </a:lnTo>
                <a:lnTo>
                  <a:pt x="19405" y="24154"/>
                </a:lnTo>
                <a:lnTo>
                  <a:pt x="19408" y="24163"/>
                </a:lnTo>
                <a:lnTo>
                  <a:pt x="19411" y="24171"/>
                </a:lnTo>
                <a:lnTo>
                  <a:pt x="19417" y="24179"/>
                </a:lnTo>
                <a:lnTo>
                  <a:pt x="19423" y="24184"/>
                </a:lnTo>
                <a:lnTo>
                  <a:pt x="19430" y="24189"/>
                </a:lnTo>
                <a:lnTo>
                  <a:pt x="19438" y="24193"/>
                </a:lnTo>
                <a:lnTo>
                  <a:pt x="19445" y="24194"/>
                </a:lnTo>
                <a:lnTo>
                  <a:pt x="19452" y="24194"/>
                </a:lnTo>
                <a:lnTo>
                  <a:pt x="19459" y="24193"/>
                </a:lnTo>
                <a:lnTo>
                  <a:pt x="19466" y="24189"/>
                </a:lnTo>
                <a:lnTo>
                  <a:pt x="19472" y="24184"/>
                </a:lnTo>
                <a:lnTo>
                  <a:pt x="19478" y="24177"/>
                </a:lnTo>
                <a:lnTo>
                  <a:pt x="19482" y="24169"/>
                </a:lnTo>
                <a:lnTo>
                  <a:pt x="19484" y="24158"/>
                </a:lnTo>
                <a:lnTo>
                  <a:pt x="19487" y="24148"/>
                </a:lnTo>
                <a:lnTo>
                  <a:pt x="19492" y="24139"/>
                </a:lnTo>
                <a:lnTo>
                  <a:pt x="19498" y="24132"/>
                </a:lnTo>
                <a:lnTo>
                  <a:pt x="19503" y="24130"/>
                </a:lnTo>
                <a:lnTo>
                  <a:pt x="19506" y="24128"/>
                </a:lnTo>
                <a:lnTo>
                  <a:pt x="19510" y="24125"/>
                </a:lnTo>
                <a:lnTo>
                  <a:pt x="19515" y="24125"/>
                </a:lnTo>
                <a:lnTo>
                  <a:pt x="19518" y="24125"/>
                </a:lnTo>
                <a:lnTo>
                  <a:pt x="19522" y="24126"/>
                </a:lnTo>
                <a:lnTo>
                  <a:pt x="19526" y="24129"/>
                </a:lnTo>
                <a:lnTo>
                  <a:pt x="19531" y="24132"/>
                </a:lnTo>
                <a:lnTo>
                  <a:pt x="19534" y="24136"/>
                </a:lnTo>
                <a:lnTo>
                  <a:pt x="19537" y="24143"/>
                </a:lnTo>
                <a:lnTo>
                  <a:pt x="19540" y="24148"/>
                </a:lnTo>
                <a:lnTo>
                  <a:pt x="19541" y="24153"/>
                </a:lnTo>
                <a:lnTo>
                  <a:pt x="19541" y="24157"/>
                </a:lnTo>
                <a:lnTo>
                  <a:pt x="19540" y="24160"/>
                </a:lnTo>
                <a:lnTo>
                  <a:pt x="19536" y="24167"/>
                </a:lnTo>
                <a:lnTo>
                  <a:pt x="19533" y="24172"/>
                </a:lnTo>
                <a:lnTo>
                  <a:pt x="19530" y="24179"/>
                </a:lnTo>
                <a:lnTo>
                  <a:pt x="19530" y="24182"/>
                </a:lnTo>
                <a:lnTo>
                  <a:pt x="19530" y="24185"/>
                </a:lnTo>
                <a:lnTo>
                  <a:pt x="19531" y="24188"/>
                </a:lnTo>
                <a:lnTo>
                  <a:pt x="19534" y="24192"/>
                </a:lnTo>
                <a:lnTo>
                  <a:pt x="19538" y="24197"/>
                </a:lnTo>
                <a:lnTo>
                  <a:pt x="19544" y="24201"/>
                </a:lnTo>
                <a:lnTo>
                  <a:pt x="19551" y="24207"/>
                </a:lnTo>
                <a:lnTo>
                  <a:pt x="19558" y="24210"/>
                </a:lnTo>
                <a:lnTo>
                  <a:pt x="19564" y="24212"/>
                </a:lnTo>
                <a:lnTo>
                  <a:pt x="19570" y="24214"/>
                </a:lnTo>
                <a:lnTo>
                  <a:pt x="19574" y="24214"/>
                </a:lnTo>
                <a:lnTo>
                  <a:pt x="19580" y="24214"/>
                </a:lnTo>
                <a:lnTo>
                  <a:pt x="19588" y="24211"/>
                </a:lnTo>
                <a:lnTo>
                  <a:pt x="19598" y="24207"/>
                </a:lnTo>
                <a:lnTo>
                  <a:pt x="19608" y="24201"/>
                </a:lnTo>
                <a:lnTo>
                  <a:pt x="19620" y="24196"/>
                </a:lnTo>
                <a:lnTo>
                  <a:pt x="19634" y="24190"/>
                </a:lnTo>
                <a:lnTo>
                  <a:pt x="19640" y="24189"/>
                </a:lnTo>
                <a:lnTo>
                  <a:pt x="19647" y="24188"/>
                </a:lnTo>
                <a:lnTo>
                  <a:pt x="19653" y="24189"/>
                </a:lnTo>
                <a:lnTo>
                  <a:pt x="19659" y="24189"/>
                </a:lnTo>
                <a:lnTo>
                  <a:pt x="19669" y="24194"/>
                </a:lnTo>
                <a:lnTo>
                  <a:pt x="19678" y="24198"/>
                </a:lnTo>
                <a:lnTo>
                  <a:pt x="19688" y="24204"/>
                </a:lnTo>
                <a:lnTo>
                  <a:pt x="19698" y="24209"/>
                </a:lnTo>
                <a:lnTo>
                  <a:pt x="19709" y="24213"/>
                </a:lnTo>
                <a:lnTo>
                  <a:pt x="19714" y="24214"/>
                </a:lnTo>
                <a:lnTo>
                  <a:pt x="19721" y="24214"/>
                </a:lnTo>
                <a:lnTo>
                  <a:pt x="19734" y="24214"/>
                </a:lnTo>
                <a:lnTo>
                  <a:pt x="19752" y="24213"/>
                </a:lnTo>
                <a:lnTo>
                  <a:pt x="19776" y="24211"/>
                </a:lnTo>
                <a:lnTo>
                  <a:pt x="19801" y="24208"/>
                </a:lnTo>
                <a:lnTo>
                  <a:pt x="19825" y="24204"/>
                </a:lnTo>
                <a:lnTo>
                  <a:pt x="19836" y="24201"/>
                </a:lnTo>
                <a:lnTo>
                  <a:pt x="19845" y="24198"/>
                </a:lnTo>
                <a:lnTo>
                  <a:pt x="19853" y="24195"/>
                </a:lnTo>
                <a:lnTo>
                  <a:pt x="19858" y="24192"/>
                </a:lnTo>
                <a:lnTo>
                  <a:pt x="19862" y="24187"/>
                </a:lnTo>
                <a:lnTo>
                  <a:pt x="19863" y="24185"/>
                </a:lnTo>
                <a:lnTo>
                  <a:pt x="19863" y="24183"/>
                </a:lnTo>
                <a:lnTo>
                  <a:pt x="19854" y="24179"/>
                </a:lnTo>
                <a:lnTo>
                  <a:pt x="19836" y="24168"/>
                </a:lnTo>
                <a:lnTo>
                  <a:pt x="19806" y="24149"/>
                </a:lnTo>
                <a:lnTo>
                  <a:pt x="19802" y="24146"/>
                </a:lnTo>
                <a:lnTo>
                  <a:pt x="19801" y="24143"/>
                </a:lnTo>
                <a:lnTo>
                  <a:pt x="19801" y="24139"/>
                </a:lnTo>
                <a:lnTo>
                  <a:pt x="19803" y="24136"/>
                </a:lnTo>
                <a:lnTo>
                  <a:pt x="19806" y="24134"/>
                </a:lnTo>
                <a:lnTo>
                  <a:pt x="19811" y="24132"/>
                </a:lnTo>
                <a:lnTo>
                  <a:pt x="19822" y="24129"/>
                </a:lnTo>
                <a:lnTo>
                  <a:pt x="19834" y="24125"/>
                </a:lnTo>
                <a:lnTo>
                  <a:pt x="19844" y="24121"/>
                </a:lnTo>
                <a:lnTo>
                  <a:pt x="19848" y="24119"/>
                </a:lnTo>
                <a:lnTo>
                  <a:pt x="19850" y="24117"/>
                </a:lnTo>
                <a:lnTo>
                  <a:pt x="19850" y="24115"/>
                </a:lnTo>
                <a:lnTo>
                  <a:pt x="19848" y="24112"/>
                </a:lnTo>
                <a:lnTo>
                  <a:pt x="19843" y="24108"/>
                </a:lnTo>
                <a:lnTo>
                  <a:pt x="19838" y="24105"/>
                </a:lnTo>
                <a:lnTo>
                  <a:pt x="19825" y="24098"/>
                </a:lnTo>
                <a:lnTo>
                  <a:pt x="19791" y="24083"/>
                </a:lnTo>
                <a:lnTo>
                  <a:pt x="19775" y="24074"/>
                </a:lnTo>
                <a:lnTo>
                  <a:pt x="19761" y="24066"/>
                </a:lnTo>
                <a:lnTo>
                  <a:pt x="19755" y="24061"/>
                </a:lnTo>
                <a:lnTo>
                  <a:pt x="19750" y="24056"/>
                </a:lnTo>
                <a:lnTo>
                  <a:pt x="19747" y="24051"/>
                </a:lnTo>
                <a:lnTo>
                  <a:pt x="19746" y="24045"/>
                </a:lnTo>
                <a:lnTo>
                  <a:pt x="19748" y="24047"/>
                </a:lnTo>
                <a:lnTo>
                  <a:pt x="19752" y="24048"/>
                </a:lnTo>
                <a:lnTo>
                  <a:pt x="19770" y="24051"/>
                </a:lnTo>
                <a:lnTo>
                  <a:pt x="19791" y="24052"/>
                </a:lnTo>
                <a:lnTo>
                  <a:pt x="19815" y="24051"/>
                </a:lnTo>
                <a:lnTo>
                  <a:pt x="19826" y="24049"/>
                </a:lnTo>
                <a:lnTo>
                  <a:pt x="19835" y="24047"/>
                </a:lnTo>
                <a:lnTo>
                  <a:pt x="19842" y="24044"/>
                </a:lnTo>
                <a:lnTo>
                  <a:pt x="19848" y="24040"/>
                </a:lnTo>
                <a:lnTo>
                  <a:pt x="19850" y="24037"/>
                </a:lnTo>
                <a:lnTo>
                  <a:pt x="19850" y="24035"/>
                </a:lnTo>
                <a:lnTo>
                  <a:pt x="19850" y="24032"/>
                </a:lnTo>
                <a:lnTo>
                  <a:pt x="19849" y="24029"/>
                </a:lnTo>
                <a:lnTo>
                  <a:pt x="19847" y="24026"/>
                </a:lnTo>
                <a:lnTo>
                  <a:pt x="19843" y="24022"/>
                </a:lnTo>
                <a:lnTo>
                  <a:pt x="19834" y="24014"/>
                </a:lnTo>
                <a:lnTo>
                  <a:pt x="19855" y="24016"/>
                </a:lnTo>
                <a:lnTo>
                  <a:pt x="19876" y="24016"/>
                </a:lnTo>
                <a:lnTo>
                  <a:pt x="19898" y="24015"/>
                </a:lnTo>
                <a:lnTo>
                  <a:pt x="19918" y="24011"/>
                </a:lnTo>
                <a:lnTo>
                  <a:pt x="19926" y="24009"/>
                </a:lnTo>
                <a:lnTo>
                  <a:pt x="19933" y="24005"/>
                </a:lnTo>
                <a:lnTo>
                  <a:pt x="19951" y="23994"/>
                </a:lnTo>
                <a:lnTo>
                  <a:pt x="19967" y="23983"/>
                </a:lnTo>
                <a:lnTo>
                  <a:pt x="19973" y="23980"/>
                </a:lnTo>
                <a:lnTo>
                  <a:pt x="19978" y="23979"/>
                </a:lnTo>
                <a:lnTo>
                  <a:pt x="19972" y="23980"/>
                </a:lnTo>
                <a:lnTo>
                  <a:pt x="19965" y="23982"/>
                </a:lnTo>
                <a:lnTo>
                  <a:pt x="19946" y="23988"/>
                </a:lnTo>
                <a:lnTo>
                  <a:pt x="19937" y="23991"/>
                </a:lnTo>
                <a:lnTo>
                  <a:pt x="19929" y="23992"/>
                </a:lnTo>
                <a:lnTo>
                  <a:pt x="19925" y="23992"/>
                </a:lnTo>
                <a:lnTo>
                  <a:pt x="19921" y="23991"/>
                </a:lnTo>
                <a:lnTo>
                  <a:pt x="19919" y="23990"/>
                </a:lnTo>
                <a:lnTo>
                  <a:pt x="19917" y="23988"/>
                </a:lnTo>
                <a:lnTo>
                  <a:pt x="19916" y="23984"/>
                </a:lnTo>
                <a:lnTo>
                  <a:pt x="19915" y="23980"/>
                </a:lnTo>
                <a:lnTo>
                  <a:pt x="19916" y="23971"/>
                </a:lnTo>
                <a:lnTo>
                  <a:pt x="19918" y="23963"/>
                </a:lnTo>
                <a:lnTo>
                  <a:pt x="19922" y="23954"/>
                </a:lnTo>
                <a:lnTo>
                  <a:pt x="19928" y="23945"/>
                </a:lnTo>
                <a:lnTo>
                  <a:pt x="19933" y="23938"/>
                </a:lnTo>
                <a:lnTo>
                  <a:pt x="19940" y="23931"/>
                </a:lnTo>
                <a:lnTo>
                  <a:pt x="19945" y="23928"/>
                </a:lnTo>
                <a:lnTo>
                  <a:pt x="19953" y="23924"/>
                </a:lnTo>
                <a:lnTo>
                  <a:pt x="19957" y="23919"/>
                </a:lnTo>
                <a:lnTo>
                  <a:pt x="19960" y="23914"/>
                </a:lnTo>
                <a:lnTo>
                  <a:pt x="19963" y="23907"/>
                </a:lnTo>
                <a:lnTo>
                  <a:pt x="19967" y="23895"/>
                </a:lnTo>
                <a:lnTo>
                  <a:pt x="19970" y="23889"/>
                </a:lnTo>
                <a:lnTo>
                  <a:pt x="19976" y="23884"/>
                </a:lnTo>
                <a:lnTo>
                  <a:pt x="19982" y="23880"/>
                </a:lnTo>
                <a:lnTo>
                  <a:pt x="19991" y="23877"/>
                </a:lnTo>
                <a:lnTo>
                  <a:pt x="20001" y="23875"/>
                </a:lnTo>
                <a:lnTo>
                  <a:pt x="20010" y="23873"/>
                </a:lnTo>
                <a:lnTo>
                  <a:pt x="20021" y="23873"/>
                </a:lnTo>
                <a:lnTo>
                  <a:pt x="20031" y="23873"/>
                </a:lnTo>
                <a:lnTo>
                  <a:pt x="20048" y="23875"/>
                </a:lnTo>
                <a:lnTo>
                  <a:pt x="20082" y="23881"/>
                </a:lnTo>
                <a:lnTo>
                  <a:pt x="20101" y="23886"/>
                </a:lnTo>
                <a:lnTo>
                  <a:pt x="20121" y="23890"/>
                </a:lnTo>
                <a:lnTo>
                  <a:pt x="20141" y="23896"/>
                </a:lnTo>
                <a:lnTo>
                  <a:pt x="20158" y="23903"/>
                </a:lnTo>
                <a:lnTo>
                  <a:pt x="20174" y="23911"/>
                </a:lnTo>
                <a:lnTo>
                  <a:pt x="20182" y="23915"/>
                </a:lnTo>
                <a:lnTo>
                  <a:pt x="20187" y="23919"/>
                </a:lnTo>
                <a:lnTo>
                  <a:pt x="20203" y="23933"/>
                </a:lnTo>
                <a:lnTo>
                  <a:pt x="20210" y="23940"/>
                </a:lnTo>
                <a:lnTo>
                  <a:pt x="20215" y="23946"/>
                </a:lnTo>
                <a:lnTo>
                  <a:pt x="20221" y="23954"/>
                </a:lnTo>
                <a:lnTo>
                  <a:pt x="20224" y="23963"/>
                </a:lnTo>
                <a:lnTo>
                  <a:pt x="20225" y="23972"/>
                </a:lnTo>
                <a:lnTo>
                  <a:pt x="20224" y="23983"/>
                </a:lnTo>
                <a:lnTo>
                  <a:pt x="20222" y="23998"/>
                </a:lnTo>
                <a:lnTo>
                  <a:pt x="20219" y="24022"/>
                </a:lnTo>
                <a:lnTo>
                  <a:pt x="20215" y="24045"/>
                </a:lnTo>
                <a:lnTo>
                  <a:pt x="20213" y="24054"/>
                </a:lnTo>
                <a:lnTo>
                  <a:pt x="20212" y="24058"/>
                </a:lnTo>
                <a:lnTo>
                  <a:pt x="20208" y="24059"/>
                </a:lnTo>
                <a:lnTo>
                  <a:pt x="20198" y="24060"/>
                </a:lnTo>
                <a:lnTo>
                  <a:pt x="20186" y="24061"/>
                </a:lnTo>
                <a:lnTo>
                  <a:pt x="20173" y="24064"/>
                </a:lnTo>
                <a:lnTo>
                  <a:pt x="20161" y="24067"/>
                </a:lnTo>
                <a:lnTo>
                  <a:pt x="20156" y="24070"/>
                </a:lnTo>
                <a:lnTo>
                  <a:pt x="20152" y="24072"/>
                </a:lnTo>
                <a:lnTo>
                  <a:pt x="20150" y="24077"/>
                </a:lnTo>
                <a:lnTo>
                  <a:pt x="20149" y="24080"/>
                </a:lnTo>
                <a:lnTo>
                  <a:pt x="20150" y="24085"/>
                </a:lnTo>
                <a:lnTo>
                  <a:pt x="20154" y="24091"/>
                </a:lnTo>
                <a:lnTo>
                  <a:pt x="20157" y="24094"/>
                </a:lnTo>
                <a:lnTo>
                  <a:pt x="20160" y="24097"/>
                </a:lnTo>
                <a:lnTo>
                  <a:pt x="20169" y="24103"/>
                </a:lnTo>
                <a:lnTo>
                  <a:pt x="20180" y="24108"/>
                </a:lnTo>
                <a:lnTo>
                  <a:pt x="20190" y="24111"/>
                </a:lnTo>
                <a:lnTo>
                  <a:pt x="20214" y="24117"/>
                </a:lnTo>
                <a:lnTo>
                  <a:pt x="20235" y="24120"/>
                </a:lnTo>
                <a:lnTo>
                  <a:pt x="20225" y="24121"/>
                </a:lnTo>
                <a:lnTo>
                  <a:pt x="20216" y="24121"/>
                </a:lnTo>
                <a:lnTo>
                  <a:pt x="20196" y="24120"/>
                </a:lnTo>
                <a:lnTo>
                  <a:pt x="20174" y="24118"/>
                </a:lnTo>
                <a:lnTo>
                  <a:pt x="20154" y="24117"/>
                </a:lnTo>
                <a:lnTo>
                  <a:pt x="20143" y="24117"/>
                </a:lnTo>
                <a:lnTo>
                  <a:pt x="20134" y="24118"/>
                </a:lnTo>
                <a:lnTo>
                  <a:pt x="20125" y="24120"/>
                </a:lnTo>
                <a:lnTo>
                  <a:pt x="20117" y="24123"/>
                </a:lnTo>
                <a:lnTo>
                  <a:pt x="20110" y="24128"/>
                </a:lnTo>
                <a:lnTo>
                  <a:pt x="20105" y="24134"/>
                </a:lnTo>
                <a:lnTo>
                  <a:pt x="20100" y="24142"/>
                </a:lnTo>
                <a:lnTo>
                  <a:pt x="20097" y="24151"/>
                </a:lnTo>
                <a:lnTo>
                  <a:pt x="20098" y="24153"/>
                </a:lnTo>
                <a:lnTo>
                  <a:pt x="20101" y="24155"/>
                </a:lnTo>
                <a:lnTo>
                  <a:pt x="20111" y="24157"/>
                </a:lnTo>
                <a:lnTo>
                  <a:pt x="20143" y="24164"/>
                </a:lnTo>
                <a:lnTo>
                  <a:pt x="20173" y="24171"/>
                </a:lnTo>
                <a:lnTo>
                  <a:pt x="20183" y="24174"/>
                </a:lnTo>
                <a:lnTo>
                  <a:pt x="20185" y="24175"/>
                </a:lnTo>
                <a:lnTo>
                  <a:pt x="20186" y="24176"/>
                </a:lnTo>
                <a:lnTo>
                  <a:pt x="20166" y="24196"/>
                </a:lnTo>
                <a:lnTo>
                  <a:pt x="20154" y="24209"/>
                </a:lnTo>
                <a:lnTo>
                  <a:pt x="20150" y="24213"/>
                </a:lnTo>
                <a:lnTo>
                  <a:pt x="20150" y="24214"/>
                </a:lnTo>
                <a:lnTo>
                  <a:pt x="20143" y="24217"/>
                </a:lnTo>
                <a:lnTo>
                  <a:pt x="20133" y="24219"/>
                </a:lnTo>
                <a:lnTo>
                  <a:pt x="20108" y="24226"/>
                </a:lnTo>
                <a:lnTo>
                  <a:pt x="20084" y="24233"/>
                </a:lnTo>
                <a:lnTo>
                  <a:pt x="20075" y="24234"/>
                </a:lnTo>
                <a:lnTo>
                  <a:pt x="20072" y="24234"/>
                </a:lnTo>
                <a:lnTo>
                  <a:pt x="20071" y="24234"/>
                </a:lnTo>
                <a:lnTo>
                  <a:pt x="20079" y="24239"/>
                </a:lnTo>
                <a:lnTo>
                  <a:pt x="20085" y="24245"/>
                </a:lnTo>
                <a:lnTo>
                  <a:pt x="20096" y="24255"/>
                </a:lnTo>
                <a:lnTo>
                  <a:pt x="20101" y="24258"/>
                </a:lnTo>
                <a:lnTo>
                  <a:pt x="20108" y="24261"/>
                </a:lnTo>
                <a:lnTo>
                  <a:pt x="20116" y="24264"/>
                </a:lnTo>
                <a:lnTo>
                  <a:pt x="20125" y="24266"/>
                </a:lnTo>
                <a:lnTo>
                  <a:pt x="20146" y="24270"/>
                </a:lnTo>
                <a:lnTo>
                  <a:pt x="20163" y="24272"/>
                </a:lnTo>
                <a:lnTo>
                  <a:pt x="20182" y="24276"/>
                </a:lnTo>
                <a:lnTo>
                  <a:pt x="20198" y="24283"/>
                </a:lnTo>
                <a:lnTo>
                  <a:pt x="20206" y="24286"/>
                </a:lnTo>
                <a:lnTo>
                  <a:pt x="20211" y="24289"/>
                </a:lnTo>
                <a:lnTo>
                  <a:pt x="20215" y="24294"/>
                </a:lnTo>
                <a:lnTo>
                  <a:pt x="20218" y="24298"/>
                </a:lnTo>
                <a:lnTo>
                  <a:pt x="20218" y="24303"/>
                </a:lnTo>
                <a:lnTo>
                  <a:pt x="20214" y="24309"/>
                </a:lnTo>
                <a:lnTo>
                  <a:pt x="20210" y="24317"/>
                </a:lnTo>
                <a:lnTo>
                  <a:pt x="20203" y="24332"/>
                </a:lnTo>
                <a:lnTo>
                  <a:pt x="20198" y="24348"/>
                </a:lnTo>
                <a:lnTo>
                  <a:pt x="20194" y="24366"/>
                </a:lnTo>
                <a:lnTo>
                  <a:pt x="20190" y="24381"/>
                </a:lnTo>
                <a:lnTo>
                  <a:pt x="20190" y="24388"/>
                </a:lnTo>
                <a:lnTo>
                  <a:pt x="20192" y="24393"/>
                </a:lnTo>
                <a:lnTo>
                  <a:pt x="20194" y="24397"/>
                </a:lnTo>
                <a:lnTo>
                  <a:pt x="20197" y="24399"/>
                </a:lnTo>
                <a:lnTo>
                  <a:pt x="20201" y="24398"/>
                </a:lnTo>
                <a:lnTo>
                  <a:pt x="20207" y="24394"/>
                </a:lnTo>
                <a:lnTo>
                  <a:pt x="20238" y="24375"/>
                </a:lnTo>
                <a:lnTo>
                  <a:pt x="20270" y="24355"/>
                </a:lnTo>
                <a:lnTo>
                  <a:pt x="20269" y="24374"/>
                </a:lnTo>
                <a:lnTo>
                  <a:pt x="20269" y="24384"/>
                </a:lnTo>
                <a:lnTo>
                  <a:pt x="20269" y="24393"/>
                </a:lnTo>
                <a:lnTo>
                  <a:pt x="20270" y="24402"/>
                </a:lnTo>
                <a:lnTo>
                  <a:pt x="20273" y="24412"/>
                </a:lnTo>
                <a:lnTo>
                  <a:pt x="20276" y="24419"/>
                </a:lnTo>
                <a:lnTo>
                  <a:pt x="20282" y="24427"/>
                </a:lnTo>
                <a:lnTo>
                  <a:pt x="20288" y="24431"/>
                </a:lnTo>
                <a:lnTo>
                  <a:pt x="20294" y="24434"/>
                </a:lnTo>
                <a:lnTo>
                  <a:pt x="20298" y="24435"/>
                </a:lnTo>
                <a:lnTo>
                  <a:pt x="20303" y="24432"/>
                </a:lnTo>
                <a:lnTo>
                  <a:pt x="20308" y="24429"/>
                </a:lnTo>
                <a:lnTo>
                  <a:pt x="20312" y="24425"/>
                </a:lnTo>
                <a:lnTo>
                  <a:pt x="20320" y="24413"/>
                </a:lnTo>
                <a:lnTo>
                  <a:pt x="20334" y="24387"/>
                </a:lnTo>
                <a:lnTo>
                  <a:pt x="20340" y="24377"/>
                </a:lnTo>
                <a:lnTo>
                  <a:pt x="20343" y="24374"/>
                </a:lnTo>
                <a:lnTo>
                  <a:pt x="20347" y="24372"/>
                </a:lnTo>
                <a:lnTo>
                  <a:pt x="20351" y="24379"/>
                </a:lnTo>
                <a:lnTo>
                  <a:pt x="20363" y="24397"/>
                </a:lnTo>
                <a:lnTo>
                  <a:pt x="20377" y="24414"/>
                </a:lnTo>
                <a:lnTo>
                  <a:pt x="20384" y="24421"/>
                </a:lnTo>
                <a:lnTo>
                  <a:pt x="20388" y="24424"/>
                </a:lnTo>
                <a:lnTo>
                  <a:pt x="20398" y="24427"/>
                </a:lnTo>
                <a:lnTo>
                  <a:pt x="20401" y="24427"/>
                </a:lnTo>
                <a:lnTo>
                  <a:pt x="20404" y="24426"/>
                </a:lnTo>
                <a:lnTo>
                  <a:pt x="20406" y="24425"/>
                </a:lnTo>
                <a:lnTo>
                  <a:pt x="20407" y="24423"/>
                </a:lnTo>
                <a:lnTo>
                  <a:pt x="20409" y="24418"/>
                </a:lnTo>
                <a:lnTo>
                  <a:pt x="20410" y="24404"/>
                </a:lnTo>
                <a:lnTo>
                  <a:pt x="20413" y="24398"/>
                </a:lnTo>
                <a:lnTo>
                  <a:pt x="20414" y="24394"/>
                </a:lnTo>
                <a:lnTo>
                  <a:pt x="20417" y="24391"/>
                </a:lnTo>
                <a:lnTo>
                  <a:pt x="20425" y="24403"/>
                </a:lnTo>
                <a:lnTo>
                  <a:pt x="20443" y="24430"/>
                </a:lnTo>
                <a:lnTo>
                  <a:pt x="20465" y="24457"/>
                </a:lnTo>
                <a:lnTo>
                  <a:pt x="20475" y="24468"/>
                </a:lnTo>
                <a:lnTo>
                  <a:pt x="20482" y="24474"/>
                </a:lnTo>
                <a:lnTo>
                  <a:pt x="20481" y="24468"/>
                </a:lnTo>
                <a:lnTo>
                  <a:pt x="20480" y="24463"/>
                </a:lnTo>
                <a:lnTo>
                  <a:pt x="20481" y="24450"/>
                </a:lnTo>
                <a:lnTo>
                  <a:pt x="20483" y="24438"/>
                </a:lnTo>
                <a:lnTo>
                  <a:pt x="20488" y="24427"/>
                </a:lnTo>
                <a:lnTo>
                  <a:pt x="20490" y="24424"/>
                </a:lnTo>
                <a:lnTo>
                  <a:pt x="20492" y="24421"/>
                </a:lnTo>
                <a:lnTo>
                  <a:pt x="20494" y="24419"/>
                </a:lnTo>
                <a:lnTo>
                  <a:pt x="20497" y="24419"/>
                </a:lnTo>
                <a:lnTo>
                  <a:pt x="20500" y="24421"/>
                </a:lnTo>
                <a:lnTo>
                  <a:pt x="20502" y="24425"/>
                </a:lnTo>
                <a:lnTo>
                  <a:pt x="20504" y="24430"/>
                </a:lnTo>
                <a:lnTo>
                  <a:pt x="20506" y="24439"/>
                </a:lnTo>
                <a:lnTo>
                  <a:pt x="20511" y="24463"/>
                </a:lnTo>
                <a:lnTo>
                  <a:pt x="20514" y="24476"/>
                </a:lnTo>
                <a:lnTo>
                  <a:pt x="20518" y="24488"/>
                </a:lnTo>
                <a:lnTo>
                  <a:pt x="20524" y="24499"/>
                </a:lnTo>
                <a:lnTo>
                  <a:pt x="20530" y="24508"/>
                </a:lnTo>
                <a:lnTo>
                  <a:pt x="20534" y="24513"/>
                </a:lnTo>
                <a:lnTo>
                  <a:pt x="20540" y="24516"/>
                </a:lnTo>
                <a:lnTo>
                  <a:pt x="20545" y="24519"/>
                </a:lnTo>
                <a:lnTo>
                  <a:pt x="20551" y="24521"/>
                </a:lnTo>
                <a:lnTo>
                  <a:pt x="20589" y="24533"/>
                </a:lnTo>
                <a:lnTo>
                  <a:pt x="20614" y="24541"/>
                </a:lnTo>
                <a:lnTo>
                  <a:pt x="20641" y="24547"/>
                </a:lnTo>
                <a:lnTo>
                  <a:pt x="20667" y="24553"/>
                </a:lnTo>
                <a:lnTo>
                  <a:pt x="20679" y="24555"/>
                </a:lnTo>
                <a:lnTo>
                  <a:pt x="20691" y="24556"/>
                </a:lnTo>
                <a:lnTo>
                  <a:pt x="20701" y="24556"/>
                </a:lnTo>
                <a:lnTo>
                  <a:pt x="20710" y="24555"/>
                </a:lnTo>
                <a:lnTo>
                  <a:pt x="20718" y="24553"/>
                </a:lnTo>
                <a:lnTo>
                  <a:pt x="20723" y="24550"/>
                </a:lnTo>
                <a:lnTo>
                  <a:pt x="20731" y="24544"/>
                </a:lnTo>
                <a:lnTo>
                  <a:pt x="20737" y="24537"/>
                </a:lnTo>
                <a:lnTo>
                  <a:pt x="20744" y="24529"/>
                </a:lnTo>
                <a:lnTo>
                  <a:pt x="20749" y="24521"/>
                </a:lnTo>
                <a:lnTo>
                  <a:pt x="20755" y="24513"/>
                </a:lnTo>
                <a:lnTo>
                  <a:pt x="20759" y="24504"/>
                </a:lnTo>
                <a:lnTo>
                  <a:pt x="20763" y="24495"/>
                </a:lnTo>
                <a:lnTo>
                  <a:pt x="20765" y="24486"/>
                </a:lnTo>
                <a:lnTo>
                  <a:pt x="20767" y="24477"/>
                </a:lnTo>
                <a:lnTo>
                  <a:pt x="20767" y="24468"/>
                </a:lnTo>
                <a:lnTo>
                  <a:pt x="20765" y="24460"/>
                </a:lnTo>
                <a:lnTo>
                  <a:pt x="20762" y="24452"/>
                </a:lnTo>
                <a:lnTo>
                  <a:pt x="20757" y="24444"/>
                </a:lnTo>
                <a:lnTo>
                  <a:pt x="20750" y="24438"/>
                </a:lnTo>
                <a:lnTo>
                  <a:pt x="20741" y="24432"/>
                </a:lnTo>
                <a:lnTo>
                  <a:pt x="20730" y="24427"/>
                </a:lnTo>
                <a:lnTo>
                  <a:pt x="20718" y="24423"/>
                </a:lnTo>
                <a:lnTo>
                  <a:pt x="20708" y="24417"/>
                </a:lnTo>
                <a:lnTo>
                  <a:pt x="20699" y="24411"/>
                </a:lnTo>
                <a:lnTo>
                  <a:pt x="20693" y="24403"/>
                </a:lnTo>
                <a:lnTo>
                  <a:pt x="20690" y="24399"/>
                </a:lnTo>
                <a:lnTo>
                  <a:pt x="20688" y="24396"/>
                </a:lnTo>
                <a:lnTo>
                  <a:pt x="20687" y="24391"/>
                </a:lnTo>
                <a:lnTo>
                  <a:pt x="20687" y="24387"/>
                </a:lnTo>
                <a:lnTo>
                  <a:pt x="20687" y="24381"/>
                </a:lnTo>
                <a:lnTo>
                  <a:pt x="20688" y="24377"/>
                </a:lnTo>
                <a:lnTo>
                  <a:pt x="20691" y="24373"/>
                </a:lnTo>
                <a:lnTo>
                  <a:pt x="20694" y="24367"/>
                </a:lnTo>
                <a:lnTo>
                  <a:pt x="20699" y="24362"/>
                </a:lnTo>
                <a:lnTo>
                  <a:pt x="20705" y="24358"/>
                </a:lnTo>
                <a:lnTo>
                  <a:pt x="20710" y="24353"/>
                </a:lnTo>
                <a:lnTo>
                  <a:pt x="20716" y="24350"/>
                </a:lnTo>
                <a:lnTo>
                  <a:pt x="20730" y="24343"/>
                </a:lnTo>
                <a:lnTo>
                  <a:pt x="20744" y="24339"/>
                </a:lnTo>
                <a:lnTo>
                  <a:pt x="20773" y="24332"/>
                </a:lnTo>
                <a:lnTo>
                  <a:pt x="20787" y="24327"/>
                </a:lnTo>
                <a:lnTo>
                  <a:pt x="20801" y="24322"/>
                </a:lnTo>
                <a:lnTo>
                  <a:pt x="20811" y="24315"/>
                </a:lnTo>
                <a:lnTo>
                  <a:pt x="20821" y="24309"/>
                </a:lnTo>
                <a:lnTo>
                  <a:pt x="20840" y="24296"/>
                </a:lnTo>
                <a:lnTo>
                  <a:pt x="20850" y="24290"/>
                </a:lnTo>
                <a:lnTo>
                  <a:pt x="20860" y="24286"/>
                </a:lnTo>
                <a:lnTo>
                  <a:pt x="20871" y="24284"/>
                </a:lnTo>
                <a:lnTo>
                  <a:pt x="20877" y="24285"/>
                </a:lnTo>
                <a:lnTo>
                  <a:pt x="20883" y="24285"/>
                </a:lnTo>
                <a:lnTo>
                  <a:pt x="20899" y="24288"/>
                </a:lnTo>
                <a:lnTo>
                  <a:pt x="20914" y="24292"/>
                </a:lnTo>
                <a:lnTo>
                  <a:pt x="20927" y="24297"/>
                </a:lnTo>
                <a:lnTo>
                  <a:pt x="20939" y="24302"/>
                </a:lnTo>
                <a:lnTo>
                  <a:pt x="20950" y="24310"/>
                </a:lnTo>
                <a:lnTo>
                  <a:pt x="20954" y="24314"/>
                </a:lnTo>
                <a:lnTo>
                  <a:pt x="20959" y="24320"/>
                </a:lnTo>
                <a:lnTo>
                  <a:pt x="20962" y="24325"/>
                </a:lnTo>
                <a:lnTo>
                  <a:pt x="20965" y="24332"/>
                </a:lnTo>
                <a:lnTo>
                  <a:pt x="20968" y="24338"/>
                </a:lnTo>
                <a:lnTo>
                  <a:pt x="20972" y="24347"/>
                </a:lnTo>
                <a:lnTo>
                  <a:pt x="20975" y="24354"/>
                </a:lnTo>
                <a:lnTo>
                  <a:pt x="20979" y="24361"/>
                </a:lnTo>
                <a:lnTo>
                  <a:pt x="20986" y="24366"/>
                </a:lnTo>
                <a:lnTo>
                  <a:pt x="20993" y="24371"/>
                </a:lnTo>
                <a:lnTo>
                  <a:pt x="21001" y="24374"/>
                </a:lnTo>
                <a:lnTo>
                  <a:pt x="21011" y="24376"/>
                </a:lnTo>
                <a:lnTo>
                  <a:pt x="21019" y="24377"/>
                </a:lnTo>
                <a:lnTo>
                  <a:pt x="21029" y="24377"/>
                </a:lnTo>
                <a:lnTo>
                  <a:pt x="21039" y="24377"/>
                </a:lnTo>
                <a:lnTo>
                  <a:pt x="21049" y="24376"/>
                </a:lnTo>
                <a:lnTo>
                  <a:pt x="21058" y="24374"/>
                </a:lnTo>
                <a:lnTo>
                  <a:pt x="21068" y="24371"/>
                </a:lnTo>
                <a:lnTo>
                  <a:pt x="21076" y="24367"/>
                </a:lnTo>
                <a:lnTo>
                  <a:pt x="21083" y="24364"/>
                </a:lnTo>
                <a:lnTo>
                  <a:pt x="21090" y="24360"/>
                </a:lnTo>
                <a:lnTo>
                  <a:pt x="21095" y="24355"/>
                </a:lnTo>
                <a:lnTo>
                  <a:pt x="21106" y="24345"/>
                </a:lnTo>
                <a:lnTo>
                  <a:pt x="21116" y="24334"/>
                </a:lnTo>
                <a:lnTo>
                  <a:pt x="21125" y="24323"/>
                </a:lnTo>
                <a:lnTo>
                  <a:pt x="21128" y="24316"/>
                </a:lnTo>
                <a:lnTo>
                  <a:pt x="21130" y="24309"/>
                </a:lnTo>
                <a:lnTo>
                  <a:pt x="21132" y="24300"/>
                </a:lnTo>
                <a:lnTo>
                  <a:pt x="21134" y="24286"/>
                </a:lnTo>
                <a:lnTo>
                  <a:pt x="21135" y="24271"/>
                </a:lnTo>
                <a:lnTo>
                  <a:pt x="21135" y="24252"/>
                </a:lnTo>
                <a:lnTo>
                  <a:pt x="21135" y="24236"/>
                </a:lnTo>
                <a:lnTo>
                  <a:pt x="21133" y="24220"/>
                </a:lnTo>
                <a:lnTo>
                  <a:pt x="21131" y="24208"/>
                </a:lnTo>
                <a:lnTo>
                  <a:pt x="21130" y="24202"/>
                </a:lnTo>
                <a:lnTo>
                  <a:pt x="21128" y="24199"/>
                </a:lnTo>
                <a:lnTo>
                  <a:pt x="21112" y="24183"/>
                </a:lnTo>
                <a:lnTo>
                  <a:pt x="21093" y="24166"/>
                </a:lnTo>
                <a:lnTo>
                  <a:pt x="21075" y="24147"/>
                </a:lnTo>
                <a:lnTo>
                  <a:pt x="21066" y="24137"/>
                </a:lnTo>
                <a:lnTo>
                  <a:pt x="21058" y="24128"/>
                </a:lnTo>
                <a:lnTo>
                  <a:pt x="21051" y="24118"/>
                </a:lnTo>
                <a:lnTo>
                  <a:pt x="21044" y="24107"/>
                </a:lnTo>
                <a:lnTo>
                  <a:pt x="21039" y="24096"/>
                </a:lnTo>
                <a:lnTo>
                  <a:pt x="21035" y="24085"/>
                </a:lnTo>
                <a:lnTo>
                  <a:pt x="21032" y="24073"/>
                </a:lnTo>
                <a:lnTo>
                  <a:pt x="21032" y="24060"/>
                </a:lnTo>
                <a:lnTo>
                  <a:pt x="21035" y="24047"/>
                </a:lnTo>
                <a:lnTo>
                  <a:pt x="21038" y="24033"/>
                </a:lnTo>
                <a:lnTo>
                  <a:pt x="21040" y="24029"/>
                </a:lnTo>
                <a:lnTo>
                  <a:pt x="21042" y="24024"/>
                </a:lnTo>
                <a:lnTo>
                  <a:pt x="21050" y="24018"/>
                </a:lnTo>
                <a:lnTo>
                  <a:pt x="21058" y="24013"/>
                </a:lnTo>
                <a:lnTo>
                  <a:pt x="21069" y="24008"/>
                </a:lnTo>
                <a:lnTo>
                  <a:pt x="21081" y="24005"/>
                </a:lnTo>
                <a:lnTo>
                  <a:pt x="21094" y="24003"/>
                </a:lnTo>
                <a:lnTo>
                  <a:pt x="21108" y="24001"/>
                </a:lnTo>
                <a:lnTo>
                  <a:pt x="21123" y="24000"/>
                </a:lnTo>
                <a:lnTo>
                  <a:pt x="21153" y="23998"/>
                </a:lnTo>
                <a:lnTo>
                  <a:pt x="21181" y="24001"/>
                </a:lnTo>
                <a:lnTo>
                  <a:pt x="21205" y="24003"/>
                </a:lnTo>
                <a:lnTo>
                  <a:pt x="21222" y="24005"/>
                </a:lnTo>
                <a:lnTo>
                  <a:pt x="21230" y="24008"/>
                </a:lnTo>
                <a:lnTo>
                  <a:pt x="21236" y="24014"/>
                </a:lnTo>
                <a:lnTo>
                  <a:pt x="21243" y="24021"/>
                </a:lnTo>
                <a:lnTo>
                  <a:pt x="21249" y="24030"/>
                </a:lnTo>
                <a:lnTo>
                  <a:pt x="21255" y="24041"/>
                </a:lnTo>
                <a:lnTo>
                  <a:pt x="21260" y="24052"/>
                </a:lnTo>
                <a:lnTo>
                  <a:pt x="21270" y="24078"/>
                </a:lnTo>
                <a:lnTo>
                  <a:pt x="21279" y="24104"/>
                </a:lnTo>
                <a:lnTo>
                  <a:pt x="21286" y="24130"/>
                </a:lnTo>
                <a:lnTo>
                  <a:pt x="21292" y="24151"/>
                </a:lnTo>
                <a:lnTo>
                  <a:pt x="21296" y="24167"/>
                </a:lnTo>
                <a:lnTo>
                  <a:pt x="21301" y="24180"/>
                </a:lnTo>
                <a:lnTo>
                  <a:pt x="21307" y="24189"/>
                </a:lnTo>
                <a:lnTo>
                  <a:pt x="21314" y="24197"/>
                </a:lnTo>
                <a:lnTo>
                  <a:pt x="21321" y="24204"/>
                </a:lnTo>
                <a:lnTo>
                  <a:pt x="21329" y="24207"/>
                </a:lnTo>
                <a:lnTo>
                  <a:pt x="21337" y="24208"/>
                </a:lnTo>
                <a:lnTo>
                  <a:pt x="21346" y="24208"/>
                </a:lnTo>
                <a:lnTo>
                  <a:pt x="21355" y="24206"/>
                </a:lnTo>
                <a:lnTo>
                  <a:pt x="21363" y="24202"/>
                </a:lnTo>
                <a:lnTo>
                  <a:pt x="21372" y="24198"/>
                </a:lnTo>
                <a:lnTo>
                  <a:pt x="21381" y="24192"/>
                </a:lnTo>
                <a:lnTo>
                  <a:pt x="21389" y="24185"/>
                </a:lnTo>
                <a:lnTo>
                  <a:pt x="21398" y="24177"/>
                </a:lnTo>
                <a:lnTo>
                  <a:pt x="21406" y="24170"/>
                </a:lnTo>
                <a:lnTo>
                  <a:pt x="21413" y="24161"/>
                </a:lnTo>
                <a:lnTo>
                  <a:pt x="21420" y="24153"/>
                </a:lnTo>
                <a:lnTo>
                  <a:pt x="21428" y="24142"/>
                </a:lnTo>
                <a:lnTo>
                  <a:pt x="21438" y="24133"/>
                </a:lnTo>
                <a:lnTo>
                  <a:pt x="21444" y="24130"/>
                </a:lnTo>
                <a:lnTo>
                  <a:pt x="21448" y="24128"/>
                </a:lnTo>
                <a:lnTo>
                  <a:pt x="21453" y="24125"/>
                </a:lnTo>
                <a:lnTo>
                  <a:pt x="21459" y="24124"/>
                </a:lnTo>
                <a:lnTo>
                  <a:pt x="21463" y="24124"/>
                </a:lnTo>
                <a:lnTo>
                  <a:pt x="21468" y="24125"/>
                </a:lnTo>
                <a:lnTo>
                  <a:pt x="21473" y="24128"/>
                </a:lnTo>
                <a:lnTo>
                  <a:pt x="21477" y="24131"/>
                </a:lnTo>
                <a:lnTo>
                  <a:pt x="21482" y="24135"/>
                </a:lnTo>
                <a:lnTo>
                  <a:pt x="21486" y="24141"/>
                </a:lnTo>
                <a:lnTo>
                  <a:pt x="21489" y="24147"/>
                </a:lnTo>
                <a:lnTo>
                  <a:pt x="21491" y="24156"/>
                </a:lnTo>
                <a:lnTo>
                  <a:pt x="21502" y="24188"/>
                </a:lnTo>
                <a:lnTo>
                  <a:pt x="21505" y="24201"/>
                </a:lnTo>
                <a:lnTo>
                  <a:pt x="21508" y="24213"/>
                </a:lnTo>
                <a:lnTo>
                  <a:pt x="21506" y="24219"/>
                </a:lnTo>
                <a:lnTo>
                  <a:pt x="21506" y="24224"/>
                </a:lnTo>
                <a:lnTo>
                  <a:pt x="21504" y="24231"/>
                </a:lnTo>
                <a:lnTo>
                  <a:pt x="21502" y="24236"/>
                </a:lnTo>
                <a:lnTo>
                  <a:pt x="21495" y="24248"/>
                </a:lnTo>
                <a:lnTo>
                  <a:pt x="21484" y="24262"/>
                </a:lnTo>
                <a:lnTo>
                  <a:pt x="21480" y="24264"/>
                </a:lnTo>
                <a:lnTo>
                  <a:pt x="21476" y="24268"/>
                </a:lnTo>
                <a:lnTo>
                  <a:pt x="21463" y="24273"/>
                </a:lnTo>
                <a:lnTo>
                  <a:pt x="21434" y="24285"/>
                </a:lnTo>
                <a:lnTo>
                  <a:pt x="21420" y="24291"/>
                </a:lnTo>
                <a:lnTo>
                  <a:pt x="21414" y="24296"/>
                </a:lnTo>
                <a:lnTo>
                  <a:pt x="21410" y="24299"/>
                </a:lnTo>
                <a:lnTo>
                  <a:pt x="21407" y="24304"/>
                </a:lnTo>
                <a:lnTo>
                  <a:pt x="21404" y="24310"/>
                </a:lnTo>
                <a:lnTo>
                  <a:pt x="21404" y="24315"/>
                </a:lnTo>
                <a:lnTo>
                  <a:pt x="21407" y="24322"/>
                </a:lnTo>
                <a:lnTo>
                  <a:pt x="21410" y="24328"/>
                </a:lnTo>
                <a:lnTo>
                  <a:pt x="21412" y="24335"/>
                </a:lnTo>
                <a:lnTo>
                  <a:pt x="21412" y="24339"/>
                </a:lnTo>
                <a:lnTo>
                  <a:pt x="21412" y="24343"/>
                </a:lnTo>
                <a:lnTo>
                  <a:pt x="21411" y="24347"/>
                </a:lnTo>
                <a:lnTo>
                  <a:pt x="21410" y="24349"/>
                </a:lnTo>
                <a:lnTo>
                  <a:pt x="21407" y="24351"/>
                </a:lnTo>
                <a:lnTo>
                  <a:pt x="21403" y="24352"/>
                </a:lnTo>
                <a:lnTo>
                  <a:pt x="21396" y="24353"/>
                </a:lnTo>
                <a:lnTo>
                  <a:pt x="21387" y="24354"/>
                </a:lnTo>
                <a:lnTo>
                  <a:pt x="21376" y="24354"/>
                </a:lnTo>
                <a:lnTo>
                  <a:pt x="21367" y="24355"/>
                </a:lnTo>
                <a:lnTo>
                  <a:pt x="21352" y="24359"/>
                </a:lnTo>
                <a:lnTo>
                  <a:pt x="21338" y="24360"/>
                </a:lnTo>
                <a:lnTo>
                  <a:pt x="21309" y="24363"/>
                </a:lnTo>
                <a:lnTo>
                  <a:pt x="21281" y="24366"/>
                </a:lnTo>
                <a:lnTo>
                  <a:pt x="21267" y="24370"/>
                </a:lnTo>
                <a:lnTo>
                  <a:pt x="21253" y="24373"/>
                </a:lnTo>
                <a:lnTo>
                  <a:pt x="21222" y="24383"/>
                </a:lnTo>
                <a:lnTo>
                  <a:pt x="21191" y="24391"/>
                </a:lnTo>
                <a:lnTo>
                  <a:pt x="21174" y="24396"/>
                </a:lnTo>
                <a:lnTo>
                  <a:pt x="21159" y="24400"/>
                </a:lnTo>
                <a:lnTo>
                  <a:pt x="21143" y="24402"/>
                </a:lnTo>
                <a:lnTo>
                  <a:pt x="21127" y="24403"/>
                </a:lnTo>
                <a:lnTo>
                  <a:pt x="21116" y="24403"/>
                </a:lnTo>
                <a:lnTo>
                  <a:pt x="21105" y="24402"/>
                </a:lnTo>
                <a:lnTo>
                  <a:pt x="21093" y="24402"/>
                </a:lnTo>
                <a:lnTo>
                  <a:pt x="21081" y="24402"/>
                </a:lnTo>
                <a:lnTo>
                  <a:pt x="21070" y="24403"/>
                </a:lnTo>
                <a:lnTo>
                  <a:pt x="21065" y="24404"/>
                </a:lnTo>
                <a:lnTo>
                  <a:pt x="21061" y="24406"/>
                </a:lnTo>
                <a:lnTo>
                  <a:pt x="21056" y="24409"/>
                </a:lnTo>
                <a:lnTo>
                  <a:pt x="21052" y="24412"/>
                </a:lnTo>
                <a:lnTo>
                  <a:pt x="21049" y="24416"/>
                </a:lnTo>
                <a:lnTo>
                  <a:pt x="21046" y="24422"/>
                </a:lnTo>
                <a:lnTo>
                  <a:pt x="21042" y="24432"/>
                </a:lnTo>
                <a:lnTo>
                  <a:pt x="21040" y="24443"/>
                </a:lnTo>
                <a:lnTo>
                  <a:pt x="21038" y="24454"/>
                </a:lnTo>
                <a:lnTo>
                  <a:pt x="21038" y="24465"/>
                </a:lnTo>
                <a:lnTo>
                  <a:pt x="21037" y="24488"/>
                </a:lnTo>
                <a:lnTo>
                  <a:pt x="21037" y="24511"/>
                </a:lnTo>
                <a:lnTo>
                  <a:pt x="21037" y="24516"/>
                </a:lnTo>
                <a:lnTo>
                  <a:pt x="21038" y="24521"/>
                </a:lnTo>
                <a:lnTo>
                  <a:pt x="21040" y="24527"/>
                </a:lnTo>
                <a:lnTo>
                  <a:pt x="21042" y="24531"/>
                </a:lnTo>
                <a:lnTo>
                  <a:pt x="21045" y="24536"/>
                </a:lnTo>
                <a:lnTo>
                  <a:pt x="21049" y="24540"/>
                </a:lnTo>
                <a:lnTo>
                  <a:pt x="21057" y="24546"/>
                </a:lnTo>
                <a:lnTo>
                  <a:pt x="21068" y="24553"/>
                </a:lnTo>
                <a:lnTo>
                  <a:pt x="21080" y="24557"/>
                </a:lnTo>
                <a:lnTo>
                  <a:pt x="21094" y="24561"/>
                </a:lnTo>
                <a:lnTo>
                  <a:pt x="21108" y="24564"/>
                </a:lnTo>
                <a:lnTo>
                  <a:pt x="21122" y="24566"/>
                </a:lnTo>
                <a:lnTo>
                  <a:pt x="21138" y="24567"/>
                </a:lnTo>
                <a:lnTo>
                  <a:pt x="21167" y="24569"/>
                </a:lnTo>
                <a:lnTo>
                  <a:pt x="21193" y="24570"/>
                </a:lnTo>
                <a:lnTo>
                  <a:pt x="21214" y="24571"/>
                </a:lnTo>
                <a:lnTo>
                  <a:pt x="21240" y="24574"/>
                </a:lnTo>
                <a:lnTo>
                  <a:pt x="21285" y="24575"/>
                </a:lnTo>
                <a:lnTo>
                  <a:pt x="21344" y="24576"/>
                </a:lnTo>
                <a:lnTo>
                  <a:pt x="21408" y="24577"/>
                </a:lnTo>
                <a:lnTo>
                  <a:pt x="21471" y="24576"/>
                </a:lnTo>
                <a:lnTo>
                  <a:pt x="21526" y="24574"/>
                </a:lnTo>
                <a:lnTo>
                  <a:pt x="21548" y="24572"/>
                </a:lnTo>
                <a:lnTo>
                  <a:pt x="21564" y="24570"/>
                </a:lnTo>
                <a:lnTo>
                  <a:pt x="21576" y="24568"/>
                </a:lnTo>
                <a:lnTo>
                  <a:pt x="21579" y="24566"/>
                </a:lnTo>
                <a:lnTo>
                  <a:pt x="21580" y="24565"/>
                </a:lnTo>
                <a:lnTo>
                  <a:pt x="21580" y="24563"/>
                </a:lnTo>
                <a:lnTo>
                  <a:pt x="21578" y="24562"/>
                </a:lnTo>
                <a:lnTo>
                  <a:pt x="21576" y="24559"/>
                </a:lnTo>
                <a:lnTo>
                  <a:pt x="21575" y="24558"/>
                </a:lnTo>
                <a:lnTo>
                  <a:pt x="21601" y="24543"/>
                </a:lnTo>
                <a:lnTo>
                  <a:pt x="21628" y="24527"/>
                </a:lnTo>
                <a:lnTo>
                  <a:pt x="21649" y="24512"/>
                </a:lnTo>
                <a:lnTo>
                  <a:pt x="21656" y="24506"/>
                </a:lnTo>
                <a:lnTo>
                  <a:pt x="21663" y="24504"/>
                </a:lnTo>
                <a:lnTo>
                  <a:pt x="21666" y="24504"/>
                </a:lnTo>
                <a:lnTo>
                  <a:pt x="21669" y="24504"/>
                </a:lnTo>
                <a:lnTo>
                  <a:pt x="21676" y="24507"/>
                </a:lnTo>
                <a:lnTo>
                  <a:pt x="21684" y="24514"/>
                </a:lnTo>
                <a:lnTo>
                  <a:pt x="21694" y="24524"/>
                </a:lnTo>
                <a:lnTo>
                  <a:pt x="21701" y="24529"/>
                </a:lnTo>
                <a:lnTo>
                  <a:pt x="21707" y="24534"/>
                </a:lnTo>
                <a:lnTo>
                  <a:pt x="21723" y="24545"/>
                </a:lnTo>
                <a:lnTo>
                  <a:pt x="21740" y="24556"/>
                </a:lnTo>
                <a:lnTo>
                  <a:pt x="21755" y="24567"/>
                </a:lnTo>
                <a:lnTo>
                  <a:pt x="21761" y="24574"/>
                </a:lnTo>
                <a:lnTo>
                  <a:pt x="21768" y="24580"/>
                </a:lnTo>
                <a:lnTo>
                  <a:pt x="21772" y="24587"/>
                </a:lnTo>
                <a:lnTo>
                  <a:pt x="21777" y="24594"/>
                </a:lnTo>
                <a:lnTo>
                  <a:pt x="21778" y="24603"/>
                </a:lnTo>
                <a:lnTo>
                  <a:pt x="21779" y="24612"/>
                </a:lnTo>
                <a:lnTo>
                  <a:pt x="21777" y="24620"/>
                </a:lnTo>
                <a:lnTo>
                  <a:pt x="21772" y="24631"/>
                </a:lnTo>
                <a:lnTo>
                  <a:pt x="21768" y="24639"/>
                </a:lnTo>
                <a:lnTo>
                  <a:pt x="21764" y="24647"/>
                </a:lnTo>
                <a:lnTo>
                  <a:pt x="21753" y="24665"/>
                </a:lnTo>
                <a:lnTo>
                  <a:pt x="21747" y="24673"/>
                </a:lnTo>
                <a:lnTo>
                  <a:pt x="21744" y="24682"/>
                </a:lnTo>
                <a:lnTo>
                  <a:pt x="21742" y="24692"/>
                </a:lnTo>
                <a:lnTo>
                  <a:pt x="21742" y="24702"/>
                </a:lnTo>
                <a:lnTo>
                  <a:pt x="21745" y="24712"/>
                </a:lnTo>
                <a:lnTo>
                  <a:pt x="21749" y="24723"/>
                </a:lnTo>
                <a:lnTo>
                  <a:pt x="21756" y="24734"/>
                </a:lnTo>
                <a:lnTo>
                  <a:pt x="21764" y="24745"/>
                </a:lnTo>
                <a:lnTo>
                  <a:pt x="21779" y="24765"/>
                </a:lnTo>
                <a:lnTo>
                  <a:pt x="21786" y="24774"/>
                </a:lnTo>
                <a:lnTo>
                  <a:pt x="21793" y="24784"/>
                </a:lnTo>
                <a:lnTo>
                  <a:pt x="21799" y="24796"/>
                </a:lnTo>
                <a:lnTo>
                  <a:pt x="21803" y="24806"/>
                </a:lnTo>
                <a:lnTo>
                  <a:pt x="21805" y="24813"/>
                </a:lnTo>
                <a:lnTo>
                  <a:pt x="21805" y="24820"/>
                </a:lnTo>
                <a:lnTo>
                  <a:pt x="21804" y="24824"/>
                </a:lnTo>
                <a:lnTo>
                  <a:pt x="21800" y="24829"/>
                </a:lnTo>
                <a:lnTo>
                  <a:pt x="21797" y="24832"/>
                </a:lnTo>
                <a:lnTo>
                  <a:pt x="21792" y="24835"/>
                </a:lnTo>
                <a:lnTo>
                  <a:pt x="21781" y="24842"/>
                </a:lnTo>
                <a:lnTo>
                  <a:pt x="21769" y="24849"/>
                </a:lnTo>
                <a:lnTo>
                  <a:pt x="21763" y="24853"/>
                </a:lnTo>
                <a:lnTo>
                  <a:pt x="21757" y="24859"/>
                </a:lnTo>
                <a:lnTo>
                  <a:pt x="21753" y="24867"/>
                </a:lnTo>
                <a:lnTo>
                  <a:pt x="21748" y="24875"/>
                </a:lnTo>
                <a:lnTo>
                  <a:pt x="21748" y="24881"/>
                </a:lnTo>
                <a:lnTo>
                  <a:pt x="21748" y="24885"/>
                </a:lnTo>
                <a:lnTo>
                  <a:pt x="21751" y="24888"/>
                </a:lnTo>
                <a:lnTo>
                  <a:pt x="21753" y="24893"/>
                </a:lnTo>
                <a:lnTo>
                  <a:pt x="21757" y="24895"/>
                </a:lnTo>
                <a:lnTo>
                  <a:pt x="21763" y="24898"/>
                </a:lnTo>
                <a:lnTo>
                  <a:pt x="21777" y="24903"/>
                </a:lnTo>
                <a:lnTo>
                  <a:pt x="21793" y="24907"/>
                </a:lnTo>
                <a:lnTo>
                  <a:pt x="21812" y="24910"/>
                </a:lnTo>
                <a:lnTo>
                  <a:pt x="21833" y="24912"/>
                </a:lnTo>
                <a:lnTo>
                  <a:pt x="21856" y="24913"/>
                </a:lnTo>
                <a:lnTo>
                  <a:pt x="21901" y="24916"/>
                </a:lnTo>
                <a:lnTo>
                  <a:pt x="21945" y="24918"/>
                </a:lnTo>
                <a:lnTo>
                  <a:pt x="21963" y="24920"/>
                </a:lnTo>
                <a:lnTo>
                  <a:pt x="21979" y="24921"/>
                </a:lnTo>
                <a:lnTo>
                  <a:pt x="21991" y="24923"/>
                </a:lnTo>
                <a:lnTo>
                  <a:pt x="22000" y="24926"/>
                </a:lnTo>
                <a:lnTo>
                  <a:pt x="22010" y="24931"/>
                </a:lnTo>
                <a:lnTo>
                  <a:pt x="22019" y="24935"/>
                </a:lnTo>
                <a:lnTo>
                  <a:pt x="22027" y="24938"/>
                </a:lnTo>
                <a:lnTo>
                  <a:pt x="22036" y="24940"/>
                </a:lnTo>
                <a:lnTo>
                  <a:pt x="22053" y="24942"/>
                </a:lnTo>
                <a:lnTo>
                  <a:pt x="22071" y="24944"/>
                </a:lnTo>
                <a:lnTo>
                  <a:pt x="22088" y="24942"/>
                </a:lnTo>
                <a:lnTo>
                  <a:pt x="22105" y="24940"/>
                </a:lnTo>
                <a:lnTo>
                  <a:pt x="22143" y="24935"/>
                </a:lnTo>
                <a:lnTo>
                  <a:pt x="22156" y="24933"/>
                </a:lnTo>
                <a:lnTo>
                  <a:pt x="22167" y="24933"/>
                </a:lnTo>
                <a:lnTo>
                  <a:pt x="22176" y="24934"/>
                </a:lnTo>
                <a:lnTo>
                  <a:pt x="22182" y="24936"/>
                </a:lnTo>
                <a:lnTo>
                  <a:pt x="22187" y="24939"/>
                </a:lnTo>
                <a:lnTo>
                  <a:pt x="22190" y="24944"/>
                </a:lnTo>
                <a:lnTo>
                  <a:pt x="22192" y="24948"/>
                </a:lnTo>
                <a:lnTo>
                  <a:pt x="22193" y="24953"/>
                </a:lnTo>
                <a:lnTo>
                  <a:pt x="22196" y="24966"/>
                </a:lnTo>
                <a:lnTo>
                  <a:pt x="22198" y="24973"/>
                </a:lnTo>
                <a:lnTo>
                  <a:pt x="22200" y="24979"/>
                </a:lnTo>
                <a:lnTo>
                  <a:pt x="22204" y="24987"/>
                </a:lnTo>
                <a:lnTo>
                  <a:pt x="22208" y="24993"/>
                </a:lnTo>
                <a:lnTo>
                  <a:pt x="22216" y="25001"/>
                </a:lnTo>
                <a:lnTo>
                  <a:pt x="22225" y="25008"/>
                </a:lnTo>
                <a:lnTo>
                  <a:pt x="22233" y="25012"/>
                </a:lnTo>
                <a:lnTo>
                  <a:pt x="22240" y="25014"/>
                </a:lnTo>
                <a:lnTo>
                  <a:pt x="22245" y="25015"/>
                </a:lnTo>
                <a:lnTo>
                  <a:pt x="22251" y="25015"/>
                </a:lnTo>
                <a:lnTo>
                  <a:pt x="22256" y="25014"/>
                </a:lnTo>
                <a:lnTo>
                  <a:pt x="22259" y="25011"/>
                </a:lnTo>
                <a:lnTo>
                  <a:pt x="22264" y="25008"/>
                </a:lnTo>
                <a:lnTo>
                  <a:pt x="22267" y="25004"/>
                </a:lnTo>
                <a:lnTo>
                  <a:pt x="22279" y="24988"/>
                </a:lnTo>
                <a:lnTo>
                  <a:pt x="22281" y="24986"/>
                </a:lnTo>
                <a:lnTo>
                  <a:pt x="22284" y="24983"/>
                </a:lnTo>
                <a:lnTo>
                  <a:pt x="22289" y="24982"/>
                </a:lnTo>
                <a:lnTo>
                  <a:pt x="22292" y="24982"/>
                </a:lnTo>
                <a:lnTo>
                  <a:pt x="22309" y="24984"/>
                </a:lnTo>
                <a:lnTo>
                  <a:pt x="22327" y="24987"/>
                </a:lnTo>
                <a:lnTo>
                  <a:pt x="22344" y="24991"/>
                </a:lnTo>
                <a:lnTo>
                  <a:pt x="22361" y="24996"/>
                </a:lnTo>
                <a:lnTo>
                  <a:pt x="22395" y="25006"/>
                </a:lnTo>
                <a:lnTo>
                  <a:pt x="22429" y="25018"/>
                </a:lnTo>
                <a:lnTo>
                  <a:pt x="22439" y="25022"/>
                </a:lnTo>
                <a:lnTo>
                  <a:pt x="22453" y="25026"/>
                </a:lnTo>
                <a:lnTo>
                  <a:pt x="22459" y="25028"/>
                </a:lnTo>
                <a:lnTo>
                  <a:pt x="22466" y="25031"/>
                </a:lnTo>
                <a:lnTo>
                  <a:pt x="22470" y="25036"/>
                </a:lnTo>
                <a:lnTo>
                  <a:pt x="22474" y="25040"/>
                </a:lnTo>
                <a:lnTo>
                  <a:pt x="22479" y="25047"/>
                </a:lnTo>
                <a:lnTo>
                  <a:pt x="22481" y="25052"/>
                </a:lnTo>
                <a:lnTo>
                  <a:pt x="22485" y="25064"/>
                </a:lnTo>
                <a:lnTo>
                  <a:pt x="22489" y="25082"/>
                </a:lnTo>
                <a:lnTo>
                  <a:pt x="22494" y="25090"/>
                </a:lnTo>
                <a:lnTo>
                  <a:pt x="22496" y="25093"/>
                </a:lnTo>
                <a:lnTo>
                  <a:pt x="22499" y="25097"/>
                </a:lnTo>
                <a:lnTo>
                  <a:pt x="22504" y="25100"/>
                </a:lnTo>
                <a:lnTo>
                  <a:pt x="22509" y="25103"/>
                </a:lnTo>
                <a:lnTo>
                  <a:pt x="22524" y="25107"/>
                </a:lnTo>
                <a:lnTo>
                  <a:pt x="22535" y="25111"/>
                </a:lnTo>
                <a:lnTo>
                  <a:pt x="22548" y="25112"/>
                </a:lnTo>
                <a:lnTo>
                  <a:pt x="22576" y="25116"/>
                </a:lnTo>
                <a:lnTo>
                  <a:pt x="22589" y="25119"/>
                </a:lnTo>
                <a:lnTo>
                  <a:pt x="22602" y="25123"/>
                </a:lnTo>
                <a:lnTo>
                  <a:pt x="22613" y="25129"/>
                </a:lnTo>
                <a:lnTo>
                  <a:pt x="22617" y="25132"/>
                </a:lnTo>
                <a:lnTo>
                  <a:pt x="22622" y="25136"/>
                </a:lnTo>
                <a:lnTo>
                  <a:pt x="22632" y="25148"/>
                </a:lnTo>
                <a:lnTo>
                  <a:pt x="22641" y="25156"/>
                </a:lnTo>
                <a:lnTo>
                  <a:pt x="22652" y="25163"/>
                </a:lnTo>
                <a:lnTo>
                  <a:pt x="22666" y="25171"/>
                </a:lnTo>
                <a:lnTo>
                  <a:pt x="22687" y="25183"/>
                </a:lnTo>
                <a:lnTo>
                  <a:pt x="22705" y="25193"/>
                </a:lnTo>
                <a:lnTo>
                  <a:pt x="22720" y="25204"/>
                </a:lnTo>
                <a:lnTo>
                  <a:pt x="22726" y="25209"/>
                </a:lnTo>
                <a:lnTo>
                  <a:pt x="22731" y="25215"/>
                </a:lnTo>
                <a:lnTo>
                  <a:pt x="22736" y="25220"/>
                </a:lnTo>
                <a:lnTo>
                  <a:pt x="22740" y="25228"/>
                </a:lnTo>
                <a:lnTo>
                  <a:pt x="22742" y="25234"/>
                </a:lnTo>
                <a:lnTo>
                  <a:pt x="22744" y="25243"/>
                </a:lnTo>
                <a:lnTo>
                  <a:pt x="22745" y="25252"/>
                </a:lnTo>
                <a:lnTo>
                  <a:pt x="22745" y="25263"/>
                </a:lnTo>
                <a:lnTo>
                  <a:pt x="22745" y="25273"/>
                </a:lnTo>
                <a:lnTo>
                  <a:pt x="22743" y="25286"/>
                </a:lnTo>
                <a:lnTo>
                  <a:pt x="22742" y="25297"/>
                </a:lnTo>
                <a:lnTo>
                  <a:pt x="22743" y="25306"/>
                </a:lnTo>
                <a:lnTo>
                  <a:pt x="22744" y="25315"/>
                </a:lnTo>
                <a:lnTo>
                  <a:pt x="22748" y="25321"/>
                </a:lnTo>
                <a:lnTo>
                  <a:pt x="22752" y="25328"/>
                </a:lnTo>
                <a:lnTo>
                  <a:pt x="22757" y="25332"/>
                </a:lnTo>
                <a:lnTo>
                  <a:pt x="22763" y="25336"/>
                </a:lnTo>
                <a:lnTo>
                  <a:pt x="22769" y="25340"/>
                </a:lnTo>
                <a:lnTo>
                  <a:pt x="22777" y="25343"/>
                </a:lnTo>
                <a:lnTo>
                  <a:pt x="22786" y="25344"/>
                </a:lnTo>
                <a:lnTo>
                  <a:pt x="22803" y="25346"/>
                </a:lnTo>
                <a:lnTo>
                  <a:pt x="22821" y="25347"/>
                </a:lnTo>
                <a:lnTo>
                  <a:pt x="22840" y="25346"/>
                </a:lnTo>
                <a:lnTo>
                  <a:pt x="22855" y="25345"/>
                </a:lnTo>
                <a:lnTo>
                  <a:pt x="22870" y="25343"/>
                </a:lnTo>
                <a:lnTo>
                  <a:pt x="22884" y="25341"/>
                </a:lnTo>
                <a:lnTo>
                  <a:pt x="22898" y="25336"/>
                </a:lnTo>
                <a:lnTo>
                  <a:pt x="22910" y="25332"/>
                </a:lnTo>
                <a:lnTo>
                  <a:pt x="22922" y="25326"/>
                </a:lnTo>
                <a:lnTo>
                  <a:pt x="22934" y="25317"/>
                </a:lnTo>
                <a:lnTo>
                  <a:pt x="22944" y="25307"/>
                </a:lnTo>
                <a:lnTo>
                  <a:pt x="22949" y="25303"/>
                </a:lnTo>
                <a:lnTo>
                  <a:pt x="22955" y="25299"/>
                </a:lnTo>
                <a:lnTo>
                  <a:pt x="22968" y="25294"/>
                </a:lnTo>
                <a:lnTo>
                  <a:pt x="22973" y="25291"/>
                </a:lnTo>
                <a:lnTo>
                  <a:pt x="22978" y="25288"/>
                </a:lnTo>
                <a:lnTo>
                  <a:pt x="22980" y="25282"/>
                </a:lnTo>
                <a:lnTo>
                  <a:pt x="22981" y="25279"/>
                </a:lnTo>
                <a:lnTo>
                  <a:pt x="22981" y="25276"/>
                </a:lnTo>
                <a:lnTo>
                  <a:pt x="22980" y="25271"/>
                </a:lnTo>
                <a:lnTo>
                  <a:pt x="22979" y="25268"/>
                </a:lnTo>
                <a:lnTo>
                  <a:pt x="22972" y="25260"/>
                </a:lnTo>
                <a:lnTo>
                  <a:pt x="22965" y="25253"/>
                </a:lnTo>
                <a:lnTo>
                  <a:pt x="22956" y="25246"/>
                </a:lnTo>
                <a:lnTo>
                  <a:pt x="22936" y="25232"/>
                </a:lnTo>
                <a:lnTo>
                  <a:pt x="22930" y="25226"/>
                </a:lnTo>
                <a:lnTo>
                  <a:pt x="22927" y="25222"/>
                </a:lnTo>
                <a:lnTo>
                  <a:pt x="22924" y="25219"/>
                </a:lnTo>
                <a:lnTo>
                  <a:pt x="22936" y="25216"/>
                </a:lnTo>
                <a:lnTo>
                  <a:pt x="22964" y="25208"/>
                </a:lnTo>
                <a:lnTo>
                  <a:pt x="22979" y="25205"/>
                </a:lnTo>
                <a:lnTo>
                  <a:pt x="22993" y="25203"/>
                </a:lnTo>
                <a:lnTo>
                  <a:pt x="23004" y="25202"/>
                </a:lnTo>
                <a:lnTo>
                  <a:pt x="23008" y="25203"/>
                </a:lnTo>
                <a:lnTo>
                  <a:pt x="23011" y="25204"/>
                </a:lnTo>
                <a:lnTo>
                  <a:pt x="23024" y="25214"/>
                </a:lnTo>
                <a:lnTo>
                  <a:pt x="23036" y="25219"/>
                </a:lnTo>
                <a:lnTo>
                  <a:pt x="23046" y="25224"/>
                </a:lnTo>
                <a:lnTo>
                  <a:pt x="23056" y="25226"/>
                </a:lnTo>
                <a:lnTo>
                  <a:pt x="23067" y="25227"/>
                </a:lnTo>
                <a:lnTo>
                  <a:pt x="23077" y="25227"/>
                </a:lnTo>
                <a:lnTo>
                  <a:pt x="23107" y="25228"/>
                </a:lnTo>
                <a:lnTo>
                  <a:pt x="23123" y="25229"/>
                </a:lnTo>
                <a:lnTo>
                  <a:pt x="23139" y="25231"/>
                </a:lnTo>
                <a:lnTo>
                  <a:pt x="23154" y="25234"/>
                </a:lnTo>
                <a:lnTo>
                  <a:pt x="23170" y="25240"/>
                </a:lnTo>
                <a:lnTo>
                  <a:pt x="23172" y="25242"/>
                </a:lnTo>
                <a:lnTo>
                  <a:pt x="23174" y="25244"/>
                </a:lnTo>
                <a:lnTo>
                  <a:pt x="23175" y="25247"/>
                </a:lnTo>
                <a:lnTo>
                  <a:pt x="23176" y="25251"/>
                </a:lnTo>
                <a:lnTo>
                  <a:pt x="23176" y="25258"/>
                </a:lnTo>
                <a:lnTo>
                  <a:pt x="23175" y="25267"/>
                </a:lnTo>
                <a:lnTo>
                  <a:pt x="23171" y="25285"/>
                </a:lnTo>
                <a:lnTo>
                  <a:pt x="23170" y="25293"/>
                </a:lnTo>
                <a:lnTo>
                  <a:pt x="23170" y="25299"/>
                </a:lnTo>
                <a:lnTo>
                  <a:pt x="23171" y="25305"/>
                </a:lnTo>
                <a:lnTo>
                  <a:pt x="23174" y="25310"/>
                </a:lnTo>
                <a:lnTo>
                  <a:pt x="23177" y="25315"/>
                </a:lnTo>
                <a:lnTo>
                  <a:pt x="23182" y="25318"/>
                </a:lnTo>
                <a:lnTo>
                  <a:pt x="23186" y="25321"/>
                </a:lnTo>
                <a:lnTo>
                  <a:pt x="23191" y="25323"/>
                </a:lnTo>
                <a:lnTo>
                  <a:pt x="23204" y="25327"/>
                </a:lnTo>
                <a:lnTo>
                  <a:pt x="23217" y="25328"/>
                </a:lnTo>
                <a:lnTo>
                  <a:pt x="23230" y="25328"/>
                </a:lnTo>
                <a:lnTo>
                  <a:pt x="23242" y="25326"/>
                </a:lnTo>
                <a:lnTo>
                  <a:pt x="23252" y="25322"/>
                </a:lnTo>
                <a:lnTo>
                  <a:pt x="23276" y="25311"/>
                </a:lnTo>
                <a:lnTo>
                  <a:pt x="23289" y="25306"/>
                </a:lnTo>
                <a:lnTo>
                  <a:pt x="23302" y="25302"/>
                </a:lnTo>
                <a:lnTo>
                  <a:pt x="23315" y="25297"/>
                </a:lnTo>
                <a:lnTo>
                  <a:pt x="23328" y="25296"/>
                </a:lnTo>
                <a:lnTo>
                  <a:pt x="23335" y="25296"/>
                </a:lnTo>
                <a:lnTo>
                  <a:pt x="23341" y="25297"/>
                </a:lnTo>
                <a:lnTo>
                  <a:pt x="23348" y="25299"/>
                </a:lnTo>
                <a:lnTo>
                  <a:pt x="23354" y="25302"/>
                </a:lnTo>
                <a:lnTo>
                  <a:pt x="23373" y="25312"/>
                </a:lnTo>
                <a:lnTo>
                  <a:pt x="23403" y="25331"/>
                </a:lnTo>
                <a:lnTo>
                  <a:pt x="23431" y="25349"/>
                </a:lnTo>
                <a:lnTo>
                  <a:pt x="23441" y="25356"/>
                </a:lnTo>
                <a:lnTo>
                  <a:pt x="23443" y="25359"/>
                </a:lnTo>
                <a:lnTo>
                  <a:pt x="23443" y="25360"/>
                </a:lnTo>
                <a:lnTo>
                  <a:pt x="23440" y="25380"/>
                </a:lnTo>
                <a:lnTo>
                  <a:pt x="23437" y="25388"/>
                </a:lnTo>
                <a:lnTo>
                  <a:pt x="23433" y="25396"/>
                </a:lnTo>
                <a:lnTo>
                  <a:pt x="23430" y="25404"/>
                </a:lnTo>
                <a:lnTo>
                  <a:pt x="23425" y="25411"/>
                </a:lnTo>
                <a:lnTo>
                  <a:pt x="23418" y="25419"/>
                </a:lnTo>
                <a:lnTo>
                  <a:pt x="23411" y="25426"/>
                </a:lnTo>
                <a:lnTo>
                  <a:pt x="23407" y="25430"/>
                </a:lnTo>
                <a:lnTo>
                  <a:pt x="23403" y="25432"/>
                </a:lnTo>
                <a:lnTo>
                  <a:pt x="23397" y="25433"/>
                </a:lnTo>
                <a:lnTo>
                  <a:pt x="23392" y="25434"/>
                </a:lnTo>
                <a:lnTo>
                  <a:pt x="23380" y="25435"/>
                </a:lnTo>
                <a:lnTo>
                  <a:pt x="23368" y="25436"/>
                </a:lnTo>
                <a:lnTo>
                  <a:pt x="23356" y="25436"/>
                </a:lnTo>
                <a:lnTo>
                  <a:pt x="23344" y="25437"/>
                </a:lnTo>
                <a:lnTo>
                  <a:pt x="23339" y="25438"/>
                </a:lnTo>
                <a:lnTo>
                  <a:pt x="23335" y="25441"/>
                </a:lnTo>
                <a:lnTo>
                  <a:pt x="23330" y="25443"/>
                </a:lnTo>
                <a:lnTo>
                  <a:pt x="23326" y="25446"/>
                </a:lnTo>
                <a:lnTo>
                  <a:pt x="23340" y="25448"/>
                </a:lnTo>
                <a:lnTo>
                  <a:pt x="23369" y="25452"/>
                </a:lnTo>
                <a:lnTo>
                  <a:pt x="23419" y="25462"/>
                </a:lnTo>
                <a:lnTo>
                  <a:pt x="23428" y="25462"/>
                </a:lnTo>
                <a:lnTo>
                  <a:pt x="23444" y="25461"/>
                </a:lnTo>
                <a:lnTo>
                  <a:pt x="23464" y="25459"/>
                </a:lnTo>
                <a:lnTo>
                  <a:pt x="23484" y="25456"/>
                </a:lnTo>
                <a:lnTo>
                  <a:pt x="23504" y="25452"/>
                </a:lnTo>
                <a:lnTo>
                  <a:pt x="23520" y="25448"/>
                </a:lnTo>
                <a:lnTo>
                  <a:pt x="23530" y="25445"/>
                </a:lnTo>
                <a:lnTo>
                  <a:pt x="23532" y="25443"/>
                </a:lnTo>
                <a:lnTo>
                  <a:pt x="23532" y="25441"/>
                </a:lnTo>
                <a:lnTo>
                  <a:pt x="23530" y="25438"/>
                </a:lnTo>
                <a:lnTo>
                  <a:pt x="23526" y="25436"/>
                </a:lnTo>
                <a:lnTo>
                  <a:pt x="23518" y="25433"/>
                </a:lnTo>
                <a:lnTo>
                  <a:pt x="23497" y="25426"/>
                </a:lnTo>
                <a:lnTo>
                  <a:pt x="23489" y="25422"/>
                </a:lnTo>
                <a:lnTo>
                  <a:pt x="23484" y="25420"/>
                </a:lnTo>
                <a:lnTo>
                  <a:pt x="23481" y="25417"/>
                </a:lnTo>
                <a:lnTo>
                  <a:pt x="23479" y="25413"/>
                </a:lnTo>
                <a:lnTo>
                  <a:pt x="23478" y="25410"/>
                </a:lnTo>
                <a:lnTo>
                  <a:pt x="23477" y="25405"/>
                </a:lnTo>
                <a:lnTo>
                  <a:pt x="23477" y="25399"/>
                </a:lnTo>
                <a:lnTo>
                  <a:pt x="23478" y="25394"/>
                </a:lnTo>
                <a:lnTo>
                  <a:pt x="23478" y="25387"/>
                </a:lnTo>
                <a:lnTo>
                  <a:pt x="23477" y="25373"/>
                </a:lnTo>
                <a:lnTo>
                  <a:pt x="23473" y="25360"/>
                </a:lnTo>
                <a:lnTo>
                  <a:pt x="23470" y="25346"/>
                </a:lnTo>
                <a:lnTo>
                  <a:pt x="23467" y="25333"/>
                </a:lnTo>
                <a:lnTo>
                  <a:pt x="23464" y="25320"/>
                </a:lnTo>
                <a:lnTo>
                  <a:pt x="23463" y="25309"/>
                </a:lnTo>
                <a:lnTo>
                  <a:pt x="23464" y="25304"/>
                </a:lnTo>
                <a:lnTo>
                  <a:pt x="23464" y="25299"/>
                </a:lnTo>
                <a:lnTo>
                  <a:pt x="23466" y="25295"/>
                </a:lnTo>
                <a:lnTo>
                  <a:pt x="23469" y="25291"/>
                </a:lnTo>
                <a:lnTo>
                  <a:pt x="23477" y="25281"/>
                </a:lnTo>
                <a:lnTo>
                  <a:pt x="23486" y="25271"/>
                </a:lnTo>
                <a:lnTo>
                  <a:pt x="23497" y="25263"/>
                </a:lnTo>
                <a:lnTo>
                  <a:pt x="23521" y="25243"/>
                </a:lnTo>
                <a:lnTo>
                  <a:pt x="23531" y="25235"/>
                </a:lnTo>
                <a:lnTo>
                  <a:pt x="23539" y="25228"/>
                </a:lnTo>
                <a:lnTo>
                  <a:pt x="23544" y="25221"/>
                </a:lnTo>
                <a:lnTo>
                  <a:pt x="23549" y="25216"/>
                </a:lnTo>
                <a:lnTo>
                  <a:pt x="23555" y="25212"/>
                </a:lnTo>
                <a:lnTo>
                  <a:pt x="23560" y="25208"/>
                </a:lnTo>
                <a:lnTo>
                  <a:pt x="23566" y="25206"/>
                </a:lnTo>
                <a:lnTo>
                  <a:pt x="23571" y="25205"/>
                </a:lnTo>
                <a:lnTo>
                  <a:pt x="23582" y="25203"/>
                </a:lnTo>
                <a:lnTo>
                  <a:pt x="23605" y="25203"/>
                </a:lnTo>
                <a:lnTo>
                  <a:pt x="23618" y="25202"/>
                </a:lnTo>
                <a:lnTo>
                  <a:pt x="23633" y="25199"/>
                </a:lnTo>
                <a:lnTo>
                  <a:pt x="23648" y="25195"/>
                </a:lnTo>
                <a:lnTo>
                  <a:pt x="23662" y="25194"/>
                </a:lnTo>
                <a:lnTo>
                  <a:pt x="23676" y="25194"/>
                </a:lnTo>
                <a:lnTo>
                  <a:pt x="23689" y="25195"/>
                </a:lnTo>
                <a:lnTo>
                  <a:pt x="23703" y="25197"/>
                </a:lnTo>
                <a:lnTo>
                  <a:pt x="23715" y="25201"/>
                </a:lnTo>
                <a:lnTo>
                  <a:pt x="23728" y="25204"/>
                </a:lnTo>
                <a:lnTo>
                  <a:pt x="23741" y="25208"/>
                </a:lnTo>
                <a:lnTo>
                  <a:pt x="23765" y="25219"/>
                </a:lnTo>
                <a:lnTo>
                  <a:pt x="23790" y="25229"/>
                </a:lnTo>
                <a:lnTo>
                  <a:pt x="23816" y="25239"/>
                </a:lnTo>
                <a:lnTo>
                  <a:pt x="23829" y="25243"/>
                </a:lnTo>
                <a:lnTo>
                  <a:pt x="23843" y="25247"/>
                </a:lnTo>
                <a:lnTo>
                  <a:pt x="23856" y="25252"/>
                </a:lnTo>
                <a:lnTo>
                  <a:pt x="23869" y="25257"/>
                </a:lnTo>
                <a:lnTo>
                  <a:pt x="23881" y="25265"/>
                </a:lnTo>
                <a:lnTo>
                  <a:pt x="23893" y="25271"/>
                </a:lnTo>
                <a:lnTo>
                  <a:pt x="23905" y="25279"/>
                </a:lnTo>
                <a:lnTo>
                  <a:pt x="23917" y="25286"/>
                </a:lnTo>
                <a:lnTo>
                  <a:pt x="23929" y="25292"/>
                </a:lnTo>
                <a:lnTo>
                  <a:pt x="23942" y="25295"/>
                </a:lnTo>
                <a:lnTo>
                  <a:pt x="23944" y="25295"/>
                </a:lnTo>
                <a:lnTo>
                  <a:pt x="23945" y="25294"/>
                </a:lnTo>
                <a:lnTo>
                  <a:pt x="23948" y="25291"/>
                </a:lnTo>
                <a:lnTo>
                  <a:pt x="23950" y="25285"/>
                </a:lnTo>
                <a:lnTo>
                  <a:pt x="23950" y="25279"/>
                </a:lnTo>
                <a:lnTo>
                  <a:pt x="23950" y="25265"/>
                </a:lnTo>
                <a:lnTo>
                  <a:pt x="23950" y="25254"/>
                </a:lnTo>
                <a:lnTo>
                  <a:pt x="23949" y="25243"/>
                </a:lnTo>
                <a:lnTo>
                  <a:pt x="23945" y="25227"/>
                </a:lnTo>
                <a:lnTo>
                  <a:pt x="23937" y="25190"/>
                </a:lnTo>
                <a:lnTo>
                  <a:pt x="23933" y="25170"/>
                </a:lnTo>
                <a:lnTo>
                  <a:pt x="23932" y="25154"/>
                </a:lnTo>
                <a:lnTo>
                  <a:pt x="23933" y="25148"/>
                </a:lnTo>
                <a:lnTo>
                  <a:pt x="23935" y="25141"/>
                </a:lnTo>
                <a:lnTo>
                  <a:pt x="23937" y="25137"/>
                </a:lnTo>
                <a:lnTo>
                  <a:pt x="23940" y="25133"/>
                </a:lnTo>
                <a:lnTo>
                  <a:pt x="23944" y="25132"/>
                </a:lnTo>
                <a:lnTo>
                  <a:pt x="23949" y="25131"/>
                </a:lnTo>
                <a:lnTo>
                  <a:pt x="23956" y="25131"/>
                </a:lnTo>
                <a:lnTo>
                  <a:pt x="23965" y="25132"/>
                </a:lnTo>
                <a:lnTo>
                  <a:pt x="23972" y="25135"/>
                </a:lnTo>
                <a:lnTo>
                  <a:pt x="23980" y="25136"/>
                </a:lnTo>
                <a:lnTo>
                  <a:pt x="23987" y="25136"/>
                </a:lnTo>
                <a:lnTo>
                  <a:pt x="23990" y="25135"/>
                </a:lnTo>
                <a:lnTo>
                  <a:pt x="23993" y="25132"/>
                </a:lnTo>
                <a:lnTo>
                  <a:pt x="23996" y="25130"/>
                </a:lnTo>
                <a:lnTo>
                  <a:pt x="23999" y="25126"/>
                </a:lnTo>
                <a:lnTo>
                  <a:pt x="24002" y="25122"/>
                </a:lnTo>
                <a:lnTo>
                  <a:pt x="24007" y="25118"/>
                </a:lnTo>
                <a:lnTo>
                  <a:pt x="24013" y="25115"/>
                </a:lnTo>
                <a:lnTo>
                  <a:pt x="24019" y="25113"/>
                </a:lnTo>
                <a:lnTo>
                  <a:pt x="24034" y="25108"/>
                </a:lnTo>
                <a:lnTo>
                  <a:pt x="24051" y="25105"/>
                </a:lnTo>
                <a:lnTo>
                  <a:pt x="24068" y="25103"/>
                </a:lnTo>
                <a:lnTo>
                  <a:pt x="24085" y="25102"/>
                </a:lnTo>
                <a:lnTo>
                  <a:pt x="24112" y="25101"/>
                </a:lnTo>
                <a:lnTo>
                  <a:pt x="24131" y="25098"/>
                </a:lnTo>
                <a:lnTo>
                  <a:pt x="24146" y="25093"/>
                </a:lnTo>
                <a:lnTo>
                  <a:pt x="24160" y="25088"/>
                </a:lnTo>
                <a:lnTo>
                  <a:pt x="24172" y="25082"/>
                </a:lnTo>
                <a:lnTo>
                  <a:pt x="24198" y="25068"/>
                </a:lnTo>
                <a:lnTo>
                  <a:pt x="24211" y="25061"/>
                </a:lnTo>
                <a:lnTo>
                  <a:pt x="24227" y="25053"/>
                </a:lnTo>
                <a:lnTo>
                  <a:pt x="24246" y="25047"/>
                </a:lnTo>
                <a:lnTo>
                  <a:pt x="24264" y="25041"/>
                </a:lnTo>
                <a:lnTo>
                  <a:pt x="24283" y="25035"/>
                </a:lnTo>
                <a:lnTo>
                  <a:pt x="24301" y="25028"/>
                </a:lnTo>
                <a:lnTo>
                  <a:pt x="24308" y="25025"/>
                </a:lnTo>
                <a:lnTo>
                  <a:pt x="24314" y="25021"/>
                </a:lnTo>
                <a:lnTo>
                  <a:pt x="24325" y="25011"/>
                </a:lnTo>
                <a:lnTo>
                  <a:pt x="24337" y="25002"/>
                </a:lnTo>
                <a:lnTo>
                  <a:pt x="24342" y="24999"/>
                </a:lnTo>
                <a:lnTo>
                  <a:pt x="24350" y="24996"/>
                </a:lnTo>
                <a:lnTo>
                  <a:pt x="24368" y="24991"/>
                </a:lnTo>
                <a:lnTo>
                  <a:pt x="24377" y="24990"/>
                </a:lnTo>
                <a:lnTo>
                  <a:pt x="24385" y="24990"/>
                </a:lnTo>
                <a:lnTo>
                  <a:pt x="24391" y="24990"/>
                </a:lnTo>
                <a:lnTo>
                  <a:pt x="24398" y="24991"/>
                </a:lnTo>
                <a:lnTo>
                  <a:pt x="24404" y="24993"/>
                </a:lnTo>
                <a:lnTo>
                  <a:pt x="24411" y="24996"/>
                </a:lnTo>
                <a:lnTo>
                  <a:pt x="24422" y="25002"/>
                </a:lnTo>
                <a:lnTo>
                  <a:pt x="24432" y="25011"/>
                </a:lnTo>
                <a:lnTo>
                  <a:pt x="24456" y="25031"/>
                </a:lnTo>
                <a:lnTo>
                  <a:pt x="24466" y="25040"/>
                </a:lnTo>
                <a:lnTo>
                  <a:pt x="24475" y="25047"/>
                </a:lnTo>
                <a:lnTo>
                  <a:pt x="24481" y="25051"/>
                </a:lnTo>
                <a:lnTo>
                  <a:pt x="24488" y="25053"/>
                </a:lnTo>
                <a:lnTo>
                  <a:pt x="24493" y="25053"/>
                </a:lnTo>
                <a:lnTo>
                  <a:pt x="24498" y="25052"/>
                </a:lnTo>
                <a:lnTo>
                  <a:pt x="24501" y="25050"/>
                </a:lnTo>
                <a:lnTo>
                  <a:pt x="24504" y="25047"/>
                </a:lnTo>
                <a:lnTo>
                  <a:pt x="24510" y="25038"/>
                </a:lnTo>
                <a:lnTo>
                  <a:pt x="24516" y="25027"/>
                </a:lnTo>
                <a:lnTo>
                  <a:pt x="24524" y="25016"/>
                </a:lnTo>
                <a:lnTo>
                  <a:pt x="24528" y="25011"/>
                </a:lnTo>
                <a:lnTo>
                  <a:pt x="24533" y="25006"/>
                </a:lnTo>
                <a:lnTo>
                  <a:pt x="24542" y="25001"/>
                </a:lnTo>
                <a:lnTo>
                  <a:pt x="24553" y="24997"/>
                </a:lnTo>
                <a:lnTo>
                  <a:pt x="24576" y="24989"/>
                </a:lnTo>
                <a:lnTo>
                  <a:pt x="24587" y="24986"/>
                </a:lnTo>
                <a:lnTo>
                  <a:pt x="24598" y="24982"/>
                </a:lnTo>
                <a:lnTo>
                  <a:pt x="24609" y="24976"/>
                </a:lnTo>
                <a:lnTo>
                  <a:pt x="24619" y="24969"/>
                </a:lnTo>
                <a:lnTo>
                  <a:pt x="24614" y="24962"/>
                </a:lnTo>
                <a:lnTo>
                  <a:pt x="24610" y="24954"/>
                </a:lnTo>
                <a:lnTo>
                  <a:pt x="24608" y="24946"/>
                </a:lnTo>
                <a:lnTo>
                  <a:pt x="24606" y="24938"/>
                </a:lnTo>
                <a:lnTo>
                  <a:pt x="24604" y="24920"/>
                </a:lnTo>
                <a:lnTo>
                  <a:pt x="24603" y="24911"/>
                </a:lnTo>
                <a:lnTo>
                  <a:pt x="24601" y="24901"/>
                </a:lnTo>
                <a:lnTo>
                  <a:pt x="24597" y="24886"/>
                </a:lnTo>
                <a:lnTo>
                  <a:pt x="24595" y="24873"/>
                </a:lnTo>
                <a:lnTo>
                  <a:pt x="24596" y="24862"/>
                </a:lnTo>
                <a:lnTo>
                  <a:pt x="24598" y="24852"/>
                </a:lnTo>
                <a:lnTo>
                  <a:pt x="24604" y="24844"/>
                </a:lnTo>
                <a:lnTo>
                  <a:pt x="24612" y="24836"/>
                </a:lnTo>
                <a:lnTo>
                  <a:pt x="24621" y="24827"/>
                </a:lnTo>
                <a:lnTo>
                  <a:pt x="24634" y="24819"/>
                </a:lnTo>
                <a:lnTo>
                  <a:pt x="24641" y="24814"/>
                </a:lnTo>
                <a:lnTo>
                  <a:pt x="24646" y="24810"/>
                </a:lnTo>
                <a:lnTo>
                  <a:pt x="24651" y="24805"/>
                </a:lnTo>
                <a:lnTo>
                  <a:pt x="24655" y="24800"/>
                </a:lnTo>
                <a:lnTo>
                  <a:pt x="24657" y="24795"/>
                </a:lnTo>
                <a:lnTo>
                  <a:pt x="24659" y="24789"/>
                </a:lnTo>
                <a:lnTo>
                  <a:pt x="24660" y="24784"/>
                </a:lnTo>
                <a:lnTo>
                  <a:pt x="24660" y="24780"/>
                </a:lnTo>
                <a:lnTo>
                  <a:pt x="24660" y="24774"/>
                </a:lnTo>
                <a:lnTo>
                  <a:pt x="24659" y="24769"/>
                </a:lnTo>
                <a:lnTo>
                  <a:pt x="24655" y="24759"/>
                </a:lnTo>
                <a:lnTo>
                  <a:pt x="24649" y="24749"/>
                </a:lnTo>
                <a:lnTo>
                  <a:pt x="24642" y="24741"/>
                </a:lnTo>
                <a:lnTo>
                  <a:pt x="24633" y="24733"/>
                </a:lnTo>
                <a:lnTo>
                  <a:pt x="24625" y="24727"/>
                </a:lnTo>
                <a:lnTo>
                  <a:pt x="24614" y="24722"/>
                </a:lnTo>
                <a:lnTo>
                  <a:pt x="24604" y="24719"/>
                </a:lnTo>
                <a:lnTo>
                  <a:pt x="24594" y="24718"/>
                </a:lnTo>
                <a:lnTo>
                  <a:pt x="24590" y="24719"/>
                </a:lnTo>
                <a:lnTo>
                  <a:pt x="24585" y="24720"/>
                </a:lnTo>
                <a:lnTo>
                  <a:pt x="24581" y="24721"/>
                </a:lnTo>
                <a:lnTo>
                  <a:pt x="24577" y="24724"/>
                </a:lnTo>
                <a:lnTo>
                  <a:pt x="24574" y="24727"/>
                </a:lnTo>
                <a:lnTo>
                  <a:pt x="24570" y="24731"/>
                </a:lnTo>
                <a:lnTo>
                  <a:pt x="24564" y="24740"/>
                </a:lnTo>
                <a:lnTo>
                  <a:pt x="24558" y="24747"/>
                </a:lnTo>
                <a:lnTo>
                  <a:pt x="24552" y="24754"/>
                </a:lnTo>
                <a:lnTo>
                  <a:pt x="24546" y="24759"/>
                </a:lnTo>
                <a:lnTo>
                  <a:pt x="24540" y="24762"/>
                </a:lnTo>
                <a:lnTo>
                  <a:pt x="24534" y="24766"/>
                </a:lnTo>
                <a:lnTo>
                  <a:pt x="24529" y="24767"/>
                </a:lnTo>
                <a:lnTo>
                  <a:pt x="24525" y="24767"/>
                </a:lnTo>
                <a:lnTo>
                  <a:pt x="24519" y="24767"/>
                </a:lnTo>
                <a:lnTo>
                  <a:pt x="24515" y="24766"/>
                </a:lnTo>
                <a:lnTo>
                  <a:pt x="24511" y="24763"/>
                </a:lnTo>
                <a:lnTo>
                  <a:pt x="24507" y="24760"/>
                </a:lnTo>
                <a:lnTo>
                  <a:pt x="24504" y="24757"/>
                </a:lnTo>
                <a:lnTo>
                  <a:pt x="24501" y="24753"/>
                </a:lnTo>
                <a:lnTo>
                  <a:pt x="24495" y="24742"/>
                </a:lnTo>
                <a:lnTo>
                  <a:pt x="24492" y="24730"/>
                </a:lnTo>
                <a:lnTo>
                  <a:pt x="24490" y="24717"/>
                </a:lnTo>
                <a:lnTo>
                  <a:pt x="24490" y="24703"/>
                </a:lnTo>
                <a:lnTo>
                  <a:pt x="24492" y="24690"/>
                </a:lnTo>
                <a:lnTo>
                  <a:pt x="24497" y="24676"/>
                </a:lnTo>
                <a:lnTo>
                  <a:pt x="24500" y="24669"/>
                </a:lnTo>
                <a:lnTo>
                  <a:pt x="24504" y="24664"/>
                </a:lnTo>
                <a:lnTo>
                  <a:pt x="24507" y="24657"/>
                </a:lnTo>
                <a:lnTo>
                  <a:pt x="24513" y="24653"/>
                </a:lnTo>
                <a:lnTo>
                  <a:pt x="24518" y="24647"/>
                </a:lnTo>
                <a:lnTo>
                  <a:pt x="24525" y="24643"/>
                </a:lnTo>
                <a:lnTo>
                  <a:pt x="24530" y="24641"/>
                </a:lnTo>
                <a:lnTo>
                  <a:pt x="24536" y="24639"/>
                </a:lnTo>
                <a:lnTo>
                  <a:pt x="24542" y="24638"/>
                </a:lnTo>
                <a:lnTo>
                  <a:pt x="24549" y="24638"/>
                </a:lnTo>
                <a:lnTo>
                  <a:pt x="24562" y="24639"/>
                </a:lnTo>
                <a:lnTo>
                  <a:pt x="24576" y="24640"/>
                </a:lnTo>
                <a:lnTo>
                  <a:pt x="24589" y="24642"/>
                </a:lnTo>
                <a:lnTo>
                  <a:pt x="24602" y="24642"/>
                </a:lnTo>
                <a:lnTo>
                  <a:pt x="24607" y="24642"/>
                </a:lnTo>
                <a:lnTo>
                  <a:pt x="24613" y="24640"/>
                </a:lnTo>
                <a:lnTo>
                  <a:pt x="24618" y="24638"/>
                </a:lnTo>
                <a:lnTo>
                  <a:pt x="24623" y="24634"/>
                </a:lnTo>
                <a:lnTo>
                  <a:pt x="24625" y="24632"/>
                </a:lnTo>
                <a:lnTo>
                  <a:pt x="24625" y="24628"/>
                </a:lnTo>
                <a:lnTo>
                  <a:pt x="24623" y="24623"/>
                </a:lnTo>
                <a:lnTo>
                  <a:pt x="24620" y="24619"/>
                </a:lnTo>
                <a:lnTo>
                  <a:pt x="24610" y="24604"/>
                </a:lnTo>
                <a:lnTo>
                  <a:pt x="24608" y="24600"/>
                </a:lnTo>
                <a:lnTo>
                  <a:pt x="24607" y="24595"/>
                </a:lnTo>
                <a:lnTo>
                  <a:pt x="24607" y="24592"/>
                </a:lnTo>
                <a:lnTo>
                  <a:pt x="24608" y="24588"/>
                </a:lnTo>
                <a:lnTo>
                  <a:pt x="24610" y="24581"/>
                </a:lnTo>
                <a:lnTo>
                  <a:pt x="24616" y="24575"/>
                </a:lnTo>
                <a:lnTo>
                  <a:pt x="24622" y="24569"/>
                </a:lnTo>
                <a:lnTo>
                  <a:pt x="24629" y="24565"/>
                </a:lnTo>
                <a:lnTo>
                  <a:pt x="24643" y="24556"/>
                </a:lnTo>
                <a:lnTo>
                  <a:pt x="24652" y="24550"/>
                </a:lnTo>
                <a:lnTo>
                  <a:pt x="24664" y="24540"/>
                </a:lnTo>
                <a:lnTo>
                  <a:pt x="24677" y="24528"/>
                </a:lnTo>
                <a:lnTo>
                  <a:pt x="24690" y="24515"/>
                </a:lnTo>
                <a:lnTo>
                  <a:pt x="24700" y="24501"/>
                </a:lnTo>
                <a:lnTo>
                  <a:pt x="24709" y="24488"/>
                </a:lnTo>
                <a:lnTo>
                  <a:pt x="24711" y="24481"/>
                </a:lnTo>
                <a:lnTo>
                  <a:pt x="24713" y="24475"/>
                </a:lnTo>
                <a:lnTo>
                  <a:pt x="24713" y="24469"/>
                </a:lnTo>
                <a:lnTo>
                  <a:pt x="24712" y="24465"/>
                </a:lnTo>
                <a:lnTo>
                  <a:pt x="24709" y="24456"/>
                </a:lnTo>
                <a:lnTo>
                  <a:pt x="24707" y="24449"/>
                </a:lnTo>
                <a:lnTo>
                  <a:pt x="24706" y="24443"/>
                </a:lnTo>
                <a:lnTo>
                  <a:pt x="24706" y="24437"/>
                </a:lnTo>
                <a:lnTo>
                  <a:pt x="24707" y="24430"/>
                </a:lnTo>
                <a:lnTo>
                  <a:pt x="24709" y="24424"/>
                </a:lnTo>
                <a:lnTo>
                  <a:pt x="24713" y="24404"/>
                </a:lnTo>
                <a:lnTo>
                  <a:pt x="24719" y="24380"/>
                </a:lnTo>
                <a:lnTo>
                  <a:pt x="24721" y="24367"/>
                </a:lnTo>
                <a:lnTo>
                  <a:pt x="24725" y="24355"/>
                </a:lnTo>
                <a:lnTo>
                  <a:pt x="24730" y="24345"/>
                </a:lnTo>
                <a:lnTo>
                  <a:pt x="24735" y="24334"/>
                </a:lnTo>
                <a:lnTo>
                  <a:pt x="24740" y="24329"/>
                </a:lnTo>
                <a:lnTo>
                  <a:pt x="24744" y="24325"/>
                </a:lnTo>
                <a:lnTo>
                  <a:pt x="24748" y="24321"/>
                </a:lnTo>
                <a:lnTo>
                  <a:pt x="24754" y="24317"/>
                </a:lnTo>
                <a:lnTo>
                  <a:pt x="24763" y="24313"/>
                </a:lnTo>
                <a:lnTo>
                  <a:pt x="24771" y="24310"/>
                </a:lnTo>
                <a:lnTo>
                  <a:pt x="24780" y="24310"/>
                </a:lnTo>
                <a:lnTo>
                  <a:pt x="24786" y="24310"/>
                </a:lnTo>
                <a:lnTo>
                  <a:pt x="24793" y="24311"/>
                </a:lnTo>
                <a:lnTo>
                  <a:pt x="24799" y="24314"/>
                </a:lnTo>
                <a:lnTo>
                  <a:pt x="24810" y="24321"/>
                </a:lnTo>
                <a:lnTo>
                  <a:pt x="24821" y="24328"/>
                </a:lnTo>
                <a:lnTo>
                  <a:pt x="24832" y="24334"/>
                </a:lnTo>
                <a:lnTo>
                  <a:pt x="24838" y="24336"/>
                </a:lnTo>
                <a:lnTo>
                  <a:pt x="24845" y="24338"/>
                </a:lnTo>
                <a:lnTo>
                  <a:pt x="24852" y="24338"/>
                </a:lnTo>
                <a:lnTo>
                  <a:pt x="24860" y="24336"/>
                </a:lnTo>
                <a:lnTo>
                  <a:pt x="24890" y="24327"/>
                </a:lnTo>
                <a:lnTo>
                  <a:pt x="24923" y="24316"/>
                </a:lnTo>
                <a:lnTo>
                  <a:pt x="24939" y="24312"/>
                </a:lnTo>
                <a:lnTo>
                  <a:pt x="24955" y="24308"/>
                </a:lnTo>
                <a:lnTo>
                  <a:pt x="24972" y="24304"/>
                </a:lnTo>
                <a:lnTo>
                  <a:pt x="24986" y="24303"/>
                </a:lnTo>
                <a:lnTo>
                  <a:pt x="25000" y="24303"/>
                </a:lnTo>
                <a:lnTo>
                  <a:pt x="25011" y="24304"/>
                </a:lnTo>
                <a:lnTo>
                  <a:pt x="25019" y="24306"/>
                </a:lnTo>
                <a:lnTo>
                  <a:pt x="25027" y="24306"/>
                </a:lnTo>
                <a:lnTo>
                  <a:pt x="25035" y="24304"/>
                </a:lnTo>
                <a:lnTo>
                  <a:pt x="25041" y="24302"/>
                </a:lnTo>
                <a:lnTo>
                  <a:pt x="25049" y="24297"/>
                </a:lnTo>
                <a:lnTo>
                  <a:pt x="25058" y="24287"/>
                </a:lnTo>
                <a:lnTo>
                  <a:pt x="25074" y="24273"/>
                </a:lnTo>
                <a:lnTo>
                  <a:pt x="25091" y="24259"/>
                </a:lnTo>
                <a:lnTo>
                  <a:pt x="25109" y="24245"/>
                </a:lnTo>
                <a:lnTo>
                  <a:pt x="25128" y="24234"/>
                </a:lnTo>
                <a:lnTo>
                  <a:pt x="25151" y="24222"/>
                </a:lnTo>
                <a:lnTo>
                  <a:pt x="25156" y="24217"/>
                </a:lnTo>
                <a:lnTo>
                  <a:pt x="25160" y="24212"/>
                </a:lnTo>
                <a:lnTo>
                  <a:pt x="25160" y="24210"/>
                </a:lnTo>
                <a:lnTo>
                  <a:pt x="25160" y="24207"/>
                </a:lnTo>
                <a:lnTo>
                  <a:pt x="25159" y="24199"/>
                </a:lnTo>
                <a:lnTo>
                  <a:pt x="25151" y="24175"/>
                </a:lnTo>
                <a:lnTo>
                  <a:pt x="25149" y="24170"/>
                </a:lnTo>
                <a:lnTo>
                  <a:pt x="25149" y="24166"/>
                </a:lnTo>
                <a:lnTo>
                  <a:pt x="25149" y="24161"/>
                </a:lnTo>
                <a:lnTo>
                  <a:pt x="25149" y="24156"/>
                </a:lnTo>
                <a:lnTo>
                  <a:pt x="25152" y="24147"/>
                </a:lnTo>
                <a:lnTo>
                  <a:pt x="25156" y="24138"/>
                </a:lnTo>
                <a:lnTo>
                  <a:pt x="25163" y="24130"/>
                </a:lnTo>
                <a:lnTo>
                  <a:pt x="25169" y="24120"/>
                </a:lnTo>
                <a:lnTo>
                  <a:pt x="25184" y="24103"/>
                </a:lnTo>
                <a:lnTo>
                  <a:pt x="25192" y="24094"/>
                </a:lnTo>
                <a:lnTo>
                  <a:pt x="25197" y="24085"/>
                </a:lnTo>
                <a:lnTo>
                  <a:pt x="25203" y="24075"/>
                </a:lnTo>
                <a:lnTo>
                  <a:pt x="25205" y="24066"/>
                </a:lnTo>
                <a:lnTo>
                  <a:pt x="25206" y="24056"/>
                </a:lnTo>
                <a:lnTo>
                  <a:pt x="25205" y="24051"/>
                </a:lnTo>
                <a:lnTo>
                  <a:pt x="25204" y="24046"/>
                </a:lnTo>
                <a:lnTo>
                  <a:pt x="25202" y="24041"/>
                </a:lnTo>
                <a:lnTo>
                  <a:pt x="25198" y="24035"/>
                </a:lnTo>
                <a:lnTo>
                  <a:pt x="25195" y="24030"/>
                </a:lnTo>
                <a:lnTo>
                  <a:pt x="25190" y="24023"/>
                </a:lnTo>
                <a:lnTo>
                  <a:pt x="25185" y="24019"/>
                </a:lnTo>
                <a:lnTo>
                  <a:pt x="25183" y="24014"/>
                </a:lnTo>
                <a:lnTo>
                  <a:pt x="25182" y="24008"/>
                </a:lnTo>
                <a:lnTo>
                  <a:pt x="25182" y="24004"/>
                </a:lnTo>
                <a:lnTo>
                  <a:pt x="25183" y="23998"/>
                </a:lnTo>
                <a:lnTo>
                  <a:pt x="25185" y="23994"/>
                </a:lnTo>
                <a:lnTo>
                  <a:pt x="25191" y="23985"/>
                </a:lnTo>
                <a:lnTo>
                  <a:pt x="25200" y="23977"/>
                </a:lnTo>
                <a:lnTo>
                  <a:pt x="25208" y="23970"/>
                </a:lnTo>
                <a:lnTo>
                  <a:pt x="25217" y="23963"/>
                </a:lnTo>
                <a:lnTo>
                  <a:pt x="25223" y="23957"/>
                </a:lnTo>
                <a:lnTo>
                  <a:pt x="25233" y="23945"/>
                </a:lnTo>
                <a:lnTo>
                  <a:pt x="25244" y="23932"/>
                </a:lnTo>
                <a:lnTo>
                  <a:pt x="25255" y="23920"/>
                </a:lnTo>
                <a:lnTo>
                  <a:pt x="25266" y="23911"/>
                </a:lnTo>
                <a:lnTo>
                  <a:pt x="25271" y="23906"/>
                </a:lnTo>
                <a:lnTo>
                  <a:pt x="25278" y="23904"/>
                </a:lnTo>
                <a:lnTo>
                  <a:pt x="25283" y="23902"/>
                </a:lnTo>
                <a:lnTo>
                  <a:pt x="25290" y="23902"/>
                </a:lnTo>
                <a:lnTo>
                  <a:pt x="25296" y="23904"/>
                </a:lnTo>
                <a:lnTo>
                  <a:pt x="25303" y="23907"/>
                </a:lnTo>
                <a:lnTo>
                  <a:pt x="25309" y="23913"/>
                </a:lnTo>
                <a:lnTo>
                  <a:pt x="25316" y="23920"/>
                </a:lnTo>
                <a:lnTo>
                  <a:pt x="25321" y="23926"/>
                </a:lnTo>
                <a:lnTo>
                  <a:pt x="25325" y="23930"/>
                </a:lnTo>
                <a:lnTo>
                  <a:pt x="25331" y="23933"/>
                </a:lnTo>
                <a:lnTo>
                  <a:pt x="25336" y="23935"/>
                </a:lnTo>
                <a:lnTo>
                  <a:pt x="25342" y="23937"/>
                </a:lnTo>
                <a:lnTo>
                  <a:pt x="25347" y="23938"/>
                </a:lnTo>
                <a:lnTo>
                  <a:pt x="25359" y="23938"/>
                </a:lnTo>
                <a:lnTo>
                  <a:pt x="25371" y="23937"/>
                </a:lnTo>
                <a:lnTo>
                  <a:pt x="25384" y="23934"/>
                </a:lnTo>
                <a:lnTo>
                  <a:pt x="25397" y="23931"/>
                </a:lnTo>
                <a:lnTo>
                  <a:pt x="25410" y="23929"/>
                </a:lnTo>
                <a:lnTo>
                  <a:pt x="25417" y="23928"/>
                </a:lnTo>
                <a:lnTo>
                  <a:pt x="25423" y="23927"/>
                </a:lnTo>
                <a:lnTo>
                  <a:pt x="25427" y="23924"/>
                </a:lnTo>
                <a:lnTo>
                  <a:pt x="25433" y="23920"/>
                </a:lnTo>
                <a:lnTo>
                  <a:pt x="25440" y="23913"/>
                </a:lnTo>
                <a:lnTo>
                  <a:pt x="25447" y="23904"/>
                </a:lnTo>
                <a:lnTo>
                  <a:pt x="25453" y="23894"/>
                </a:lnTo>
                <a:lnTo>
                  <a:pt x="25460" y="23884"/>
                </a:lnTo>
                <a:lnTo>
                  <a:pt x="25469" y="23876"/>
                </a:lnTo>
                <a:lnTo>
                  <a:pt x="25473" y="23873"/>
                </a:lnTo>
                <a:lnTo>
                  <a:pt x="25479" y="23869"/>
                </a:lnTo>
                <a:lnTo>
                  <a:pt x="25496" y="23862"/>
                </a:lnTo>
                <a:lnTo>
                  <a:pt x="25502" y="23860"/>
                </a:lnTo>
                <a:lnTo>
                  <a:pt x="25508" y="23858"/>
                </a:lnTo>
                <a:lnTo>
                  <a:pt x="25512" y="23858"/>
                </a:lnTo>
                <a:lnTo>
                  <a:pt x="25515" y="23860"/>
                </a:lnTo>
                <a:lnTo>
                  <a:pt x="25517" y="23861"/>
                </a:lnTo>
                <a:lnTo>
                  <a:pt x="25520" y="23863"/>
                </a:lnTo>
                <a:lnTo>
                  <a:pt x="25523" y="23869"/>
                </a:lnTo>
                <a:lnTo>
                  <a:pt x="25526" y="23878"/>
                </a:lnTo>
                <a:lnTo>
                  <a:pt x="25532" y="23887"/>
                </a:lnTo>
                <a:lnTo>
                  <a:pt x="25535" y="23891"/>
                </a:lnTo>
                <a:lnTo>
                  <a:pt x="25539" y="23896"/>
                </a:lnTo>
                <a:lnTo>
                  <a:pt x="25547" y="23904"/>
                </a:lnTo>
                <a:lnTo>
                  <a:pt x="25554" y="23909"/>
                </a:lnTo>
                <a:lnTo>
                  <a:pt x="25562" y="23913"/>
                </a:lnTo>
                <a:lnTo>
                  <a:pt x="25569" y="23915"/>
                </a:lnTo>
                <a:lnTo>
                  <a:pt x="25575" y="23916"/>
                </a:lnTo>
                <a:lnTo>
                  <a:pt x="25581" y="23915"/>
                </a:lnTo>
                <a:lnTo>
                  <a:pt x="25586" y="23913"/>
                </a:lnTo>
                <a:lnTo>
                  <a:pt x="25590" y="23909"/>
                </a:lnTo>
                <a:lnTo>
                  <a:pt x="25594" y="23905"/>
                </a:lnTo>
                <a:lnTo>
                  <a:pt x="25597" y="23900"/>
                </a:lnTo>
                <a:lnTo>
                  <a:pt x="25599" y="23893"/>
                </a:lnTo>
                <a:lnTo>
                  <a:pt x="25601" y="23887"/>
                </a:lnTo>
                <a:lnTo>
                  <a:pt x="25601" y="23879"/>
                </a:lnTo>
                <a:lnTo>
                  <a:pt x="25600" y="23870"/>
                </a:lnTo>
                <a:lnTo>
                  <a:pt x="25599" y="23863"/>
                </a:lnTo>
                <a:lnTo>
                  <a:pt x="25597" y="23854"/>
                </a:lnTo>
                <a:lnTo>
                  <a:pt x="25587" y="23829"/>
                </a:lnTo>
                <a:lnTo>
                  <a:pt x="25583" y="23817"/>
                </a:lnTo>
                <a:lnTo>
                  <a:pt x="25578" y="23804"/>
                </a:lnTo>
                <a:lnTo>
                  <a:pt x="25576" y="23792"/>
                </a:lnTo>
                <a:lnTo>
                  <a:pt x="25574" y="23779"/>
                </a:lnTo>
                <a:lnTo>
                  <a:pt x="25575" y="23766"/>
                </a:lnTo>
                <a:lnTo>
                  <a:pt x="25577" y="23753"/>
                </a:lnTo>
                <a:lnTo>
                  <a:pt x="25580" y="23740"/>
                </a:lnTo>
                <a:lnTo>
                  <a:pt x="25586" y="23728"/>
                </a:lnTo>
                <a:lnTo>
                  <a:pt x="25598" y="23705"/>
                </a:lnTo>
                <a:lnTo>
                  <a:pt x="25611" y="23683"/>
                </a:lnTo>
                <a:lnTo>
                  <a:pt x="25616" y="23671"/>
                </a:lnTo>
                <a:lnTo>
                  <a:pt x="25620" y="23659"/>
                </a:lnTo>
                <a:lnTo>
                  <a:pt x="25624" y="23650"/>
                </a:lnTo>
                <a:lnTo>
                  <a:pt x="25630" y="23641"/>
                </a:lnTo>
                <a:lnTo>
                  <a:pt x="25638" y="23634"/>
                </a:lnTo>
                <a:lnTo>
                  <a:pt x="25647" y="23626"/>
                </a:lnTo>
                <a:lnTo>
                  <a:pt x="25657" y="23619"/>
                </a:lnTo>
                <a:lnTo>
                  <a:pt x="25668" y="23611"/>
                </a:lnTo>
                <a:lnTo>
                  <a:pt x="25694" y="23597"/>
                </a:lnTo>
                <a:lnTo>
                  <a:pt x="25720" y="23584"/>
                </a:lnTo>
                <a:lnTo>
                  <a:pt x="25745" y="23571"/>
                </a:lnTo>
                <a:lnTo>
                  <a:pt x="25768" y="23560"/>
                </a:lnTo>
                <a:lnTo>
                  <a:pt x="25778" y="23554"/>
                </a:lnTo>
                <a:lnTo>
                  <a:pt x="25786" y="23549"/>
                </a:lnTo>
                <a:lnTo>
                  <a:pt x="25795" y="23544"/>
                </a:lnTo>
                <a:lnTo>
                  <a:pt x="25805" y="23539"/>
                </a:lnTo>
                <a:lnTo>
                  <a:pt x="25816" y="23536"/>
                </a:lnTo>
                <a:lnTo>
                  <a:pt x="25827" y="23534"/>
                </a:lnTo>
                <a:lnTo>
                  <a:pt x="25848" y="23530"/>
                </a:lnTo>
                <a:lnTo>
                  <a:pt x="25859" y="23526"/>
                </a:lnTo>
                <a:lnTo>
                  <a:pt x="25869" y="23523"/>
                </a:lnTo>
                <a:lnTo>
                  <a:pt x="25878" y="23519"/>
                </a:lnTo>
                <a:lnTo>
                  <a:pt x="25885" y="23514"/>
                </a:lnTo>
                <a:lnTo>
                  <a:pt x="25895" y="23504"/>
                </a:lnTo>
                <a:lnTo>
                  <a:pt x="25900" y="23499"/>
                </a:lnTo>
                <a:lnTo>
                  <a:pt x="25907" y="23495"/>
                </a:lnTo>
                <a:lnTo>
                  <a:pt x="25916" y="23493"/>
                </a:lnTo>
                <a:lnTo>
                  <a:pt x="25928" y="23491"/>
                </a:lnTo>
                <a:lnTo>
                  <a:pt x="25959" y="23489"/>
                </a:lnTo>
                <a:lnTo>
                  <a:pt x="25971" y="23487"/>
                </a:lnTo>
                <a:lnTo>
                  <a:pt x="25981" y="23485"/>
                </a:lnTo>
                <a:lnTo>
                  <a:pt x="25990" y="23480"/>
                </a:lnTo>
                <a:lnTo>
                  <a:pt x="26000" y="23472"/>
                </a:lnTo>
                <a:lnTo>
                  <a:pt x="26010" y="23462"/>
                </a:lnTo>
                <a:lnTo>
                  <a:pt x="26022" y="23448"/>
                </a:lnTo>
                <a:lnTo>
                  <a:pt x="26026" y="23442"/>
                </a:lnTo>
                <a:lnTo>
                  <a:pt x="26030" y="23435"/>
                </a:lnTo>
                <a:lnTo>
                  <a:pt x="26032" y="23430"/>
                </a:lnTo>
                <a:lnTo>
                  <a:pt x="26034" y="23423"/>
                </a:lnTo>
                <a:lnTo>
                  <a:pt x="26035" y="23410"/>
                </a:lnTo>
                <a:lnTo>
                  <a:pt x="26037" y="23397"/>
                </a:lnTo>
                <a:lnTo>
                  <a:pt x="26038" y="23385"/>
                </a:lnTo>
                <a:lnTo>
                  <a:pt x="26040" y="23379"/>
                </a:lnTo>
                <a:lnTo>
                  <a:pt x="26043" y="23373"/>
                </a:lnTo>
                <a:lnTo>
                  <a:pt x="26046" y="23368"/>
                </a:lnTo>
                <a:lnTo>
                  <a:pt x="26050" y="23363"/>
                </a:lnTo>
                <a:lnTo>
                  <a:pt x="26056" y="23357"/>
                </a:lnTo>
                <a:lnTo>
                  <a:pt x="26063" y="23352"/>
                </a:lnTo>
                <a:lnTo>
                  <a:pt x="26073" y="23346"/>
                </a:lnTo>
                <a:lnTo>
                  <a:pt x="26083" y="23342"/>
                </a:lnTo>
                <a:lnTo>
                  <a:pt x="26094" y="23338"/>
                </a:lnTo>
                <a:lnTo>
                  <a:pt x="26104" y="23334"/>
                </a:lnTo>
                <a:lnTo>
                  <a:pt x="26116" y="23332"/>
                </a:lnTo>
                <a:lnTo>
                  <a:pt x="26128" y="23330"/>
                </a:lnTo>
                <a:lnTo>
                  <a:pt x="26152" y="23328"/>
                </a:lnTo>
                <a:lnTo>
                  <a:pt x="26176" y="23328"/>
                </a:lnTo>
                <a:lnTo>
                  <a:pt x="26200" y="23328"/>
                </a:lnTo>
                <a:lnTo>
                  <a:pt x="26246" y="23330"/>
                </a:lnTo>
                <a:lnTo>
                  <a:pt x="26263" y="23327"/>
                </a:lnTo>
                <a:lnTo>
                  <a:pt x="26276" y="23322"/>
                </a:lnTo>
                <a:lnTo>
                  <a:pt x="26287" y="23317"/>
                </a:lnTo>
                <a:lnTo>
                  <a:pt x="26294" y="23310"/>
                </a:lnTo>
                <a:lnTo>
                  <a:pt x="26302" y="23303"/>
                </a:lnTo>
                <a:lnTo>
                  <a:pt x="26309" y="23294"/>
                </a:lnTo>
                <a:lnTo>
                  <a:pt x="26329" y="23271"/>
                </a:lnTo>
                <a:lnTo>
                  <a:pt x="26333" y="23266"/>
                </a:lnTo>
                <a:lnTo>
                  <a:pt x="26340" y="23263"/>
                </a:lnTo>
                <a:lnTo>
                  <a:pt x="26345" y="23259"/>
                </a:lnTo>
                <a:lnTo>
                  <a:pt x="26352" y="23257"/>
                </a:lnTo>
                <a:lnTo>
                  <a:pt x="26359" y="23256"/>
                </a:lnTo>
                <a:lnTo>
                  <a:pt x="26366" y="23255"/>
                </a:lnTo>
                <a:lnTo>
                  <a:pt x="26381" y="23255"/>
                </a:lnTo>
                <a:lnTo>
                  <a:pt x="26396" y="23255"/>
                </a:lnTo>
                <a:lnTo>
                  <a:pt x="26411" y="23255"/>
                </a:lnTo>
                <a:lnTo>
                  <a:pt x="26425" y="23254"/>
                </a:lnTo>
                <a:lnTo>
                  <a:pt x="26433" y="23253"/>
                </a:lnTo>
                <a:lnTo>
                  <a:pt x="26440" y="23251"/>
                </a:lnTo>
                <a:lnTo>
                  <a:pt x="26442" y="23249"/>
                </a:lnTo>
                <a:lnTo>
                  <a:pt x="26443" y="23248"/>
                </a:lnTo>
                <a:lnTo>
                  <a:pt x="26445" y="23240"/>
                </a:lnTo>
                <a:lnTo>
                  <a:pt x="26445" y="23231"/>
                </a:lnTo>
                <a:lnTo>
                  <a:pt x="26444" y="23218"/>
                </a:lnTo>
                <a:lnTo>
                  <a:pt x="26442" y="23205"/>
                </a:lnTo>
                <a:lnTo>
                  <a:pt x="26439" y="23189"/>
                </a:lnTo>
                <a:lnTo>
                  <a:pt x="26431" y="23155"/>
                </a:lnTo>
                <a:lnTo>
                  <a:pt x="26421" y="23122"/>
                </a:lnTo>
                <a:lnTo>
                  <a:pt x="26412" y="23090"/>
                </a:lnTo>
                <a:lnTo>
                  <a:pt x="26404" y="23065"/>
                </a:lnTo>
                <a:lnTo>
                  <a:pt x="26398" y="23050"/>
                </a:lnTo>
                <a:lnTo>
                  <a:pt x="26391" y="23032"/>
                </a:lnTo>
                <a:lnTo>
                  <a:pt x="26385" y="23015"/>
                </a:lnTo>
                <a:lnTo>
                  <a:pt x="26381" y="23001"/>
                </a:lnTo>
                <a:lnTo>
                  <a:pt x="26380" y="22989"/>
                </a:lnTo>
                <a:lnTo>
                  <a:pt x="26381" y="22977"/>
                </a:lnTo>
                <a:lnTo>
                  <a:pt x="26383" y="22968"/>
                </a:lnTo>
                <a:lnTo>
                  <a:pt x="26386" y="22959"/>
                </a:lnTo>
                <a:lnTo>
                  <a:pt x="26392" y="22951"/>
                </a:lnTo>
                <a:lnTo>
                  <a:pt x="26399" y="22945"/>
                </a:lnTo>
                <a:lnTo>
                  <a:pt x="26408" y="22938"/>
                </a:lnTo>
                <a:lnTo>
                  <a:pt x="26418" y="22932"/>
                </a:lnTo>
                <a:lnTo>
                  <a:pt x="26430" y="22925"/>
                </a:lnTo>
                <a:lnTo>
                  <a:pt x="26456" y="22912"/>
                </a:lnTo>
                <a:lnTo>
                  <a:pt x="26486" y="22897"/>
                </a:lnTo>
                <a:lnTo>
                  <a:pt x="26495" y="22892"/>
                </a:lnTo>
                <a:lnTo>
                  <a:pt x="26498" y="22889"/>
                </a:lnTo>
                <a:lnTo>
                  <a:pt x="26500" y="22886"/>
                </a:lnTo>
                <a:lnTo>
                  <a:pt x="26503" y="22881"/>
                </a:lnTo>
                <a:lnTo>
                  <a:pt x="26503" y="22874"/>
                </a:lnTo>
                <a:lnTo>
                  <a:pt x="26501" y="22868"/>
                </a:lnTo>
                <a:lnTo>
                  <a:pt x="26501" y="22861"/>
                </a:lnTo>
                <a:lnTo>
                  <a:pt x="26503" y="22854"/>
                </a:lnTo>
                <a:lnTo>
                  <a:pt x="26504" y="22849"/>
                </a:lnTo>
                <a:lnTo>
                  <a:pt x="26506" y="22846"/>
                </a:lnTo>
                <a:lnTo>
                  <a:pt x="26513" y="22834"/>
                </a:lnTo>
                <a:lnTo>
                  <a:pt x="26518" y="22824"/>
                </a:lnTo>
                <a:lnTo>
                  <a:pt x="26520" y="22817"/>
                </a:lnTo>
                <a:lnTo>
                  <a:pt x="26521" y="22809"/>
                </a:lnTo>
                <a:lnTo>
                  <a:pt x="26521" y="22800"/>
                </a:lnTo>
                <a:lnTo>
                  <a:pt x="26520" y="22791"/>
                </a:lnTo>
                <a:lnTo>
                  <a:pt x="26519" y="22780"/>
                </a:lnTo>
                <a:lnTo>
                  <a:pt x="26517" y="22765"/>
                </a:lnTo>
                <a:lnTo>
                  <a:pt x="26518" y="22753"/>
                </a:lnTo>
                <a:lnTo>
                  <a:pt x="26520" y="22743"/>
                </a:lnTo>
                <a:lnTo>
                  <a:pt x="26524" y="22734"/>
                </a:lnTo>
                <a:lnTo>
                  <a:pt x="26531" y="22728"/>
                </a:lnTo>
                <a:lnTo>
                  <a:pt x="26538" y="22723"/>
                </a:lnTo>
                <a:lnTo>
                  <a:pt x="26547" y="22719"/>
                </a:lnTo>
                <a:lnTo>
                  <a:pt x="26557" y="22716"/>
                </a:lnTo>
                <a:lnTo>
                  <a:pt x="26568" y="22714"/>
                </a:lnTo>
                <a:lnTo>
                  <a:pt x="26590" y="22710"/>
                </a:lnTo>
                <a:lnTo>
                  <a:pt x="26614" y="22707"/>
                </a:lnTo>
                <a:lnTo>
                  <a:pt x="26626" y="22705"/>
                </a:lnTo>
                <a:lnTo>
                  <a:pt x="26637" y="22702"/>
                </a:lnTo>
                <a:lnTo>
                  <a:pt x="26647" y="22698"/>
                </a:lnTo>
                <a:lnTo>
                  <a:pt x="26657" y="22694"/>
                </a:lnTo>
                <a:lnTo>
                  <a:pt x="26667" y="22688"/>
                </a:lnTo>
                <a:lnTo>
                  <a:pt x="26679" y="22682"/>
                </a:lnTo>
                <a:lnTo>
                  <a:pt x="26690" y="22678"/>
                </a:lnTo>
                <a:lnTo>
                  <a:pt x="26700" y="22672"/>
                </a:lnTo>
                <a:lnTo>
                  <a:pt x="26710" y="22666"/>
                </a:lnTo>
                <a:lnTo>
                  <a:pt x="26714" y="22663"/>
                </a:lnTo>
                <a:lnTo>
                  <a:pt x="26717" y="22658"/>
                </a:lnTo>
                <a:lnTo>
                  <a:pt x="26721" y="22653"/>
                </a:lnTo>
                <a:lnTo>
                  <a:pt x="26724" y="22647"/>
                </a:lnTo>
                <a:lnTo>
                  <a:pt x="26726" y="22641"/>
                </a:lnTo>
                <a:lnTo>
                  <a:pt x="26727" y="22633"/>
                </a:lnTo>
                <a:lnTo>
                  <a:pt x="26729" y="22616"/>
                </a:lnTo>
                <a:lnTo>
                  <a:pt x="26729" y="22599"/>
                </a:lnTo>
                <a:lnTo>
                  <a:pt x="26728" y="22581"/>
                </a:lnTo>
                <a:lnTo>
                  <a:pt x="26726" y="22564"/>
                </a:lnTo>
                <a:lnTo>
                  <a:pt x="26721" y="22528"/>
                </a:lnTo>
                <a:lnTo>
                  <a:pt x="26718" y="22511"/>
                </a:lnTo>
                <a:lnTo>
                  <a:pt x="26717" y="22493"/>
                </a:lnTo>
                <a:lnTo>
                  <a:pt x="26718" y="22480"/>
                </a:lnTo>
                <a:lnTo>
                  <a:pt x="26720" y="22475"/>
                </a:lnTo>
                <a:lnTo>
                  <a:pt x="26721" y="22471"/>
                </a:lnTo>
                <a:lnTo>
                  <a:pt x="26723" y="22467"/>
                </a:lnTo>
                <a:lnTo>
                  <a:pt x="26725" y="22464"/>
                </a:lnTo>
                <a:lnTo>
                  <a:pt x="26731" y="22459"/>
                </a:lnTo>
                <a:lnTo>
                  <a:pt x="26738" y="22456"/>
                </a:lnTo>
                <a:lnTo>
                  <a:pt x="26747" y="22454"/>
                </a:lnTo>
                <a:lnTo>
                  <a:pt x="26766" y="22453"/>
                </a:lnTo>
                <a:lnTo>
                  <a:pt x="26787" y="22453"/>
                </a:lnTo>
                <a:lnTo>
                  <a:pt x="26797" y="22451"/>
                </a:lnTo>
                <a:lnTo>
                  <a:pt x="26806" y="22448"/>
                </a:lnTo>
                <a:lnTo>
                  <a:pt x="26815" y="22443"/>
                </a:lnTo>
                <a:lnTo>
                  <a:pt x="26818" y="22440"/>
                </a:lnTo>
                <a:lnTo>
                  <a:pt x="26823" y="22436"/>
                </a:lnTo>
                <a:lnTo>
                  <a:pt x="26826" y="22432"/>
                </a:lnTo>
                <a:lnTo>
                  <a:pt x="26829" y="22426"/>
                </a:lnTo>
                <a:lnTo>
                  <a:pt x="26831" y="22420"/>
                </a:lnTo>
                <a:lnTo>
                  <a:pt x="26833" y="22412"/>
                </a:lnTo>
                <a:lnTo>
                  <a:pt x="26838" y="22398"/>
                </a:lnTo>
                <a:lnTo>
                  <a:pt x="26842" y="22386"/>
                </a:lnTo>
                <a:lnTo>
                  <a:pt x="26846" y="22374"/>
                </a:lnTo>
                <a:lnTo>
                  <a:pt x="26848" y="22363"/>
                </a:lnTo>
                <a:lnTo>
                  <a:pt x="26849" y="22359"/>
                </a:lnTo>
                <a:lnTo>
                  <a:pt x="26848" y="22353"/>
                </a:lnTo>
                <a:lnTo>
                  <a:pt x="26846" y="22348"/>
                </a:lnTo>
                <a:lnTo>
                  <a:pt x="26844" y="22344"/>
                </a:lnTo>
                <a:lnTo>
                  <a:pt x="26840" y="22338"/>
                </a:lnTo>
                <a:lnTo>
                  <a:pt x="26836" y="22334"/>
                </a:lnTo>
                <a:lnTo>
                  <a:pt x="26830" y="22328"/>
                </a:lnTo>
                <a:lnTo>
                  <a:pt x="26824" y="22324"/>
                </a:lnTo>
                <a:lnTo>
                  <a:pt x="26817" y="22319"/>
                </a:lnTo>
                <a:lnTo>
                  <a:pt x="26811" y="22313"/>
                </a:lnTo>
                <a:lnTo>
                  <a:pt x="26798" y="22300"/>
                </a:lnTo>
                <a:lnTo>
                  <a:pt x="26786" y="22285"/>
                </a:lnTo>
                <a:lnTo>
                  <a:pt x="26775" y="22269"/>
                </a:lnTo>
                <a:lnTo>
                  <a:pt x="26765" y="22251"/>
                </a:lnTo>
                <a:lnTo>
                  <a:pt x="26755" y="22234"/>
                </a:lnTo>
                <a:lnTo>
                  <a:pt x="26739" y="22203"/>
                </a:lnTo>
                <a:lnTo>
                  <a:pt x="26738" y="22198"/>
                </a:lnTo>
                <a:lnTo>
                  <a:pt x="26737" y="22193"/>
                </a:lnTo>
                <a:lnTo>
                  <a:pt x="26738" y="22187"/>
                </a:lnTo>
                <a:lnTo>
                  <a:pt x="26739" y="22181"/>
                </a:lnTo>
                <a:lnTo>
                  <a:pt x="26743" y="22168"/>
                </a:lnTo>
                <a:lnTo>
                  <a:pt x="26749" y="22154"/>
                </a:lnTo>
                <a:lnTo>
                  <a:pt x="26754" y="22139"/>
                </a:lnTo>
                <a:lnTo>
                  <a:pt x="26760" y="22124"/>
                </a:lnTo>
                <a:lnTo>
                  <a:pt x="26761" y="22117"/>
                </a:lnTo>
                <a:lnTo>
                  <a:pt x="26762" y="22109"/>
                </a:lnTo>
                <a:lnTo>
                  <a:pt x="26762" y="22103"/>
                </a:lnTo>
                <a:lnTo>
                  <a:pt x="26761" y="22096"/>
                </a:lnTo>
                <a:lnTo>
                  <a:pt x="26759" y="22085"/>
                </a:lnTo>
                <a:lnTo>
                  <a:pt x="26755" y="22077"/>
                </a:lnTo>
                <a:lnTo>
                  <a:pt x="26752" y="22069"/>
                </a:lnTo>
                <a:lnTo>
                  <a:pt x="26749" y="22064"/>
                </a:lnTo>
                <a:lnTo>
                  <a:pt x="26744" y="22059"/>
                </a:lnTo>
                <a:lnTo>
                  <a:pt x="26740" y="22057"/>
                </a:lnTo>
                <a:lnTo>
                  <a:pt x="26736" y="22056"/>
                </a:lnTo>
                <a:lnTo>
                  <a:pt x="26731" y="22056"/>
                </a:lnTo>
                <a:lnTo>
                  <a:pt x="26726" y="22056"/>
                </a:lnTo>
                <a:lnTo>
                  <a:pt x="26721" y="22058"/>
                </a:lnTo>
                <a:lnTo>
                  <a:pt x="26709" y="22064"/>
                </a:lnTo>
                <a:lnTo>
                  <a:pt x="26683" y="22081"/>
                </a:lnTo>
                <a:lnTo>
                  <a:pt x="26667" y="22089"/>
                </a:lnTo>
                <a:lnTo>
                  <a:pt x="26651" y="22095"/>
                </a:lnTo>
                <a:lnTo>
                  <a:pt x="26635" y="22101"/>
                </a:lnTo>
                <a:lnTo>
                  <a:pt x="26619" y="22106"/>
                </a:lnTo>
                <a:lnTo>
                  <a:pt x="26584" y="22114"/>
                </a:lnTo>
                <a:lnTo>
                  <a:pt x="26568" y="22118"/>
                </a:lnTo>
                <a:lnTo>
                  <a:pt x="26551" y="22123"/>
                </a:lnTo>
                <a:lnTo>
                  <a:pt x="26543" y="22127"/>
                </a:lnTo>
                <a:lnTo>
                  <a:pt x="26534" y="22131"/>
                </a:lnTo>
                <a:lnTo>
                  <a:pt x="26520" y="22140"/>
                </a:lnTo>
                <a:lnTo>
                  <a:pt x="26496" y="22157"/>
                </a:lnTo>
                <a:lnTo>
                  <a:pt x="26484" y="22163"/>
                </a:lnTo>
                <a:lnTo>
                  <a:pt x="26478" y="22166"/>
                </a:lnTo>
                <a:lnTo>
                  <a:pt x="26470" y="22168"/>
                </a:lnTo>
                <a:lnTo>
                  <a:pt x="26462" y="22169"/>
                </a:lnTo>
                <a:lnTo>
                  <a:pt x="26455" y="22169"/>
                </a:lnTo>
                <a:lnTo>
                  <a:pt x="26445" y="22169"/>
                </a:lnTo>
                <a:lnTo>
                  <a:pt x="26434" y="22167"/>
                </a:lnTo>
                <a:lnTo>
                  <a:pt x="26427" y="22165"/>
                </a:lnTo>
                <a:lnTo>
                  <a:pt x="26419" y="22165"/>
                </a:lnTo>
                <a:lnTo>
                  <a:pt x="26411" y="22165"/>
                </a:lnTo>
                <a:lnTo>
                  <a:pt x="26405" y="22165"/>
                </a:lnTo>
                <a:lnTo>
                  <a:pt x="26391" y="22168"/>
                </a:lnTo>
                <a:lnTo>
                  <a:pt x="26378" y="22173"/>
                </a:lnTo>
                <a:lnTo>
                  <a:pt x="26365" y="22180"/>
                </a:lnTo>
                <a:lnTo>
                  <a:pt x="26353" y="22187"/>
                </a:lnTo>
                <a:lnTo>
                  <a:pt x="26328" y="22204"/>
                </a:lnTo>
                <a:lnTo>
                  <a:pt x="26322" y="22207"/>
                </a:lnTo>
                <a:lnTo>
                  <a:pt x="26317" y="22209"/>
                </a:lnTo>
                <a:lnTo>
                  <a:pt x="26307" y="22211"/>
                </a:lnTo>
                <a:lnTo>
                  <a:pt x="26297" y="22211"/>
                </a:lnTo>
                <a:lnTo>
                  <a:pt x="26288" y="22209"/>
                </a:lnTo>
                <a:lnTo>
                  <a:pt x="26267" y="22204"/>
                </a:lnTo>
                <a:lnTo>
                  <a:pt x="26257" y="22200"/>
                </a:lnTo>
                <a:lnTo>
                  <a:pt x="26246" y="22198"/>
                </a:lnTo>
                <a:lnTo>
                  <a:pt x="26238" y="22198"/>
                </a:lnTo>
                <a:lnTo>
                  <a:pt x="26232" y="22198"/>
                </a:lnTo>
                <a:lnTo>
                  <a:pt x="26229" y="22199"/>
                </a:lnTo>
                <a:lnTo>
                  <a:pt x="26227" y="22201"/>
                </a:lnTo>
                <a:lnTo>
                  <a:pt x="26226" y="22204"/>
                </a:lnTo>
                <a:lnTo>
                  <a:pt x="26227" y="22207"/>
                </a:lnTo>
                <a:lnTo>
                  <a:pt x="26230" y="22213"/>
                </a:lnTo>
                <a:lnTo>
                  <a:pt x="26233" y="22222"/>
                </a:lnTo>
                <a:lnTo>
                  <a:pt x="26235" y="22225"/>
                </a:lnTo>
                <a:lnTo>
                  <a:pt x="26235" y="22230"/>
                </a:lnTo>
                <a:lnTo>
                  <a:pt x="26235" y="22233"/>
                </a:lnTo>
                <a:lnTo>
                  <a:pt x="26232" y="22236"/>
                </a:lnTo>
                <a:lnTo>
                  <a:pt x="26229" y="22239"/>
                </a:lnTo>
                <a:lnTo>
                  <a:pt x="26223" y="22242"/>
                </a:lnTo>
                <a:lnTo>
                  <a:pt x="26210" y="22244"/>
                </a:lnTo>
                <a:lnTo>
                  <a:pt x="26195" y="22245"/>
                </a:lnTo>
                <a:lnTo>
                  <a:pt x="26182" y="22244"/>
                </a:lnTo>
                <a:lnTo>
                  <a:pt x="26171" y="22243"/>
                </a:lnTo>
                <a:lnTo>
                  <a:pt x="26158" y="22243"/>
                </a:lnTo>
                <a:lnTo>
                  <a:pt x="26145" y="22243"/>
                </a:lnTo>
                <a:lnTo>
                  <a:pt x="26130" y="22244"/>
                </a:lnTo>
                <a:lnTo>
                  <a:pt x="26115" y="22248"/>
                </a:lnTo>
                <a:lnTo>
                  <a:pt x="26105" y="22250"/>
                </a:lnTo>
                <a:lnTo>
                  <a:pt x="26101" y="22250"/>
                </a:lnTo>
                <a:lnTo>
                  <a:pt x="26098" y="22249"/>
                </a:lnTo>
                <a:lnTo>
                  <a:pt x="26095" y="22248"/>
                </a:lnTo>
                <a:lnTo>
                  <a:pt x="26092" y="22247"/>
                </a:lnTo>
                <a:lnTo>
                  <a:pt x="26088" y="22242"/>
                </a:lnTo>
                <a:lnTo>
                  <a:pt x="26085" y="22234"/>
                </a:lnTo>
                <a:lnTo>
                  <a:pt x="26083" y="22226"/>
                </a:lnTo>
                <a:lnTo>
                  <a:pt x="26079" y="22207"/>
                </a:lnTo>
                <a:lnTo>
                  <a:pt x="26078" y="22197"/>
                </a:lnTo>
                <a:lnTo>
                  <a:pt x="26076" y="22188"/>
                </a:lnTo>
                <a:lnTo>
                  <a:pt x="26073" y="22180"/>
                </a:lnTo>
                <a:lnTo>
                  <a:pt x="26070" y="22172"/>
                </a:lnTo>
                <a:lnTo>
                  <a:pt x="26064" y="22167"/>
                </a:lnTo>
                <a:lnTo>
                  <a:pt x="26060" y="22165"/>
                </a:lnTo>
                <a:lnTo>
                  <a:pt x="26057" y="22163"/>
                </a:lnTo>
                <a:lnTo>
                  <a:pt x="26052" y="22162"/>
                </a:lnTo>
                <a:lnTo>
                  <a:pt x="26047" y="22162"/>
                </a:lnTo>
                <a:lnTo>
                  <a:pt x="26041" y="22162"/>
                </a:lnTo>
                <a:lnTo>
                  <a:pt x="26035" y="22163"/>
                </a:lnTo>
                <a:lnTo>
                  <a:pt x="26005" y="22171"/>
                </a:lnTo>
                <a:lnTo>
                  <a:pt x="25989" y="22173"/>
                </a:lnTo>
                <a:lnTo>
                  <a:pt x="25973" y="22175"/>
                </a:lnTo>
                <a:lnTo>
                  <a:pt x="25957" y="22177"/>
                </a:lnTo>
                <a:lnTo>
                  <a:pt x="25942" y="22175"/>
                </a:lnTo>
                <a:lnTo>
                  <a:pt x="25925" y="22173"/>
                </a:lnTo>
                <a:lnTo>
                  <a:pt x="25911" y="22168"/>
                </a:lnTo>
                <a:lnTo>
                  <a:pt x="25897" y="22161"/>
                </a:lnTo>
                <a:lnTo>
                  <a:pt x="25886" y="22154"/>
                </a:lnTo>
                <a:lnTo>
                  <a:pt x="25878" y="22145"/>
                </a:lnTo>
                <a:lnTo>
                  <a:pt x="25871" y="22136"/>
                </a:lnTo>
                <a:lnTo>
                  <a:pt x="25859" y="22116"/>
                </a:lnTo>
                <a:lnTo>
                  <a:pt x="25853" y="22105"/>
                </a:lnTo>
                <a:lnTo>
                  <a:pt x="25844" y="22094"/>
                </a:lnTo>
                <a:lnTo>
                  <a:pt x="25835" y="22085"/>
                </a:lnTo>
                <a:lnTo>
                  <a:pt x="25828" y="22079"/>
                </a:lnTo>
                <a:lnTo>
                  <a:pt x="25820" y="22073"/>
                </a:lnTo>
                <a:lnTo>
                  <a:pt x="25813" y="22071"/>
                </a:lnTo>
                <a:lnTo>
                  <a:pt x="25805" y="22069"/>
                </a:lnTo>
                <a:lnTo>
                  <a:pt x="25798" y="22068"/>
                </a:lnTo>
                <a:lnTo>
                  <a:pt x="25785" y="22068"/>
                </a:lnTo>
                <a:lnTo>
                  <a:pt x="25772" y="22067"/>
                </a:lnTo>
                <a:lnTo>
                  <a:pt x="25767" y="22067"/>
                </a:lnTo>
                <a:lnTo>
                  <a:pt x="25760" y="22065"/>
                </a:lnTo>
                <a:lnTo>
                  <a:pt x="25755" y="22061"/>
                </a:lnTo>
                <a:lnTo>
                  <a:pt x="25749" y="22057"/>
                </a:lnTo>
                <a:lnTo>
                  <a:pt x="25743" y="22051"/>
                </a:lnTo>
                <a:lnTo>
                  <a:pt x="25738" y="22042"/>
                </a:lnTo>
                <a:lnTo>
                  <a:pt x="25729" y="22030"/>
                </a:lnTo>
                <a:lnTo>
                  <a:pt x="25720" y="22019"/>
                </a:lnTo>
                <a:lnTo>
                  <a:pt x="25709" y="22010"/>
                </a:lnTo>
                <a:lnTo>
                  <a:pt x="25698" y="22003"/>
                </a:lnTo>
                <a:lnTo>
                  <a:pt x="25684" y="21996"/>
                </a:lnTo>
                <a:lnTo>
                  <a:pt x="25671" y="21991"/>
                </a:lnTo>
                <a:lnTo>
                  <a:pt x="25657" y="21987"/>
                </a:lnTo>
                <a:lnTo>
                  <a:pt x="25643" y="21982"/>
                </a:lnTo>
                <a:lnTo>
                  <a:pt x="25614" y="21975"/>
                </a:lnTo>
                <a:lnTo>
                  <a:pt x="25586" y="21967"/>
                </a:lnTo>
                <a:lnTo>
                  <a:pt x="25572" y="21963"/>
                </a:lnTo>
                <a:lnTo>
                  <a:pt x="25559" y="21958"/>
                </a:lnTo>
                <a:lnTo>
                  <a:pt x="25547" y="21952"/>
                </a:lnTo>
                <a:lnTo>
                  <a:pt x="25535" y="21945"/>
                </a:lnTo>
                <a:lnTo>
                  <a:pt x="25527" y="21940"/>
                </a:lnTo>
                <a:lnTo>
                  <a:pt x="25521" y="21932"/>
                </a:lnTo>
                <a:lnTo>
                  <a:pt x="25507" y="21917"/>
                </a:lnTo>
                <a:lnTo>
                  <a:pt x="25499" y="21912"/>
                </a:lnTo>
                <a:lnTo>
                  <a:pt x="25496" y="21908"/>
                </a:lnTo>
                <a:lnTo>
                  <a:pt x="25491" y="21907"/>
                </a:lnTo>
                <a:lnTo>
                  <a:pt x="25487" y="21906"/>
                </a:lnTo>
                <a:lnTo>
                  <a:pt x="25483" y="21906"/>
                </a:lnTo>
                <a:lnTo>
                  <a:pt x="25478" y="21907"/>
                </a:lnTo>
                <a:lnTo>
                  <a:pt x="25473" y="21908"/>
                </a:lnTo>
                <a:lnTo>
                  <a:pt x="25459" y="21915"/>
                </a:lnTo>
                <a:lnTo>
                  <a:pt x="25445" y="21918"/>
                </a:lnTo>
                <a:lnTo>
                  <a:pt x="25432" y="21920"/>
                </a:lnTo>
                <a:lnTo>
                  <a:pt x="25418" y="21919"/>
                </a:lnTo>
                <a:lnTo>
                  <a:pt x="25405" y="21917"/>
                </a:lnTo>
                <a:lnTo>
                  <a:pt x="25392" y="21913"/>
                </a:lnTo>
                <a:lnTo>
                  <a:pt x="25379" y="21907"/>
                </a:lnTo>
                <a:lnTo>
                  <a:pt x="25366" y="21900"/>
                </a:lnTo>
                <a:lnTo>
                  <a:pt x="25351" y="21891"/>
                </a:lnTo>
                <a:lnTo>
                  <a:pt x="25341" y="21881"/>
                </a:lnTo>
                <a:lnTo>
                  <a:pt x="25331" y="21873"/>
                </a:lnTo>
                <a:lnTo>
                  <a:pt x="25322" y="21862"/>
                </a:lnTo>
                <a:lnTo>
                  <a:pt x="25317" y="21851"/>
                </a:lnTo>
                <a:lnTo>
                  <a:pt x="25312" y="21839"/>
                </a:lnTo>
                <a:lnTo>
                  <a:pt x="25311" y="21825"/>
                </a:lnTo>
                <a:lnTo>
                  <a:pt x="25312" y="21809"/>
                </a:lnTo>
                <a:lnTo>
                  <a:pt x="25315" y="21795"/>
                </a:lnTo>
                <a:lnTo>
                  <a:pt x="25315" y="21784"/>
                </a:lnTo>
                <a:lnTo>
                  <a:pt x="25315" y="21776"/>
                </a:lnTo>
                <a:lnTo>
                  <a:pt x="25313" y="21770"/>
                </a:lnTo>
                <a:lnTo>
                  <a:pt x="25311" y="21766"/>
                </a:lnTo>
                <a:lnTo>
                  <a:pt x="25309" y="21764"/>
                </a:lnTo>
                <a:lnTo>
                  <a:pt x="25306" y="21763"/>
                </a:lnTo>
                <a:lnTo>
                  <a:pt x="25302" y="21763"/>
                </a:lnTo>
                <a:lnTo>
                  <a:pt x="25293" y="21765"/>
                </a:lnTo>
                <a:lnTo>
                  <a:pt x="25281" y="21767"/>
                </a:lnTo>
                <a:lnTo>
                  <a:pt x="25274" y="21767"/>
                </a:lnTo>
                <a:lnTo>
                  <a:pt x="25268" y="21766"/>
                </a:lnTo>
                <a:lnTo>
                  <a:pt x="25261" y="21764"/>
                </a:lnTo>
                <a:lnTo>
                  <a:pt x="25255" y="21760"/>
                </a:lnTo>
                <a:lnTo>
                  <a:pt x="25251" y="21757"/>
                </a:lnTo>
                <a:lnTo>
                  <a:pt x="25248" y="21751"/>
                </a:lnTo>
                <a:lnTo>
                  <a:pt x="25247" y="21746"/>
                </a:lnTo>
                <a:lnTo>
                  <a:pt x="25247" y="21740"/>
                </a:lnTo>
                <a:lnTo>
                  <a:pt x="25248" y="21727"/>
                </a:lnTo>
                <a:lnTo>
                  <a:pt x="25252" y="21713"/>
                </a:lnTo>
                <a:lnTo>
                  <a:pt x="25256" y="21698"/>
                </a:lnTo>
                <a:lnTo>
                  <a:pt x="25257" y="21685"/>
                </a:lnTo>
                <a:lnTo>
                  <a:pt x="25257" y="21678"/>
                </a:lnTo>
                <a:lnTo>
                  <a:pt x="25256" y="21672"/>
                </a:lnTo>
                <a:lnTo>
                  <a:pt x="25253" y="21667"/>
                </a:lnTo>
                <a:lnTo>
                  <a:pt x="25249" y="21662"/>
                </a:lnTo>
                <a:lnTo>
                  <a:pt x="25240" y="21656"/>
                </a:lnTo>
                <a:lnTo>
                  <a:pt x="25230" y="21651"/>
                </a:lnTo>
                <a:lnTo>
                  <a:pt x="25209" y="21643"/>
                </a:lnTo>
                <a:lnTo>
                  <a:pt x="25198" y="21638"/>
                </a:lnTo>
                <a:lnTo>
                  <a:pt x="25189" y="21633"/>
                </a:lnTo>
                <a:lnTo>
                  <a:pt x="25180" y="21626"/>
                </a:lnTo>
                <a:lnTo>
                  <a:pt x="25176" y="21622"/>
                </a:lnTo>
                <a:lnTo>
                  <a:pt x="25172" y="21618"/>
                </a:lnTo>
                <a:lnTo>
                  <a:pt x="25169" y="21612"/>
                </a:lnTo>
                <a:lnTo>
                  <a:pt x="25167" y="21608"/>
                </a:lnTo>
                <a:lnTo>
                  <a:pt x="25164" y="21597"/>
                </a:lnTo>
                <a:lnTo>
                  <a:pt x="25159" y="21578"/>
                </a:lnTo>
                <a:lnTo>
                  <a:pt x="25156" y="21568"/>
                </a:lnTo>
                <a:lnTo>
                  <a:pt x="25154" y="21565"/>
                </a:lnTo>
                <a:lnTo>
                  <a:pt x="25151" y="21561"/>
                </a:lnTo>
                <a:lnTo>
                  <a:pt x="25146" y="21558"/>
                </a:lnTo>
                <a:lnTo>
                  <a:pt x="25142" y="21556"/>
                </a:lnTo>
                <a:lnTo>
                  <a:pt x="25137" y="21554"/>
                </a:lnTo>
                <a:lnTo>
                  <a:pt x="25130" y="21553"/>
                </a:lnTo>
                <a:lnTo>
                  <a:pt x="25117" y="21550"/>
                </a:lnTo>
                <a:lnTo>
                  <a:pt x="25104" y="21546"/>
                </a:lnTo>
                <a:lnTo>
                  <a:pt x="25092" y="21541"/>
                </a:lnTo>
                <a:lnTo>
                  <a:pt x="25081" y="21533"/>
                </a:lnTo>
                <a:lnTo>
                  <a:pt x="25072" y="21524"/>
                </a:lnTo>
                <a:lnTo>
                  <a:pt x="25067" y="21519"/>
                </a:lnTo>
                <a:lnTo>
                  <a:pt x="25064" y="21514"/>
                </a:lnTo>
                <a:lnTo>
                  <a:pt x="25061" y="21508"/>
                </a:lnTo>
                <a:lnTo>
                  <a:pt x="25058" y="21502"/>
                </a:lnTo>
                <a:lnTo>
                  <a:pt x="25057" y="21495"/>
                </a:lnTo>
                <a:lnTo>
                  <a:pt x="25056" y="21487"/>
                </a:lnTo>
                <a:lnTo>
                  <a:pt x="25055" y="21465"/>
                </a:lnTo>
                <a:lnTo>
                  <a:pt x="25053" y="21438"/>
                </a:lnTo>
                <a:lnTo>
                  <a:pt x="25053" y="21407"/>
                </a:lnTo>
                <a:lnTo>
                  <a:pt x="25054" y="21393"/>
                </a:lnTo>
                <a:lnTo>
                  <a:pt x="25056" y="21378"/>
                </a:lnTo>
                <a:lnTo>
                  <a:pt x="25058" y="21365"/>
                </a:lnTo>
                <a:lnTo>
                  <a:pt x="25063" y="21352"/>
                </a:lnTo>
                <a:lnTo>
                  <a:pt x="25069" y="21340"/>
                </a:lnTo>
                <a:lnTo>
                  <a:pt x="25077" y="21330"/>
                </a:lnTo>
                <a:lnTo>
                  <a:pt x="25081" y="21327"/>
                </a:lnTo>
                <a:lnTo>
                  <a:pt x="25086" y="21323"/>
                </a:lnTo>
                <a:lnTo>
                  <a:pt x="25091" y="21320"/>
                </a:lnTo>
                <a:lnTo>
                  <a:pt x="25098" y="21317"/>
                </a:lnTo>
                <a:lnTo>
                  <a:pt x="25104" y="21316"/>
                </a:lnTo>
                <a:lnTo>
                  <a:pt x="25111" y="21315"/>
                </a:lnTo>
                <a:lnTo>
                  <a:pt x="25118" y="21314"/>
                </a:lnTo>
                <a:lnTo>
                  <a:pt x="25127" y="21315"/>
                </a:lnTo>
                <a:lnTo>
                  <a:pt x="25149" y="21318"/>
                </a:lnTo>
                <a:lnTo>
                  <a:pt x="25165" y="21321"/>
                </a:lnTo>
                <a:lnTo>
                  <a:pt x="25182" y="21324"/>
                </a:lnTo>
                <a:lnTo>
                  <a:pt x="25198" y="21324"/>
                </a:lnTo>
                <a:lnTo>
                  <a:pt x="25204" y="21324"/>
                </a:lnTo>
                <a:lnTo>
                  <a:pt x="25208" y="21323"/>
                </a:lnTo>
                <a:lnTo>
                  <a:pt x="25211" y="21320"/>
                </a:lnTo>
                <a:lnTo>
                  <a:pt x="25211" y="21317"/>
                </a:lnTo>
                <a:lnTo>
                  <a:pt x="25209" y="21313"/>
                </a:lnTo>
                <a:lnTo>
                  <a:pt x="25205" y="21308"/>
                </a:lnTo>
                <a:lnTo>
                  <a:pt x="25194" y="21300"/>
                </a:lnTo>
                <a:lnTo>
                  <a:pt x="25183" y="21293"/>
                </a:lnTo>
                <a:lnTo>
                  <a:pt x="25163" y="21279"/>
                </a:lnTo>
                <a:lnTo>
                  <a:pt x="25154" y="21272"/>
                </a:lnTo>
                <a:lnTo>
                  <a:pt x="25145" y="21263"/>
                </a:lnTo>
                <a:lnTo>
                  <a:pt x="25142" y="21257"/>
                </a:lnTo>
                <a:lnTo>
                  <a:pt x="25139" y="21252"/>
                </a:lnTo>
                <a:lnTo>
                  <a:pt x="25136" y="21247"/>
                </a:lnTo>
                <a:lnTo>
                  <a:pt x="25134" y="21239"/>
                </a:lnTo>
                <a:lnTo>
                  <a:pt x="25132" y="21229"/>
                </a:lnTo>
                <a:lnTo>
                  <a:pt x="25131" y="21216"/>
                </a:lnTo>
                <a:lnTo>
                  <a:pt x="25129" y="21203"/>
                </a:lnTo>
                <a:lnTo>
                  <a:pt x="25127" y="21190"/>
                </a:lnTo>
                <a:lnTo>
                  <a:pt x="25123" y="21178"/>
                </a:lnTo>
                <a:lnTo>
                  <a:pt x="25120" y="21173"/>
                </a:lnTo>
                <a:lnTo>
                  <a:pt x="25117" y="21168"/>
                </a:lnTo>
                <a:lnTo>
                  <a:pt x="25113" y="21165"/>
                </a:lnTo>
                <a:lnTo>
                  <a:pt x="25108" y="21163"/>
                </a:lnTo>
                <a:lnTo>
                  <a:pt x="25103" y="21162"/>
                </a:lnTo>
                <a:lnTo>
                  <a:pt x="25096" y="21162"/>
                </a:lnTo>
                <a:lnTo>
                  <a:pt x="25088" y="21163"/>
                </a:lnTo>
                <a:lnTo>
                  <a:pt x="25079" y="21162"/>
                </a:lnTo>
                <a:lnTo>
                  <a:pt x="25073" y="21162"/>
                </a:lnTo>
                <a:lnTo>
                  <a:pt x="25066" y="21160"/>
                </a:lnTo>
                <a:lnTo>
                  <a:pt x="25061" y="21158"/>
                </a:lnTo>
                <a:lnTo>
                  <a:pt x="25056" y="21154"/>
                </a:lnTo>
                <a:lnTo>
                  <a:pt x="25052" y="21151"/>
                </a:lnTo>
                <a:lnTo>
                  <a:pt x="25048" y="21147"/>
                </a:lnTo>
                <a:lnTo>
                  <a:pt x="25041" y="21138"/>
                </a:lnTo>
                <a:lnTo>
                  <a:pt x="25035" y="21127"/>
                </a:lnTo>
                <a:lnTo>
                  <a:pt x="25028" y="21115"/>
                </a:lnTo>
                <a:lnTo>
                  <a:pt x="25021" y="21102"/>
                </a:lnTo>
                <a:lnTo>
                  <a:pt x="25014" y="21091"/>
                </a:lnTo>
                <a:lnTo>
                  <a:pt x="25009" y="21078"/>
                </a:lnTo>
                <a:lnTo>
                  <a:pt x="25003" y="21062"/>
                </a:lnTo>
                <a:lnTo>
                  <a:pt x="24999" y="21045"/>
                </a:lnTo>
                <a:lnTo>
                  <a:pt x="24994" y="21027"/>
                </a:lnTo>
                <a:lnTo>
                  <a:pt x="24992" y="21010"/>
                </a:lnTo>
                <a:lnTo>
                  <a:pt x="24992" y="20996"/>
                </a:lnTo>
                <a:lnTo>
                  <a:pt x="24993" y="20989"/>
                </a:lnTo>
                <a:lnTo>
                  <a:pt x="24996" y="20984"/>
                </a:lnTo>
                <a:lnTo>
                  <a:pt x="25001" y="20973"/>
                </a:lnTo>
                <a:lnTo>
                  <a:pt x="25008" y="20963"/>
                </a:lnTo>
                <a:lnTo>
                  <a:pt x="25014" y="20956"/>
                </a:lnTo>
                <a:lnTo>
                  <a:pt x="25023" y="20949"/>
                </a:lnTo>
                <a:lnTo>
                  <a:pt x="25030" y="20944"/>
                </a:lnTo>
                <a:lnTo>
                  <a:pt x="25040" y="20941"/>
                </a:lnTo>
                <a:lnTo>
                  <a:pt x="25049" y="20937"/>
                </a:lnTo>
                <a:lnTo>
                  <a:pt x="25058" y="20935"/>
                </a:lnTo>
                <a:lnTo>
                  <a:pt x="25078" y="20931"/>
                </a:lnTo>
                <a:lnTo>
                  <a:pt x="25096" y="20925"/>
                </a:lnTo>
                <a:lnTo>
                  <a:pt x="25105" y="20922"/>
                </a:lnTo>
                <a:lnTo>
                  <a:pt x="25114" y="20917"/>
                </a:lnTo>
                <a:lnTo>
                  <a:pt x="25121" y="20911"/>
                </a:lnTo>
                <a:lnTo>
                  <a:pt x="25129" y="20904"/>
                </a:lnTo>
                <a:lnTo>
                  <a:pt x="25132" y="20899"/>
                </a:lnTo>
                <a:lnTo>
                  <a:pt x="25133" y="20894"/>
                </a:lnTo>
                <a:lnTo>
                  <a:pt x="25133" y="20888"/>
                </a:lnTo>
                <a:lnTo>
                  <a:pt x="25132" y="20883"/>
                </a:lnTo>
                <a:lnTo>
                  <a:pt x="25128" y="20871"/>
                </a:lnTo>
                <a:lnTo>
                  <a:pt x="25121" y="20860"/>
                </a:lnTo>
                <a:lnTo>
                  <a:pt x="25115" y="20848"/>
                </a:lnTo>
                <a:lnTo>
                  <a:pt x="25112" y="20842"/>
                </a:lnTo>
                <a:lnTo>
                  <a:pt x="25111" y="20836"/>
                </a:lnTo>
                <a:lnTo>
                  <a:pt x="25109" y="20831"/>
                </a:lnTo>
                <a:lnTo>
                  <a:pt x="25109" y="20827"/>
                </a:lnTo>
                <a:lnTo>
                  <a:pt x="25112" y="20821"/>
                </a:lnTo>
                <a:lnTo>
                  <a:pt x="25115" y="20817"/>
                </a:lnTo>
                <a:lnTo>
                  <a:pt x="25119" y="20813"/>
                </a:lnTo>
                <a:lnTo>
                  <a:pt x="25125" y="20809"/>
                </a:lnTo>
                <a:lnTo>
                  <a:pt x="25134" y="20805"/>
                </a:lnTo>
                <a:lnTo>
                  <a:pt x="25157" y="20796"/>
                </a:lnTo>
                <a:lnTo>
                  <a:pt x="25168" y="20791"/>
                </a:lnTo>
                <a:lnTo>
                  <a:pt x="25173" y="20788"/>
                </a:lnTo>
                <a:lnTo>
                  <a:pt x="25178" y="20784"/>
                </a:lnTo>
                <a:lnTo>
                  <a:pt x="25182" y="20780"/>
                </a:lnTo>
                <a:lnTo>
                  <a:pt x="25185" y="20776"/>
                </a:lnTo>
                <a:lnTo>
                  <a:pt x="25189" y="20770"/>
                </a:lnTo>
                <a:lnTo>
                  <a:pt x="25190" y="20764"/>
                </a:lnTo>
                <a:lnTo>
                  <a:pt x="25194" y="20742"/>
                </a:lnTo>
                <a:lnTo>
                  <a:pt x="25196" y="20721"/>
                </a:lnTo>
                <a:lnTo>
                  <a:pt x="25197" y="20700"/>
                </a:lnTo>
                <a:lnTo>
                  <a:pt x="25200" y="20679"/>
                </a:lnTo>
                <a:lnTo>
                  <a:pt x="25201" y="20676"/>
                </a:lnTo>
                <a:lnTo>
                  <a:pt x="25203" y="20671"/>
                </a:lnTo>
                <a:lnTo>
                  <a:pt x="25209" y="20663"/>
                </a:lnTo>
                <a:lnTo>
                  <a:pt x="25216" y="20655"/>
                </a:lnTo>
                <a:lnTo>
                  <a:pt x="25220" y="20650"/>
                </a:lnTo>
                <a:lnTo>
                  <a:pt x="25223" y="20639"/>
                </a:lnTo>
                <a:lnTo>
                  <a:pt x="25226" y="20628"/>
                </a:lnTo>
                <a:lnTo>
                  <a:pt x="25226" y="20618"/>
                </a:lnTo>
                <a:lnTo>
                  <a:pt x="25224" y="20607"/>
                </a:lnTo>
                <a:lnTo>
                  <a:pt x="25220" y="20588"/>
                </a:lnTo>
                <a:lnTo>
                  <a:pt x="25218" y="20577"/>
                </a:lnTo>
                <a:lnTo>
                  <a:pt x="25217" y="20566"/>
                </a:lnTo>
                <a:lnTo>
                  <a:pt x="25217" y="20562"/>
                </a:lnTo>
                <a:lnTo>
                  <a:pt x="25218" y="20558"/>
                </a:lnTo>
                <a:lnTo>
                  <a:pt x="25220" y="20553"/>
                </a:lnTo>
                <a:lnTo>
                  <a:pt x="25223" y="20549"/>
                </a:lnTo>
                <a:lnTo>
                  <a:pt x="25232" y="20539"/>
                </a:lnTo>
                <a:lnTo>
                  <a:pt x="25243" y="20530"/>
                </a:lnTo>
                <a:lnTo>
                  <a:pt x="25254" y="20523"/>
                </a:lnTo>
                <a:lnTo>
                  <a:pt x="25266" y="20516"/>
                </a:lnTo>
                <a:lnTo>
                  <a:pt x="25275" y="20512"/>
                </a:lnTo>
                <a:lnTo>
                  <a:pt x="25284" y="20510"/>
                </a:lnTo>
                <a:lnTo>
                  <a:pt x="25296" y="20510"/>
                </a:lnTo>
                <a:lnTo>
                  <a:pt x="25309" y="20511"/>
                </a:lnTo>
                <a:lnTo>
                  <a:pt x="25323" y="20514"/>
                </a:lnTo>
                <a:lnTo>
                  <a:pt x="25338" y="20517"/>
                </a:lnTo>
                <a:lnTo>
                  <a:pt x="25367" y="20526"/>
                </a:lnTo>
                <a:lnTo>
                  <a:pt x="25390" y="20535"/>
                </a:lnTo>
                <a:lnTo>
                  <a:pt x="25400" y="20539"/>
                </a:lnTo>
                <a:lnTo>
                  <a:pt x="25410" y="20546"/>
                </a:lnTo>
                <a:lnTo>
                  <a:pt x="25420" y="20552"/>
                </a:lnTo>
                <a:lnTo>
                  <a:pt x="25430" y="20558"/>
                </a:lnTo>
                <a:lnTo>
                  <a:pt x="25435" y="20560"/>
                </a:lnTo>
                <a:lnTo>
                  <a:pt x="25439" y="20561"/>
                </a:lnTo>
                <a:lnTo>
                  <a:pt x="25444" y="20561"/>
                </a:lnTo>
                <a:lnTo>
                  <a:pt x="25449" y="20561"/>
                </a:lnTo>
                <a:lnTo>
                  <a:pt x="25453" y="20559"/>
                </a:lnTo>
                <a:lnTo>
                  <a:pt x="25457" y="20555"/>
                </a:lnTo>
                <a:lnTo>
                  <a:pt x="25461" y="20550"/>
                </a:lnTo>
                <a:lnTo>
                  <a:pt x="25465" y="20544"/>
                </a:lnTo>
                <a:lnTo>
                  <a:pt x="25470" y="20533"/>
                </a:lnTo>
                <a:lnTo>
                  <a:pt x="25474" y="20517"/>
                </a:lnTo>
                <a:lnTo>
                  <a:pt x="25478" y="20501"/>
                </a:lnTo>
                <a:lnTo>
                  <a:pt x="25482" y="20483"/>
                </a:lnTo>
                <a:lnTo>
                  <a:pt x="25482" y="20474"/>
                </a:lnTo>
                <a:lnTo>
                  <a:pt x="25481" y="20466"/>
                </a:lnTo>
                <a:lnTo>
                  <a:pt x="25479" y="20459"/>
                </a:lnTo>
                <a:lnTo>
                  <a:pt x="25477" y="20451"/>
                </a:lnTo>
                <a:lnTo>
                  <a:pt x="25474" y="20446"/>
                </a:lnTo>
                <a:lnTo>
                  <a:pt x="25470" y="20441"/>
                </a:lnTo>
                <a:lnTo>
                  <a:pt x="25464" y="20437"/>
                </a:lnTo>
                <a:lnTo>
                  <a:pt x="25457" y="20436"/>
                </a:lnTo>
                <a:lnTo>
                  <a:pt x="25432" y="20433"/>
                </a:lnTo>
                <a:lnTo>
                  <a:pt x="25420" y="20432"/>
                </a:lnTo>
                <a:lnTo>
                  <a:pt x="25410" y="20428"/>
                </a:lnTo>
                <a:lnTo>
                  <a:pt x="25405" y="20426"/>
                </a:lnTo>
                <a:lnTo>
                  <a:pt x="25400" y="20424"/>
                </a:lnTo>
                <a:lnTo>
                  <a:pt x="25396" y="20421"/>
                </a:lnTo>
                <a:lnTo>
                  <a:pt x="25393" y="20416"/>
                </a:lnTo>
                <a:lnTo>
                  <a:pt x="25389" y="20412"/>
                </a:lnTo>
                <a:lnTo>
                  <a:pt x="25387" y="20407"/>
                </a:lnTo>
                <a:lnTo>
                  <a:pt x="25386" y="20400"/>
                </a:lnTo>
                <a:lnTo>
                  <a:pt x="25386" y="20393"/>
                </a:lnTo>
                <a:lnTo>
                  <a:pt x="25385" y="20376"/>
                </a:lnTo>
                <a:lnTo>
                  <a:pt x="25384" y="20362"/>
                </a:lnTo>
                <a:lnTo>
                  <a:pt x="25381" y="20350"/>
                </a:lnTo>
                <a:lnTo>
                  <a:pt x="25377" y="20337"/>
                </a:lnTo>
                <a:lnTo>
                  <a:pt x="25373" y="20325"/>
                </a:lnTo>
                <a:lnTo>
                  <a:pt x="25367" y="20314"/>
                </a:lnTo>
                <a:lnTo>
                  <a:pt x="25359" y="20301"/>
                </a:lnTo>
                <a:lnTo>
                  <a:pt x="25350" y="20288"/>
                </a:lnTo>
                <a:lnTo>
                  <a:pt x="25333" y="20267"/>
                </a:lnTo>
                <a:lnTo>
                  <a:pt x="25324" y="20257"/>
                </a:lnTo>
                <a:lnTo>
                  <a:pt x="25317" y="20246"/>
                </a:lnTo>
                <a:lnTo>
                  <a:pt x="25309" y="20235"/>
                </a:lnTo>
                <a:lnTo>
                  <a:pt x="25304" y="20223"/>
                </a:lnTo>
                <a:lnTo>
                  <a:pt x="25300" y="20209"/>
                </a:lnTo>
                <a:lnTo>
                  <a:pt x="25298" y="20194"/>
                </a:lnTo>
                <a:lnTo>
                  <a:pt x="25298" y="20189"/>
                </a:lnTo>
                <a:lnTo>
                  <a:pt x="25299" y="20182"/>
                </a:lnTo>
                <a:lnTo>
                  <a:pt x="25302" y="20177"/>
                </a:lnTo>
                <a:lnTo>
                  <a:pt x="25305" y="20171"/>
                </a:lnTo>
                <a:lnTo>
                  <a:pt x="25311" y="20160"/>
                </a:lnTo>
                <a:lnTo>
                  <a:pt x="25320" y="20151"/>
                </a:lnTo>
                <a:lnTo>
                  <a:pt x="25338" y="20130"/>
                </a:lnTo>
                <a:lnTo>
                  <a:pt x="25346" y="20120"/>
                </a:lnTo>
                <a:lnTo>
                  <a:pt x="25353" y="20110"/>
                </a:lnTo>
                <a:lnTo>
                  <a:pt x="25359" y="20093"/>
                </a:lnTo>
                <a:lnTo>
                  <a:pt x="25361" y="20088"/>
                </a:lnTo>
                <a:lnTo>
                  <a:pt x="25362" y="20082"/>
                </a:lnTo>
                <a:lnTo>
                  <a:pt x="25363" y="20078"/>
                </a:lnTo>
                <a:lnTo>
                  <a:pt x="25362" y="20075"/>
                </a:lnTo>
                <a:lnTo>
                  <a:pt x="25360" y="20071"/>
                </a:lnTo>
                <a:lnTo>
                  <a:pt x="25358" y="20070"/>
                </a:lnTo>
                <a:lnTo>
                  <a:pt x="25355" y="20068"/>
                </a:lnTo>
                <a:lnTo>
                  <a:pt x="25351" y="20067"/>
                </a:lnTo>
                <a:lnTo>
                  <a:pt x="25342" y="20066"/>
                </a:lnTo>
                <a:lnTo>
                  <a:pt x="25329" y="20066"/>
                </a:lnTo>
                <a:lnTo>
                  <a:pt x="25315" y="20065"/>
                </a:lnTo>
                <a:lnTo>
                  <a:pt x="25282" y="20061"/>
                </a:lnTo>
                <a:lnTo>
                  <a:pt x="25265" y="20057"/>
                </a:lnTo>
                <a:lnTo>
                  <a:pt x="25249" y="20053"/>
                </a:lnTo>
                <a:lnTo>
                  <a:pt x="25233" y="20046"/>
                </a:lnTo>
                <a:lnTo>
                  <a:pt x="25218" y="20040"/>
                </a:lnTo>
                <a:lnTo>
                  <a:pt x="25204" y="20031"/>
                </a:lnTo>
                <a:lnTo>
                  <a:pt x="25191" y="20020"/>
                </a:lnTo>
                <a:lnTo>
                  <a:pt x="25179" y="20011"/>
                </a:lnTo>
                <a:lnTo>
                  <a:pt x="25173" y="20007"/>
                </a:lnTo>
                <a:lnTo>
                  <a:pt x="25169" y="20005"/>
                </a:lnTo>
                <a:lnTo>
                  <a:pt x="25165" y="20004"/>
                </a:lnTo>
                <a:lnTo>
                  <a:pt x="25160" y="20004"/>
                </a:lnTo>
                <a:lnTo>
                  <a:pt x="25157" y="20004"/>
                </a:lnTo>
                <a:lnTo>
                  <a:pt x="25154" y="20006"/>
                </a:lnTo>
                <a:lnTo>
                  <a:pt x="25151" y="20008"/>
                </a:lnTo>
                <a:lnTo>
                  <a:pt x="25147" y="20012"/>
                </a:lnTo>
                <a:lnTo>
                  <a:pt x="25143" y="20019"/>
                </a:lnTo>
                <a:lnTo>
                  <a:pt x="25139" y="20028"/>
                </a:lnTo>
                <a:lnTo>
                  <a:pt x="25134" y="20039"/>
                </a:lnTo>
                <a:lnTo>
                  <a:pt x="25131" y="20048"/>
                </a:lnTo>
                <a:lnTo>
                  <a:pt x="25126" y="20053"/>
                </a:lnTo>
                <a:lnTo>
                  <a:pt x="25120" y="20056"/>
                </a:lnTo>
                <a:lnTo>
                  <a:pt x="25115" y="20058"/>
                </a:lnTo>
                <a:lnTo>
                  <a:pt x="25108" y="20058"/>
                </a:lnTo>
                <a:lnTo>
                  <a:pt x="25101" y="20057"/>
                </a:lnTo>
                <a:lnTo>
                  <a:pt x="25093" y="20055"/>
                </a:lnTo>
                <a:lnTo>
                  <a:pt x="25086" y="20052"/>
                </a:lnTo>
                <a:lnTo>
                  <a:pt x="25070" y="20042"/>
                </a:lnTo>
                <a:lnTo>
                  <a:pt x="25055" y="20032"/>
                </a:lnTo>
                <a:lnTo>
                  <a:pt x="25042" y="20024"/>
                </a:lnTo>
                <a:lnTo>
                  <a:pt x="25031" y="20017"/>
                </a:lnTo>
                <a:lnTo>
                  <a:pt x="25023" y="20014"/>
                </a:lnTo>
                <a:lnTo>
                  <a:pt x="25013" y="20011"/>
                </a:lnTo>
                <a:lnTo>
                  <a:pt x="24996" y="20006"/>
                </a:lnTo>
                <a:lnTo>
                  <a:pt x="24978" y="20003"/>
                </a:lnTo>
                <a:lnTo>
                  <a:pt x="24960" y="19999"/>
                </a:lnTo>
                <a:lnTo>
                  <a:pt x="24948" y="19994"/>
                </a:lnTo>
                <a:lnTo>
                  <a:pt x="24936" y="19988"/>
                </a:lnTo>
                <a:lnTo>
                  <a:pt x="24925" y="19980"/>
                </a:lnTo>
                <a:lnTo>
                  <a:pt x="24914" y="19973"/>
                </a:lnTo>
                <a:lnTo>
                  <a:pt x="24903" y="19965"/>
                </a:lnTo>
                <a:lnTo>
                  <a:pt x="24891" y="19957"/>
                </a:lnTo>
                <a:lnTo>
                  <a:pt x="24879" y="19952"/>
                </a:lnTo>
                <a:lnTo>
                  <a:pt x="24866" y="19947"/>
                </a:lnTo>
                <a:lnTo>
                  <a:pt x="24861" y="19944"/>
                </a:lnTo>
                <a:lnTo>
                  <a:pt x="24857" y="19942"/>
                </a:lnTo>
                <a:lnTo>
                  <a:pt x="24853" y="19939"/>
                </a:lnTo>
                <a:lnTo>
                  <a:pt x="24851" y="19937"/>
                </a:lnTo>
                <a:lnTo>
                  <a:pt x="24850" y="19934"/>
                </a:lnTo>
                <a:lnTo>
                  <a:pt x="24850" y="19930"/>
                </a:lnTo>
                <a:lnTo>
                  <a:pt x="24851" y="19923"/>
                </a:lnTo>
                <a:lnTo>
                  <a:pt x="24853" y="19914"/>
                </a:lnTo>
                <a:lnTo>
                  <a:pt x="24855" y="19906"/>
                </a:lnTo>
                <a:lnTo>
                  <a:pt x="24855" y="19902"/>
                </a:lnTo>
                <a:lnTo>
                  <a:pt x="24852" y="19898"/>
                </a:lnTo>
                <a:lnTo>
                  <a:pt x="24850" y="19893"/>
                </a:lnTo>
                <a:lnTo>
                  <a:pt x="24846" y="19889"/>
                </a:lnTo>
                <a:lnTo>
                  <a:pt x="24836" y="19881"/>
                </a:lnTo>
                <a:lnTo>
                  <a:pt x="24825" y="19874"/>
                </a:lnTo>
                <a:lnTo>
                  <a:pt x="24801" y="19861"/>
                </a:lnTo>
                <a:lnTo>
                  <a:pt x="24789" y="19854"/>
                </a:lnTo>
                <a:lnTo>
                  <a:pt x="24779" y="19847"/>
                </a:lnTo>
                <a:lnTo>
                  <a:pt x="24769" y="19837"/>
                </a:lnTo>
                <a:lnTo>
                  <a:pt x="24764" y="19833"/>
                </a:lnTo>
                <a:lnTo>
                  <a:pt x="24761" y="19827"/>
                </a:lnTo>
                <a:lnTo>
                  <a:pt x="24757" y="19819"/>
                </a:lnTo>
                <a:lnTo>
                  <a:pt x="24753" y="19808"/>
                </a:lnTo>
                <a:lnTo>
                  <a:pt x="24750" y="19797"/>
                </a:lnTo>
                <a:lnTo>
                  <a:pt x="24748" y="19786"/>
                </a:lnTo>
                <a:lnTo>
                  <a:pt x="24749" y="19775"/>
                </a:lnTo>
                <a:lnTo>
                  <a:pt x="24750" y="19765"/>
                </a:lnTo>
                <a:lnTo>
                  <a:pt x="24753" y="19760"/>
                </a:lnTo>
                <a:lnTo>
                  <a:pt x="24755" y="19756"/>
                </a:lnTo>
                <a:lnTo>
                  <a:pt x="24758" y="19751"/>
                </a:lnTo>
                <a:lnTo>
                  <a:pt x="24762" y="19748"/>
                </a:lnTo>
                <a:lnTo>
                  <a:pt x="24773" y="19737"/>
                </a:lnTo>
                <a:lnTo>
                  <a:pt x="24782" y="19727"/>
                </a:lnTo>
                <a:lnTo>
                  <a:pt x="24787" y="19719"/>
                </a:lnTo>
                <a:lnTo>
                  <a:pt x="24792" y="19709"/>
                </a:lnTo>
                <a:lnTo>
                  <a:pt x="24794" y="19699"/>
                </a:lnTo>
                <a:lnTo>
                  <a:pt x="24794" y="19687"/>
                </a:lnTo>
                <a:lnTo>
                  <a:pt x="24793" y="19674"/>
                </a:lnTo>
                <a:lnTo>
                  <a:pt x="24789" y="19659"/>
                </a:lnTo>
                <a:lnTo>
                  <a:pt x="24783" y="19632"/>
                </a:lnTo>
                <a:lnTo>
                  <a:pt x="24775" y="19605"/>
                </a:lnTo>
                <a:lnTo>
                  <a:pt x="24771" y="19592"/>
                </a:lnTo>
                <a:lnTo>
                  <a:pt x="24766" y="19579"/>
                </a:lnTo>
                <a:lnTo>
                  <a:pt x="24760" y="19566"/>
                </a:lnTo>
                <a:lnTo>
                  <a:pt x="24753" y="19554"/>
                </a:lnTo>
                <a:lnTo>
                  <a:pt x="24747" y="19547"/>
                </a:lnTo>
                <a:lnTo>
                  <a:pt x="24741" y="19541"/>
                </a:lnTo>
                <a:lnTo>
                  <a:pt x="24735" y="19536"/>
                </a:lnTo>
                <a:lnTo>
                  <a:pt x="24730" y="19532"/>
                </a:lnTo>
                <a:lnTo>
                  <a:pt x="24723" y="19530"/>
                </a:lnTo>
                <a:lnTo>
                  <a:pt x="24717" y="19528"/>
                </a:lnTo>
                <a:lnTo>
                  <a:pt x="24710" y="19527"/>
                </a:lnTo>
                <a:lnTo>
                  <a:pt x="24704" y="19526"/>
                </a:lnTo>
                <a:lnTo>
                  <a:pt x="24690" y="19526"/>
                </a:lnTo>
                <a:lnTo>
                  <a:pt x="24674" y="19528"/>
                </a:lnTo>
                <a:lnTo>
                  <a:pt x="24643" y="19534"/>
                </a:lnTo>
                <a:lnTo>
                  <a:pt x="24639" y="19534"/>
                </a:lnTo>
                <a:lnTo>
                  <a:pt x="24634" y="19534"/>
                </a:lnTo>
                <a:lnTo>
                  <a:pt x="24630" y="19534"/>
                </a:lnTo>
                <a:lnTo>
                  <a:pt x="24626" y="19532"/>
                </a:lnTo>
                <a:lnTo>
                  <a:pt x="24619" y="19528"/>
                </a:lnTo>
                <a:lnTo>
                  <a:pt x="24613" y="19521"/>
                </a:lnTo>
                <a:lnTo>
                  <a:pt x="24607" y="19514"/>
                </a:lnTo>
                <a:lnTo>
                  <a:pt x="24603" y="19504"/>
                </a:lnTo>
                <a:lnTo>
                  <a:pt x="24598" y="19493"/>
                </a:lnTo>
                <a:lnTo>
                  <a:pt x="24595" y="19482"/>
                </a:lnTo>
                <a:lnTo>
                  <a:pt x="24590" y="19458"/>
                </a:lnTo>
                <a:lnTo>
                  <a:pt x="24587" y="19436"/>
                </a:lnTo>
                <a:lnTo>
                  <a:pt x="24582" y="19400"/>
                </a:lnTo>
                <a:lnTo>
                  <a:pt x="24581" y="19391"/>
                </a:lnTo>
                <a:lnTo>
                  <a:pt x="24578" y="19383"/>
                </a:lnTo>
                <a:lnTo>
                  <a:pt x="24574" y="19377"/>
                </a:lnTo>
                <a:lnTo>
                  <a:pt x="24570" y="19370"/>
                </a:lnTo>
                <a:lnTo>
                  <a:pt x="24561" y="19357"/>
                </a:lnTo>
                <a:lnTo>
                  <a:pt x="24557" y="19350"/>
                </a:lnTo>
                <a:lnTo>
                  <a:pt x="24554" y="19342"/>
                </a:lnTo>
                <a:lnTo>
                  <a:pt x="24551" y="19330"/>
                </a:lnTo>
                <a:lnTo>
                  <a:pt x="24549" y="19317"/>
                </a:lnTo>
                <a:lnTo>
                  <a:pt x="24547" y="19311"/>
                </a:lnTo>
                <a:lnTo>
                  <a:pt x="24545" y="19305"/>
                </a:lnTo>
                <a:lnTo>
                  <a:pt x="24542" y="19300"/>
                </a:lnTo>
                <a:lnTo>
                  <a:pt x="24539" y="19296"/>
                </a:lnTo>
                <a:lnTo>
                  <a:pt x="24518" y="19279"/>
                </a:lnTo>
                <a:lnTo>
                  <a:pt x="24508" y="19271"/>
                </a:lnTo>
                <a:lnTo>
                  <a:pt x="24504" y="19265"/>
                </a:lnTo>
                <a:lnTo>
                  <a:pt x="24500" y="19260"/>
                </a:lnTo>
                <a:lnTo>
                  <a:pt x="24501" y="19256"/>
                </a:lnTo>
                <a:lnTo>
                  <a:pt x="24503" y="19253"/>
                </a:lnTo>
                <a:lnTo>
                  <a:pt x="24513" y="19241"/>
                </a:lnTo>
                <a:lnTo>
                  <a:pt x="24529" y="19226"/>
                </a:lnTo>
                <a:lnTo>
                  <a:pt x="24549" y="19210"/>
                </a:lnTo>
                <a:lnTo>
                  <a:pt x="24588" y="19178"/>
                </a:lnTo>
                <a:lnTo>
                  <a:pt x="24614" y="19158"/>
                </a:lnTo>
                <a:lnTo>
                  <a:pt x="24627" y="19148"/>
                </a:lnTo>
                <a:lnTo>
                  <a:pt x="24640" y="19141"/>
                </a:lnTo>
                <a:lnTo>
                  <a:pt x="24651" y="19138"/>
                </a:lnTo>
                <a:lnTo>
                  <a:pt x="24663" y="19137"/>
                </a:lnTo>
                <a:lnTo>
                  <a:pt x="24673" y="19138"/>
                </a:lnTo>
                <a:lnTo>
                  <a:pt x="24685" y="19139"/>
                </a:lnTo>
                <a:lnTo>
                  <a:pt x="24713" y="19145"/>
                </a:lnTo>
                <a:lnTo>
                  <a:pt x="24727" y="19146"/>
                </a:lnTo>
                <a:lnTo>
                  <a:pt x="24736" y="19145"/>
                </a:lnTo>
                <a:lnTo>
                  <a:pt x="24745" y="19143"/>
                </a:lnTo>
                <a:lnTo>
                  <a:pt x="24753" y="19138"/>
                </a:lnTo>
                <a:lnTo>
                  <a:pt x="24769" y="19127"/>
                </a:lnTo>
                <a:lnTo>
                  <a:pt x="24778" y="19122"/>
                </a:lnTo>
                <a:lnTo>
                  <a:pt x="24788" y="19118"/>
                </a:lnTo>
                <a:lnTo>
                  <a:pt x="24798" y="19114"/>
                </a:lnTo>
                <a:lnTo>
                  <a:pt x="24809" y="19112"/>
                </a:lnTo>
                <a:lnTo>
                  <a:pt x="24821" y="19111"/>
                </a:lnTo>
                <a:lnTo>
                  <a:pt x="24835" y="19111"/>
                </a:lnTo>
                <a:lnTo>
                  <a:pt x="24848" y="19112"/>
                </a:lnTo>
                <a:lnTo>
                  <a:pt x="24863" y="19113"/>
                </a:lnTo>
                <a:lnTo>
                  <a:pt x="24877" y="19115"/>
                </a:lnTo>
                <a:lnTo>
                  <a:pt x="24893" y="19119"/>
                </a:lnTo>
                <a:lnTo>
                  <a:pt x="24907" y="19123"/>
                </a:lnTo>
                <a:lnTo>
                  <a:pt x="24921" y="19127"/>
                </a:lnTo>
                <a:lnTo>
                  <a:pt x="24934" y="19133"/>
                </a:lnTo>
                <a:lnTo>
                  <a:pt x="24946" y="19138"/>
                </a:lnTo>
                <a:lnTo>
                  <a:pt x="24957" y="19146"/>
                </a:lnTo>
                <a:lnTo>
                  <a:pt x="24965" y="19152"/>
                </a:lnTo>
                <a:lnTo>
                  <a:pt x="24972" y="19161"/>
                </a:lnTo>
                <a:lnTo>
                  <a:pt x="24977" y="19170"/>
                </a:lnTo>
                <a:lnTo>
                  <a:pt x="24980" y="19175"/>
                </a:lnTo>
                <a:lnTo>
                  <a:pt x="24985" y="19181"/>
                </a:lnTo>
                <a:lnTo>
                  <a:pt x="24989" y="19185"/>
                </a:lnTo>
                <a:lnTo>
                  <a:pt x="24993" y="19188"/>
                </a:lnTo>
                <a:lnTo>
                  <a:pt x="24999" y="19191"/>
                </a:lnTo>
                <a:lnTo>
                  <a:pt x="25004" y="19192"/>
                </a:lnTo>
                <a:lnTo>
                  <a:pt x="25011" y="19194"/>
                </a:lnTo>
                <a:lnTo>
                  <a:pt x="25017" y="19194"/>
                </a:lnTo>
                <a:lnTo>
                  <a:pt x="25030" y="19192"/>
                </a:lnTo>
                <a:lnTo>
                  <a:pt x="25044" y="19188"/>
                </a:lnTo>
                <a:lnTo>
                  <a:pt x="25057" y="19183"/>
                </a:lnTo>
                <a:lnTo>
                  <a:pt x="25070" y="19174"/>
                </a:lnTo>
                <a:lnTo>
                  <a:pt x="25082" y="19165"/>
                </a:lnTo>
                <a:lnTo>
                  <a:pt x="25092" y="19156"/>
                </a:lnTo>
                <a:lnTo>
                  <a:pt x="25101" y="19145"/>
                </a:lnTo>
                <a:lnTo>
                  <a:pt x="25106" y="19134"/>
                </a:lnTo>
                <a:lnTo>
                  <a:pt x="25108" y="19127"/>
                </a:lnTo>
                <a:lnTo>
                  <a:pt x="25109" y="19122"/>
                </a:lnTo>
                <a:lnTo>
                  <a:pt x="25109" y="19116"/>
                </a:lnTo>
                <a:lnTo>
                  <a:pt x="25108" y="19111"/>
                </a:lnTo>
                <a:lnTo>
                  <a:pt x="25106" y="19107"/>
                </a:lnTo>
                <a:lnTo>
                  <a:pt x="25104" y="19101"/>
                </a:lnTo>
                <a:lnTo>
                  <a:pt x="25100" y="19097"/>
                </a:lnTo>
                <a:lnTo>
                  <a:pt x="25094" y="19093"/>
                </a:lnTo>
                <a:lnTo>
                  <a:pt x="25085" y="19085"/>
                </a:lnTo>
                <a:lnTo>
                  <a:pt x="25078" y="19080"/>
                </a:lnTo>
                <a:lnTo>
                  <a:pt x="25070" y="19074"/>
                </a:lnTo>
                <a:lnTo>
                  <a:pt x="25066" y="19069"/>
                </a:lnTo>
                <a:lnTo>
                  <a:pt x="25065" y="19065"/>
                </a:lnTo>
                <a:lnTo>
                  <a:pt x="25065" y="19064"/>
                </a:lnTo>
                <a:lnTo>
                  <a:pt x="25066" y="19062"/>
                </a:lnTo>
                <a:lnTo>
                  <a:pt x="25068" y="19062"/>
                </a:lnTo>
                <a:lnTo>
                  <a:pt x="25073" y="19061"/>
                </a:lnTo>
                <a:lnTo>
                  <a:pt x="25079" y="19062"/>
                </a:lnTo>
                <a:lnTo>
                  <a:pt x="25095" y="19065"/>
                </a:lnTo>
                <a:lnTo>
                  <a:pt x="25111" y="19069"/>
                </a:lnTo>
                <a:lnTo>
                  <a:pt x="25124" y="19072"/>
                </a:lnTo>
                <a:lnTo>
                  <a:pt x="25137" y="19074"/>
                </a:lnTo>
                <a:lnTo>
                  <a:pt x="25143" y="19074"/>
                </a:lnTo>
                <a:lnTo>
                  <a:pt x="25149" y="19074"/>
                </a:lnTo>
                <a:lnTo>
                  <a:pt x="25155" y="19073"/>
                </a:lnTo>
                <a:lnTo>
                  <a:pt x="25160" y="19071"/>
                </a:lnTo>
                <a:lnTo>
                  <a:pt x="25167" y="19068"/>
                </a:lnTo>
                <a:lnTo>
                  <a:pt x="25172" y="19063"/>
                </a:lnTo>
                <a:lnTo>
                  <a:pt x="25179" y="19058"/>
                </a:lnTo>
                <a:lnTo>
                  <a:pt x="25185" y="19051"/>
                </a:lnTo>
                <a:lnTo>
                  <a:pt x="25190" y="19044"/>
                </a:lnTo>
                <a:lnTo>
                  <a:pt x="25194" y="19034"/>
                </a:lnTo>
                <a:lnTo>
                  <a:pt x="25197" y="19023"/>
                </a:lnTo>
                <a:lnTo>
                  <a:pt x="25201" y="19012"/>
                </a:lnTo>
                <a:lnTo>
                  <a:pt x="25204" y="18990"/>
                </a:lnTo>
                <a:lnTo>
                  <a:pt x="25207" y="18969"/>
                </a:lnTo>
                <a:lnTo>
                  <a:pt x="25210" y="18953"/>
                </a:lnTo>
                <a:lnTo>
                  <a:pt x="25211" y="18946"/>
                </a:lnTo>
                <a:lnTo>
                  <a:pt x="25214" y="18942"/>
                </a:lnTo>
                <a:lnTo>
                  <a:pt x="25216" y="18937"/>
                </a:lnTo>
                <a:lnTo>
                  <a:pt x="25219" y="18935"/>
                </a:lnTo>
                <a:lnTo>
                  <a:pt x="25222" y="18934"/>
                </a:lnTo>
                <a:lnTo>
                  <a:pt x="25226" y="18933"/>
                </a:lnTo>
                <a:lnTo>
                  <a:pt x="25234" y="18933"/>
                </a:lnTo>
                <a:lnTo>
                  <a:pt x="25245" y="18935"/>
                </a:lnTo>
                <a:lnTo>
                  <a:pt x="25258" y="18936"/>
                </a:lnTo>
                <a:lnTo>
                  <a:pt x="25273" y="18936"/>
                </a:lnTo>
                <a:lnTo>
                  <a:pt x="25282" y="18935"/>
                </a:lnTo>
                <a:lnTo>
                  <a:pt x="25288" y="18932"/>
                </a:lnTo>
                <a:lnTo>
                  <a:pt x="25302" y="18924"/>
                </a:lnTo>
                <a:lnTo>
                  <a:pt x="25307" y="18921"/>
                </a:lnTo>
                <a:lnTo>
                  <a:pt x="25313" y="18919"/>
                </a:lnTo>
                <a:lnTo>
                  <a:pt x="25320" y="18919"/>
                </a:lnTo>
                <a:lnTo>
                  <a:pt x="25323" y="18920"/>
                </a:lnTo>
                <a:lnTo>
                  <a:pt x="25326" y="18921"/>
                </a:lnTo>
                <a:lnTo>
                  <a:pt x="25333" y="18924"/>
                </a:lnTo>
                <a:lnTo>
                  <a:pt x="25339" y="18926"/>
                </a:lnTo>
                <a:lnTo>
                  <a:pt x="25345" y="18926"/>
                </a:lnTo>
                <a:lnTo>
                  <a:pt x="25350" y="18926"/>
                </a:lnTo>
                <a:lnTo>
                  <a:pt x="25356" y="18923"/>
                </a:lnTo>
                <a:lnTo>
                  <a:pt x="25360" y="18921"/>
                </a:lnTo>
                <a:lnTo>
                  <a:pt x="25370" y="18916"/>
                </a:lnTo>
                <a:lnTo>
                  <a:pt x="25380" y="18910"/>
                </a:lnTo>
                <a:lnTo>
                  <a:pt x="25385" y="18909"/>
                </a:lnTo>
                <a:lnTo>
                  <a:pt x="25390" y="18908"/>
                </a:lnTo>
                <a:lnTo>
                  <a:pt x="25396" y="18908"/>
                </a:lnTo>
                <a:lnTo>
                  <a:pt x="25402" y="18910"/>
                </a:lnTo>
                <a:lnTo>
                  <a:pt x="25409" y="18912"/>
                </a:lnTo>
                <a:lnTo>
                  <a:pt x="25417" y="18918"/>
                </a:lnTo>
                <a:lnTo>
                  <a:pt x="25432" y="18928"/>
                </a:lnTo>
                <a:lnTo>
                  <a:pt x="25439" y="18932"/>
                </a:lnTo>
                <a:lnTo>
                  <a:pt x="25445" y="18934"/>
                </a:lnTo>
                <a:lnTo>
                  <a:pt x="25450" y="18935"/>
                </a:lnTo>
                <a:lnTo>
                  <a:pt x="25456" y="18935"/>
                </a:lnTo>
                <a:lnTo>
                  <a:pt x="25460" y="18935"/>
                </a:lnTo>
                <a:lnTo>
                  <a:pt x="25464" y="18933"/>
                </a:lnTo>
                <a:lnTo>
                  <a:pt x="25468" y="18931"/>
                </a:lnTo>
                <a:lnTo>
                  <a:pt x="25471" y="18929"/>
                </a:lnTo>
                <a:lnTo>
                  <a:pt x="25476" y="18921"/>
                </a:lnTo>
                <a:lnTo>
                  <a:pt x="25481" y="18911"/>
                </a:lnTo>
                <a:lnTo>
                  <a:pt x="25485" y="18901"/>
                </a:lnTo>
                <a:lnTo>
                  <a:pt x="25494" y="18877"/>
                </a:lnTo>
                <a:lnTo>
                  <a:pt x="25498" y="18865"/>
                </a:lnTo>
                <a:lnTo>
                  <a:pt x="25503" y="18853"/>
                </a:lnTo>
                <a:lnTo>
                  <a:pt x="25510" y="18843"/>
                </a:lnTo>
                <a:lnTo>
                  <a:pt x="25514" y="18839"/>
                </a:lnTo>
                <a:lnTo>
                  <a:pt x="25519" y="18835"/>
                </a:lnTo>
                <a:lnTo>
                  <a:pt x="25523" y="18832"/>
                </a:lnTo>
                <a:lnTo>
                  <a:pt x="25528" y="18830"/>
                </a:lnTo>
                <a:lnTo>
                  <a:pt x="25535" y="18828"/>
                </a:lnTo>
                <a:lnTo>
                  <a:pt x="25541" y="18827"/>
                </a:lnTo>
                <a:lnTo>
                  <a:pt x="25550" y="18827"/>
                </a:lnTo>
                <a:lnTo>
                  <a:pt x="25558" y="18825"/>
                </a:lnTo>
                <a:lnTo>
                  <a:pt x="25564" y="18822"/>
                </a:lnTo>
                <a:lnTo>
                  <a:pt x="25569" y="18819"/>
                </a:lnTo>
                <a:lnTo>
                  <a:pt x="25575" y="18815"/>
                </a:lnTo>
                <a:lnTo>
                  <a:pt x="25579" y="18810"/>
                </a:lnTo>
                <a:lnTo>
                  <a:pt x="25581" y="18805"/>
                </a:lnTo>
                <a:lnTo>
                  <a:pt x="25585" y="18800"/>
                </a:lnTo>
                <a:lnTo>
                  <a:pt x="25586" y="18793"/>
                </a:lnTo>
                <a:lnTo>
                  <a:pt x="25587" y="18787"/>
                </a:lnTo>
                <a:lnTo>
                  <a:pt x="25588" y="18772"/>
                </a:lnTo>
                <a:lnTo>
                  <a:pt x="25587" y="18756"/>
                </a:lnTo>
                <a:lnTo>
                  <a:pt x="25584" y="18740"/>
                </a:lnTo>
                <a:lnTo>
                  <a:pt x="25579" y="18723"/>
                </a:lnTo>
                <a:lnTo>
                  <a:pt x="25575" y="18705"/>
                </a:lnTo>
                <a:lnTo>
                  <a:pt x="25564" y="18670"/>
                </a:lnTo>
                <a:lnTo>
                  <a:pt x="25555" y="18639"/>
                </a:lnTo>
                <a:lnTo>
                  <a:pt x="25552" y="18626"/>
                </a:lnTo>
                <a:lnTo>
                  <a:pt x="25551" y="18614"/>
                </a:lnTo>
                <a:lnTo>
                  <a:pt x="25552" y="18602"/>
                </a:lnTo>
                <a:lnTo>
                  <a:pt x="25554" y="18591"/>
                </a:lnTo>
                <a:lnTo>
                  <a:pt x="25556" y="18582"/>
                </a:lnTo>
                <a:lnTo>
                  <a:pt x="25561" y="18572"/>
                </a:lnTo>
                <a:lnTo>
                  <a:pt x="25566" y="18562"/>
                </a:lnTo>
                <a:lnTo>
                  <a:pt x="25573" y="18554"/>
                </a:lnTo>
                <a:lnTo>
                  <a:pt x="25579" y="18546"/>
                </a:lnTo>
                <a:lnTo>
                  <a:pt x="25587" y="18539"/>
                </a:lnTo>
                <a:lnTo>
                  <a:pt x="25596" y="18533"/>
                </a:lnTo>
                <a:lnTo>
                  <a:pt x="25604" y="18527"/>
                </a:lnTo>
                <a:lnTo>
                  <a:pt x="25614" y="18522"/>
                </a:lnTo>
                <a:lnTo>
                  <a:pt x="25625" y="18517"/>
                </a:lnTo>
                <a:lnTo>
                  <a:pt x="25636" y="18514"/>
                </a:lnTo>
                <a:lnTo>
                  <a:pt x="25647" y="18512"/>
                </a:lnTo>
                <a:lnTo>
                  <a:pt x="25657" y="18510"/>
                </a:lnTo>
                <a:lnTo>
                  <a:pt x="25668" y="18509"/>
                </a:lnTo>
                <a:lnTo>
                  <a:pt x="25665" y="18496"/>
                </a:lnTo>
                <a:lnTo>
                  <a:pt x="25663" y="18484"/>
                </a:lnTo>
                <a:lnTo>
                  <a:pt x="25661" y="18472"/>
                </a:lnTo>
                <a:lnTo>
                  <a:pt x="25660" y="18461"/>
                </a:lnTo>
                <a:lnTo>
                  <a:pt x="25660" y="18440"/>
                </a:lnTo>
                <a:lnTo>
                  <a:pt x="25661" y="18420"/>
                </a:lnTo>
                <a:lnTo>
                  <a:pt x="25666" y="18379"/>
                </a:lnTo>
                <a:lnTo>
                  <a:pt x="25667" y="18356"/>
                </a:lnTo>
                <a:lnTo>
                  <a:pt x="25668" y="18332"/>
                </a:lnTo>
                <a:lnTo>
                  <a:pt x="25668" y="18325"/>
                </a:lnTo>
                <a:lnTo>
                  <a:pt x="25666" y="18320"/>
                </a:lnTo>
                <a:lnTo>
                  <a:pt x="25664" y="18316"/>
                </a:lnTo>
                <a:lnTo>
                  <a:pt x="25661" y="18311"/>
                </a:lnTo>
                <a:lnTo>
                  <a:pt x="25656" y="18309"/>
                </a:lnTo>
                <a:lnTo>
                  <a:pt x="25652" y="18306"/>
                </a:lnTo>
                <a:lnTo>
                  <a:pt x="25642" y="18303"/>
                </a:lnTo>
                <a:lnTo>
                  <a:pt x="25631" y="18300"/>
                </a:lnTo>
                <a:lnTo>
                  <a:pt x="25619" y="18299"/>
                </a:lnTo>
                <a:lnTo>
                  <a:pt x="25610" y="18297"/>
                </a:lnTo>
                <a:lnTo>
                  <a:pt x="25600" y="18294"/>
                </a:lnTo>
                <a:lnTo>
                  <a:pt x="25590" y="18289"/>
                </a:lnTo>
                <a:lnTo>
                  <a:pt x="25580" y="18281"/>
                </a:lnTo>
                <a:lnTo>
                  <a:pt x="25569" y="18272"/>
                </a:lnTo>
                <a:lnTo>
                  <a:pt x="25559" y="18261"/>
                </a:lnTo>
                <a:lnTo>
                  <a:pt x="25538" y="18241"/>
                </a:lnTo>
                <a:lnTo>
                  <a:pt x="25523" y="18222"/>
                </a:lnTo>
                <a:lnTo>
                  <a:pt x="25511" y="18206"/>
                </a:lnTo>
                <a:lnTo>
                  <a:pt x="25508" y="18202"/>
                </a:lnTo>
                <a:lnTo>
                  <a:pt x="25504" y="18198"/>
                </a:lnTo>
                <a:lnTo>
                  <a:pt x="25500" y="18196"/>
                </a:lnTo>
                <a:lnTo>
                  <a:pt x="25495" y="18193"/>
                </a:lnTo>
                <a:lnTo>
                  <a:pt x="25473" y="18187"/>
                </a:lnTo>
                <a:lnTo>
                  <a:pt x="25465" y="18183"/>
                </a:lnTo>
                <a:lnTo>
                  <a:pt x="25457" y="18178"/>
                </a:lnTo>
                <a:lnTo>
                  <a:pt x="25447" y="18171"/>
                </a:lnTo>
                <a:lnTo>
                  <a:pt x="25438" y="18163"/>
                </a:lnTo>
                <a:lnTo>
                  <a:pt x="25430" y="18154"/>
                </a:lnTo>
                <a:lnTo>
                  <a:pt x="25423" y="18145"/>
                </a:lnTo>
                <a:lnTo>
                  <a:pt x="25419" y="18137"/>
                </a:lnTo>
                <a:lnTo>
                  <a:pt x="25419" y="18132"/>
                </a:lnTo>
                <a:lnTo>
                  <a:pt x="25419" y="18129"/>
                </a:lnTo>
                <a:lnTo>
                  <a:pt x="25420" y="18119"/>
                </a:lnTo>
                <a:lnTo>
                  <a:pt x="25421" y="18109"/>
                </a:lnTo>
                <a:lnTo>
                  <a:pt x="25421" y="18102"/>
                </a:lnTo>
                <a:lnTo>
                  <a:pt x="25420" y="18095"/>
                </a:lnTo>
                <a:lnTo>
                  <a:pt x="25419" y="18089"/>
                </a:lnTo>
                <a:lnTo>
                  <a:pt x="25417" y="18085"/>
                </a:lnTo>
                <a:lnTo>
                  <a:pt x="25413" y="18080"/>
                </a:lnTo>
                <a:lnTo>
                  <a:pt x="25410" y="18077"/>
                </a:lnTo>
                <a:lnTo>
                  <a:pt x="25407" y="18075"/>
                </a:lnTo>
                <a:lnTo>
                  <a:pt x="25402" y="18073"/>
                </a:lnTo>
                <a:lnTo>
                  <a:pt x="25393" y="18070"/>
                </a:lnTo>
                <a:lnTo>
                  <a:pt x="25382" y="18069"/>
                </a:lnTo>
                <a:lnTo>
                  <a:pt x="25370" y="18069"/>
                </a:lnTo>
                <a:lnTo>
                  <a:pt x="25346" y="18069"/>
                </a:lnTo>
                <a:lnTo>
                  <a:pt x="25334" y="18068"/>
                </a:lnTo>
                <a:lnTo>
                  <a:pt x="25324" y="18065"/>
                </a:lnTo>
                <a:lnTo>
                  <a:pt x="25320" y="18063"/>
                </a:lnTo>
                <a:lnTo>
                  <a:pt x="25316" y="18060"/>
                </a:lnTo>
                <a:lnTo>
                  <a:pt x="25312" y="18056"/>
                </a:lnTo>
                <a:lnTo>
                  <a:pt x="25309" y="18052"/>
                </a:lnTo>
                <a:lnTo>
                  <a:pt x="25307" y="18047"/>
                </a:lnTo>
                <a:lnTo>
                  <a:pt x="25305" y="18041"/>
                </a:lnTo>
                <a:lnTo>
                  <a:pt x="25304" y="18034"/>
                </a:lnTo>
                <a:lnTo>
                  <a:pt x="25303" y="18025"/>
                </a:lnTo>
                <a:lnTo>
                  <a:pt x="25303" y="18017"/>
                </a:lnTo>
                <a:lnTo>
                  <a:pt x="25302" y="18010"/>
                </a:lnTo>
                <a:lnTo>
                  <a:pt x="25297" y="17996"/>
                </a:lnTo>
                <a:lnTo>
                  <a:pt x="25292" y="17984"/>
                </a:lnTo>
                <a:lnTo>
                  <a:pt x="25286" y="17972"/>
                </a:lnTo>
                <a:lnTo>
                  <a:pt x="25281" y="17960"/>
                </a:lnTo>
                <a:lnTo>
                  <a:pt x="25280" y="17954"/>
                </a:lnTo>
                <a:lnTo>
                  <a:pt x="25279" y="17948"/>
                </a:lnTo>
                <a:lnTo>
                  <a:pt x="25278" y="17941"/>
                </a:lnTo>
                <a:lnTo>
                  <a:pt x="25279" y="17934"/>
                </a:lnTo>
                <a:lnTo>
                  <a:pt x="25281" y="17926"/>
                </a:lnTo>
                <a:lnTo>
                  <a:pt x="25283" y="17917"/>
                </a:lnTo>
                <a:lnTo>
                  <a:pt x="25290" y="17901"/>
                </a:lnTo>
                <a:lnTo>
                  <a:pt x="25292" y="17886"/>
                </a:lnTo>
                <a:lnTo>
                  <a:pt x="25293" y="17873"/>
                </a:lnTo>
                <a:lnTo>
                  <a:pt x="25291" y="17861"/>
                </a:lnTo>
                <a:lnTo>
                  <a:pt x="25287" y="17849"/>
                </a:lnTo>
                <a:lnTo>
                  <a:pt x="25283" y="17836"/>
                </a:lnTo>
                <a:lnTo>
                  <a:pt x="25271" y="17808"/>
                </a:lnTo>
                <a:lnTo>
                  <a:pt x="25261" y="17783"/>
                </a:lnTo>
                <a:lnTo>
                  <a:pt x="25258" y="17769"/>
                </a:lnTo>
                <a:lnTo>
                  <a:pt x="25255" y="17756"/>
                </a:lnTo>
                <a:lnTo>
                  <a:pt x="25254" y="17742"/>
                </a:lnTo>
                <a:lnTo>
                  <a:pt x="25254" y="17735"/>
                </a:lnTo>
                <a:lnTo>
                  <a:pt x="25255" y="17729"/>
                </a:lnTo>
                <a:lnTo>
                  <a:pt x="25256" y="17723"/>
                </a:lnTo>
                <a:lnTo>
                  <a:pt x="25259" y="17717"/>
                </a:lnTo>
                <a:lnTo>
                  <a:pt x="25262" y="17711"/>
                </a:lnTo>
                <a:lnTo>
                  <a:pt x="25267" y="17706"/>
                </a:lnTo>
                <a:lnTo>
                  <a:pt x="25272" y="17700"/>
                </a:lnTo>
                <a:lnTo>
                  <a:pt x="25282" y="17692"/>
                </a:lnTo>
                <a:lnTo>
                  <a:pt x="25293" y="17683"/>
                </a:lnTo>
                <a:lnTo>
                  <a:pt x="25303" y="17673"/>
                </a:lnTo>
                <a:lnTo>
                  <a:pt x="25310" y="17664"/>
                </a:lnTo>
                <a:lnTo>
                  <a:pt x="25313" y="17658"/>
                </a:lnTo>
                <a:lnTo>
                  <a:pt x="25313" y="17655"/>
                </a:lnTo>
                <a:lnTo>
                  <a:pt x="25313" y="17650"/>
                </a:lnTo>
                <a:lnTo>
                  <a:pt x="25311" y="17647"/>
                </a:lnTo>
                <a:lnTo>
                  <a:pt x="25307" y="17645"/>
                </a:lnTo>
                <a:lnTo>
                  <a:pt x="25299" y="17643"/>
                </a:lnTo>
                <a:lnTo>
                  <a:pt x="25253" y="17633"/>
                </a:lnTo>
                <a:lnTo>
                  <a:pt x="25206" y="17622"/>
                </a:lnTo>
                <a:lnTo>
                  <a:pt x="25182" y="17616"/>
                </a:lnTo>
                <a:lnTo>
                  <a:pt x="25159" y="17608"/>
                </a:lnTo>
                <a:lnTo>
                  <a:pt x="25137" y="17601"/>
                </a:lnTo>
                <a:lnTo>
                  <a:pt x="25114" y="17592"/>
                </a:lnTo>
                <a:lnTo>
                  <a:pt x="25105" y="17588"/>
                </a:lnTo>
                <a:lnTo>
                  <a:pt x="25099" y="17584"/>
                </a:lnTo>
                <a:lnTo>
                  <a:pt x="25095" y="17580"/>
                </a:lnTo>
                <a:lnTo>
                  <a:pt x="25093" y="17577"/>
                </a:lnTo>
                <a:lnTo>
                  <a:pt x="25092" y="17572"/>
                </a:lnTo>
                <a:lnTo>
                  <a:pt x="25092" y="17567"/>
                </a:lnTo>
                <a:lnTo>
                  <a:pt x="25092" y="17552"/>
                </a:lnTo>
                <a:lnTo>
                  <a:pt x="25092" y="17545"/>
                </a:lnTo>
                <a:lnTo>
                  <a:pt x="25091" y="17540"/>
                </a:lnTo>
                <a:lnTo>
                  <a:pt x="25089" y="17534"/>
                </a:lnTo>
                <a:lnTo>
                  <a:pt x="25086" y="17530"/>
                </a:lnTo>
                <a:lnTo>
                  <a:pt x="25082" y="17526"/>
                </a:lnTo>
                <a:lnTo>
                  <a:pt x="25079" y="17522"/>
                </a:lnTo>
                <a:lnTo>
                  <a:pt x="25070" y="17516"/>
                </a:lnTo>
                <a:lnTo>
                  <a:pt x="25060" y="17512"/>
                </a:lnTo>
                <a:lnTo>
                  <a:pt x="25049" y="17507"/>
                </a:lnTo>
                <a:lnTo>
                  <a:pt x="25028" y="17500"/>
                </a:lnTo>
                <a:lnTo>
                  <a:pt x="25001" y="17489"/>
                </a:lnTo>
                <a:lnTo>
                  <a:pt x="24987" y="17482"/>
                </a:lnTo>
                <a:lnTo>
                  <a:pt x="24973" y="17476"/>
                </a:lnTo>
                <a:lnTo>
                  <a:pt x="24960" y="17467"/>
                </a:lnTo>
                <a:lnTo>
                  <a:pt x="24948" y="17458"/>
                </a:lnTo>
                <a:lnTo>
                  <a:pt x="24937" y="17448"/>
                </a:lnTo>
                <a:lnTo>
                  <a:pt x="24933" y="17442"/>
                </a:lnTo>
                <a:lnTo>
                  <a:pt x="24928" y="17437"/>
                </a:lnTo>
                <a:lnTo>
                  <a:pt x="24916" y="17414"/>
                </a:lnTo>
                <a:lnTo>
                  <a:pt x="24909" y="17401"/>
                </a:lnTo>
                <a:lnTo>
                  <a:pt x="24902" y="17386"/>
                </a:lnTo>
                <a:lnTo>
                  <a:pt x="24898" y="17372"/>
                </a:lnTo>
                <a:lnTo>
                  <a:pt x="24895" y="17358"/>
                </a:lnTo>
                <a:lnTo>
                  <a:pt x="24895" y="17351"/>
                </a:lnTo>
                <a:lnTo>
                  <a:pt x="24895" y="17344"/>
                </a:lnTo>
                <a:lnTo>
                  <a:pt x="24896" y="17339"/>
                </a:lnTo>
                <a:lnTo>
                  <a:pt x="24899" y="17334"/>
                </a:lnTo>
                <a:lnTo>
                  <a:pt x="24901" y="17329"/>
                </a:lnTo>
                <a:lnTo>
                  <a:pt x="24902" y="17325"/>
                </a:lnTo>
                <a:lnTo>
                  <a:pt x="24902" y="17321"/>
                </a:lnTo>
                <a:lnTo>
                  <a:pt x="24901" y="17315"/>
                </a:lnTo>
                <a:lnTo>
                  <a:pt x="24898" y="17305"/>
                </a:lnTo>
                <a:lnTo>
                  <a:pt x="24891" y="17296"/>
                </a:lnTo>
                <a:lnTo>
                  <a:pt x="24877" y="17276"/>
                </a:lnTo>
                <a:lnTo>
                  <a:pt x="24871" y="17267"/>
                </a:lnTo>
                <a:lnTo>
                  <a:pt x="24866" y="17259"/>
                </a:lnTo>
                <a:lnTo>
                  <a:pt x="24865" y="17251"/>
                </a:lnTo>
                <a:lnTo>
                  <a:pt x="24865" y="17244"/>
                </a:lnTo>
                <a:lnTo>
                  <a:pt x="24868" y="17235"/>
                </a:lnTo>
                <a:lnTo>
                  <a:pt x="24870" y="17227"/>
                </a:lnTo>
                <a:lnTo>
                  <a:pt x="24874" y="17220"/>
                </a:lnTo>
                <a:lnTo>
                  <a:pt x="24879" y="17212"/>
                </a:lnTo>
                <a:lnTo>
                  <a:pt x="24890" y="17197"/>
                </a:lnTo>
                <a:lnTo>
                  <a:pt x="24901" y="17183"/>
                </a:lnTo>
                <a:lnTo>
                  <a:pt x="24906" y="17176"/>
                </a:lnTo>
                <a:lnTo>
                  <a:pt x="24909" y="17170"/>
                </a:lnTo>
                <a:lnTo>
                  <a:pt x="24911" y="17163"/>
                </a:lnTo>
                <a:lnTo>
                  <a:pt x="24913" y="17157"/>
                </a:lnTo>
                <a:lnTo>
                  <a:pt x="24912" y="17151"/>
                </a:lnTo>
                <a:lnTo>
                  <a:pt x="24910" y="17146"/>
                </a:lnTo>
                <a:lnTo>
                  <a:pt x="24904" y="17138"/>
                </a:lnTo>
                <a:lnTo>
                  <a:pt x="24900" y="17129"/>
                </a:lnTo>
                <a:lnTo>
                  <a:pt x="24896" y="17119"/>
                </a:lnTo>
                <a:lnTo>
                  <a:pt x="24891" y="17108"/>
                </a:lnTo>
                <a:lnTo>
                  <a:pt x="24887" y="17096"/>
                </a:lnTo>
                <a:lnTo>
                  <a:pt x="24884" y="17084"/>
                </a:lnTo>
                <a:lnTo>
                  <a:pt x="24882" y="17073"/>
                </a:lnTo>
                <a:lnTo>
                  <a:pt x="24881" y="17061"/>
                </a:lnTo>
                <a:lnTo>
                  <a:pt x="24881" y="17049"/>
                </a:lnTo>
                <a:lnTo>
                  <a:pt x="24883" y="17038"/>
                </a:lnTo>
                <a:lnTo>
                  <a:pt x="24885" y="17029"/>
                </a:lnTo>
                <a:lnTo>
                  <a:pt x="24889" y="17020"/>
                </a:lnTo>
                <a:lnTo>
                  <a:pt x="24896" y="17011"/>
                </a:lnTo>
                <a:lnTo>
                  <a:pt x="24904" y="17006"/>
                </a:lnTo>
                <a:lnTo>
                  <a:pt x="24914" y="17001"/>
                </a:lnTo>
                <a:lnTo>
                  <a:pt x="24927" y="16998"/>
                </a:lnTo>
                <a:lnTo>
                  <a:pt x="24950" y="16995"/>
                </a:lnTo>
                <a:lnTo>
                  <a:pt x="24975" y="16992"/>
                </a:lnTo>
                <a:lnTo>
                  <a:pt x="24987" y="16989"/>
                </a:lnTo>
                <a:lnTo>
                  <a:pt x="24999" y="16985"/>
                </a:lnTo>
                <a:lnTo>
                  <a:pt x="25010" y="16981"/>
                </a:lnTo>
                <a:lnTo>
                  <a:pt x="25021" y="16976"/>
                </a:lnTo>
                <a:lnTo>
                  <a:pt x="25027" y="16972"/>
                </a:lnTo>
                <a:lnTo>
                  <a:pt x="25035" y="16970"/>
                </a:lnTo>
                <a:lnTo>
                  <a:pt x="25042" y="16969"/>
                </a:lnTo>
                <a:lnTo>
                  <a:pt x="25051" y="16969"/>
                </a:lnTo>
                <a:lnTo>
                  <a:pt x="25058" y="16970"/>
                </a:lnTo>
                <a:lnTo>
                  <a:pt x="25067" y="16971"/>
                </a:lnTo>
                <a:lnTo>
                  <a:pt x="25085" y="16976"/>
                </a:lnTo>
                <a:lnTo>
                  <a:pt x="25102" y="16981"/>
                </a:lnTo>
                <a:lnTo>
                  <a:pt x="25118" y="16985"/>
                </a:lnTo>
                <a:lnTo>
                  <a:pt x="25127" y="16987"/>
                </a:lnTo>
                <a:lnTo>
                  <a:pt x="25134" y="16989"/>
                </a:lnTo>
                <a:lnTo>
                  <a:pt x="25143" y="16989"/>
                </a:lnTo>
                <a:lnTo>
                  <a:pt x="25151" y="16987"/>
                </a:lnTo>
                <a:lnTo>
                  <a:pt x="25164" y="16984"/>
                </a:lnTo>
                <a:lnTo>
                  <a:pt x="25175" y="16980"/>
                </a:lnTo>
                <a:lnTo>
                  <a:pt x="25184" y="16973"/>
                </a:lnTo>
                <a:lnTo>
                  <a:pt x="25191" y="16966"/>
                </a:lnTo>
                <a:lnTo>
                  <a:pt x="25197" y="16958"/>
                </a:lnTo>
                <a:lnTo>
                  <a:pt x="25203" y="16948"/>
                </a:lnTo>
                <a:lnTo>
                  <a:pt x="25209" y="16940"/>
                </a:lnTo>
                <a:lnTo>
                  <a:pt x="25217" y="16929"/>
                </a:lnTo>
                <a:lnTo>
                  <a:pt x="25222" y="16925"/>
                </a:lnTo>
                <a:lnTo>
                  <a:pt x="25228" y="16921"/>
                </a:lnTo>
                <a:lnTo>
                  <a:pt x="25233" y="16918"/>
                </a:lnTo>
                <a:lnTo>
                  <a:pt x="25241" y="16915"/>
                </a:lnTo>
                <a:lnTo>
                  <a:pt x="25256" y="16910"/>
                </a:lnTo>
                <a:lnTo>
                  <a:pt x="25271" y="16907"/>
                </a:lnTo>
                <a:lnTo>
                  <a:pt x="25286" y="16903"/>
                </a:lnTo>
                <a:lnTo>
                  <a:pt x="25293" y="16901"/>
                </a:lnTo>
                <a:lnTo>
                  <a:pt x="25299" y="16897"/>
                </a:lnTo>
                <a:lnTo>
                  <a:pt x="25305" y="16894"/>
                </a:lnTo>
                <a:lnTo>
                  <a:pt x="25309" y="16890"/>
                </a:lnTo>
                <a:lnTo>
                  <a:pt x="25313" y="16884"/>
                </a:lnTo>
                <a:lnTo>
                  <a:pt x="25316" y="16878"/>
                </a:lnTo>
                <a:lnTo>
                  <a:pt x="25317" y="16872"/>
                </a:lnTo>
                <a:lnTo>
                  <a:pt x="25317" y="16866"/>
                </a:lnTo>
                <a:lnTo>
                  <a:pt x="25317" y="16859"/>
                </a:lnTo>
                <a:lnTo>
                  <a:pt x="25315" y="16854"/>
                </a:lnTo>
                <a:lnTo>
                  <a:pt x="25311" y="16842"/>
                </a:lnTo>
                <a:lnTo>
                  <a:pt x="25307" y="16831"/>
                </a:lnTo>
                <a:lnTo>
                  <a:pt x="25305" y="16820"/>
                </a:lnTo>
                <a:lnTo>
                  <a:pt x="25305" y="16815"/>
                </a:lnTo>
                <a:lnTo>
                  <a:pt x="25306" y="16810"/>
                </a:lnTo>
                <a:lnTo>
                  <a:pt x="25308" y="16805"/>
                </a:lnTo>
                <a:lnTo>
                  <a:pt x="25311" y="16800"/>
                </a:lnTo>
                <a:lnTo>
                  <a:pt x="25317" y="16795"/>
                </a:lnTo>
                <a:lnTo>
                  <a:pt x="25324" y="16790"/>
                </a:lnTo>
                <a:lnTo>
                  <a:pt x="25332" y="16787"/>
                </a:lnTo>
                <a:lnTo>
                  <a:pt x="25341" y="16785"/>
                </a:lnTo>
                <a:lnTo>
                  <a:pt x="25362" y="16779"/>
                </a:lnTo>
                <a:lnTo>
                  <a:pt x="25373" y="16776"/>
                </a:lnTo>
                <a:lnTo>
                  <a:pt x="25383" y="16773"/>
                </a:lnTo>
                <a:lnTo>
                  <a:pt x="25392" y="16768"/>
                </a:lnTo>
                <a:lnTo>
                  <a:pt x="25395" y="16766"/>
                </a:lnTo>
                <a:lnTo>
                  <a:pt x="25397" y="16764"/>
                </a:lnTo>
                <a:lnTo>
                  <a:pt x="25401" y="16759"/>
                </a:lnTo>
                <a:lnTo>
                  <a:pt x="25405" y="16752"/>
                </a:lnTo>
                <a:lnTo>
                  <a:pt x="25407" y="16746"/>
                </a:lnTo>
                <a:lnTo>
                  <a:pt x="25408" y="16738"/>
                </a:lnTo>
                <a:lnTo>
                  <a:pt x="25409" y="16730"/>
                </a:lnTo>
                <a:lnTo>
                  <a:pt x="25409" y="16723"/>
                </a:lnTo>
                <a:lnTo>
                  <a:pt x="25408" y="16708"/>
                </a:lnTo>
                <a:lnTo>
                  <a:pt x="25404" y="16692"/>
                </a:lnTo>
                <a:lnTo>
                  <a:pt x="25399" y="16678"/>
                </a:lnTo>
                <a:lnTo>
                  <a:pt x="25393" y="16665"/>
                </a:lnTo>
                <a:lnTo>
                  <a:pt x="25386" y="16654"/>
                </a:lnTo>
                <a:lnTo>
                  <a:pt x="25369" y="16632"/>
                </a:lnTo>
                <a:lnTo>
                  <a:pt x="25360" y="16621"/>
                </a:lnTo>
                <a:lnTo>
                  <a:pt x="25350" y="16611"/>
                </a:lnTo>
                <a:lnTo>
                  <a:pt x="25345" y="16604"/>
                </a:lnTo>
                <a:lnTo>
                  <a:pt x="25344" y="16601"/>
                </a:lnTo>
                <a:lnTo>
                  <a:pt x="25344" y="16598"/>
                </a:lnTo>
                <a:lnTo>
                  <a:pt x="25347" y="16596"/>
                </a:lnTo>
                <a:lnTo>
                  <a:pt x="25355" y="16593"/>
                </a:lnTo>
                <a:lnTo>
                  <a:pt x="25359" y="16590"/>
                </a:lnTo>
                <a:lnTo>
                  <a:pt x="25362" y="16587"/>
                </a:lnTo>
                <a:lnTo>
                  <a:pt x="25370" y="16574"/>
                </a:lnTo>
                <a:lnTo>
                  <a:pt x="25373" y="16563"/>
                </a:lnTo>
                <a:lnTo>
                  <a:pt x="25374" y="16559"/>
                </a:lnTo>
                <a:lnTo>
                  <a:pt x="25374" y="16556"/>
                </a:lnTo>
                <a:lnTo>
                  <a:pt x="25374" y="16551"/>
                </a:lnTo>
                <a:lnTo>
                  <a:pt x="25373" y="16548"/>
                </a:lnTo>
                <a:lnTo>
                  <a:pt x="25369" y="16544"/>
                </a:lnTo>
                <a:lnTo>
                  <a:pt x="25363" y="16539"/>
                </a:lnTo>
                <a:lnTo>
                  <a:pt x="25356" y="16536"/>
                </a:lnTo>
                <a:lnTo>
                  <a:pt x="25348" y="16535"/>
                </a:lnTo>
                <a:lnTo>
                  <a:pt x="25330" y="16533"/>
                </a:lnTo>
                <a:lnTo>
                  <a:pt x="25311" y="16531"/>
                </a:lnTo>
                <a:lnTo>
                  <a:pt x="25303" y="16530"/>
                </a:lnTo>
                <a:lnTo>
                  <a:pt x="25296" y="16527"/>
                </a:lnTo>
                <a:lnTo>
                  <a:pt x="25291" y="16525"/>
                </a:lnTo>
                <a:lnTo>
                  <a:pt x="25287" y="16521"/>
                </a:lnTo>
                <a:lnTo>
                  <a:pt x="25286" y="16520"/>
                </a:lnTo>
                <a:lnTo>
                  <a:pt x="25286" y="16518"/>
                </a:lnTo>
                <a:lnTo>
                  <a:pt x="25288" y="16514"/>
                </a:lnTo>
                <a:lnTo>
                  <a:pt x="25293" y="16512"/>
                </a:lnTo>
                <a:lnTo>
                  <a:pt x="25297" y="16509"/>
                </a:lnTo>
                <a:lnTo>
                  <a:pt x="25302" y="16506"/>
                </a:lnTo>
                <a:lnTo>
                  <a:pt x="25305" y="16504"/>
                </a:lnTo>
                <a:lnTo>
                  <a:pt x="25306" y="16501"/>
                </a:lnTo>
                <a:lnTo>
                  <a:pt x="25306" y="16499"/>
                </a:lnTo>
                <a:lnTo>
                  <a:pt x="25306" y="16497"/>
                </a:lnTo>
                <a:lnTo>
                  <a:pt x="25304" y="16495"/>
                </a:lnTo>
                <a:lnTo>
                  <a:pt x="25287" y="16474"/>
                </a:lnTo>
                <a:lnTo>
                  <a:pt x="25269" y="16455"/>
                </a:lnTo>
                <a:lnTo>
                  <a:pt x="25259" y="16444"/>
                </a:lnTo>
                <a:lnTo>
                  <a:pt x="25251" y="16433"/>
                </a:lnTo>
                <a:lnTo>
                  <a:pt x="25232" y="16410"/>
                </a:lnTo>
                <a:lnTo>
                  <a:pt x="25226" y="16403"/>
                </a:lnTo>
                <a:lnTo>
                  <a:pt x="25219" y="16396"/>
                </a:lnTo>
                <a:lnTo>
                  <a:pt x="25204" y="16384"/>
                </a:lnTo>
                <a:lnTo>
                  <a:pt x="25190" y="16371"/>
                </a:lnTo>
                <a:lnTo>
                  <a:pt x="25183" y="16365"/>
                </a:lnTo>
                <a:lnTo>
                  <a:pt x="25177" y="16357"/>
                </a:lnTo>
                <a:lnTo>
                  <a:pt x="25169" y="16346"/>
                </a:lnTo>
                <a:lnTo>
                  <a:pt x="25164" y="16335"/>
                </a:lnTo>
                <a:lnTo>
                  <a:pt x="25160" y="16327"/>
                </a:lnTo>
                <a:lnTo>
                  <a:pt x="25157" y="16321"/>
                </a:lnTo>
                <a:lnTo>
                  <a:pt x="25156" y="16319"/>
                </a:lnTo>
                <a:lnTo>
                  <a:pt x="25154" y="16318"/>
                </a:lnTo>
                <a:lnTo>
                  <a:pt x="25151" y="16319"/>
                </a:lnTo>
                <a:lnTo>
                  <a:pt x="25147" y="16320"/>
                </a:lnTo>
                <a:lnTo>
                  <a:pt x="25139" y="16327"/>
                </a:lnTo>
                <a:lnTo>
                  <a:pt x="25126" y="16340"/>
                </a:lnTo>
                <a:lnTo>
                  <a:pt x="25119" y="16348"/>
                </a:lnTo>
                <a:lnTo>
                  <a:pt x="25111" y="16358"/>
                </a:lnTo>
                <a:lnTo>
                  <a:pt x="25102" y="16369"/>
                </a:lnTo>
                <a:lnTo>
                  <a:pt x="25093" y="16378"/>
                </a:lnTo>
                <a:lnTo>
                  <a:pt x="25088" y="16381"/>
                </a:lnTo>
                <a:lnTo>
                  <a:pt x="25083" y="16383"/>
                </a:lnTo>
                <a:lnTo>
                  <a:pt x="25079" y="16383"/>
                </a:lnTo>
                <a:lnTo>
                  <a:pt x="25074" y="16383"/>
                </a:lnTo>
                <a:lnTo>
                  <a:pt x="25069" y="16380"/>
                </a:lnTo>
                <a:lnTo>
                  <a:pt x="25064" y="16375"/>
                </a:lnTo>
                <a:lnTo>
                  <a:pt x="25060" y="16369"/>
                </a:lnTo>
                <a:lnTo>
                  <a:pt x="25054" y="16359"/>
                </a:lnTo>
                <a:lnTo>
                  <a:pt x="25053" y="16355"/>
                </a:lnTo>
                <a:lnTo>
                  <a:pt x="25051" y="16348"/>
                </a:lnTo>
                <a:lnTo>
                  <a:pt x="25050" y="16335"/>
                </a:lnTo>
                <a:lnTo>
                  <a:pt x="25050" y="16320"/>
                </a:lnTo>
                <a:lnTo>
                  <a:pt x="25051" y="16304"/>
                </a:lnTo>
                <a:lnTo>
                  <a:pt x="25053" y="16271"/>
                </a:lnTo>
                <a:lnTo>
                  <a:pt x="25054" y="16256"/>
                </a:lnTo>
                <a:lnTo>
                  <a:pt x="25054" y="16244"/>
                </a:lnTo>
                <a:lnTo>
                  <a:pt x="25054" y="16240"/>
                </a:lnTo>
                <a:lnTo>
                  <a:pt x="25055" y="16234"/>
                </a:lnTo>
                <a:lnTo>
                  <a:pt x="25061" y="16225"/>
                </a:lnTo>
                <a:lnTo>
                  <a:pt x="25073" y="16203"/>
                </a:lnTo>
                <a:lnTo>
                  <a:pt x="25077" y="16193"/>
                </a:lnTo>
                <a:lnTo>
                  <a:pt x="25079" y="16188"/>
                </a:lnTo>
                <a:lnTo>
                  <a:pt x="25080" y="16182"/>
                </a:lnTo>
                <a:lnTo>
                  <a:pt x="25079" y="16178"/>
                </a:lnTo>
                <a:lnTo>
                  <a:pt x="25078" y="16174"/>
                </a:lnTo>
                <a:lnTo>
                  <a:pt x="25076" y="16169"/>
                </a:lnTo>
                <a:lnTo>
                  <a:pt x="25072" y="16165"/>
                </a:lnTo>
                <a:lnTo>
                  <a:pt x="25067" y="16162"/>
                </a:lnTo>
                <a:lnTo>
                  <a:pt x="25064" y="16157"/>
                </a:lnTo>
                <a:lnTo>
                  <a:pt x="25058" y="16148"/>
                </a:lnTo>
                <a:lnTo>
                  <a:pt x="25054" y="16138"/>
                </a:lnTo>
                <a:lnTo>
                  <a:pt x="25050" y="16129"/>
                </a:lnTo>
                <a:lnTo>
                  <a:pt x="25048" y="16125"/>
                </a:lnTo>
                <a:lnTo>
                  <a:pt x="25044" y="16122"/>
                </a:lnTo>
                <a:lnTo>
                  <a:pt x="25041" y="16118"/>
                </a:lnTo>
                <a:lnTo>
                  <a:pt x="25037" y="16116"/>
                </a:lnTo>
                <a:lnTo>
                  <a:pt x="25031" y="16114"/>
                </a:lnTo>
                <a:lnTo>
                  <a:pt x="25025" y="16114"/>
                </a:lnTo>
                <a:lnTo>
                  <a:pt x="25017" y="16114"/>
                </a:lnTo>
                <a:lnTo>
                  <a:pt x="25009" y="16115"/>
                </a:lnTo>
                <a:lnTo>
                  <a:pt x="25003" y="16116"/>
                </a:lnTo>
                <a:lnTo>
                  <a:pt x="24998" y="16116"/>
                </a:lnTo>
                <a:lnTo>
                  <a:pt x="24985" y="16115"/>
                </a:lnTo>
                <a:lnTo>
                  <a:pt x="24971" y="16112"/>
                </a:lnTo>
                <a:lnTo>
                  <a:pt x="24955" y="16107"/>
                </a:lnTo>
                <a:lnTo>
                  <a:pt x="24926" y="16099"/>
                </a:lnTo>
                <a:lnTo>
                  <a:pt x="24913" y="16094"/>
                </a:lnTo>
                <a:lnTo>
                  <a:pt x="24902" y="16092"/>
                </a:lnTo>
                <a:lnTo>
                  <a:pt x="24897" y="16090"/>
                </a:lnTo>
                <a:lnTo>
                  <a:pt x="24893" y="16088"/>
                </a:lnTo>
                <a:lnTo>
                  <a:pt x="24888" y="16085"/>
                </a:lnTo>
                <a:lnTo>
                  <a:pt x="24885" y="16081"/>
                </a:lnTo>
                <a:lnTo>
                  <a:pt x="24882" y="16077"/>
                </a:lnTo>
                <a:lnTo>
                  <a:pt x="24879" y="16073"/>
                </a:lnTo>
                <a:lnTo>
                  <a:pt x="24877" y="16063"/>
                </a:lnTo>
                <a:lnTo>
                  <a:pt x="24876" y="16052"/>
                </a:lnTo>
                <a:lnTo>
                  <a:pt x="24876" y="16040"/>
                </a:lnTo>
                <a:lnTo>
                  <a:pt x="24876" y="16020"/>
                </a:lnTo>
                <a:lnTo>
                  <a:pt x="24877" y="16008"/>
                </a:lnTo>
                <a:lnTo>
                  <a:pt x="24879" y="15996"/>
                </a:lnTo>
                <a:lnTo>
                  <a:pt x="24885" y="15974"/>
                </a:lnTo>
                <a:lnTo>
                  <a:pt x="24891" y="15952"/>
                </a:lnTo>
                <a:lnTo>
                  <a:pt x="24897" y="15929"/>
                </a:lnTo>
                <a:lnTo>
                  <a:pt x="24898" y="15919"/>
                </a:lnTo>
                <a:lnTo>
                  <a:pt x="24898" y="15908"/>
                </a:lnTo>
                <a:lnTo>
                  <a:pt x="24896" y="15898"/>
                </a:lnTo>
                <a:lnTo>
                  <a:pt x="24894" y="15887"/>
                </a:lnTo>
                <a:lnTo>
                  <a:pt x="24890" y="15877"/>
                </a:lnTo>
                <a:lnTo>
                  <a:pt x="24889" y="15868"/>
                </a:lnTo>
                <a:lnTo>
                  <a:pt x="24890" y="15857"/>
                </a:lnTo>
                <a:lnTo>
                  <a:pt x="24891" y="15851"/>
                </a:lnTo>
                <a:lnTo>
                  <a:pt x="24894" y="15846"/>
                </a:lnTo>
                <a:lnTo>
                  <a:pt x="24901" y="15827"/>
                </a:lnTo>
                <a:lnTo>
                  <a:pt x="24907" y="15817"/>
                </a:lnTo>
                <a:lnTo>
                  <a:pt x="24913" y="15806"/>
                </a:lnTo>
                <a:lnTo>
                  <a:pt x="24920" y="15795"/>
                </a:lnTo>
                <a:lnTo>
                  <a:pt x="24927" y="15785"/>
                </a:lnTo>
                <a:lnTo>
                  <a:pt x="24935" y="15779"/>
                </a:lnTo>
                <a:lnTo>
                  <a:pt x="24938" y="15776"/>
                </a:lnTo>
                <a:lnTo>
                  <a:pt x="24942" y="15775"/>
                </a:lnTo>
                <a:lnTo>
                  <a:pt x="24952" y="15772"/>
                </a:lnTo>
                <a:lnTo>
                  <a:pt x="24963" y="15768"/>
                </a:lnTo>
                <a:lnTo>
                  <a:pt x="24974" y="15761"/>
                </a:lnTo>
                <a:lnTo>
                  <a:pt x="24983" y="15753"/>
                </a:lnTo>
                <a:lnTo>
                  <a:pt x="24991" y="15744"/>
                </a:lnTo>
                <a:lnTo>
                  <a:pt x="24998" y="15734"/>
                </a:lnTo>
                <a:lnTo>
                  <a:pt x="25000" y="15729"/>
                </a:lnTo>
                <a:lnTo>
                  <a:pt x="25001" y="15724"/>
                </a:lnTo>
                <a:lnTo>
                  <a:pt x="25002" y="15719"/>
                </a:lnTo>
                <a:lnTo>
                  <a:pt x="25002" y="15714"/>
                </a:lnTo>
                <a:lnTo>
                  <a:pt x="25002" y="15706"/>
                </a:lnTo>
                <a:lnTo>
                  <a:pt x="25003" y="15695"/>
                </a:lnTo>
                <a:lnTo>
                  <a:pt x="25006" y="15669"/>
                </a:lnTo>
                <a:lnTo>
                  <a:pt x="25011" y="15644"/>
                </a:lnTo>
                <a:lnTo>
                  <a:pt x="25012" y="15638"/>
                </a:lnTo>
                <a:lnTo>
                  <a:pt x="25014" y="15634"/>
                </a:lnTo>
                <a:lnTo>
                  <a:pt x="25008" y="15632"/>
                </a:lnTo>
                <a:lnTo>
                  <a:pt x="24998" y="15628"/>
                </a:lnTo>
                <a:lnTo>
                  <a:pt x="24986" y="15622"/>
                </a:lnTo>
                <a:lnTo>
                  <a:pt x="24974" y="15617"/>
                </a:lnTo>
                <a:lnTo>
                  <a:pt x="24963" y="15610"/>
                </a:lnTo>
                <a:lnTo>
                  <a:pt x="24959" y="15607"/>
                </a:lnTo>
                <a:lnTo>
                  <a:pt x="24955" y="15604"/>
                </a:lnTo>
                <a:lnTo>
                  <a:pt x="24954" y="15601"/>
                </a:lnTo>
                <a:lnTo>
                  <a:pt x="24953" y="15596"/>
                </a:lnTo>
                <a:lnTo>
                  <a:pt x="24955" y="15593"/>
                </a:lnTo>
                <a:lnTo>
                  <a:pt x="24959" y="15590"/>
                </a:lnTo>
                <a:lnTo>
                  <a:pt x="24960" y="15588"/>
                </a:lnTo>
                <a:lnTo>
                  <a:pt x="24961" y="15586"/>
                </a:lnTo>
                <a:lnTo>
                  <a:pt x="24960" y="15580"/>
                </a:lnTo>
                <a:lnTo>
                  <a:pt x="24955" y="15574"/>
                </a:lnTo>
                <a:lnTo>
                  <a:pt x="24950" y="15565"/>
                </a:lnTo>
                <a:lnTo>
                  <a:pt x="24934" y="15545"/>
                </a:lnTo>
                <a:lnTo>
                  <a:pt x="24913" y="15524"/>
                </a:lnTo>
                <a:lnTo>
                  <a:pt x="24891" y="15502"/>
                </a:lnTo>
                <a:lnTo>
                  <a:pt x="24871" y="15482"/>
                </a:lnTo>
                <a:lnTo>
                  <a:pt x="24856" y="15468"/>
                </a:lnTo>
                <a:lnTo>
                  <a:pt x="24847" y="15459"/>
                </a:lnTo>
                <a:lnTo>
                  <a:pt x="24840" y="15452"/>
                </a:lnTo>
                <a:lnTo>
                  <a:pt x="24834" y="15446"/>
                </a:lnTo>
                <a:lnTo>
                  <a:pt x="24828" y="15440"/>
                </a:lnTo>
                <a:lnTo>
                  <a:pt x="24824" y="15435"/>
                </a:lnTo>
                <a:lnTo>
                  <a:pt x="24823" y="15430"/>
                </a:lnTo>
                <a:lnTo>
                  <a:pt x="24823" y="15428"/>
                </a:lnTo>
                <a:lnTo>
                  <a:pt x="24824" y="15426"/>
                </a:lnTo>
                <a:lnTo>
                  <a:pt x="24828" y="15422"/>
                </a:lnTo>
                <a:lnTo>
                  <a:pt x="24836" y="15417"/>
                </a:lnTo>
                <a:lnTo>
                  <a:pt x="24847" y="15413"/>
                </a:lnTo>
                <a:lnTo>
                  <a:pt x="24860" y="15408"/>
                </a:lnTo>
                <a:lnTo>
                  <a:pt x="24874" y="15402"/>
                </a:lnTo>
                <a:lnTo>
                  <a:pt x="24887" y="15395"/>
                </a:lnTo>
                <a:lnTo>
                  <a:pt x="24894" y="15391"/>
                </a:lnTo>
                <a:lnTo>
                  <a:pt x="24898" y="15387"/>
                </a:lnTo>
                <a:lnTo>
                  <a:pt x="24902" y="15383"/>
                </a:lnTo>
                <a:lnTo>
                  <a:pt x="24904" y="15378"/>
                </a:lnTo>
                <a:lnTo>
                  <a:pt x="24906" y="15374"/>
                </a:lnTo>
                <a:lnTo>
                  <a:pt x="24906" y="15368"/>
                </a:lnTo>
                <a:lnTo>
                  <a:pt x="24903" y="15362"/>
                </a:lnTo>
                <a:lnTo>
                  <a:pt x="24899" y="15357"/>
                </a:lnTo>
                <a:lnTo>
                  <a:pt x="24887" y="15341"/>
                </a:lnTo>
                <a:lnTo>
                  <a:pt x="24884" y="15336"/>
                </a:lnTo>
                <a:lnTo>
                  <a:pt x="24883" y="15332"/>
                </a:lnTo>
                <a:lnTo>
                  <a:pt x="24884" y="15327"/>
                </a:lnTo>
                <a:lnTo>
                  <a:pt x="24886" y="15321"/>
                </a:lnTo>
                <a:lnTo>
                  <a:pt x="24898" y="15300"/>
                </a:lnTo>
                <a:lnTo>
                  <a:pt x="24909" y="15281"/>
                </a:lnTo>
                <a:lnTo>
                  <a:pt x="24921" y="15262"/>
                </a:lnTo>
                <a:lnTo>
                  <a:pt x="24946" y="15224"/>
                </a:lnTo>
                <a:lnTo>
                  <a:pt x="24948" y="15221"/>
                </a:lnTo>
                <a:lnTo>
                  <a:pt x="24949" y="15218"/>
                </a:lnTo>
                <a:lnTo>
                  <a:pt x="24949" y="15214"/>
                </a:lnTo>
                <a:lnTo>
                  <a:pt x="24948" y="15211"/>
                </a:lnTo>
                <a:lnTo>
                  <a:pt x="24945" y="15206"/>
                </a:lnTo>
                <a:lnTo>
                  <a:pt x="24938" y="15200"/>
                </a:lnTo>
                <a:lnTo>
                  <a:pt x="24930" y="15195"/>
                </a:lnTo>
                <a:lnTo>
                  <a:pt x="24921" y="15189"/>
                </a:lnTo>
                <a:lnTo>
                  <a:pt x="24909" y="15184"/>
                </a:lnTo>
                <a:lnTo>
                  <a:pt x="24897" y="15180"/>
                </a:lnTo>
                <a:lnTo>
                  <a:pt x="24872" y="15171"/>
                </a:lnTo>
                <a:lnTo>
                  <a:pt x="24848" y="15163"/>
                </a:lnTo>
                <a:lnTo>
                  <a:pt x="24814" y="15155"/>
                </a:lnTo>
                <a:lnTo>
                  <a:pt x="24796" y="15149"/>
                </a:lnTo>
                <a:lnTo>
                  <a:pt x="24778" y="15145"/>
                </a:lnTo>
                <a:lnTo>
                  <a:pt x="24759" y="15142"/>
                </a:lnTo>
                <a:lnTo>
                  <a:pt x="24740" y="15138"/>
                </a:lnTo>
                <a:lnTo>
                  <a:pt x="24699" y="15134"/>
                </a:lnTo>
                <a:lnTo>
                  <a:pt x="24659" y="15132"/>
                </a:lnTo>
                <a:lnTo>
                  <a:pt x="24579" y="15129"/>
                </a:lnTo>
                <a:lnTo>
                  <a:pt x="24539" y="15128"/>
                </a:lnTo>
                <a:lnTo>
                  <a:pt x="24501" y="15123"/>
                </a:lnTo>
                <a:lnTo>
                  <a:pt x="24476" y="15121"/>
                </a:lnTo>
                <a:lnTo>
                  <a:pt x="24451" y="15119"/>
                </a:lnTo>
                <a:lnTo>
                  <a:pt x="24401" y="15117"/>
                </a:lnTo>
                <a:lnTo>
                  <a:pt x="24351" y="15116"/>
                </a:lnTo>
                <a:lnTo>
                  <a:pt x="24301" y="15113"/>
                </a:lnTo>
                <a:lnTo>
                  <a:pt x="24278" y="15111"/>
                </a:lnTo>
                <a:lnTo>
                  <a:pt x="24263" y="15111"/>
                </a:lnTo>
                <a:lnTo>
                  <a:pt x="24249" y="15111"/>
                </a:lnTo>
                <a:lnTo>
                  <a:pt x="24235" y="15112"/>
                </a:lnTo>
                <a:lnTo>
                  <a:pt x="24229" y="15115"/>
                </a:lnTo>
                <a:lnTo>
                  <a:pt x="24222" y="15117"/>
                </a:lnTo>
                <a:lnTo>
                  <a:pt x="24217" y="15119"/>
                </a:lnTo>
                <a:lnTo>
                  <a:pt x="24212" y="15122"/>
                </a:lnTo>
                <a:lnTo>
                  <a:pt x="24208" y="15127"/>
                </a:lnTo>
                <a:lnTo>
                  <a:pt x="24205" y="15131"/>
                </a:lnTo>
                <a:lnTo>
                  <a:pt x="24201" y="15137"/>
                </a:lnTo>
                <a:lnTo>
                  <a:pt x="24198" y="15144"/>
                </a:lnTo>
                <a:lnTo>
                  <a:pt x="24193" y="15149"/>
                </a:lnTo>
                <a:lnTo>
                  <a:pt x="24188" y="15154"/>
                </a:lnTo>
                <a:lnTo>
                  <a:pt x="24176" y="15162"/>
                </a:lnTo>
                <a:lnTo>
                  <a:pt x="24165" y="15170"/>
                </a:lnTo>
                <a:lnTo>
                  <a:pt x="24150" y="15175"/>
                </a:lnTo>
                <a:lnTo>
                  <a:pt x="24136" y="15181"/>
                </a:lnTo>
                <a:lnTo>
                  <a:pt x="24109" y="15189"/>
                </a:lnTo>
                <a:lnTo>
                  <a:pt x="24070" y="15201"/>
                </a:lnTo>
                <a:lnTo>
                  <a:pt x="24033" y="15212"/>
                </a:lnTo>
                <a:lnTo>
                  <a:pt x="23995" y="15224"/>
                </a:lnTo>
                <a:lnTo>
                  <a:pt x="23977" y="15230"/>
                </a:lnTo>
                <a:lnTo>
                  <a:pt x="23958" y="15237"/>
                </a:lnTo>
                <a:lnTo>
                  <a:pt x="23939" y="15245"/>
                </a:lnTo>
                <a:lnTo>
                  <a:pt x="23920" y="15251"/>
                </a:lnTo>
                <a:lnTo>
                  <a:pt x="23884" y="15262"/>
                </a:lnTo>
                <a:lnTo>
                  <a:pt x="23846" y="15271"/>
                </a:lnTo>
                <a:lnTo>
                  <a:pt x="23808" y="15280"/>
                </a:lnTo>
                <a:lnTo>
                  <a:pt x="23801" y="15282"/>
                </a:lnTo>
                <a:lnTo>
                  <a:pt x="23795" y="15286"/>
                </a:lnTo>
                <a:lnTo>
                  <a:pt x="23787" y="15293"/>
                </a:lnTo>
                <a:lnTo>
                  <a:pt x="23780" y="15300"/>
                </a:lnTo>
                <a:lnTo>
                  <a:pt x="23765" y="15319"/>
                </a:lnTo>
                <a:lnTo>
                  <a:pt x="23751" y="15340"/>
                </a:lnTo>
                <a:lnTo>
                  <a:pt x="23737" y="15363"/>
                </a:lnTo>
                <a:lnTo>
                  <a:pt x="23725" y="15386"/>
                </a:lnTo>
                <a:lnTo>
                  <a:pt x="23708" y="15417"/>
                </a:lnTo>
                <a:lnTo>
                  <a:pt x="23699" y="15433"/>
                </a:lnTo>
                <a:lnTo>
                  <a:pt x="23691" y="15448"/>
                </a:lnTo>
                <a:lnTo>
                  <a:pt x="23684" y="15463"/>
                </a:lnTo>
                <a:lnTo>
                  <a:pt x="23676" y="15478"/>
                </a:lnTo>
                <a:lnTo>
                  <a:pt x="23668" y="15492"/>
                </a:lnTo>
                <a:lnTo>
                  <a:pt x="23657" y="15505"/>
                </a:lnTo>
                <a:lnTo>
                  <a:pt x="23650" y="15512"/>
                </a:lnTo>
                <a:lnTo>
                  <a:pt x="23644" y="15517"/>
                </a:lnTo>
                <a:lnTo>
                  <a:pt x="23637" y="15521"/>
                </a:lnTo>
                <a:lnTo>
                  <a:pt x="23630" y="15526"/>
                </a:lnTo>
                <a:lnTo>
                  <a:pt x="23637" y="15535"/>
                </a:lnTo>
                <a:lnTo>
                  <a:pt x="23650" y="15549"/>
                </a:lnTo>
                <a:lnTo>
                  <a:pt x="23683" y="15581"/>
                </a:lnTo>
                <a:lnTo>
                  <a:pt x="23728" y="15625"/>
                </a:lnTo>
                <a:lnTo>
                  <a:pt x="23722" y="15630"/>
                </a:lnTo>
                <a:lnTo>
                  <a:pt x="23715" y="15635"/>
                </a:lnTo>
                <a:lnTo>
                  <a:pt x="23701" y="15644"/>
                </a:lnTo>
                <a:lnTo>
                  <a:pt x="23695" y="15648"/>
                </a:lnTo>
                <a:lnTo>
                  <a:pt x="23688" y="15654"/>
                </a:lnTo>
                <a:lnTo>
                  <a:pt x="23682" y="15660"/>
                </a:lnTo>
                <a:lnTo>
                  <a:pt x="23676" y="15667"/>
                </a:lnTo>
                <a:lnTo>
                  <a:pt x="23671" y="15678"/>
                </a:lnTo>
                <a:lnTo>
                  <a:pt x="23669" y="15684"/>
                </a:lnTo>
                <a:lnTo>
                  <a:pt x="23670" y="15686"/>
                </a:lnTo>
                <a:lnTo>
                  <a:pt x="23671" y="15688"/>
                </a:lnTo>
                <a:lnTo>
                  <a:pt x="23674" y="15690"/>
                </a:lnTo>
                <a:lnTo>
                  <a:pt x="23686" y="15693"/>
                </a:lnTo>
                <a:lnTo>
                  <a:pt x="23694" y="15696"/>
                </a:lnTo>
                <a:lnTo>
                  <a:pt x="23697" y="15699"/>
                </a:lnTo>
                <a:lnTo>
                  <a:pt x="23700" y="15703"/>
                </a:lnTo>
                <a:lnTo>
                  <a:pt x="23714" y="15720"/>
                </a:lnTo>
                <a:lnTo>
                  <a:pt x="23725" y="15730"/>
                </a:lnTo>
                <a:lnTo>
                  <a:pt x="23736" y="15740"/>
                </a:lnTo>
                <a:lnTo>
                  <a:pt x="23741" y="15744"/>
                </a:lnTo>
                <a:lnTo>
                  <a:pt x="23748" y="15747"/>
                </a:lnTo>
                <a:lnTo>
                  <a:pt x="23753" y="15749"/>
                </a:lnTo>
                <a:lnTo>
                  <a:pt x="23759" y="15750"/>
                </a:lnTo>
                <a:lnTo>
                  <a:pt x="23764" y="15750"/>
                </a:lnTo>
                <a:lnTo>
                  <a:pt x="23769" y="15748"/>
                </a:lnTo>
                <a:lnTo>
                  <a:pt x="23772" y="15745"/>
                </a:lnTo>
                <a:lnTo>
                  <a:pt x="23776" y="15739"/>
                </a:lnTo>
                <a:lnTo>
                  <a:pt x="23782" y="15727"/>
                </a:lnTo>
                <a:lnTo>
                  <a:pt x="23788" y="15718"/>
                </a:lnTo>
                <a:lnTo>
                  <a:pt x="23795" y="15711"/>
                </a:lnTo>
                <a:lnTo>
                  <a:pt x="23800" y="15708"/>
                </a:lnTo>
                <a:lnTo>
                  <a:pt x="23806" y="15707"/>
                </a:lnTo>
                <a:lnTo>
                  <a:pt x="23812" y="15708"/>
                </a:lnTo>
                <a:lnTo>
                  <a:pt x="23817" y="15710"/>
                </a:lnTo>
                <a:lnTo>
                  <a:pt x="23822" y="15715"/>
                </a:lnTo>
                <a:lnTo>
                  <a:pt x="23826" y="15720"/>
                </a:lnTo>
                <a:lnTo>
                  <a:pt x="23829" y="15728"/>
                </a:lnTo>
                <a:lnTo>
                  <a:pt x="23833" y="15735"/>
                </a:lnTo>
                <a:lnTo>
                  <a:pt x="23834" y="15744"/>
                </a:lnTo>
                <a:lnTo>
                  <a:pt x="23835" y="15754"/>
                </a:lnTo>
                <a:lnTo>
                  <a:pt x="23835" y="15763"/>
                </a:lnTo>
                <a:lnTo>
                  <a:pt x="23834" y="15773"/>
                </a:lnTo>
                <a:lnTo>
                  <a:pt x="23831" y="15783"/>
                </a:lnTo>
                <a:lnTo>
                  <a:pt x="23826" y="15794"/>
                </a:lnTo>
                <a:lnTo>
                  <a:pt x="23820" y="15805"/>
                </a:lnTo>
                <a:lnTo>
                  <a:pt x="23811" y="15816"/>
                </a:lnTo>
                <a:lnTo>
                  <a:pt x="23801" y="15826"/>
                </a:lnTo>
                <a:lnTo>
                  <a:pt x="23790" y="15836"/>
                </a:lnTo>
                <a:lnTo>
                  <a:pt x="23779" y="15845"/>
                </a:lnTo>
                <a:lnTo>
                  <a:pt x="23766" y="15854"/>
                </a:lnTo>
                <a:lnTo>
                  <a:pt x="23753" y="15862"/>
                </a:lnTo>
                <a:lnTo>
                  <a:pt x="23725" y="15877"/>
                </a:lnTo>
                <a:lnTo>
                  <a:pt x="23697" y="15890"/>
                </a:lnTo>
                <a:lnTo>
                  <a:pt x="23671" y="15902"/>
                </a:lnTo>
                <a:lnTo>
                  <a:pt x="23647" y="15912"/>
                </a:lnTo>
                <a:lnTo>
                  <a:pt x="23633" y="15918"/>
                </a:lnTo>
                <a:lnTo>
                  <a:pt x="23614" y="15923"/>
                </a:lnTo>
                <a:lnTo>
                  <a:pt x="23594" y="15929"/>
                </a:lnTo>
                <a:lnTo>
                  <a:pt x="23575" y="15937"/>
                </a:lnTo>
                <a:lnTo>
                  <a:pt x="23567" y="15941"/>
                </a:lnTo>
                <a:lnTo>
                  <a:pt x="23560" y="15945"/>
                </a:lnTo>
                <a:lnTo>
                  <a:pt x="23556" y="15949"/>
                </a:lnTo>
                <a:lnTo>
                  <a:pt x="23553" y="15953"/>
                </a:lnTo>
                <a:lnTo>
                  <a:pt x="23553" y="15956"/>
                </a:lnTo>
                <a:lnTo>
                  <a:pt x="23553" y="15958"/>
                </a:lnTo>
                <a:lnTo>
                  <a:pt x="23556" y="15963"/>
                </a:lnTo>
                <a:lnTo>
                  <a:pt x="23561" y="15967"/>
                </a:lnTo>
                <a:lnTo>
                  <a:pt x="23570" y="15973"/>
                </a:lnTo>
                <a:lnTo>
                  <a:pt x="23576" y="15977"/>
                </a:lnTo>
                <a:lnTo>
                  <a:pt x="23581" y="15982"/>
                </a:lnTo>
                <a:lnTo>
                  <a:pt x="23582" y="15986"/>
                </a:lnTo>
                <a:lnTo>
                  <a:pt x="23580" y="15990"/>
                </a:lnTo>
                <a:lnTo>
                  <a:pt x="23576" y="15996"/>
                </a:lnTo>
                <a:lnTo>
                  <a:pt x="23572" y="16000"/>
                </a:lnTo>
                <a:lnTo>
                  <a:pt x="23558" y="16011"/>
                </a:lnTo>
                <a:lnTo>
                  <a:pt x="23542" y="16021"/>
                </a:lnTo>
                <a:lnTo>
                  <a:pt x="23527" y="16030"/>
                </a:lnTo>
                <a:lnTo>
                  <a:pt x="23514" y="16038"/>
                </a:lnTo>
                <a:lnTo>
                  <a:pt x="23509" y="16042"/>
                </a:lnTo>
                <a:lnTo>
                  <a:pt x="23507" y="16046"/>
                </a:lnTo>
                <a:lnTo>
                  <a:pt x="23502" y="16053"/>
                </a:lnTo>
                <a:lnTo>
                  <a:pt x="23496" y="16060"/>
                </a:lnTo>
                <a:lnTo>
                  <a:pt x="23490" y="16066"/>
                </a:lnTo>
                <a:lnTo>
                  <a:pt x="23483" y="16071"/>
                </a:lnTo>
                <a:lnTo>
                  <a:pt x="23477" y="16075"/>
                </a:lnTo>
                <a:lnTo>
                  <a:pt x="23469" y="16078"/>
                </a:lnTo>
                <a:lnTo>
                  <a:pt x="23463" y="16080"/>
                </a:lnTo>
                <a:lnTo>
                  <a:pt x="23454" y="16081"/>
                </a:lnTo>
                <a:lnTo>
                  <a:pt x="23446" y="16082"/>
                </a:lnTo>
                <a:lnTo>
                  <a:pt x="23439" y="16082"/>
                </a:lnTo>
                <a:lnTo>
                  <a:pt x="23421" y="16080"/>
                </a:lnTo>
                <a:lnTo>
                  <a:pt x="23405" y="16077"/>
                </a:lnTo>
                <a:lnTo>
                  <a:pt x="23389" y="16073"/>
                </a:lnTo>
                <a:lnTo>
                  <a:pt x="23380" y="16071"/>
                </a:lnTo>
                <a:lnTo>
                  <a:pt x="23371" y="16069"/>
                </a:lnTo>
                <a:lnTo>
                  <a:pt x="23363" y="16069"/>
                </a:lnTo>
                <a:lnTo>
                  <a:pt x="23354" y="16071"/>
                </a:lnTo>
                <a:lnTo>
                  <a:pt x="23345" y="16073"/>
                </a:lnTo>
                <a:lnTo>
                  <a:pt x="23337" y="16075"/>
                </a:lnTo>
                <a:lnTo>
                  <a:pt x="23319" y="16081"/>
                </a:lnTo>
                <a:lnTo>
                  <a:pt x="23286" y="16094"/>
                </a:lnTo>
                <a:lnTo>
                  <a:pt x="23268" y="16101"/>
                </a:lnTo>
                <a:lnTo>
                  <a:pt x="23260" y="16102"/>
                </a:lnTo>
                <a:lnTo>
                  <a:pt x="23251" y="16104"/>
                </a:lnTo>
                <a:lnTo>
                  <a:pt x="23242" y="16104"/>
                </a:lnTo>
                <a:lnTo>
                  <a:pt x="23235" y="16102"/>
                </a:lnTo>
                <a:lnTo>
                  <a:pt x="23227" y="16100"/>
                </a:lnTo>
                <a:lnTo>
                  <a:pt x="23221" y="16096"/>
                </a:lnTo>
                <a:lnTo>
                  <a:pt x="23207" y="16087"/>
                </a:lnTo>
                <a:lnTo>
                  <a:pt x="23195" y="16077"/>
                </a:lnTo>
                <a:lnTo>
                  <a:pt x="23189" y="16073"/>
                </a:lnTo>
                <a:lnTo>
                  <a:pt x="23184" y="16071"/>
                </a:lnTo>
                <a:lnTo>
                  <a:pt x="23178" y="16069"/>
                </a:lnTo>
                <a:lnTo>
                  <a:pt x="23173" y="16069"/>
                </a:lnTo>
                <a:lnTo>
                  <a:pt x="23169" y="16069"/>
                </a:lnTo>
                <a:lnTo>
                  <a:pt x="23163" y="16072"/>
                </a:lnTo>
                <a:lnTo>
                  <a:pt x="23153" y="16076"/>
                </a:lnTo>
                <a:lnTo>
                  <a:pt x="23144" y="16082"/>
                </a:lnTo>
                <a:lnTo>
                  <a:pt x="23134" y="16089"/>
                </a:lnTo>
                <a:lnTo>
                  <a:pt x="23124" y="16096"/>
                </a:lnTo>
                <a:lnTo>
                  <a:pt x="23114" y="16101"/>
                </a:lnTo>
                <a:lnTo>
                  <a:pt x="23103" y="16105"/>
                </a:lnTo>
                <a:lnTo>
                  <a:pt x="23099" y="16105"/>
                </a:lnTo>
                <a:lnTo>
                  <a:pt x="23096" y="16105"/>
                </a:lnTo>
                <a:lnTo>
                  <a:pt x="23094" y="16104"/>
                </a:lnTo>
                <a:lnTo>
                  <a:pt x="23092" y="16103"/>
                </a:lnTo>
                <a:lnTo>
                  <a:pt x="23090" y="16101"/>
                </a:lnTo>
                <a:lnTo>
                  <a:pt x="23089" y="16098"/>
                </a:lnTo>
                <a:lnTo>
                  <a:pt x="23090" y="16091"/>
                </a:lnTo>
                <a:lnTo>
                  <a:pt x="23093" y="16082"/>
                </a:lnTo>
                <a:lnTo>
                  <a:pt x="23096" y="16073"/>
                </a:lnTo>
                <a:lnTo>
                  <a:pt x="23101" y="16061"/>
                </a:lnTo>
                <a:lnTo>
                  <a:pt x="23125" y="16014"/>
                </a:lnTo>
                <a:lnTo>
                  <a:pt x="23134" y="15995"/>
                </a:lnTo>
                <a:lnTo>
                  <a:pt x="23136" y="15987"/>
                </a:lnTo>
                <a:lnTo>
                  <a:pt x="23136" y="15980"/>
                </a:lnTo>
                <a:lnTo>
                  <a:pt x="23135" y="15976"/>
                </a:lnTo>
                <a:lnTo>
                  <a:pt x="23133" y="15972"/>
                </a:lnTo>
                <a:lnTo>
                  <a:pt x="23130" y="15967"/>
                </a:lnTo>
                <a:lnTo>
                  <a:pt x="23125" y="15964"/>
                </a:lnTo>
                <a:lnTo>
                  <a:pt x="23116" y="15958"/>
                </a:lnTo>
                <a:lnTo>
                  <a:pt x="23107" y="15952"/>
                </a:lnTo>
                <a:lnTo>
                  <a:pt x="23096" y="15947"/>
                </a:lnTo>
                <a:lnTo>
                  <a:pt x="23087" y="15941"/>
                </a:lnTo>
                <a:lnTo>
                  <a:pt x="23083" y="15938"/>
                </a:lnTo>
                <a:lnTo>
                  <a:pt x="23080" y="15935"/>
                </a:lnTo>
                <a:lnTo>
                  <a:pt x="23077" y="15931"/>
                </a:lnTo>
                <a:lnTo>
                  <a:pt x="23075" y="15926"/>
                </a:lnTo>
                <a:lnTo>
                  <a:pt x="23074" y="15919"/>
                </a:lnTo>
                <a:lnTo>
                  <a:pt x="23075" y="15911"/>
                </a:lnTo>
                <a:lnTo>
                  <a:pt x="23077" y="15903"/>
                </a:lnTo>
                <a:lnTo>
                  <a:pt x="23082" y="15896"/>
                </a:lnTo>
                <a:lnTo>
                  <a:pt x="23087" y="15889"/>
                </a:lnTo>
                <a:lnTo>
                  <a:pt x="23095" y="15883"/>
                </a:lnTo>
                <a:lnTo>
                  <a:pt x="23102" y="15876"/>
                </a:lnTo>
                <a:lnTo>
                  <a:pt x="23110" y="15871"/>
                </a:lnTo>
                <a:lnTo>
                  <a:pt x="23128" y="15860"/>
                </a:lnTo>
                <a:lnTo>
                  <a:pt x="23146" y="15850"/>
                </a:lnTo>
                <a:lnTo>
                  <a:pt x="23173" y="15836"/>
                </a:lnTo>
                <a:lnTo>
                  <a:pt x="23188" y="15827"/>
                </a:lnTo>
                <a:lnTo>
                  <a:pt x="23201" y="15818"/>
                </a:lnTo>
                <a:lnTo>
                  <a:pt x="23226" y="15798"/>
                </a:lnTo>
                <a:lnTo>
                  <a:pt x="23238" y="15790"/>
                </a:lnTo>
                <a:lnTo>
                  <a:pt x="23252" y="15782"/>
                </a:lnTo>
                <a:lnTo>
                  <a:pt x="23267" y="15774"/>
                </a:lnTo>
                <a:lnTo>
                  <a:pt x="23286" y="15769"/>
                </a:lnTo>
                <a:lnTo>
                  <a:pt x="23303" y="15765"/>
                </a:lnTo>
                <a:lnTo>
                  <a:pt x="23322" y="15760"/>
                </a:lnTo>
                <a:lnTo>
                  <a:pt x="23340" y="15757"/>
                </a:lnTo>
                <a:lnTo>
                  <a:pt x="23357" y="15753"/>
                </a:lnTo>
                <a:lnTo>
                  <a:pt x="23375" y="15747"/>
                </a:lnTo>
                <a:lnTo>
                  <a:pt x="23383" y="15744"/>
                </a:lnTo>
                <a:lnTo>
                  <a:pt x="23391" y="15740"/>
                </a:lnTo>
                <a:lnTo>
                  <a:pt x="23397" y="15734"/>
                </a:lnTo>
                <a:lnTo>
                  <a:pt x="23405" y="15729"/>
                </a:lnTo>
                <a:lnTo>
                  <a:pt x="23412" y="15722"/>
                </a:lnTo>
                <a:lnTo>
                  <a:pt x="23417" y="15715"/>
                </a:lnTo>
                <a:lnTo>
                  <a:pt x="23405" y="15706"/>
                </a:lnTo>
                <a:lnTo>
                  <a:pt x="23396" y="15697"/>
                </a:lnTo>
                <a:lnTo>
                  <a:pt x="23390" y="15690"/>
                </a:lnTo>
                <a:lnTo>
                  <a:pt x="23386" y="15682"/>
                </a:lnTo>
                <a:lnTo>
                  <a:pt x="23383" y="15674"/>
                </a:lnTo>
                <a:lnTo>
                  <a:pt x="23383" y="15667"/>
                </a:lnTo>
                <a:lnTo>
                  <a:pt x="23384" y="15660"/>
                </a:lnTo>
                <a:lnTo>
                  <a:pt x="23388" y="15654"/>
                </a:lnTo>
                <a:lnTo>
                  <a:pt x="23392" y="15647"/>
                </a:lnTo>
                <a:lnTo>
                  <a:pt x="23396" y="15641"/>
                </a:lnTo>
                <a:lnTo>
                  <a:pt x="23407" y="15627"/>
                </a:lnTo>
                <a:lnTo>
                  <a:pt x="23419" y="15613"/>
                </a:lnTo>
                <a:lnTo>
                  <a:pt x="23425" y="15605"/>
                </a:lnTo>
                <a:lnTo>
                  <a:pt x="23429" y="15596"/>
                </a:lnTo>
                <a:lnTo>
                  <a:pt x="23433" y="15584"/>
                </a:lnTo>
                <a:lnTo>
                  <a:pt x="23437" y="15572"/>
                </a:lnTo>
                <a:lnTo>
                  <a:pt x="23438" y="15559"/>
                </a:lnTo>
                <a:lnTo>
                  <a:pt x="23438" y="15546"/>
                </a:lnTo>
                <a:lnTo>
                  <a:pt x="23434" y="15521"/>
                </a:lnTo>
                <a:lnTo>
                  <a:pt x="23432" y="15497"/>
                </a:lnTo>
                <a:lnTo>
                  <a:pt x="23432" y="15485"/>
                </a:lnTo>
                <a:lnTo>
                  <a:pt x="23433" y="15473"/>
                </a:lnTo>
                <a:lnTo>
                  <a:pt x="23435" y="15462"/>
                </a:lnTo>
                <a:lnTo>
                  <a:pt x="23441" y="15452"/>
                </a:lnTo>
                <a:lnTo>
                  <a:pt x="23444" y="15447"/>
                </a:lnTo>
                <a:lnTo>
                  <a:pt x="23447" y="15442"/>
                </a:lnTo>
                <a:lnTo>
                  <a:pt x="23452" y="15438"/>
                </a:lnTo>
                <a:lnTo>
                  <a:pt x="23457" y="15434"/>
                </a:lnTo>
                <a:lnTo>
                  <a:pt x="23464" y="15430"/>
                </a:lnTo>
                <a:lnTo>
                  <a:pt x="23471" y="15426"/>
                </a:lnTo>
                <a:lnTo>
                  <a:pt x="23488" y="15419"/>
                </a:lnTo>
                <a:lnTo>
                  <a:pt x="23495" y="15417"/>
                </a:lnTo>
                <a:lnTo>
                  <a:pt x="23503" y="15413"/>
                </a:lnTo>
                <a:lnTo>
                  <a:pt x="23509" y="15409"/>
                </a:lnTo>
                <a:lnTo>
                  <a:pt x="23516" y="15403"/>
                </a:lnTo>
                <a:lnTo>
                  <a:pt x="23521" y="15398"/>
                </a:lnTo>
                <a:lnTo>
                  <a:pt x="23527" y="15391"/>
                </a:lnTo>
                <a:lnTo>
                  <a:pt x="23530" y="15386"/>
                </a:lnTo>
                <a:lnTo>
                  <a:pt x="23533" y="15379"/>
                </a:lnTo>
                <a:lnTo>
                  <a:pt x="23535" y="15373"/>
                </a:lnTo>
                <a:lnTo>
                  <a:pt x="23535" y="15367"/>
                </a:lnTo>
                <a:lnTo>
                  <a:pt x="23534" y="15362"/>
                </a:lnTo>
                <a:lnTo>
                  <a:pt x="23531" y="15357"/>
                </a:lnTo>
                <a:lnTo>
                  <a:pt x="23527" y="15353"/>
                </a:lnTo>
                <a:lnTo>
                  <a:pt x="23520" y="15350"/>
                </a:lnTo>
                <a:lnTo>
                  <a:pt x="23511" y="15348"/>
                </a:lnTo>
                <a:lnTo>
                  <a:pt x="23501" y="15347"/>
                </a:lnTo>
                <a:lnTo>
                  <a:pt x="23486" y="15346"/>
                </a:lnTo>
                <a:lnTo>
                  <a:pt x="23473" y="15344"/>
                </a:lnTo>
                <a:lnTo>
                  <a:pt x="23461" y="15339"/>
                </a:lnTo>
                <a:lnTo>
                  <a:pt x="23451" y="15335"/>
                </a:lnTo>
                <a:lnTo>
                  <a:pt x="23441" y="15329"/>
                </a:lnTo>
                <a:lnTo>
                  <a:pt x="23431" y="15323"/>
                </a:lnTo>
                <a:lnTo>
                  <a:pt x="23421" y="15315"/>
                </a:lnTo>
                <a:lnTo>
                  <a:pt x="23413" y="15308"/>
                </a:lnTo>
                <a:lnTo>
                  <a:pt x="23395" y="15291"/>
                </a:lnTo>
                <a:lnTo>
                  <a:pt x="23379" y="15274"/>
                </a:lnTo>
                <a:lnTo>
                  <a:pt x="23361" y="15257"/>
                </a:lnTo>
                <a:lnTo>
                  <a:pt x="23352" y="15249"/>
                </a:lnTo>
                <a:lnTo>
                  <a:pt x="23341" y="15242"/>
                </a:lnTo>
                <a:lnTo>
                  <a:pt x="23326" y="15231"/>
                </a:lnTo>
                <a:lnTo>
                  <a:pt x="23318" y="15223"/>
                </a:lnTo>
                <a:lnTo>
                  <a:pt x="23316" y="15220"/>
                </a:lnTo>
                <a:lnTo>
                  <a:pt x="23316" y="15218"/>
                </a:lnTo>
                <a:lnTo>
                  <a:pt x="23317" y="15215"/>
                </a:lnTo>
                <a:lnTo>
                  <a:pt x="23318" y="15213"/>
                </a:lnTo>
                <a:lnTo>
                  <a:pt x="23324" y="15209"/>
                </a:lnTo>
                <a:lnTo>
                  <a:pt x="23331" y="15202"/>
                </a:lnTo>
                <a:lnTo>
                  <a:pt x="23336" y="15198"/>
                </a:lnTo>
                <a:lnTo>
                  <a:pt x="23339" y="15193"/>
                </a:lnTo>
                <a:lnTo>
                  <a:pt x="23343" y="15187"/>
                </a:lnTo>
                <a:lnTo>
                  <a:pt x="23346" y="15180"/>
                </a:lnTo>
                <a:lnTo>
                  <a:pt x="23349" y="15172"/>
                </a:lnTo>
                <a:lnTo>
                  <a:pt x="23349" y="15167"/>
                </a:lnTo>
                <a:lnTo>
                  <a:pt x="23349" y="15160"/>
                </a:lnTo>
                <a:lnTo>
                  <a:pt x="23348" y="15155"/>
                </a:lnTo>
                <a:lnTo>
                  <a:pt x="23345" y="15150"/>
                </a:lnTo>
                <a:lnTo>
                  <a:pt x="23343" y="15146"/>
                </a:lnTo>
                <a:lnTo>
                  <a:pt x="23337" y="15137"/>
                </a:lnTo>
                <a:lnTo>
                  <a:pt x="23329" y="15130"/>
                </a:lnTo>
                <a:lnTo>
                  <a:pt x="23322" y="15121"/>
                </a:lnTo>
                <a:lnTo>
                  <a:pt x="23315" y="15112"/>
                </a:lnTo>
                <a:lnTo>
                  <a:pt x="23313" y="15107"/>
                </a:lnTo>
                <a:lnTo>
                  <a:pt x="23311" y="15102"/>
                </a:lnTo>
                <a:lnTo>
                  <a:pt x="23310" y="15090"/>
                </a:lnTo>
                <a:lnTo>
                  <a:pt x="23310" y="15079"/>
                </a:lnTo>
                <a:lnTo>
                  <a:pt x="23312" y="15067"/>
                </a:lnTo>
                <a:lnTo>
                  <a:pt x="23315" y="15057"/>
                </a:lnTo>
                <a:lnTo>
                  <a:pt x="23319" y="15046"/>
                </a:lnTo>
                <a:lnTo>
                  <a:pt x="23325" y="15036"/>
                </a:lnTo>
                <a:lnTo>
                  <a:pt x="23331" y="15027"/>
                </a:lnTo>
                <a:lnTo>
                  <a:pt x="23338" y="15017"/>
                </a:lnTo>
                <a:lnTo>
                  <a:pt x="23353" y="15000"/>
                </a:lnTo>
                <a:lnTo>
                  <a:pt x="23369" y="14981"/>
                </a:lnTo>
                <a:lnTo>
                  <a:pt x="23384" y="14965"/>
                </a:lnTo>
                <a:lnTo>
                  <a:pt x="23399" y="14947"/>
                </a:lnTo>
                <a:lnTo>
                  <a:pt x="23406" y="14937"/>
                </a:lnTo>
                <a:lnTo>
                  <a:pt x="23415" y="14926"/>
                </a:lnTo>
                <a:lnTo>
                  <a:pt x="23432" y="14906"/>
                </a:lnTo>
                <a:lnTo>
                  <a:pt x="23450" y="14887"/>
                </a:lnTo>
                <a:lnTo>
                  <a:pt x="23457" y="14877"/>
                </a:lnTo>
                <a:lnTo>
                  <a:pt x="23465" y="14867"/>
                </a:lnTo>
                <a:lnTo>
                  <a:pt x="23470" y="14857"/>
                </a:lnTo>
                <a:lnTo>
                  <a:pt x="23473" y="14848"/>
                </a:lnTo>
                <a:lnTo>
                  <a:pt x="23477" y="14837"/>
                </a:lnTo>
                <a:lnTo>
                  <a:pt x="23477" y="14827"/>
                </a:lnTo>
                <a:lnTo>
                  <a:pt x="23475" y="14815"/>
                </a:lnTo>
                <a:lnTo>
                  <a:pt x="23470" y="14803"/>
                </a:lnTo>
                <a:lnTo>
                  <a:pt x="23464" y="14791"/>
                </a:lnTo>
                <a:lnTo>
                  <a:pt x="23454" y="14778"/>
                </a:lnTo>
                <a:lnTo>
                  <a:pt x="23441" y="14762"/>
                </a:lnTo>
                <a:lnTo>
                  <a:pt x="23433" y="14749"/>
                </a:lnTo>
                <a:lnTo>
                  <a:pt x="23428" y="14737"/>
                </a:lnTo>
                <a:lnTo>
                  <a:pt x="23427" y="14732"/>
                </a:lnTo>
                <a:lnTo>
                  <a:pt x="23426" y="14726"/>
                </a:lnTo>
                <a:lnTo>
                  <a:pt x="23427" y="14722"/>
                </a:lnTo>
                <a:lnTo>
                  <a:pt x="23427" y="14717"/>
                </a:lnTo>
                <a:lnTo>
                  <a:pt x="23430" y="14709"/>
                </a:lnTo>
                <a:lnTo>
                  <a:pt x="23435" y="14701"/>
                </a:lnTo>
                <a:lnTo>
                  <a:pt x="23442" y="14694"/>
                </a:lnTo>
                <a:lnTo>
                  <a:pt x="23458" y="14681"/>
                </a:lnTo>
                <a:lnTo>
                  <a:pt x="23467" y="14673"/>
                </a:lnTo>
                <a:lnTo>
                  <a:pt x="23476" y="14664"/>
                </a:lnTo>
                <a:lnTo>
                  <a:pt x="23484" y="14656"/>
                </a:lnTo>
                <a:lnTo>
                  <a:pt x="23492" y="14646"/>
                </a:lnTo>
                <a:lnTo>
                  <a:pt x="23497" y="14634"/>
                </a:lnTo>
                <a:lnTo>
                  <a:pt x="23502" y="14621"/>
                </a:lnTo>
                <a:lnTo>
                  <a:pt x="23504" y="14611"/>
                </a:lnTo>
                <a:lnTo>
                  <a:pt x="23508" y="14601"/>
                </a:lnTo>
                <a:lnTo>
                  <a:pt x="23512" y="14592"/>
                </a:lnTo>
                <a:lnTo>
                  <a:pt x="23518" y="14582"/>
                </a:lnTo>
                <a:lnTo>
                  <a:pt x="23531" y="14561"/>
                </a:lnTo>
                <a:lnTo>
                  <a:pt x="23546" y="14543"/>
                </a:lnTo>
                <a:lnTo>
                  <a:pt x="23563" y="14524"/>
                </a:lnTo>
                <a:lnTo>
                  <a:pt x="23580" y="14507"/>
                </a:lnTo>
                <a:lnTo>
                  <a:pt x="23611" y="14478"/>
                </a:lnTo>
                <a:lnTo>
                  <a:pt x="23634" y="14458"/>
                </a:lnTo>
                <a:lnTo>
                  <a:pt x="23657" y="14440"/>
                </a:lnTo>
                <a:lnTo>
                  <a:pt x="23703" y="14404"/>
                </a:lnTo>
                <a:lnTo>
                  <a:pt x="23750" y="14370"/>
                </a:lnTo>
                <a:lnTo>
                  <a:pt x="23797" y="14334"/>
                </a:lnTo>
                <a:lnTo>
                  <a:pt x="23811" y="14326"/>
                </a:lnTo>
                <a:lnTo>
                  <a:pt x="23828" y="14314"/>
                </a:lnTo>
                <a:lnTo>
                  <a:pt x="23876" y="14286"/>
                </a:lnTo>
                <a:lnTo>
                  <a:pt x="23932" y="14252"/>
                </a:lnTo>
                <a:lnTo>
                  <a:pt x="23962" y="14233"/>
                </a:lnTo>
                <a:lnTo>
                  <a:pt x="23992" y="14215"/>
                </a:lnTo>
                <a:lnTo>
                  <a:pt x="24020" y="14194"/>
                </a:lnTo>
                <a:lnTo>
                  <a:pt x="24046" y="14175"/>
                </a:lnTo>
                <a:lnTo>
                  <a:pt x="24070" y="14154"/>
                </a:lnTo>
                <a:lnTo>
                  <a:pt x="24081" y="14144"/>
                </a:lnTo>
                <a:lnTo>
                  <a:pt x="24090" y="14135"/>
                </a:lnTo>
                <a:lnTo>
                  <a:pt x="24098" y="14124"/>
                </a:lnTo>
                <a:lnTo>
                  <a:pt x="24106" y="14114"/>
                </a:lnTo>
                <a:lnTo>
                  <a:pt x="24111" y="14105"/>
                </a:lnTo>
                <a:lnTo>
                  <a:pt x="24116" y="14096"/>
                </a:lnTo>
                <a:lnTo>
                  <a:pt x="24119" y="14086"/>
                </a:lnTo>
                <a:lnTo>
                  <a:pt x="24120" y="14077"/>
                </a:lnTo>
                <a:lnTo>
                  <a:pt x="24119" y="14069"/>
                </a:lnTo>
                <a:lnTo>
                  <a:pt x="24117" y="14060"/>
                </a:lnTo>
                <a:lnTo>
                  <a:pt x="24111" y="14050"/>
                </a:lnTo>
                <a:lnTo>
                  <a:pt x="24106" y="14039"/>
                </a:lnTo>
                <a:lnTo>
                  <a:pt x="24102" y="14029"/>
                </a:lnTo>
                <a:lnTo>
                  <a:pt x="24097" y="14019"/>
                </a:lnTo>
                <a:lnTo>
                  <a:pt x="24087" y="13994"/>
                </a:lnTo>
                <a:lnTo>
                  <a:pt x="24085" y="13986"/>
                </a:lnTo>
                <a:lnTo>
                  <a:pt x="24084" y="13980"/>
                </a:lnTo>
                <a:lnTo>
                  <a:pt x="24085" y="13974"/>
                </a:lnTo>
                <a:lnTo>
                  <a:pt x="24087" y="13970"/>
                </a:lnTo>
                <a:lnTo>
                  <a:pt x="24093" y="13964"/>
                </a:lnTo>
                <a:lnTo>
                  <a:pt x="24101" y="13958"/>
                </a:lnTo>
                <a:lnTo>
                  <a:pt x="24104" y="13955"/>
                </a:lnTo>
                <a:lnTo>
                  <a:pt x="24107" y="13949"/>
                </a:lnTo>
                <a:lnTo>
                  <a:pt x="24109" y="13943"/>
                </a:lnTo>
                <a:lnTo>
                  <a:pt x="24111" y="13935"/>
                </a:lnTo>
                <a:lnTo>
                  <a:pt x="24116" y="13919"/>
                </a:lnTo>
                <a:lnTo>
                  <a:pt x="24118" y="13899"/>
                </a:lnTo>
                <a:lnTo>
                  <a:pt x="24120" y="13861"/>
                </a:lnTo>
                <a:lnTo>
                  <a:pt x="24121" y="13834"/>
                </a:lnTo>
                <a:lnTo>
                  <a:pt x="24123" y="13821"/>
                </a:lnTo>
                <a:lnTo>
                  <a:pt x="24125" y="13807"/>
                </a:lnTo>
                <a:lnTo>
                  <a:pt x="24131" y="13780"/>
                </a:lnTo>
                <a:lnTo>
                  <a:pt x="24134" y="13766"/>
                </a:lnTo>
                <a:lnTo>
                  <a:pt x="24136" y="13752"/>
                </a:lnTo>
                <a:lnTo>
                  <a:pt x="24138" y="13739"/>
                </a:lnTo>
                <a:lnTo>
                  <a:pt x="24138" y="13725"/>
                </a:lnTo>
                <a:lnTo>
                  <a:pt x="24137" y="13716"/>
                </a:lnTo>
                <a:lnTo>
                  <a:pt x="24135" y="13707"/>
                </a:lnTo>
                <a:lnTo>
                  <a:pt x="24131" y="13693"/>
                </a:lnTo>
                <a:lnTo>
                  <a:pt x="24127" y="13680"/>
                </a:lnTo>
                <a:lnTo>
                  <a:pt x="24121" y="13668"/>
                </a:lnTo>
                <a:lnTo>
                  <a:pt x="24116" y="13655"/>
                </a:lnTo>
                <a:lnTo>
                  <a:pt x="24115" y="13649"/>
                </a:lnTo>
                <a:lnTo>
                  <a:pt x="24114" y="13642"/>
                </a:lnTo>
                <a:lnTo>
                  <a:pt x="24112" y="13634"/>
                </a:lnTo>
                <a:lnTo>
                  <a:pt x="24114" y="13626"/>
                </a:lnTo>
                <a:lnTo>
                  <a:pt x="24115" y="13617"/>
                </a:lnTo>
                <a:lnTo>
                  <a:pt x="24116" y="13607"/>
                </a:lnTo>
                <a:lnTo>
                  <a:pt x="24120" y="13594"/>
                </a:lnTo>
                <a:lnTo>
                  <a:pt x="24128" y="13577"/>
                </a:lnTo>
                <a:lnTo>
                  <a:pt x="24136" y="13559"/>
                </a:lnTo>
                <a:lnTo>
                  <a:pt x="24148" y="13539"/>
                </a:lnTo>
                <a:lnTo>
                  <a:pt x="24155" y="13529"/>
                </a:lnTo>
                <a:lnTo>
                  <a:pt x="24161" y="13521"/>
                </a:lnTo>
                <a:lnTo>
                  <a:pt x="24168" y="13513"/>
                </a:lnTo>
                <a:lnTo>
                  <a:pt x="24175" y="13505"/>
                </a:lnTo>
                <a:lnTo>
                  <a:pt x="24183" y="13500"/>
                </a:lnTo>
                <a:lnTo>
                  <a:pt x="24191" y="13496"/>
                </a:lnTo>
                <a:lnTo>
                  <a:pt x="24198" y="13493"/>
                </a:lnTo>
                <a:lnTo>
                  <a:pt x="24206" y="13492"/>
                </a:lnTo>
                <a:lnTo>
                  <a:pt x="24207" y="13494"/>
                </a:lnTo>
                <a:lnTo>
                  <a:pt x="24208" y="13501"/>
                </a:lnTo>
                <a:lnTo>
                  <a:pt x="24209" y="13504"/>
                </a:lnTo>
                <a:lnTo>
                  <a:pt x="24211" y="13506"/>
                </a:lnTo>
                <a:lnTo>
                  <a:pt x="24214" y="13509"/>
                </a:lnTo>
                <a:lnTo>
                  <a:pt x="24219" y="13510"/>
                </a:lnTo>
                <a:lnTo>
                  <a:pt x="24226" y="13511"/>
                </a:lnTo>
                <a:lnTo>
                  <a:pt x="24234" y="13510"/>
                </a:lnTo>
                <a:lnTo>
                  <a:pt x="24242" y="13508"/>
                </a:lnTo>
                <a:lnTo>
                  <a:pt x="24249" y="13504"/>
                </a:lnTo>
                <a:lnTo>
                  <a:pt x="24262" y="13498"/>
                </a:lnTo>
                <a:lnTo>
                  <a:pt x="24275" y="13489"/>
                </a:lnTo>
                <a:lnTo>
                  <a:pt x="24319" y="13462"/>
                </a:lnTo>
                <a:lnTo>
                  <a:pt x="24341" y="13448"/>
                </a:lnTo>
                <a:lnTo>
                  <a:pt x="24352" y="13442"/>
                </a:lnTo>
                <a:lnTo>
                  <a:pt x="24364" y="13438"/>
                </a:lnTo>
                <a:lnTo>
                  <a:pt x="24385" y="13430"/>
                </a:lnTo>
                <a:lnTo>
                  <a:pt x="24409" y="13424"/>
                </a:lnTo>
                <a:lnTo>
                  <a:pt x="24431" y="13417"/>
                </a:lnTo>
                <a:lnTo>
                  <a:pt x="24455" y="13411"/>
                </a:lnTo>
                <a:lnTo>
                  <a:pt x="24466" y="13407"/>
                </a:lnTo>
                <a:lnTo>
                  <a:pt x="24477" y="13401"/>
                </a:lnTo>
                <a:lnTo>
                  <a:pt x="24488" y="13397"/>
                </a:lnTo>
                <a:lnTo>
                  <a:pt x="24498" y="13390"/>
                </a:lnTo>
                <a:lnTo>
                  <a:pt x="24506" y="13384"/>
                </a:lnTo>
                <a:lnTo>
                  <a:pt x="24515" y="13376"/>
                </a:lnTo>
                <a:lnTo>
                  <a:pt x="24521" y="13368"/>
                </a:lnTo>
                <a:lnTo>
                  <a:pt x="24528" y="13358"/>
                </a:lnTo>
                <a:lnTo>
                  <a:pt x="24529" y="13355"/>
                </a:lnTo>
                <a:lnTo>
                  <a:pt x="24532" y="13351"/>
                </a:lnTo>
                <a:lnTo>
                  <a:pt x="24541" y="13345"/>
                </a:lnTo>
                <a:lnTo>
                  <a:pt x="24552" y="13338"/>
                </a:lnTo>
                <a:lnTo>
                  <a:pt x="24565" y="13332"/>
                </a:lnTo>
                <a:lnTo>
                  <a:pt x="24596" y="13318"/>
                </a:lnTo>
                <a:lnTo>
                  <a:pt x="24631" y="13304"/>
                </a:lnTo>
                <a:lnTo>
                  <a:pt x="24664" y="13288"/>
                </a:lnTo>
                <a:lnTo>
                  <a:pt x="24678" y="13281"/>
                </a:lnTo>
                <a:lnTo>
                  <a:pt x="24690" y="13273"/>
                </a:lnTo>
                <a:lnTo>
                  <a:pt x="24699" y="13266"/>
                </a:lnTo>
                <a:lnTo>
                  <a:pt x="24704" y="13262"/>
                </a:lnTo>
                <a:lnTo>
                  <a:pt x="24706" y="13258"/>
                </a:lnTo>
                <a:lnTo>
                  <a:pt x="24708" y="13255"/>
                </a:lnTo>
                <a:lnTo>
                  <a:pt x="24709" y="13250"/>
                </a:lnTo>
                <a:lnTo>
                  <a:pt x="24709" y="13247"/>
                </a:lnTo>
                <a:lnTo>
                  <a:pt x="24708" y="13243"/>
                </a:lnTo>
                <a:lnTo>
                  <a:pt x="24703" y="13236"/>
                </a:lnTo>
                <a:lnTo>
                  <a:pt x="24694" y="13225"/>
                </a:lnTo>
                <a:lnTo>
                  <a:pt x="24672" y="13198"/>
                </a:lnTo>
                <a:lnTo>
                  <a:pt x="24661" y="13184"/>
                </a:lnTo>
                <a:lnTo>
                  <a:pt x="24655" y="13172"/>
                </a:lnTo>
                <a:lnTo>
                  <a:pt x="24653" y="13167"/>
                </a:lnTo>
                <a:lnTo>
                  <a:pt x="24653" y="13162"/>
                </a:lnTo>
                <a:lnTo>
                  <a:pt x="24654" y="13159"/>
                </a:lnTo>
                <a:lnTo>
                  <a:pt x="24657" y="13157"/>
                </a:lnTo>
                <a:lnTo>
                  <a:pt x="24673" y="13151"/>
                </a:lnTo>
                <a:lnTo>
                  <a:pt x="24682" y="13147"/>
                </a:lnTo>
                <a:lnTo>
                  <a:pt x="24690" y="13143"/>
                </a:lnTo>
                <a:lnTo>
                  <a:pt x="24697" y="13139"/>
                </a:lnTo>
                <a:lnTo>
                  <a:pt x="24705" y="13132"/>
                </a:lnTo>
                <a:lnTo>
                  <a:pt x="24710" y="13126"/>
                </a:lnTo>
                <a:lnTo>
                  <a:pt x="24715" y="13117"/>
                </a:lnTo>
                <a:lnTo>
                  <a:pt x="24717" y="13108"/>
                </a:lnTo>
                <a:lnTo>
                  <a:pt x="24718" y="13097"/>
                </a:lnTo>
                <a:lnTo>
                  <a:pt x="24721" y="13073"/>
                </a:lnTo>
                <a:lnTo>
                  <a:pt x="24723" y="13063"/>
                </a:lnTo>
                <a:lnTo>
                  <a:pt x="24725" y="13057"/>
                </a:lnTo>
                <a:lnTo>
                  <a:pt x="24728" y="13053"/>
                </a:lnTo>
                <a:lnTo>
                  <a:pt x="24731" y="13049"/>
                </a:lnTo>
                <a:lnTo>
                  <a:pt x="24734" y="13045"/>
                </a:lnTo>
                <a:lnTo>
                  <a:pt x="24738" y="13043"/>
                </a:lnTo>
                <a:lnTo>
                  <a:pt x="24744" y="13042"/>
                </a:lnTo>
                <a:lnTo>
                  <a:pt x="24773" y="13037"/>
                </a:lnTo>
                <a:lnTo>
                  <a:pt x="24787" y="13033"/>
                </a:lnTo>
                <a:lnTo>
                  <a:pt x="24800" y="13029"/>
                </a:lnTo>
                <a:lnTo>
                  <a:pt x="24813" y="13024"/>
                </a:lnTo>
                <a:lnTo>
                  <a:pt x="24826" y="13018"/>
                </a:lnTo>
                <a:lnTo>
                  <a:pt x="24838" y="13011"/>
                </a:lnTo>
                <a:lnTo>
                  <a:pt x="24851" y="13003"/>
                </a:lnTo>
                <a:lnTo>
                  <a:pt x="24879" y="12980"/>
                </a:lnTo>
                <a:lnTo>
                  <a:pt x="24924" y="12940"/>
                </a:lnTo>
                <a:lnTo>
                  <a:pt x="24947" y="12919"/>
                </a:lnTo>
                <a:lnTo>
                  <a:pt x="24965" y="12901"/>
                </a:lnTo>
                <a:lnTo>
                  <a:pt x="24977" y="12888"/>
                </a:lnTo>
                <a:lnTo>
                  <a:pt x="24980" y="12884"/>
                </a:lnTo>
                <a:lnTo>
                  <a:pt x="24980" y="12881"/>
                </a:lnTo>
                <a:lnTo>
                  <a:pt x="24974" y="12875"/>
                </a:lnTo>
                <a:lnTo>
                  <a:pt x="24971" y="12867"/>
                </a:lnTo>
                <a:lnTo>
                  <a:pt x="24970" y="12860"/>
                </a:lnTo>
                <a:lnTo>
                  <a:pt x="24972" y="12852"/>
                </a:lnTo>
                <a:lnTo>
                  <a:pt x="24974" y="12845"/>
                </a:lnTo>
                <a:lnTo>
                  <a:pt x="24979" y="12836"/>
                </a:lnTo>
                <a:lnTo>
                  <a:pt x="24985" y="12828"/>
                </a:lnTo>
                <a:lnTo>
                  <a:pt x="24991" y="12822"/>
                </a:lnTo>
                <a:lnTo>
                  <a:pt x="25006" y="12808"/>
                </a:lnTo>
                <a:lnTo>
                  <a:pt x="25023" y="12795"/>
                </a:lnTo>
                <a:lnTo>
                  <a:pt x="25043" y="12779"/>
                </a:lnTo>
                <a:lnTo>
                  <a:pt x="25052" y="12772"/>
                </a:lnTo>
                <a:lnTo>
                  <a:pt x="25058" y="12763"/>
                </a:lnTo>
                <a:lnTo>
                  <a:pt x="25073" y="12746"/>
                </a:lnTo>
                <a:lnTo>
                  <a:pt x="25098" y="12710"/>
                </a:lnTo>
                <a:lnTo>
                  <a:pt x="25102" y="12706"/>
                </a:lnTo>
                <a:lnTo>
                  <a:pt x="25106" y="12701"/>
                </a:lnTo>
                <a:lnTo>
                  <a:pt x="25112" y="12697"/>
                </a:lnTo>
                <a:lnTo>
                  <a:pt x="25118" y="12694"/>
                </a:lnTo>
                <a:lnTo>
                  <a:pt x="25131" y="12688"/>
                </a:lnTo>
                <a:lnTo>
                  <a:pt x="25145" y="12684"/>
                </a:lnTo>
                <a:lnTo>
                  <a:pt x="25158" y="12678"/>
                </a:lnTo>
                <a:lnTo>
                  <a:pt x="25171" y="12673"/>
                </a:lnTo>
                <a:lnTo>
                  <a:pt x="25177" y="12669"/>
                </a:lnTo>
                <a:lnTo>
                  <a:pt x="25181" y="12665"/>
                </a:lnTo>
                <a:lnTo>
                  <a:pt x="25185" y="12661"/>
                </a:lnTo>
                <a:lnTo>
                  <a:pt x="25189" y="12656"/>
                </a:lnTo>
                <a:lnTo>
                  <a:pt x="25189" y="12655"/>
                </a:lnTo>
                <a:lnTo>
                  <a:pt x="25189" y="12654"/>
                </a:lnTo>
                <a:lnTo>
                  <a:pt x="25187" y="12651"/>
                </a:lnTo>
                <a:lnTo>
                  <a:pt x="25182" y="12650"/>
                </a:lnTo>
                <a:lnTo>
                  <a:pt x="25185" y="12647"/>
                </a:lnTo>
                <a:lnTo>
                  <a:pt x="25190" y="12641"/>
                </a:lnTo>
                <a:lnTo>
                  <a:pt x="25195" y="12632"/>
                </a:lnTo>
                <a:lnTo>
                  <a:pt x="25196" y="12623"/>
                </a:lnTo>
                <a:lnTo>
                  <a:pt x="25196" y="12613"/>
                </a:lnTo>
                <a:lnTo>
                  <a:pt x="25196" y="12595"/>
                </a:lnTo>
                <a:lnTo>
                  <a:pt x="25193" y="12576"/>
                </a:lnTo>
                <a:lnTo>
                  <a:pt x="25190" y="12558"/>
                </a:lnTo>
                <a:lnTo>
                  <a:pt x="25188" y="12553"/>
                </a:lnTo>
                <a:lnTo>
                  <a:pt x="25185" y="12547"/>
                </a:lnTo>
                <a:lnTo>
                  <a:pt x="25179" y="12537"/>
                </a:lnTo>
                <a:lnTo>
                  <a:pt x="25172" y="12528"/>
                </a:lnTo>
                <a:lnTo>
                  <a:pt x="25167" y="12520"/>
                </a:lnTo>
                <a:lnTo>
                  <a:pt x="25165" y="12516"/>
                </a:lnTo>
                <a:lnTo>
                  <a:pt x="25164" y="12512"/>
                </a:lnTo>
                <a:lnTo>
                  <a:pt x="25164" y="12508"/>
                </a:lnTo>
                <a:lnTo>
                  <a:pt x="25165" y="12504"/>
                </a:lnTo>
                <a:lnTo>
                  <a:pt x="25167" y="12501"/>
                </a:lnTo>
                <a:lnTo>
                  <a:pt x="25170" y="12496"/>
                </a:lnTo>
                <a:lnTo>
                  <a:pt x="25177" y="12492"/>
                </a:lnTo>
                <a:lnTo>
                  <a:pt x="25184" y="12488"/>
                </a:lnTo>
                <a:lnTo>
                  <a:pt x="25198" y="12481"/>
                </a:lnTo>
                <a:lnTo>
                  <a:pt x="25213" y="12477"/>
                </a:lnTo>
                <a:lnTo>
                  <a:pt x="25229" y="12473"/>
                </a:lnTo>
                <a:lnTo>
                  <a:pt x="25244" y="12472"/>
                </a:lnTo>
                <a:lnTo>
                  <a:pt x="25255" y="12471"/>
                </a:lnTo>
                <a:lnTo>
                  <a:pt x="25265" y="12469"/>
                </a:lnTo>
                <a:lnTo>
                  <a:pt x="25273" y="12465"/>
                </a:lnTo>
                <a:lnTo>
                  <a:pt x="25282" y="12460"/>
                </a:lnTo>
                <a:lnTo>
                  <a:pt x="25298" y="12448"/>
                </a:lnTo>
                <a:lnTo>
                  <a:pt x="25306" y="12443"/>
                </a:lnTo>
                <a:lnTo>
                  <a:pt x="25315" y="12438"/>
                </a:lnTo>
                <a:lnTo>
                  <a:pt x="25320" y="12434"/>
                </a:lnTo>
                <a:lnTo>
                  <a:pt x="25324" y="12430"/>
                </a:lnTo>
                <a:lnTo>
                  <a:pt x="25328" y="12426"/>
                </a:lnTo>
                <a:lnTo>
                  <a:pt x="25332" y="12421"/>
                </a:lnTo>
                <a:lnTo>
                  <a:pt x="25334" y="12417"/>
                </a:lnTo>
                <a:lnTo>
                  <a:pt x="25336" y="12412"/>
                </a:lnTo>
                <a:lnTo>
                  <a:pt x="25337" y="12406"/>
                </a:lnTo>
                <a:lnTo>
                  <a:pt x="25338" y="12401"/>
                </a:lnTo>
                <a:lnTo>
                  <a:pt x="25338" y="12396"/>
                </a:lnTo>
                <a:lnTo>
                  <a:pt x="25338" y="12391"/>
                </a:lnTo>
                <a:lnTo>
                  <a:pt x="25336" y="12386"/>
                </a:lnTo>
                <a:lnTo>
                  <a:pt x="25334" y="12381"/>
                </a:lnTo>
                <a:lnTo>
                  <a:pt x="25331" y="12377"/>
                </a:lnTo>
                <a:lnTo>
                  <a:pt x="25326" y="12372"/>
                </a:lnTo>
                <a:lnTo>
                  <a:pt x="25321" y="12369"/>
                </a:lnTo>
                <a:lnTo>
                  <a:pt x="25315" y="12366"/>
                </a:lnTo>
                <a:lnTo>
                  <a:pt x="25318" y="12365"/>
                </a:lnTo>
                <a:lnTo>
                  <a:pt x="25323" y="12363"/>
                </a:lnTo>
                <a:lnTo>
                  <a:pt x="25342" y="12357"/>
                </a:lnTo>
                <a:lnTo>
                  <a:pt x="25367" y="12350"/>
                </a:lnTo>
                <a:lnTo>
                  <a:pt x="25394" y="12341"/>
                </a:lnTo>
                <a:lnTo>
                  <a:pt x="25420" y="12332"/>
                </a:lnTo>
                <a:lnTo>
                  <a:pt x="25431" y="12327"/>
                </a:lnTo>
                <a:lnTo>
                  <a:pt x="25440" y="12323"/>
                </a:lnTo>
                <a:lnTo>
                  <a:pt x="25448" y="12317"/>
                </a:lnTo>
                <a:lnTo>
                  <a:pt x="25453" y="12312"/>
                </a:lnTo>
                <a:lnTo>
                  <a:pt x="25454" y="12310"/>
                </a:lnTo>
                <a:lnTo>
                  <a:pt x="25456" y="12307"/>
                </a:lnTo>
                <a:lnTo>
                  <a:pt x="25456" y="12304"/>
                </a:lnTo>
                <a:lnTo>
                  <a:pt x="25454" y="12302"/>
                </a:lnTo>
                <a:lnTo>
                  <a:pt x="25448" y="12292"/>
                </a:lnTo>
                <a:lnTo>
                  <a:pt x="25440" y="12282"/>
                </a:lnTo>
                <a:lnTo>
                  <a:pt x="25432" y="12274"/>
                </a:lnTo>
                <a:lnTo>
                  <a:pt x="25422" y="12265"/>
                </a:lnTo>
                <a:lnTo>
                  <a:pt x="25412" y="12257"/>
                </a:lnTo>
                <a:lnTo>
                  <a:pt x="25401" y="12251"/>
                </a:lnTo>
                <a:lnTo>
                  <a:pt x="25390" y="12243"/>
                </a:lnTo>
                <a:lnTo>
                  <a:pt x="25379" y="12238"/>
                </a:lnTo>
                <a:lnTo>
                  <a:pt x="25367" y="12234"/>
                </a:lnTo>
                <a:lnTo>
                  <a:pt x="25355" y="12229"/>
                </a:lnTo>
                <a:lnTo>
                  <a:pt x="25343" y="12226"/>
                </a:lnTo>
                <a:lnTo>
                  <a:pt x="25331" y="12224"/>
                </a:lnTo>
                <a:lnTo>
                  <a:pt x="25319" y="12224"/>
                </a:lnTo>
                <a:lnTo>
                  <a:pt x="25308" y="12224"/>
                </a:lnTo>
                <a:lnTo>
                  <a:pt x="25296" y="12226"/>
                </a:lnTo>
                <a:lnTo>
                  <a:pt x="25286" y="12229"/>
                </a:lnTo>
                <a:lnTo>
                  <a:pt x="25273" y="12234"/>
                </a:lnTo>
                <a:lnTo>
                  <a:pt x="25261" y="12236"/>
                </a:lnTo>
                <a:lnTo>
                  <a:pt x="25235" y="12238"/>
                </a:lnTo>
                <a:lnTo>
                  <a:pt x="25222" y="12239"/>
                </a:lnTo>
                <a:lnTo>
                  <a:pt x="25210" y="12241"/>
                </a:lnTo>
                <a:lnTo>
                  <a:pt x="25197" y="12243"/>
                </a:lnTo>
                <a:lnTo>
                  <a:pt x="25185" y="12249"/>
                </a:lnTo>
                <a:lnTo>
                  <a:pt x="25176" y="12252"/>
                </a:lnTo>
                <a:lnTo>
                  <a:pt x="25165" y="12254"/>
                </a:lnTo>
                <a:lnTo>
                  <a:pt x="25139" y="12256"/>
                </a:lnTo>
                <a:lnTo>
                  <a:pt x="25126" y="12259"/>
                </a:lnTo>
                <a:lnTo>
                  <a:pt x="25114" y="12261"/>
                </a:lnTo>
                <a:lnTo>
                  <a:pt x="25109" y="12263"/>
                </a:lnTo>
                <a:lnTo>
                  <a:pt x="25105" y="12265"/>
                </a:lnTo>
                <a:lnTo>
                  <a:pt x="25101" y="12268"/>
                </a:lnTo>
                <a:lnTo>
                  <a:pt x="25099" y="12272"/>
                </a:lnTo>
                <a:lnTo>
                  <a:pt x="25095" y="12275"/>
                </a:lnTo>
                <a:lnTo>
                  <a:pt x="25093" y="12278"/>
                </a:lnTo>
                <a:lnTo>
                  <a:pt x="25086" y="12282"/>
                </a:lnTo>
                <a:lnTo>
                  <a:pt x="25077" y="12286"/>
                </a:lnTo>
                <a:lnTo>
                  <a:pt x="25067" y="12287"/>
                </a:lnTo>
                <a:lnTo>
                  <a:pt x="25058" y="12286"/>
                </a:lnTo>
                <a:lnTo>
                  <a:pt x="25050" y="12282"/>
                </a:lnTo>
                <a:lnTo>
                  <a:pt x="25042" y="12277"/>
                </a:lnTo>
                <a:lnTo>
                  <a:pt x="25039" y="12274"/>
                </a:lnTo>
                <a:lnTo>
                  <a:pt x="25037" y="12270"/>
                </a:lnTo>
                <a:lnTo>
                  <a:pt x="25034" y="12263"/>
                </a:lnTo>
                <a:lnTo>
                  <a:pt x="25034" y="12257"/>
                </a:lnTo>
                <a:lnTo>
                  <a:pt x="25035" y="12252"/>
                </a:lnTo>
                <a:lnTo>
                  <a:pt x="25039" y="12248"/>
                </a:lnTo>
                <a:lnTo>
                  <a:pt x="25043" y="12244"/>
                </a:lnTo>
                <a:lnTo>
                  <a:pt x="25050" y="12241"/>
                </a:lnTo>
                <a:lnTo>
                  <a:pt x="25065" y="12236"/>
                </a:lnTo>
                <a:lnTo>
                  <a:pt x="25080" y="12230"/>
                </a:lnTo>
                <a:lnTo>
                  <a:pt x="25089" y="12227"/>
                </a:lnTo>
                <a:lnTo>
                  <a:pt x="25095" y="12224"/>
                </a:lnTo>
                <a:lnTo>
                  <a:pt x="25101" y="12221"/>
                </a:lnTo>
                <a:lnTo>
                  <a:pt x="25106" y="12216"/>
                </a:lnTo>
                <a:lnTo>
                  <a:pt x="25108" y="12211"/>
                </a:lnTo>
                <a:lnTo>
                  <a:pt x="25109" y="12204"/>
                </a:lnTo>
                <a:lnTo>
                  <a:pt x="25109" y="12191"/>
                </a:lnTo>
                <a:lnTo>
                  <a:pt x="25107" y="12180"/>
                </a:lnTo>
                <a:lnTo>
                  <a:pt x="25105" y="12172"/>
                </a:lnTo>
                <a:lnTo>
                  <a:pt x="25104" y="12163"/>
                </a:lnTo>
                <a:lnTo>
                  <a:pt x="25104" y="12160"/>
                </a:lnTo>
                <a:lnTo>
                  <a:pt x="25105" y="12155"/>
                </a:lnTo>
                <a:lnTo>
                  <a:pt x="25106" y="12152"/>
                </a:lnTo>
                <a:lnTo>
                  <a:pt x="25108" y="12148"/>
                </a:lnTo>
                <a:lnTo>
                  <a:pt x="25112" y="12145"/>
                </a:lnTo>
                <a:lnTo>
                  <a:pt x="25116" y="12140"/>
                </a:lnTo>
                <a:lnTo>
                  <a:pt x="25129" y="12131"/>
                </a:lnTo>
                <a:lnTo>
                  <a:pt x="25132" y="12127"/>
                </a:lnTo>
                <a:lnTo>
                  <a:pt x="25136" y="12124"/>
                </a:lnTo>
                <a:lnTo>
                  <a:pt x="25138" y="12121"/>
                </a:lnTo>
                <a:lnTo>
                  <a:pt x="25139" y="12116"/>
                </a:lnTo>
                <a:lnTo>
                  <a:pt x="25141" y="12108"/>
                </a:lnTo>
                <a:lnTo>
                  <a:pt x="25142" y="12098"/>
                </a:lnTo>
                <a:lnTo>
                  <a:pt x="25144" y="12087"/>
                </a:lnTo>
                <a:lnTo>
                  <a:pt x="25147" y="12077"/>
                </a:lnTo>
                <a:lnTo>
                  <a:pt x="25150" y="12073"/>
                </a:lnTo>
                <a:lnTo>
                  <a:pt x="25153" y="12069"/>
                </a:lnTo>
                <a:lnTo>
                  <a:pt x="25156" y="12064"/>
                </a:lnTo>
                <a:lnTo>
                  <a:pt x="25162" y="12060"/>
                </a:lnTo>
                <a:lnTo>
                  <a:pt x="25169" y="12053"/>
                </a:lnTo>
                <a:lnTo>
                  <a:pt x="25177" y="12047"/>
                </a:lnTo>
                <a:lnTo>
                  <a:pt x="25182" y="12039"/>
                </a:lnTo>
                <a:lnTo>
                  <a:pt x="25187" y="12033"/>
                </a:lnTo>
                <a:lnTo>
                  <a:pt x="25196" y="12019"/>
                </a:lnTo>
                <a:lnTo>
                  <a:pt x="25202" y="12012"/>
                </a:lnTo>
                <a:lnTo>
                  <a:pt x="25208" y="12006"/>
                </a:lnTo>
                <a:lnTo>
                  <a:pt x="25219" y="11998"/>
                </a:lnTo>
                <a:lnTo>
                  <a:pt x="25231" y="11992"/>
                </a:lnTo>
                <a:lnTo>
                  <a:pt x="25259" y="11978"/>
                </a:lnTo>
                <a:lnTo>
                  <a:pt x="25288" y="11964"/>
                </a:lnTo>
                <a:lnTo>
                  <a:pt x="25315" y="11954"/>
                </a:lnTo>
                <a:lnTo>
                  <a:pt x="25322" y="11950"/>
                </a:lnTo>
                <a:lnTo>
                  <a:pt x="25324" y="11947"/>
                </a:lnTo>
                <a:lnTo>
                  <a:pt x="25325" y="11945"/>
                </a:lnTo>
                <a:lnTo>
                  <a:pt x="25328" y="11938"/>
                </a:lnTo>
                <a:lnTo>
                  <a:pt x="25328" y="11932"/>
                </a:lnTo>
                <a:lnTo>
                  <a:pt x="25325" y="11924"/>
                </a:lnTo>
                <a:lnTo>
                  <a:pt x="25322" y="11916"/>
                </a:lnTo>
                <a:lnTo>
                  <a:pt x="25311" y="11898"/>
                </a:lnTo>
                <a:lnTo>
                  <a:pt x="25286" y="11860"/>
                </a:lnTo>
                <a:lnTo>
                  <a:pt x="25281" y="11852"/>
                </a:lnTo>
                <a:lnTo>
                  <a:pt x="25277" y="11842"/>
                </a:lnTo>
                <a:lnTo>
                  <a:pt x="25273" y="11834"/>
                </a:lnTo>
                <a:lnTo>
                  <a:pt x="25271" y="11826"/>
                </a:lnTo>
                <a:lnTo>
                  <a:pt x="25271" y="11821"/>
                </a:lnTo>
                <a:lnTo>
                  <a:pt x="25271" y="11816"/>
                </a:lnTo>
                <a:lnTo>
                  <a:pt x="25273" y="11813"/>
                </a:lnTo>
                <a:lnTo>
                  <a:pt x="25275" y="11809"/>
                </a:lnTo>
                <a:lnTo>
                  <a:pt x="25279" y="11806"/>
                </a:lnTo>
                <a:lnTo>
                  <a:pt x="25282" y="11804"/>
                </a:lnTo>
                <a:lnTo>
                  <a:pt x="25292" y="11801"/>
                </a:lnTo>
                <a:lnTo>
                  <a:pt x="25303" y="11800"/>
                </a:lnTo>
                <a:lnTo>
                  <a:pt x="25316" y="11800"/>
                </a:lnTo>
                <a:lnTo>
                  <a:pt x="25330" y="11802"/>
                </a:lnTo>
                <a:lnTo>
                  <a:pt x="25344" y="11804"/>
                </a:lnTo>
                <a:lnTo>
                  <a:pt x="25374" y="11810"/>
                </a:lnTo>
                <a:lnTo>
                  <a:pt x="25402" y="11819"/>
                </a:lnTo>
                <a:lnTo>
                  <a:pt x="25425" y="11826"/>
                </a:lnTo>
                <a:lnTo>
                  <a:pt x="25438" y="11829"/>
                </a:lnTo>
                <a:lnTo>
                  <a:pt x="25457" y="11833"/>
                </a:lnTo>
                <a:lnTo>
                  <a:pt x="25475" y="11835"/>
                </a:lnTo>
                <a:lnTo>
                  <a:pt x="25485" y="11836"/>
                </a:lnTo>
                <a:lnTo>
                  <a:pt x="25494" y="11835"/>
                </a:lnTo>
                <a:lnTo>
                  <a:pt x="25503" y="11834"/>
                </a:lnTo>
                <a:lnTo>
                  <a:pt x="25512" y="11831"/>
                </a:lnTo>
                <a:lnTo>
                  <a:pt x="25537" y="11819"/>
                </a:lnTo>
                <a:lnTo>
                  <a:pt x="25546" y="11815"/>
                </a:lnTo>
                <a:lnTo>
                  <a:pt x="25553" y="11813"/>
                </a:lnTo>
                <a:lnTo>
                  <a:pt x="25561" y="11811"/>
                </a:lnTo>
                <a:lnTo>
                  <a:pt x="25571" y="11810"/>
                </a:lnTo>
                <a:lnTo>
                  <a:pt x="25598" y="11813"/>
                </a:lnTo>
                <a:lnTo>
                  <a:pt x="25607" y="11814"/>
                </a:lnTo>
                <a:lnTo>
                  <a:pt x="25616" y="11817"/>
                </a:lnTo>
                <a:lnTo>
                  <a:pt x="25624" y="11820"/>
                </a:lnTo>
                <a:lnTo>
                  <a:pt x="25631" y="11825"/>
                </a:lnTo>
                <a:lnTo>
                  <a:pt x="25645" y="11833"/>
                </a:lnTo>
                <a:lnTo>
                  <a:pt x="25653" y="11836"/>
                </a:lnTo>
                <a:lnTo>
                  <a:pt x="25662" y="11840"/>
                </a:lnTo>
                <a:lnTo>
                  <a:pt x="25671" y="11842"/>
                </a:lnTo>
                <a:lnTo>
                  <a:pt x="25680" y="11845"/>
                </a:lnTo>
                <a:lnTo>
                  <a:pt x="25687" y="11848"/>
                </a:lnTo>
                <a:lnTo>
                  <a:pt x="25692" y="11853"/>
                </a:lnTo>
                <a:lnTo>
                  <a:pt x="25696" y="11856"/>
                </a:lnTo>
                <a:lnTo>
                  <a:pt x="25699" y="11860"/>
                </a:lnTo>
                <a:lnTo>
                  <a:pt x="25700" y="11866"/>
                </a:lnTo>
                <a:lnTo>
                  <a:pt x="25700" y="11871"/>
                </a:lnTo>
                <a:lnTo>
                  <a:pt x="25699" y="11877"/>
                </a:lnTo>
                <a:lnTo>
                  <a:pt x="25698" y="11882"/>
                </a:lnTo>
                <a:lnTo>
                  <a:pt x="25692" y="11896"/>
                </a:lnTo>
                <a:lnTo>
                  <a:pt x="25687" y="11912"/>
                </a:lnTo>
                <a:lnTo>
                  <a:pt x="25680" y="11930"/>
                </a:lnTo>
                <a:lnTo>
                  <a:pt x="25678" y="11941"/>
                </a:lnTo>
                <a:lnTo>
                  <a:pt x="25676" y="11955"/>
                </a:lnTo>
                <a:lnTo>
                  <a:pt x="25675" y="11970"/>
                </a:lnTo>
                <a:lnTo>
                  <a:pt x="25675" y="11986"/>
                </a:lnTo>
                <a:lnTo>
                  <a:pt x="25676" y="11993"/>
                </a:lnTo>
                <a:lnTo>
                  <a:pt x="25678" y="12000"/>
                </a:lnTo>
                <a:lnTo>
                  <a:pt x="25680" y="12006"/>
                </a:lnTo>
                <a:lnTo>
                  <a:pt x="25683" y="12011"/>
                </a:lnTo>
                <a:lnTo>
                  <a:pt x="25688" y="12014"/>
                </a:lnTo>
                <a:lnTo>
                  <a:pt x="25693" y="12018"/>
                </a:lnTo>
                <a:lnTo>
                  <a:pt x="25699" y="12018"/>
                </a:lnTo>
                <a:lnTo>
                  <a:pt x="25706" y="12018"/>
                </a:lnTo>
                <a:lnTo>
                  <a:pt x="25747" y="12006"/>
                </a:lnTo>
                <a:lnTo>
                  <a:pt x="25760" y="12002"/>
                </a:lnTo>
                <a:lnTo>
                  <a:pt x="25771" y="12000"/>
                </a:lnTo>
                <a:lnTo>
                  <a:pt x="25782" y="11999"/>
                </a:lnTo>
                <a:lnTo>
                  <a:pt x="25785" y="12000"/>
                </a:lnTo>
                <a:lnTo>
                  <a:pt x="25789" y="12000"/>
                </a:lnTo>
                <a:lnTo>
                  <a:pt x="25793" y="12004"/>
                </a:lnTo>
                <a:lnTo>
                  <a:pt x="25795" y="12006"/>
                </a:lnTo>
                <a:lnTo>
                  <a:pt x="25797" y="12010"/>
                </a:lnTo>
                <a:lnTo>
                  <a:pt x="25798" y="12014"/>
                </a:lnTo>
                <a:lnTo>
                  <a:pt x="25801" y="12024"/>
                </a:lnTo>
                <a:lnTo>
                  <a:pt x="25803" y="12034"/>
                </a:lnTo>
                <a:lnTo>
                  <a:pt x="25805" y="12044"/>
                </a:lnTo>
                <a:lnTo>
                  <a:pt x="25807" y="12048"/>
                </a:lnTo>
                <a:lnTo>
                  <a:pt x="25810" y="12052"/>
                </a:lnTo>
                <a:lnTo>
                  <a:pt x="25815" y="12056"/>
                </a:lnTo>
                <a:lnTo>
                  <a:pt x="25819" y="12058"/>
                </a:lnTo>
                <a:lnTo>
                  <a:pt x="25826" y="12059"/>
                </a:lnTo>
                <a:lnTo>
                  <a:pt x="25833" y="12060"/>
                </a:lnTo>
                <a:lnTo>
                  <a:pt x="25846" y="12059"/>
                </a:lnTo>
                <a:lnTo>
                  <a:pt x="25860" y="12056"/>
                </a:lnTo>
                <a:lnTo>
                  <a:pt x="25873" y="12051"/>
                </a:lnTo>
                <a:lnTo>
                  <a:pt x="25887" y="12046"/>
                </a:lnTo>
                <a:lnTo>
                  <a:pt x="25917" y="12035"/>
                </a:lnTo>
                <a:lnTo>
                  <a:pt x="25931" y="12031"/>
                </a:lnTo>
                <a:lnTo>
                  <a:pt x="25944" y="12027"/>
                </a:lnTo>
                <a:lnTo>
                  <a:pt x="25956" y="12026"/>
                </a:lnTo>
                <a:lnTo>
                  <a:pt x="25967" y="12023"/>
                </a:lnTo>
                <a:lnTo>
                  <a:pt x="25988" y="12018"/>
                </a:lnTo>
                <a:lnTo>
                  <a:pt x="26009" y="12010"/>
                </a:lnTo>
                <a:lnTo>
                  <a:pt x="26031" y="12005"/>
                </a:lnTo>
                <a:lnTo>
                  <a:pt x="26040" y="12002"/>
                </a:lnTo>
                <a:lnTo>
                  <a:pt x="26051" y="12001"/>
                </a:lnTo>
                <a:lnTo>
                  <a:pt x="26062" y="12001"/>
                </a:lnTo>
                <a:lnTo>
                  <a:pt x="26073" y="12001"/>
                </a:lnTo>
                <a:lnTo>
                  <a:pt x="26085" y="12004"/>
                </a:lnTo>
                <a:lnTo>
                  <a:pt x="26097" y="12008"/>
                </a:lnTo>
                <a:lnTo>
                  <a:pt x="26108" y="12013"/>
                </a:lnTo>
                <a:lnTo>
                  <a:pt x="26121" y="12020"/>
                </a:lnTo>
                <a:lnTo>
                  <a:pt x="26124" y="12022"/>
                </a:lnTo>
                <a:lnTo>
                  <a:pt x="26128" y="12023"/>
                </a:lnTo>
                <a:lnTo>
                  <a:pt x="26135" y="12024"/>
                </a:lnTo>
                <a:lnTo>
                  <a:pt x="26142" y="12022"/>
                </a:lnTo>
                <a:lnTo>
                  <a:pt x="26149" y="12020"/>
                </a:lnTo>
                <a:lnTo>
                  <a:pt x="26155" y="12015"/>
                </a:lnTo>
                <a:lnTo>
                  <a:pt x="26162" y="12010"/>
                </a:lnTo>
                <a:lnTo>
                  <a:pt x="26175" y="12001"/>
                </a:lnTo>
                <a:lnTo>
                  <a:pt x="26186" y="11993"/>
                </a:lnTo>
                <a:lnTo>
                  <a:pt x="26194" y="11985"/>
                </a:lnTo>
                <a:lnTo>
                  <a:pt x="26206" y="11970"/>
                </a:lnTo>
                <a:lnTo>
                  <a:pt x="26212" y="11963"/>
                </a:lnTo>
                <a:lnTo>
                  <a:pt x="26219" y="11957"/>
                </a:lnTo>
                <a:lnTo>
                  <a:pt x="26229" y="11951"/>
                </a:lnTo>
                <a:lnTo>
                  <a:pt x="26241" y="11946"/>
                </a:lnTo>
                <a:lnTo>
                  <a:pt x="26255" y="11941"/>
                </a:lnTo>
                <a:lnTo>
                  <a:pt x="26264" y="11935"/>
                </a:lnTo>
                <a:lnTo>
                  <a:pt x="26267" y="11932"/>
                </a:lnTo>
                <a:lnTo>
                  <a:pt x="26269" y="11930"/>
                </a:lnTo>
                <a:lnTo>
                  <a:pt x="26270" y="11927"/>
                </a:lnTo>
                <a:lnTo>
                  <a:pt x="26270" y="11923"/>
                </a:lnTo>
                <a:lnTo>
                  <a:pt x="26268" y="11917"/>
                </a:lnTo>
                <a:lnTo>
                  <a:pt x="26263" y="11910"/>
                </a:lnTo>
                <a:lnTo>
                  <a:pt x="26249" y="11893"/>
                </a:lnTo>
                <a:lnTo>
                  <a:pt x="26239" y="11879"/>
                </a:lnTo>
                <a:lnTo>
                  <a:pt x="26232" y="11868"/>
                </a:lnTo>
                <a:lnTo>
                  <a:pt x="26226" y="11857"/>
                </a:lnTo>
                <a:lnTo>
                  <a:pt x="26223" y="11847"/>
                </a:lnTo>
                <a:lnTo>
                  <a:pt x="26222" y="11843"/>
                </a:lnTo>
                <a:lnTo>
                  <a:pt x="26223" y="11840"/>
                </a:lnTo>
                <a:lnTo>
                  <a:pt x="26224" y="11836"/>
                </a:lnTo>
                <a:lnTo>
                  <a:pt x="26227" y="11835"/>
                </a:lnTo>
                <a:lnTo>
                  <a:pt x="26232" y="11835"/>
                </a:lnTo>
                <a:lnTo>
                  <a:pt x="26239" y="11838"/>
                </a:lnTo>
                <a:lnTo>
                  <a:pt x="26249" y="11842"/>
                </a:lnTo>
                <a:lnTo>
                  <a:pt x="26260" y="11847"/>
                </a:lnTo>
                <a:lnTo>
                  <a:pt x="26280" y="11861"/>
                </a:lnTo>
                <a:lnTo>
                  <a:pt x="26291" y="11868"/>
                </a:lnTo>
                <a:lnTo>
                  <a:pt x="26302" y="11874"/>
                </a:lnTo>
                <a:lnTo>
                  <a:pt x="26312" y="11879"/>
                </a:lnTo>
                <a:lnTo>
                  <a:pt x="26321" y="11881"/>
                </a:lnTo>
                <a:lnTo>
                  <a:pt x="26330" y="11882"/>
                </a:lnTo>
                <a:lnTo>
                  <a:pt x="26339" y="11881"/>
                </a:lnTo>
                <a:lnTo>
                  <a:pt x="26346" y="11880"/>
                </a:lnTo>
                <a:lnTo>
                  <a:pt x="26355" y="11877"/>
                </a:lnTo>
                <a:lnTo>
                  <a:pt x="26363" y="11872"/>
                </a:lnTo>
                <a:lnTo>
                  <a:pt x="26369" y="11868"/>
                </a:lnTo>
                <a:lnTo>
                  <a:pt x="26376" y="11862"/>
                </a:lnTo>
                <a:lnTo>
                  <a:pt x="26381" y="11856"/>
                </a:lnTo>
                <a:lnTo>
                  <a:pt x="26386" y="11849"/>
                </a:lnTo>
                <a:lnTo>
                  <a:pt x="26392" y="11842"/>
                </a:lnTo>
                <a:lnTo>
                  <a:pt x="26396" y="11834"/>
                </a:lnTo>
                <a:lnTo>
                  <a:pt x="26399" y="11826"/>
                </a:lnTo>
                <a:lnTo>
                  <a:pt x="26403" y="11818"/>
                </a:lnTo>
                <a:lnTo>
                  <a:pt x="26405" y="11809"/>
                </a:lnTo>
                <a:lnTo>
                  <a:pt x="26406" y="11802"/>
                </a:lnTo>
                <a:lnTo>
                  <a:pt x="26407" y="11793"/>
                </a:lnTo>
                <a:lnTo>
                  <a:pt x="26408" y="11777"/>
                </a:lnTo>
                <a:lnTo>
                  <a:pt x="26408" y="11763"/>
                </a:lnTo>
                <a:lnTo>
                  <a:pt x="26406" y="11752"/>
                </a:lnTo>
                <a:lnTo>
                  <a:pt x="26404" y="11742"/>
                </a:lnTo>
                <a:lnTo>
                  <a:pt x="26399" y="11733"/>
                </a:lnTo>
                <a:lnTo>
                  <a:pt x="26394" y="11724"/>
                </a:lnTo>
                <a:lnTo>
                  <a:pt x="26380" y="11699"/>
                </a:lnTo>
                <a:lnTo>
                  <a:pt x="26378" y="11693"/>
                </a:lnTo>
                <a:lnTo>
                  <a:pt x="26376" y="11688"/>
                </a:lnTo>
                <a:lnTo>
                  <a:pt x="26376" y="11683"/>
                </a:lnTo>
                <a:lnTo>
                  <a:pt x="26376" y="11679"/>
                </a:lnTo>
                <a:lnTo>
                  <a:pt x="26377" y="11675"/>
                </a:lnTo>
                <a:lnTo>
                  <a:pt x="26379" y="11670"/>
                </a:lnTo>
                <a:lnTo>
                  <a:pt x="26384" y="11664"/>
                </a:lnTo>
                <a:lnTo>
                  <a:pt x="26392" y="11658"/>
                </a:lnTo>
                <a:lnTo>
                  <a:pt x="26401" y="11653"/>
                </a:lnTo>
                <a:lnTo>
                  <a:pt x="26410" y="11650"/>
                </a:lnTo>
                <a:lnTo>
                  <a:pt x="26419" y="11648"/>
                </a:lnTo>
                <a:lnTo>
                  <a:pt x="26431" y="11645"/>
                </a:lnTo>
                <a:lnTo>
                  <a:pt x="26441" y="11642"/>
                </a:lnTo>
                <a:lnTo>
                  <a:pt x="26449" y="11638"/>
                </a:lnTo>
                <a:lnTo>
                  <a:pt x="26458" y="11632"/>
                </a:lnTo>
                <a:lnTo>
                  <a:pt x="26466" y="11627"/>
                </a:lnTo>
                <a:lnTo>
                  <a:pt x="26472" y="11622"/>
                </a:lnTo>
                <a:lnTo>
                  <a:pt x="26484" y="11609"/>
                </a:lnTo>
                <a:lnTo>
                  <a:pt x="26496" y="11596"/>
                </a:lnTo>
                <a:lnTo>
                  <a:pt x="26507" y="11583"/>
                </a:lnTo>
                <a:lnTo>
                  <a:pt x="26513" y="11577"/>
                </a:lnTo>
                <a:lnTo>
                  <a:pt x="26520" y="11571"/>
                </a:lnTo>
                <a:lnTo>
                  <a:pt x="26527" y="11566"/>
                </a:lnTo>
                <a:lnTo>
                  <a:pt x="26536" y="11561"/>
                </a:lnTo>
                <a:lnTo>
                  <a:pt x="26546" y="11555"/>
                </a:lnTo>
                <a:lnTo>
                  <a:pt x="26554" y="11550"/>
                </a:lnTo>
                <a:lnTo>
                  <a:pt x="26560" y="11545"/>
                </a:lnTo>
                <a:lnTo>
                  <a:pt x="26563" y="11539"/>
                </a:lnTo>
                <a:lnTo>
                  <a:pt x="26567" y="11533"/>
                </a:lnTo>
                <a:lnTo>
                  <a:pt x="26568" y="11527"/>
                </a:lnTo>
                <a:lnTo>
                  <a:pt x="26568" y="11521"/>
                </a:lnTo>
                <a:lnTo>
                  <a:pt x="26568" y="11515"/>
                </a:lnTo>
                <a:lnTo>
                  <a:pt x="26567" y="11502"/>
                </a:lnTo>
                <a:lnTo>
                  <a:pt x="26565" y="11489"/>
                </a:lnTo>
                <a:lnTo>
                  <a:pt x="26567" y="11482"/>
                </a:lnTo>
                <a:lnTo>
                  <a:pt x="26569" y="11474"/>
                </a:lnTo>
                <a:lnTo>
                  <a:pt x="26571" y="11466"/>
                </a:lnTo>
                <a:lnTo>
                  <a:pt x="26576" y="11459"/>
                </a:lnTo>
                <a:lnTo>
                  <a:pt x="26575" y="11457"/>
                </a:lnTo>
                <a:lnTo>
                  <a:pt x="26572" y="11452"/>
                </a:lnTo>
                <a:lnTo>
                  <a:pt x="26560" y="11439"/>
                </a:lnTo>
                <a:lnTo>
                  <a:pt x="26522" y="11402"/>
                </a:lnTo>
                <a:lnTo>
                  <a:pt x="26482" y="11363"/>
                </a:lnTo>
                <a:lnTo>
                  <a:pt x="26460" y="11344"/>
                </a:lnTo>
                <a:lnTo>
                  <a:pt x="26453" y="11330"/>
                </a:lnTo>
                <a:lnTo>
                  <a:pt x="26444" y="11309"/>
                </a:lnTo>
                <a:lnTo>
                  <a:pt x="26435" y="11283"/>
                </a:lnTo>
                <a:lnTo>
                  <a:pt x="26427" y="11256"/>
                </a:lnTo>
                <a:lnTo>
                  <a:pt x="26421" y="11229"/>
                </a:lnTo>
                <a:lnTo>
                  <a:pt x="26419" y="11216"/>
                </a:lnTo>
                <a:lnTo>
                  <a:pt x="26418" y="11205"/>
                </a:lnTo>
                <a:lnTo>
                  <a:pt x="26419" y="11194"/>
                </a:lnTo>
                <a:lnTo>
                  <a:pt x="26420" y="11186"/>
                </a:lnTo>
                <a:lnTo>
                  <a:pt x="26423" y="11180"/>
                </a:lnTo>
                <a:lnTo>
                  <a:pt x="26425" y="11178"/>
                </a:lnTo>
                <a:lnTo>
                  <a:pt x="26428" y="11177"/>
                </a:lnTo>
                <a:lnTo>
                  <a:pt x="26434" y="11173"/>
                </a:lnTo>
                <a:lnTo>
                  <a:pt x="26440" y="11170"/>
                </a:lnTo>
                <a:lnTo>
                  <a:pt x="26444" y="11166"/>
                </a:lnTo>
                <a:lnTo>
                  <a:pt x="26447" y="11161"/>
                </a:lnTo>
                <a:lnTo>
                  <a:pt x="26450" y="11157"/>
                </a:lnTo>
                <a:lnTo>
                  <a:pt x="26454" y="11152"/>
                </a:lnTo>
                <a:lnTo>
                  <a:pt x="26458" y="11140"/>
                </a:lnTo>
                <a:lnTo>
                  <a:pt x="26460" y="11126"/>
                </a:lnTo>
                <a:lnTo>
                  <a:pt x="26460" y="11112"/>
                </a:lnTo>
                <a:lnTo>
                  <a:pt x="26460" y="11096"/>
                </a:lnTo>
                <a:lnTo>
                  <a:pt x="26459" y="11080"/>
                </a:lnTo>
                <a:lnTo>
                  <a:pt x="26457" y="11048"/>
                </a:lnTo>
                <a:lnTo>
                  <a:pt x="26456" y="11032"/>
                </a:lnTo>
                <a:lnTo>
                  <a:pt x="26456" y="11016"/>
                </a:lnTo>
                <a:lnTo>
                  <a:pt x="26457" y="11001"/>
                </a:lnTo>
                <a:lnTo>
                  <a:pt x="26459" y="10988"/>
                </a:lnTo>
                <a:lnTo>
                  <a:pt x="26463" y="10975"/>
                </a:lnTo>
                <a:lnTo>
                  <a:pt x="26467" y="10969"/>
                </a:lnTo>
                <a:lnTo>
                  <a:pt x="26470" y="10964"/>
                </a:lnTo>
                <a:lnTo>
                  <a:pt x="26487" y="10938"/>
                </a:lnTo>
                <a:lnTo>
                  <a:pt x="26494" y="10926"/>
                </a:lnTo>
                <a:lnTo>
                  <a:pt x="26500" y="10914"/>
                </a:lnTo>
                <a:lnTo>
                  <a:pt x="26506" y="10903"/>
                </a:lnTo>
                <a:lnTo>
                  <a:pt x="26509" y="10892"/>
                </a:lnTo>
                <a:lnTo>
                  <a:pt x="26512" y="10882"/>
                </a:lnTo>
                <a:lnTo>
                  <a:pt x="26516" y="10871"/>
                </a:lnTo>
                <a:lnTo>
                  <a:pt x="26517" y="10860"/>
                </a:lnTo>
                <a:lnTo>
                  <a:pt x="26518" y="10849"/>
                </a:lnTo>
                <a:lnTo>
                  <a:pt x="26518" y="10826"/>
                </a:lnTo>
                <a:lnTo>
                  <a:pt x="26516" y="10800"/>
                </a:lnTo>
                <a:lnTo>
                  <a:pt x="26512" y="10771"/>
                </a:lnTo>
                <a:lnTo>
                  <a:pt x="26507" y="10745"/>
                </a:lnTo>
                <a:lnTo>
                  <a:pt x="26504" y="10729"/>
                </a:lnTo>
                <a:lnTo>
                  <a:pt x="26501" y="10711"/>
                </a:lnTo>
                <a:lnTo>
                  <a:pt x="26500" y="10694"/>
                </a:lnTo>
                <a:lnTo>
                  <a:pt x="26500" y="10678"/>
                </a:lnTo>
                <a:lnTo>
                  <a:pt x="26501" y="10671"/>
                </a:lnTo>
                <a:lnTo>
                  <a:pt x="26504" y="10663"/>
                </a:lnTo>
                <a:lnTo>
                  <a:pt x="26506" y="10658"/>
                </a:lnTo>
                <a:lnTo>
                  <a:pt x="26509" y="10653"/>
                </a:lnTo>
                <a:lnTo>
                  <a:pt x="26511" y="10650"/>
                </a:lnTo>
                <a:lnTo>
                  <a:pt x="26513" y="10649"/>
                </a:lnTo>
                <a:lnTo>
                  <a:pt x="26518" y="10649"/>
                </a:lnTo>
                <a:lnTo>
                  <a:pt x="26522" y="10650"/>
                </a:lnTo>
                <a:lnTo>
                  <a:pt x="26525" y="10654"/>
                </a:lnTo>
                <a:lnTo>
                  <a:pt x="26533" y="10659"/>
                </a:lnTo>
                <a:lnTo>
                  <a:pt x="26537" y="10661"/>
                </a:lnTo>
                <a:lnTo>
                  <a:pt x="26538" y="10661"/>
                </a:lnTo>
                <a:lnTo>
                  <a:pt x="26539" y="10660"/>
                </a:lnTo>
                <a:lnTo>
                  <a:pt x="26543" y="10657"/>
                </a:lnTo>
                <a:lnTo>
                  <a:pt x="26544" y="10653"/>
                </a:lnTo>
                <a:lnTo>
                  <a:pt x="26545" y="10646"/>
                </a:lnTo>
                <a:lnTo>
                  <a:pt x="26545" y="10640"/>
                </a:lnTo>
                <a:lnTo>
                  <a:pt x="26543" y="10624"/>
                </a:lnTo>
                <a:lnTo>
                  <a:pt x="26538" y="10607"/>
                </a:lnTo>
                <a:lnTo>
                  <a:pt x="26530" y="10573"/>
                </a:lnTo>
                <a:lnTo>
                  <a:pt x="26526" y="10560"/>
                </a:lnTo>
                <a:lnTo>
                  <a:pt x="26525" y="10551"/>
                </a:lnTo>
                <a:lnTo>
                  <a:pt x="26526" y="10536"/>
                </a:lnTo>
                <a:lnTo>
                  <a:pt x="26530" y="10522"/>
                </a:lnTo>
                <a:lnTo>
                  <a:pt x="26535" y="10509"/>
                </a:lnTo>
                <a:lnTo>
                  <a:pt x="26542" y="10495"/>
                </a:lnTo>
                <a:lnTo>
                  <a:pt x="26549" y="10482"/>
                </a:lnTo>
                <a:lnTo>
                  <a:pt x="26558" y="10469"/>
                </a:lnTo>
                <a:lnTo>
                  <a:pt x="26575" y="10446"/>
                </a:lnTo>
                <a:lnTo>
                  <a:pt x="26578" y="10440"/>
                </a:lnTo>
                <a:lnTo>
                  <a:pt x="26582" y="10432"/>
                </a:lnTo>
                <a:lnTo>
                  <a:pt x="26585" y="10424"/>
                </a:lnTo>
                <a:lnTo>
                  <a:pt x="26587" y="10414"/>
                </a:lnTo>
                <a:lnTo>
                  <a:pt x="26590" y="10393"/>
                </a:lnTo>
                <a:lnTo>
                  <a:pt x="26591" y="10369"/>
                </a:lnTo>
                <a:lnTo>
                  <a:pt x="26591" y="10345"/>
                </a:lnTo>
                <a:lnTo>
                  <a:pt x="26591" y="10324"/>
                </a:lnTo>
                <a:lnTo>
                  <a:pt x="26591" y="10288"/>
                </a:lnTo>
                <a:lnTo>
                  <a:pt x="26590" y="10277"/>
                </a:lnTo>
                <a:lnTo>
                  <a:pt x="26589" y="10267"/>
                </a:lnTo>
                <a:lnTo>
                  <a:pt x="26586" y="10258"/>
                </a:lnTo>
                <a:lnTo>
                  <a:pt x="26583" y="10249"/>
                </a:lnTo>
                <a:lnTo>
                  <a:pt x="26574" y="10232"/>
                </a:lnTo>
                <a:lnTo>
                  <a:pt x="26564" y="10215"/>
                </a:lnTo>
                <a:lnTo>
                  <a:pt x="26555" y="10199"/>
                </a:lnTo>
                <a:lnTo>
                  <a:pt x="26545" y="10183"/>
                </a:lnTo>
                <a:lnTo>
                  <a:pt x="26542" y="10174"/>
                </a:lnTo>
                <a:lnTo>
                  <a:pt x="26538" y="10165"/>
                </a:lnTo>
                <a:lnTo>
                  <a:pt x="26535" y="10156"/>
                </a:lnTo>
                <a:lnTo>
                  <a:pt x="26534" y="10146"/>
                </a:lnTo>
                <a:lnTo>
                  <a:pt x="26532" y="10121"/>
                </a:lnTo>
                <a:lnTo>
                  <a:pt x="26531" y="10097"/>
                </a:lnTo>
                <a:lnTo>
                  <a:pt x="26531" y="10047"/>
                </a:lnTo>
                <a:lnTo>
                  <a:pt x="26530" y="10022"/>
                </a:lnTo>
                <a:lnTo>
                  <a:pt x="26527" y="9997"/>
                </a:lnTo>
                <a:lnTo>
                  <a:pt x="26523" y="9973"/>
                </a:lnTo>
                <a:lnTo>
                  <a:pt x="26521" y="9961"/>
                </a:lnTo>
                <a:lnTo>
                  <a:pt x="26517" y="9949"/>
                </a:lnTo>
                <a:lnTo>
                  <a:pt x="26514" y="9937"/>
                </a:lnTo>
                <a:lnTo>
                  <a:pt x="26513" y="9927"/>
                </a:lnTo>
                <a:lnTo>
                  <a:pt x="26514" y="9916"/>
                </a:lnTo>
                <a:lnTo>
                  <a:pt x="26517" y="9905"/>
                </a:lnTo>
                <a:lnTo>
                  <a:pt x="26520" y="9894"/>
                </a:lnTo>
                <a:lnTo>
                  <a:pt x="26524" y="9884"/>
                </a:lnTo>
                <a:lnTo>
                  <a:pt x="26536" y="9864"/>
                </a:lnTo>
                <a:lnTo>
                  <a:pt x="26549" y="9844"/>
                </a:lnTo>
                <a:lnTo>
                  <a:pt x="26561" y="9825"/>
                </a:lnTo>
                <a:lnTo>
                  <a:pt x="26567" y="9815"/>
                </a:lnTo>
                <a:lnTo>
                  <a:pt x="26571" y="9805"/>
                </a:lnTo>
                <a:lnTo>
                  <a:pt x="26574" y="9794"/>
                </a:lnTo>
                <a:lnTo>
                  <a:pt x="26577" y="9783"/>
                </a:lnTo>
                <a:lnTo>
                  <a:pt x="26580" y="9773"/>
                </a:lnTo>
                <a:lnTo>
                  <a:pt x="26583" y="9762"/>
                </a:lnTo>
                <a:lnTo>
                  <a:pt x="26586" y="9751"/>
                </a:lnTo>
                <a:lnTo>
                  <a:pt x="26591" y="9740"/>
                </a:lnTo>
                <a:lnTo>
                  <a:pt x="26602" y="9719"/>
                </a:lnTo>
                <a:lnTo>
                  <a:pt x="26615" y="9700"/>
                </a:lnTo>
                <a:lnTo>
                  <a:pt x="26629" y="9681"/>
                </a:lnTo>
                <a:lnTo>
                  <a:pt x="26642" y="9662"/>
                </a:lnTo>
                <a:lnTo>
                  <a:pt x="26654" y="9641"/>
                </a:lnTo>
                <a:lnTo>
                  <a:pt x="26660" y="9631"/>
                </a:lnTo>
                <a:lnTo>
                  <a:pt x="26664" y="9621"/>
                </a:lnTo>
                <a:lnTo>
                  <a:pt x="26674" y="9597"/>
                </a:lnTo>
                <a:lnTo>
                  <a:pt x="26685" y="9572"/>
                </a:lnTo>
                <a:lnTo>
                  <a:pt x="26697" y="9548"/>
                </a:lnTo>
                <a:lnTo>
                  <a:pt x="26709" y="9523"/>
                </a:lnTo>
                <a:lnTo>
                  <a:pt x="26723" y="9500"/>
                </a:lnTo>
                <a:lnTo>
                  <a:pt x="26738" y="9477"/>
                </a:lnTo>
                <a:lnTo>
                  <a:pt x="26754" y="9456"/>
                </a:lnTo>
                <a:lnTo>
                  <a:pt x="26771" y="9436"/>
                </a:lnTo>
                <a:lnTo>
                  <a:pt x="26789" y="9418"/>
                </a:lnTo>
                <a:lnTo>
                  <a:pt x="26799" y="9409"/>
                </a:lnTo>
                <a:lnTo>
                  <a:pt x="26806" y="9399"/>
                </a:lnTo>
                <a:lnTo>
                  <a:pt x="26810" y="9394"/>
                </a:lnTo>
                <a:lnTo>
                  <a:pt x="26812" y="9388"/>
                </a:lnTo>
                <a:lnTo>
                  <a:pt x="26813" y="9384"/>
                </a:lnTo>
                <a:lnTo>
                  <a:pt x="26813" y="9379"/>
                </a:lnTo>
                <a:lnTo>
                  <a:pt x="26812" y="9373"/>
                </a:lnTo>
                <a:lnTo>
                  <a:pt x="26810" y="9367"/>
                </a:lnTo>
                <a:lnTo>
                  <a:pt x="26806" y="9361"/>
                </a:lnTo>
                <a:lnTo>
                  <a:pt x="26801" y="9356"/>
                </a:lnTo>
                <a:lnTo>
                  <a:pt x="26794" y="9348"/>
                </a:lnTo>
                <a:lnTo>
                  <a:pt x="26786" y="9337"/>
                </a:lnTo>
                <a:lnTo>
                  <a:pt x="26776" y="9324"/>
                </a:lnTo>
                <a:lnTo>
                  <a:pt x="26767" y="9309"/>
                </a:lnTo>
                <a:lnTo>
                  <a:pt x="26760" y="9294"/>
                </a:lnTo>
                <a:lnTo>
                  <a:pt x="26757" y="9288"/>
                </a:lnTo>
                <a:lnTo>
                  <a:pt x="26756" y="9280"/>
                </a:lnTo>
                <a:lnTo>
                  <a:pt x="26756" y="9274"/>
                </a:lnTo>
                <a:lnTo>
                  <a:pt x="26757" y="9269"/>
                </a:lnTo>
                <a:lnTo>
                  <a:pt x="26761" y="9264"/>
                </a:lnTo>
                <a:lnTo>
                  <a:pt x="26766" y="9260"/>
                </a:lnTo>
                <a:lnTo>
                  <a:pt x="26781" y="9251"/>
                </a:lnTo>
                <a:lnTo>
                  <a:pt x="26799" y="9240"/>
                </a:lnTo>
                <a:lnTo>
                  <a:pt x="26815" y="9227"/>
                </a:lnTo>
                <a:lnTo>
                  <a:pt x="26831" y="9212"/>
                </a:lnTo>
                <a:lnTo>
                  <a:pt x="26838" y="9203"/>
                </a:lnTo>
                <a:lnTo>
                  <a:pt x="26844" y="9194"/>
                </a:lnTo>
                <a:lnTo>
                  <a:pt x="26850" y="9186"/>
                </a:lnTo>
                <a:lnTo>
                  <a:pt x="26854" y="9176"/>
                </a:lnTo>
                <a:lnTo>
                  <a:pt x="26857" y="9166"/>
                </a:lnTo>
                <a:lnTo>
                  <a:pt x="26859" y="9156"/>
                </a:lnTo>
                <a:lnTo>
                  <a:pt x="26861" y="9146"/>
                </a:lnTo>
                <a:lnTo>
                  <a:pt x="26858" y="9137"/>
                </a:lnTo>
                <a:lnTo>
                  <a:pt x="26855" y="9121"/>
                </a:lnTo>
                <a:lnTo>
                  <a:pt x="26851" y="9105"/>
                </a:lnTo>
                <a:lnTo>
                  <a:pt x="26841" y="9075"/>
                </a:lnTo>
                <a:lnTo>
                  <a:pt x="26838" y="9059"/>
                </a:lnTo>
                <a:lnTo>
                  <a:pt x="26835" y="9043"/>
                </a:lnTo>
                <a:lnTo>
                  <a:pt x="26835" y="9027"/>
                </a:lnTo>
                <a:lnTo>
                  <a:pt x="26836" y="9019"/>
                </a:lnTo>
                <a:lnTo>
                  <a:pt x="26838" y="9012"/>
                </a:lnTo>
                <a:lnTo>
                  <a:pt x="26840" y="9004"/>
                </a:lnTo>
                <a:lnTo>
                  <a:pt x="26843" y="8997"/>
                </a:lnTo>
                <a:lnTo>
                  <a:pt x="26851" y="8984"/>
                </a:lnTo>
                <a:lnTo>
                  <a:pt x="26861" y="8971"/>
                </a:lnTo>
                <a:lnTo>
                  <a:pt x="26871" y="8959"/>
                </a:lnTo>
                <a:lnTo>
                  <a:pt x="26883" y="8946"/>
                </a:lnTo>
                <a:lnTo>
                  <a:pt x="26894" y="8934"/>
                </a:lnTo>
                <a:lnTo>
                  <a:pt x="26904" y="8921"/>
                </a:lnTo>
                <a:lnTo>
                  <a:pt x="26912" y="8907"/>
                </a:lnTo>
                <a:lnTo>
                  <a:pt x="26917" y="8893"/>
                </a:lnTo>
                <a:lnTo>
                  <a:pt x="26921" y="8878"/>
                </a:lnTo>
                <a:lnTo>
                  <a:pt x="26925" y="8864"/>
                </a:lnTo>
                <a:lnTo>
                  <a:pt x="26927" y="8850"/>
                </a:lnTo>
                <a:lnTo>
                  <a:pt x="26930" y="8821"/>
                </a:lnTo>
                <a:lnTo>
                  <a:pt x="26931" y="8791"/>
                </a:lnTo>
                <a:lnTo>
                  <a:pt x="26932" y="8761"/>
                </a:lnTo>
                <a:lnTo>
                  <a:pt x="26932" y="8746"/>
                </a:lnTo>
                <a:lnTo>
                  <a:pt x="26934" y="8732"/>
                </a:lnTo>
                <a:lnTo>
                  <a:pt x="26936" y="8718"/>
                </a:lnTo>
                <a:lnTo>
                  <a:pt x="26940" y="8704"/>
                </a:lnTo>
                <a:lnTo>
                  <a:pt x="26944" y="8691"/>
                </a:lnTo>
                <a:lnTo>
                  <a:pt x="26951" y="8678"/>
                </a:lnTo>
                <a:lnTo>
                  <a:pt x="26956" y="8668"/>
                </a:lnTo>
                <a:lnTo>
                  <a:pt x="26964" y="8660"/>
                </a:lnTo>
                <a:lnTo>
                  <a:pt x="26978" y="8646"/>
                </a:lnTo>
                <a:lnTo>
                  <a:pt x="26985" y="8640"/>
                </a:lnTo>
                <a:lnTo>
                  <a:pt x="26993" y="8632"/>
                </a:lnTo>
                <a:lnTo>
                  <a:pt x="26998" y="8623"/>
                </a:lnTo>
                <a:lnTo>
                  <a:pt x="27004" y="8613"/>
                </a:lnTo>
                <a:lnTo>
                  <a:pt x="27017" y="8573"/>
                </a:lnTo>
                <a:lnTo>
                  <a:pt x="27024" y="8552"/>
                </a:lnTo>
                <a:lnTo>
                  <a:pt x="27031" y="8529"/>
                </a:lnTo>
                <a:lnTo>
                  <a:pt x="27035" y="8507"/>
                </a:lnTo>
                <a:lnTo>
                  <a:pt x="27040" y="8486"/>
                </a:lnTo>
                <a:lnTo>
                  <a:pt x="27042" y="8464"/>
                </a:lnTo>
                <a:lnTo>
                  <a:pt x="27042" y="8454"/>
                </a:lnTo>
                <a:lnTo>
                  <a:pt x="27042" y="8444"/>
                </a:lnTo>
                <a:lnTo>
                  <a:pt x="27040" y="8430"/>
                </a:lnTo>
                <a:lnTo>
                  <a:pt x="27037" y="8417"/>
                </a:lnTo>
                <a:lnTo>
                  <a:pt x="27032" y="8391"/>
                </a:lnTo>
                <a:lnTo>
                  <a:pt x="27025" y="8364"/>
                </a:lnTo>
                <a:lnTo>
                  <a:pt x="27023" y="8351"/>
                </a:lnTo>
                <a:lnTo>
                  <a:pt x="27021" y="8339"/>
                </a:lnTo>
                <a:lnTo>
                  <a:pt x="27020" y="8326"/>
                </a:lnTo>
                <a:lnTo>
                  <a:pt x="27021" y="8313"/>
                </a:lnTo>
                <a:lnTo>
                  <a:pt x="27022" y="8301"/>
                </a:lnTo>
                <a:lnTo>
                  <a:pt x="27025" y="8289"/>
                </a:lnTo>
                <a:lnTo>
                  <a:pt x="27031" y="8277"/>
                </a:lnTo>
                <a:lnTo>
                  <a:pt x="27038" y="8266"/>
                </a:lnTo>
                <a:lnTo>
                  <a:pt x="27047" y="8256"/>
                </a:lnTo>
                <a:lnTo>
                  <a:pt x="27060" y="8245"/>
                </a:lnTo>
                <a:lnTo>
                  <a:pt x="27082" y="8228"/>
                </a:lnTo>
                <a:lnTo>
                  <a:pt x="27104" y="8213"/>
                </a:lnTo>
                <a:lnTo>
                  <a:pt x="27126" y="8197"/>
                </a:lnTo>
                <a:lnTo>
                  <a:pt x="27136" y="8188"/>
                </a:lnTo>
                <a:lnTo>
                  <a:pt x="27146" y="8179"/>
                </a:lnTo>
                <a:lnTo>
                  <a:pt x="27151" y="8172"/>
                </a:lnTo>
                <a:lnTo>
                  <a:pt x="27156" y="8164"/>
                </a:lnTo>
                <a:lnTo>
                  <a:pt x="27159" y="8157"/>
                </a:lnTo>
                <a:lnTo>
                  <a:pt x="27162" y="8148"/>
                </a:lnTo>
                <a:lnTo>
                  <a:pt x="27165" y="8131"/>
                </a:lnTo>
                <a:lnTo>
                  <a:pt x="27168" y="8112"/>
                </a:lnTo>
                <a:lnTo>
                  <a:pt x="27170" y="8095"/>
                </a:lnTo>
                <a:lnTo>
                  <a:pt x="27171" y="8086"/>
                </a:lnTo>
                <a:lnTo>
                  <a:pt x="27173" y="8078"/>
                </a:lnTo>
                <a:lnTo>
                  <a:pt x="27176" y="8070"/>
                </a:lnTo>
                <a:lnTo>
                  <a:pt x="27181" y="8063"/>
                </a:lnTo>
                <a:lnTo>
                  <a:pt x="27185" y="8057"/>
                </a:lnTo>
                <a:lnTo>
                  <a:pt x="27191" y="8052"/>
                </a:lnTo>
                <a:lnTo>
                  <a:pt x="27199" y="8046"/>
                </a:lnTo>
                <a:lnTo>
                  <a:pt x="27208" y="8041"/>
                </a:lnTo>
                <a:lnTo>
                  <a:pt x="27231" y="8028"/>
                </a:lnTo>
                <a:lnTo>
                  <a:pt x="27258" y="8015"/>
                </a:lnTo>
                <a:lnTo>
                  <a:pt x="27285" y="8001"/>
                </a:lnTo>
                <a:lnTo>
                  <a:pt x="27311" y="7985"/>
                </a:lnTo>
                <a:lnTo>
                  <a:pt x="27323" y="7978"/>
                </a:lnTo>
                <a:lnTo>
                  <a:pt x="27332" y="7969"/>
                </a:lnTo>
                <a:lnTo>
                  <a:pt x="27342" y="7960"/>
                </a:lnTo>
                <a:lnTo>
                  <a:pt x="27350" y="7952"/>
                </a:lnTo>
                <a:lnTo>
                  <a:pt x="27355" y="7943"/>
                </a:lnTo>
                <a:lnTo>
                  <a:pt x="27357" y="7934"/>
                </a:lnTo>
                <a:lnTo>
                  <a:pt x="27362" y="7914"/>
                </a:lnTo>
                <a:lnTo>
                  <a:pt x="27366" y="7893"/>
                </a:lnTo>
                <a:lnTo>
                  <a:pt x="27373" y="7874"/>
                </a:lnTo>
                <a:lnTo>
                  <a:pt x="27380" y="7855"/>
                </a:lnTo>
                <a:lnTo>
                  <a:pt x="27385" y="7846"/>
                </a:lnTo>
                <a:lnTo>
                  <a:pt x="27389" y="7838"/>
                </a:lnTo>
                <a:lnTo>
                  <a:pt x="27395" y="7829"/>
                </a:lnTo>
                <a:lnTo>
                  <a:pt x="27402" y="7822"/>
                </a:lnTo>
                <a:lnTo>
                  <a:pt x="27408" y="7814"/>
                </a:lnTo>
                <a:lnTo>
                  <a:pt x="27417" y="7807"/>
                </a:lnTo>
                <a:lnTo>
                  <a:pt x="27426" y="7802"/>
                </a:lnTo>
                <a:lnTo>
                  <a:pt x="27436" y="7797"/>
                </a:lnTo>
                <a:lnTo>
                  <a:pt x="27447" y="7792"/>
                </a:lnTo>
                <a:lnTo>
                  <a:pt x="27461" y="7789"/>
                </a:lnTo>
                <a:lnTo>
                  <a:pt x="27474" y="7788"/>
                </a:lnTo>
                <a:lnTo>
                  <a:pt x="27487" y="7787"/>
                </a:lnTo>
                <a:lnTo>
                  <a:pt x="27501" y="7787"/>
                </a:lnTo>
                <a:lnTo>
                  <a:pt x="27514" y="7789"/>
                </a:lnTo>
                <a:lnTo>
                  <a:pt x="27540" y="7792"/>
                </a:lnTo>
                <a:lnTo>
                  <a:pt x="27548" y="7775"/>
                </a:lnTo>
                <a:lnTo>
                  <a:pt x="27568" y="7737"/>
                </a:lnTo>
                <a:lnTo>
                  <a:pt x="27589" y="7697"/>
                </a:lnTo>
                <a:lnTo>
                  <a:pt x="27596" y="7683"/>
                </a:lnTo>
                <a:lnTo>
                  <a:pt x="27602" y="7674"/>
                </a:lnTo>
                <a:lnTo>
                  <a:pt x="27609" y="7666"/>
                </a:lnTo>
                <a:lnTo>
                  <a:pt x="27618" y="7659"/>
                </a:lnTo>
                <a:lnTo>
                  <a:pt x="27636" y="7647"/>
                </a:lnTo>
                <a:lnTo>
                  <a:pt x="27645" y="7640"/>
                </a:lnTo>
                <a:lnTo>
                  <a:pt x="27654" y="7634"/>
                </a:lnTo>
                <a:lnTo>
                  <a:pt x="27661" y="7627"/>
                </a:lnTo>
                <a:lnTo>
                  <a:pt x="27667" y="7619"/>
                </a:lnTo>
                <a:lnTo>
                  <a:pt x="27671" y="7612"/>
                </a:lnTo>
                <a:lnTo>
                  <a:pt x="27674" y="7604"/>
                </a:lnTo>
                <a:lnTo>
                  <a:pt x="27680" y="7588"/>
                </a:lnTo>
                <a:lnTo>
                  <a:pt x="27683" y="7570"/>
                </a:lnTo>
                <a:lnTo>
                  <a:pt x="27685" y="7551"/>
                </a:lnTo>
                <a:lnTo>
                  <a:pt x="27686" y="7533"/>
                </a:lnTo>
                <a:lnTo>
                  <a:pt x="27687" y="7513"/>
                </a:lnTo>
                <a:lnTo>
                  <a:pt x="27688" y="7480"/>
                </a:lnTo>
                <a:lnTo>
                  <a:pt x="27689" y="7472"/>
                </a:lnTo>
                <a:lnTo>
                  <a:pt x="27691" y="7465"/>
                </a:lnTo>
                <a:lnTo>
                  <a:pt x="27696" y="7450"/>
                </a:lnTo>
                <a:lnTo>
                  <a:pt x="27702" y="7436"/>
                </a:lnTo>
                <a:lnTo>
                  <a:pt x="27711" y="7423"/>
                </a:lnTo>
                <a:lnTo>
                  <a:pt x="27721" y="7411"/>
                </a:lnTo>
                <a:lnTo>
                  <a:pt x="27731" y="7398"/>
                </a:lnTo>
                <a:lnTo>
                  <a:pt x="27740" y="7386"/>
                </a:lnTo>
                <a:lnTo>
                  <a:pt x="27749" y="7374"/>
                </a:lnTo>
                <a:lnTo>
                  <a:pt x="27758" y="7361"/>
                </a:lnTo>
                <a:lnTo>
                  <a:pt x="27764" y="7348"/>
                </a:lnTo>
                <a:lnTo>
                  <a:pt x="27770" y="7334"/>
                </a:lnTo>
                <a:lnTo>
                  <a:pt x="27774" y="7320"/>
                </a:lnTo>
                <a:lnTo>
                  <a:pt x="27783" y="7291"/>
                </a:lnTo>
                <a:lnTo>
                  <a:pt x="27790" y="7262"/>
                </a:lnTo>
                <a:lnTo>
                  <a:pt x="27794" y="7247"/>
                </a:lnTo>
                <a:lnTo>
                  <a:pt x="27795" y="7233"/>
                </a:lnTo>
                <a:lnTo>
                  <a:pt x="27797" y="7220"/>
                </a:lnTo>
                <a:lnTo>
                  <a:pt x="27798" y="7208"/>
                </a:lnTo>
                <a:lnTo>
                  <a:pt x="27802" y="7198"/>
                </a:lnTo>
                <a:lnTo>
                  <a:pt x="27804" y="7192"/>
                </a:lnTo>
                <a:lnTo>
                  <a:pt x="27808" y="7187"/>
                </a:lnTo>
                <a:lnTo>
                  <a:pt x="27812" y="7182"/>
                </a:lnTo>
                <a:lnTo>
                  <a:pt x="27817" y="7178"/>
                </a:lnTo>
                <a:lnTo>
                  <a:pt x="27824" y="7174"/>
                </a:lnTo>
                <a:lnTo>
                  <a:pt x="27832" y="7169"/>
                </a:lnTo>
                <a:lnTo>
                  <a:pt x="27848" y="7162"/>
                </a:lnTo>
                <a:lnTo>
                  <a:pt x="27865" y="7154"/>
                </a:lnTo>
                <a:lnTo>
                  <a:pt x="27881" y="7148"/>
                </a:lnTo>
                <a:lnTo>
                  <a:pt x="27898" y="7140"/>
                </a:lnTo>
                <a:lnTo>
                  <a:pt x="27913" y="7132"/>
                </a:lnTo>
                <a:lnTo>
                  <a:pt x="27928" y="7123"/>
                </a:lnTo>
                <a:lnTo>
                  <a:pt x="27942" y="7111"/>
                </a:lnTo>
                <a:lnTo>
                  <a:pt x="27949" y="7104"/>
                </a:lnTo>
                <a:lnTo>
                  <a:pt x="27955" y="7097"/>
                </a:lnTo>
                <a:lnTo>
                  <a:pt x="27923" y="7087"/>
                </a:lnTo>
                <a:lnTo>
                  <a:pt x="27890" y="7076"/>
                </a:lnTo>
                <a:close/>
              </a:path>
            </a:pathLst>
          </a:custGeom>
          <a:blipFill dpi="0" rotWithShape="1">
            <a:blip r:embed="rId6"/>
            <a:srcRect/>
            <a:stretch>
              <a:fillRect l="-6000" t="-9000" r="-15000" b="-14000"/>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AutoShape 10" descr="Icône Smiley, face Gratuit de Garden stroke"/>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8" name="Image 57"/>
          <p:cNvPicPr>
            <a:picLocks noChangeAspect="1"/>
          </p:cNvPicPr>
          <p:nvPr/>
        </p:nvPicPr>
        <p:blipFill>
          <a:blip r:embed="rId7"/>
          <a:stretch>
            <a:fillRect/>
          </a:stretch>
        </p:blipFill>
        <p:spPr>
          <a:xfrm rot="20841264">
            <a:off x="6972756" y="4255874"/>
            <a:ext cx="463578" cy="654379"/>
          </a:xfrm>
          <a:prstGeom prst="rect">
            <a:avLst/>
          </a:prstGeom>
        </p:spPr>
      </p:pic>
      <p:sp>
        <p:nvSpPr>
          <p:cNvPr id="59" name="ZoneTexte 58"/>
          <p:cNvSpPr txBox="1"/>
          <p:nvPr/>
        </p:nvSpPr>
        <p:spPr>
          <a:xfrm>
            <a:off x="7635935" y="4827824"/>
            <a:ext cx="3862263" cy="830997"/>
          </a:xfrm>
          <a:prstGeom prst="rect">
            <a:avLst/>
          </a:prstGeom>
          <a:noFill/>
        </p:spPr>
        <p:txBody>
          <a:bodyPr wrap="square" rtlCol="0">
            <a:spAutoFit/>
          </a:bodyPr>
          <a:lstStyle/>
          <a:p>
            <a:pPr algn="just"/>
            <a:r>
              <a:rPr lang="fr-FR" sz="1600" dirty="0">
                <a:solidFill>
                  <a:schemeClr val="tx2"/>
                </a:solidFill>
              </a:rPr>
              <a:t>Dans la forêt des Landes girondines, en bord de lac, un point de départ idéal pour visiter le Médoc ! </a:t>
            </a:r>
          </a:p>
        </p:txBody>
      </p:sp>
      <p:sp>
        <p:nvSpPr>
          <p:cNvPr id="60" name="ZoneTexte 59"/>
          <p:cNvSpPr txBox="1"/>
          <p:nvPr/>
        </p:nvSpPr>
        <p:spPr>
          <a:xfrm>
            <a:off x="7652790" y="5842696"/>
            <a:ext cx="3859922" cy="861774"/>
          </a:xfrm>
          <a:prstGeom prst="rect">
            <a:avLst/>
          </a:prstGeom>
          <a:noFill/>
        </p:spPr>
        <p:txBody>
          <a:bodyPr wrap="square" rtlCol="0">
            <a:spAutoFit/>
          </a:bodyPr>
          <a:lstStyle/>
          <a:p>
            <a:r>
              <a:rPr lang="fr-FR" sz="1600" dirty="0">
                <a:solidFill>
                  <a:schemeClr val="tx2"/>
                </a:solidFill>
              </a:rPr>
              <a:t>Excursions à Bordeaux, Cap Ferret, Lacanau, Le Verdon-sur-Mer, vigneron…</a:t>
            </a:r>
            <a:endParaRPr lang="fr-FR" sz="1600" b="1" dirty="0">
              <a:solidFill>
                <a:schemeClr val="tx2"/>
              </a:solidFill>
            </a:endParaRPr>
          </a:p>
          <a:p>
            <a:endParaRPr lang="fr-FR" dirty="0"/>
          </a:p>
        </p:txBody>
      </p:sp>
    </p:spTree>
    <p:extLst>
      <p:ext uri="{BB962C8B-B14F-4D97-AF65-F5344CB8AC3E}">
        <p14:creationId xmlns:p14="http://schemas.microsoft.com/office/powerpoint/2010/main" val="18364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0-#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500" fill="hold"/>
                                        <p:tgtEl>
                                          <p:spTgt spid="61"/>
                                        </p:tgtEl>
                                        <p:attrNameLst>
                                          <p:attrName>ppt_w</p:attrName>
                                        </p:attrNameLst>
                                      </p:cBhvr>
                                      <p:tavLst>
                                        <p:tav tm="0">
                                          <p:val>
                                            <p:fltVal val="0"/>
                                          </p:val>
                                        </p:tav>
                                        <p:tav tm="100000">
                                          <p:val>
                                            <p:strVal val="#ppt_w"/>
                                          </p:val>
                                        </p:tav>
                                      </p:tavLst>
                                    </p:anim>
                                    <p:anim calcmode="lin" valueType="num">
                                      <p:cBhvr>
                                        <p:cTn id="37" dur="500" fill="hold"/>
                                        <p:tgtEl>
                                          <p:spTgt spid="61"/>
                                        </p:tgtEl>
                                        <p:attrNameLst>
                                          <p:attrName>ppt_h</p:attrName>
                                        </p:attrNameLst>
                                      </p:cBhvr>
                                      <p:tavLst>
                                        <p:tav tm="0">
                                          <p:val>
                                            <p:fltVal val="0"/>
                                          </p:val>
                                        </p:tav>
                                        <p:tav tm="100000">
                                          <p:val>
                                            <p:strVal val="#ppt_h"/>
                                          </p:val>
                                        </p:tav>
                                      </p:tavLst>
                                    </p:anim>
                                    <p:animEffect transition="in" filter="fade">
                                      <p:cBhvr>
                                        <p:cTn id="3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4" grpId="0" animBg="1"/>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 49"/>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23225" y="2047458"/>
            <a:ext cx="3619316" cy="3619316"/>
          </a:xfrm>
          <a:prstGeom prst="rect">
            <a:avLst/>
          </a:prstGeom>
          <a:effectLst/>
        </p:spPr>
      </p:pic>
      <p:sp>
        <p:nvSpPr>
          <p:cNvPr id="2" name="Titre 1"/>
          <p:cNvSpPr>
            <a:spLocks noGrp="1"/>
          </p:cNvSpPr>
          <p:nvPr>
            <p:ph type="title"/>
          </p:nvPr>
        </p:nvSpPr>
        <p:spPr/>
        <p:txBody>
          <a:bodyPr>
            <a:normAutofit/>
          </a:bodyPr>
          <a:lstStyle/>
          <a:p>
            <a:r>
              <a:rPr lang="fr-FR" sz="3200" dirty="0"/>
              <a:t>Des séjours de qualité toute l’année</a:t>
            </a:r>
          </a:p>
        </p:txBody>
      </p:sp>
      <p:sp>
        <p:nvSpPr>
          <p:cNvPr id="15" name="AutoShape 2" descr="Pin Rouge De Bureau épingle à Dessin Réaliste. Clip Art Libres De Droits ,  Vecteurs Et Illustration. Image 79165944."/>
          <p:cNvSpPr>
            <a:spLocks noChangeAspect="1" noChangeArrowheads="1"/>
          </p:cNvSpPr>
          <p:nvPr/>
        </p:nvSpPr>
        <p:spPr bwMode="auto">
          <a:xfrm>
            <a:off x="-342916" y="2507871"/>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AutoShape 10" descr="Icône Smiley, face Gratuit de Garden stroke"/>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25" name="Graphique 24"/>
          <p:cNvGraphicFramePr>
            <a:graphicFrameLocks/>
          </p:cNvGraphicFramePr>
          <p:nvPr>
            <p:extLst>
              <p:ext uri="{D42A27DB-BD31-4B8C-83A1-F6EECF244321}">
                <p14:modId xmlns:p14="http://schemas.microsoft.com/office/powerpoint/2010/main" val="149003186"/>
              </p:ext>
            </p:extLst>
          </p:nvPr>
        </p:nvGraphicFramePr>
        <p:xfrm>
          <a:off x="3027129" y="1548551"/>
          <a:ext cx="5286681" cy="4867387"/>
        </p:xfrm>
        <a:graphic>
          <a:graphicData uri="http://schemas.openxmlformats.org/drawingml/2006/chart">
            <c:chart xmlns:c="http://schemas.openxmlformats.org/drawingml/2006/chart" xmlns:r="http://schemas.openxmlformats.org/officeDocument/2006/relationships" r:id="rId4"/>
          </a:graphicData>
        </a:graphic>
      </p:graphicFrame>
      <p:sp>
        <p:nvSpPr>
          <p:cNvPr id="23" name="ZoneTexte 22"/>
          <p:cNvSpPr txBox="1"/>
          <p:nvPr/>
        </p:nvSpPr>
        <p:spPr>
          <a:xfrm>
            <a:off x="8039394" y="3950249"/>
            <a:ext cx="3859922" cy="2400657"/>
          </a:xfrm>
          <a:prstGeom prst="rect">
            <a:avLst/>
          </a:prstGeom>
          <a:noFill/>
        </p:spPr>
        <p:txBody>
          <a:bodyPr wrap="square" rtlCol="0">
            <a:spAutoFit/>
          </a:bodyPr>
          <a:lstStyle/>
          <a:p>
            <a:r>
              <a:rPr lang="fr-FR" sz="7200" dirty="0" smtClean="0">
                <a:solidFill>
                  <a:schemeClr val="tx2"/>
                </a:solidFill>
                <a:latin typeface="Bahnschrift SemiLight Condensed" panose="020B0502040204020203" pitchFamily="34" charset="0"/>
              </a:rPr>
              <a:t>97% </a:t>
            </a:r>
          </a:p>
          <a:p>
            <a:r>
              <a:rPr lang="fr-FR" sz="4400" dirty="0" smtClean="0">
                <a:solidFill>
                  <a:schemeClr val="tx2"/>
                </a:solidFill>
                <a:latin typeface="Calibri" panose="020F0502020204030204" pitchFamily="34" charset="0"/>
                <a:cs typeface="Calibri" panose="020F0502020204030204" pitchFamily="34" charset="0"/>
              </a:rPr>
              <a:t>de satisfaction</a:t>
            </a:r>
          </a:p>
          <a:p>
            <a:r>
              <a:rPr lang="fr-FR" dirty="0">
                <a:solidFill>
                  <a:schemeClr val="tx2"/>
                </a:solidFill>
                <a:latin typeface="Calibri" panose="020F0502020204030204" pitchFamily="34" charset="0"/>
                <a:cs typeface="Calibri" panose="020F0502020204030204" pitchFamily="34" charset="0"/>
              </a:rPr>
              <a:t>c</a:t>
            </a:r>
            <a:r>
              <a:rPr lang="fr-FR" dirty="0" smtClean="0">
                <a:solidFill>
                  <a:schemeClr val="tx2"/>
                </a:solidFill>
                <a:latin typeface="Calibri" panose="020F0502020204030204" pitchFamily="34" charset="0"/>
                <a:cs typeface="Calibri" panose="020F0502020204030204" pitchFamily="34" charset="0"/>
              </a:rPr>
              <a:t>hez les partenaires et seniors</a:t>
            </a:r>
          </a:p>
          <a:p>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7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wheel(1)">
                                      <p:cBhvr>
                                        <p:cTn id="7" dur="2000"/>
                                        <p:tgtEl>
                                          <p:spTgt spid="2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wheel(1)">
                                      <p:cBhvr>
                                        <p:cTn id="12" dur="2000"/>
                                        <p:tgtEl>
                                          <p:spTgt spid="2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Sub>
          <a:bldChart bld="series"/>
        </p:bldSub>
      </p:bldGraphic>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SEV en groupe: comment faire?</a:t>
            </a:r>
            <a:endParaRPr lang="fr-FR" dirty="0"/>
          </a:p>
        </p:txBody>
      </p:sp>
      <p:sp>
        <p:nvSpPr>
          <p:cNvPr id="4" name="Forme libre 3"/>
          <p:cNvSpPr/>
          <p:nvPr/>
        </p:nvSpPr>
        <p:spPr>
          <a:xfrm>
            <a:off x="935243"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tx2"/>
                </a:solidFill>
              </a:rPr>
              <a:t>Conventionnement avec l’ANCV</a:t>
            </a:r>
            <a:endParaRPr lang="fr-FR" sz="1900" kern="1200" dirty="0">
              <a:solidFill>
                <a:schemeClr val="tx2"/>
              </a:solidFill>
            </a:endParaRPr>
          </a:p>
        </p:txBody>
      </p:sp>
      <p:sp>
        <p:nvSpPr>
          <p:cNvPr id="5" name="Forme libre 4"/>
          <p:cNvSpPr/>
          <p:nvPr/>
        </p:nvSpPr>
        <p:spPr>
          <a:xfrm>
            <a:off x="3651431" y="2306392"/>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7" name="Forme libre 6"/>
          <p:cNvSpPr/>
          <p:nvPr/>
        </p:nvSpPr>
        <p:spPr>
          <a:xfrm>
            <a:off x="4737906"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tx2"/>
                </a:solidFill>
              </a:rPr>
              <a:t>Constitution du groupe et demande d’attribution d’aides financières en lien avec le référent ANCV</a:t>
            </a:r>
            <a:endParaRPr lang="fr-FR" sz="1900" kern="1200" dirty="0">
              <a:solidFill>
                <a:schemeClr val="tx2"/>
              </a:solidFill>
            </a:endParaRPr>
          </a:p>
        </p:txBody>
      </p:sp>
      <p:sp>
        <p:nvSpPr>
          <p:cNvPr id="9" name="Forme libre 8"/>
          <p:cNvSpPr/>
          <p:nvPr/>
        </p:nvSpPr>
        <p:spPr>
          <a:xfrm>
            <a:off x="8540568"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bg1"/>
                </a:solidFill>
              </a:rPr>
              <a:t>Instruction de la demande et notification des aides</a:t>
            </a:r>
            <a:endParaRPr lang="fr-FR" sz="1900" kern="1200" dirty="0">
              <a:solidFill>
                <a:schemeClr val="bg1"/>
              </a:solidFill>
            </a:endParaRPr>
          </a:p>
        </p:txBody>
      </p:sp>
      <p:sp>
        <p:nvSpPr>
          <p:cNvPr id="11" name="Forme libre 10"/>
          <p:cNvSpPr/>
          <p:nvPr/>
        </p:nvSpPr>
        <p:spPr>
          <a:xfrm>
            <a:off x="8540568" y="4544531"/>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bg1"/>
                </a:solidFill>
              </a:rPr>
              <a:t>Choix du lieu et réservation par le porteur de projet</a:t>
            </a:r>
            <a:endParaRPr lang="fr-FR" sz="1900" kern="1200" dirty="0">
              <a:solidFill>
                <a:schemeClr val="bg1"/>
              </a:solidFill>
            </a:endParaRPr>
          </a:p>
        </p:txBody>
      </p:sp>
      <p:sp>
        <p:nvSpPr>
          <p:cNvPr id="13" name="Forme libre 12"/>
          <p:cNvSpPr/>
          <p:nvPr/>
        </p:nvSpPr>
        <p:spPr>
          <a:xfrm>
            <a:off x="4737906" y="4544531"/>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bg1"/>
                </a:solidFill>
              </a:rPr>
              <a:t>Inscription des participants et récupération des justificatifs par le porteur de projet</a:t>
            </a:r>
            <a:endParaRPr lang="fr-FR" sz="1900" kern="1200" dirty="0">
              <a:solidFill>
                <a:schemeClr val="bg1"/>
              </a:solidFill>
            </a:endParaRPr>
          </a:p>
        </p:txBody>
      </p:sp>
      <p:sp>
        <p:nvSpPr>
          <p:cNvPr id="15" name="Forme libre 14"/>
          <p:cNvSpPr/>
          <p:nvPr/>
        </p:nvSpPr>
        <p:spPr>
          <a:xfrm>
            <a:off x="935243" y="4544531"/>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dirty="0" smtClean="0">
                <a:solidFill>
                  <a:schemeClr val="bg1"/>
                </a:solidFill>
              </a:rPr>
              <a:t>Départ en vacances !</a:t>
            </a:r>
            <a:endParaRPr lang="fr-FR" sz="1900" kern="1200" dirty="0">
              <a:solidFill>
                <a:schemeClr val="bg1"/>
              </a:solidFill>
            </a:endParaRPr>
          </a:p>
        </p:txBody>
      </p:sp>
      <p:sp>
        <p:nvSpPr>
          <p:cNvPr id="16" name="Forme libre 15"/>
          <p:cNvSpPr/>
          <p:nvPr/>
        </p:nvSpPr>
        <p:spPr>
          <a:xfrm>
            <a:off x="7454093" y="2306392"/>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17" name="Forme libre 16"/>
          <p:cNvSpPr/>
          <p:nvPr/>
        </p:nvSpPr>
        <p:spPr>
          <a:xfrm rot="5400000">
            <a:off x="9355424" y="3664485"/>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18" name="Forme libre 17"/>
          <p:cNvSpPr/>
          <p:nvPr/>
        </p:nvSpPr>
        <p:spPr>
          <a:xfrm rot="10800000">
            <a:off x="7454093" y="5022579"/>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19" name="Forme libre 18"/>
          <p:cNvSpPr/>
          <p:nvPr/>
        </p:nvSpPr>
        <p:spPr>
          <a:xfrm rot="10800000">
            <a:off x="3651430" y="5022580"/>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20" name="Ellipse 19"/>
          <p:cNvSpPr/>
          <p:nvPr/>
        </p:nvSpPr>
        <p:spPr>
          <a:xfrm>
            <a:off x="589951" y="149309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1</a:t>
            </a:r>
            <a:endParaRPr lang="fr-FR" sz="3200" b="1" dirty="0">
              <a:solidFill>
                <a:schemeClr val="tx2">
                  <a:lumMod val="75000"/>
                </a:schemeClr>
              </a:solidFill>
            </a:endParaRPr>
          </a:p>
        </p:txBody>
      </p:sp>
      <p:sp>
        <p:nvSpPr>
          <p:cNvPr id="21" name="Ellipse 20"/>
          <p:cNvSpPr/>
          <p:nvPr/>
        </p:nvSpPr>
        <p:spPr>
          <a:xfrm>
            <a:off x="4325235" y="142164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2</a:t>
            </a:r>
            <a:endParaRPr lang="fr-FR" sz="3200" b="1" dirty="0">
              <a:solidFill>
                <a:schemeClr val="tx2">
                  <a:lumMod val="75000"/>
                </a:schemeClr>
              </a:solidFill>
            </a:endParaRPr>
          </a:p>
        </p:txBody>
      </p:sp>
      <p:sp>
        <p:nvSpPr>
          <p:cNvPr id="22" name="Ellipse 21"/>
          <p:cNvSpPr/>
          <p:nvPr/>
        </p:nvSpPr>
        <p:spPr>
          <a:xfrm>
            <a:off x="8195276" y="149309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3</a:t>
            </a:r>
            <a:endParaRPr lang="fr-FR" sz="3200" b="1" dirty="0">
              <a:solidFill>
                <a:schemeClr val="tx2">
                  <a:lumMod val="75000"/>
                </a:schemeClr>
              </a:solidFill>
            </a:endParaRPr>
          </a:p>
        </p:txBody>
      </p:sp>
      <p:sp>
        <p:nvSpPr>
          <p:cNvPr id="23" name="Ellipse 22"/>
          <p:cNvSpPr/>
          <p:nvPr/>
        </p:nvSpPr>
        <p:spPr>
          <a:xfrm>
            <a:off x="8130087" y="4206167"/>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4</a:t>
            </a:r>
            <a:endParaRPr lang="fr-FR" sz="3200" b="1" dirty="0">
              <a:solidFill>
                <a:schemeClr val="tx2">
                  <a:lumMod val="75000"/>
                </a:schemeClr>
              </a:solidFill>
            </a:endParaRPr>
          </a:p>
        </p:txBody>
      </p:sp>
      <p:sp>
        <p:nvSpPr>
          <p:cNvPr id="24" name="Ellipse 23"/>
          <p:cNvSpPr/>
          <p:nvPr/>
        </p:nvSpPr>
        <p:spPr>
          <a:xfrm>
            <a:off x="4392612" y="4144091"/>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5</a:t>
            </a:r>
            <a:endParaRPr lang="fr-FR" sz="3200" b="1" dirty="0">
              <a:solidFill>
                <a:schemeClr val="tx2">
                  <a:lumMod val="75000"/>
                </a:schemeClr>
              </a:solidFill>
            </a:endParaRPr>
          </a:p>
        </p:txBody>
      </p:sp>
      <p:sp>
        <p:nvSpPr>
          <p:cNvPr id="25" name="Ellipse 24"/>
          <p:cNvSpPr/>
          <p:nvPr/>
        </p:nvSpPr>
        <p:spPr>
          <a:xfrm>
            <a:off x="577805" y="4138458"/>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6</a:t>
            </a:r>
            <a:endParaRPr lang="fr-FR" sz="3200" b="1" dirty="0">
              <a:solidFill>
                <a:schemeClr val="tx2">
                  <a:lumMod val="75000"/>
                </a:schemeClr>
              </a:solidFill>
            </a:endParaRPr>
          </a:p>
        </p:txBody>
      </p:sp>
    </p:spTree>
    <p:extLst>
      <p:ext uri="{BB962C8B-B14F-4D97-AF65-F5344CB8AC3E}">
        <p14:creationId xmlns:p14="http://schemas.microsoft.com/office/powerpoint/2010/main" val="14398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500"/>
                                        <p:tgtEl>
                                          <p:spTgt spid="19"/>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1"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200" dirty="0" smtClean="0"/>
              <a:t>APPEL A PROJETS</a:t>
            </a:r>
            <a:endParaRPr lang="fr-FR" sz="3200" dirty="0"/>
          </a:p>
        </p:txBody>
      </p:sp>
      <p:sp>
        <p:nvSpPr>
          <p:cNvPr id="3" name="Sous-titre 2"/>
          <p:cNvSpPr>
            <a:spLocks noGrp="1"/>
          </p:cNvSpPr>
          <p:nvPr>
            <p:ph type="subTitle" idx="1"/>
          </p:nvPr>
        </p:nvSpPr>
        <p:spPr/>
        <p:txBody>
          <a:bodyPr/>
          <a:lstStyle/>
          <a:p>
            <a:r>
              <a:rPr lang="fr-FR" sz="2700" dirty="0" smtClean="0"/>
              <a:t>Départs en vacances des personnes âgées dépendantes</a:t>
            </a:r>
          </a:p>
          <a:p>
            <a:r>
              <a:rPr lang="fr-FR" sz="2700" dirty="0"/>
              <a:t>e</a:t>
            </a:r>
            <a:r>
              <a:rPr lang="fr-FR" sz="2700" baseline="0" dirty="0" smtClean="0"/>
              <a:t>t/ou</a:t>
            </a:r>
          </a:p>
          <a:p>
            <a:r>
              <a:rPr lang="fr-FR" sz="2700" dirty="0"/>
              <a:t>d</a:t>
            </a:r>
            <a:r>
              <a:rPr lang="fr-FR" sz="2700" dirty="0" smtClean="0"/>
              <a:t>e leurs aidants</a:t>
            </a:r>
            <a:endParaRPr lang="fr-FR" sz="2700" baseline="0" dirty="0" smtClean="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6230" y="4582885"/>
            <a:ext cx="3135086" cy="1763486"/>
          </a:xfrm>
          <a:prstGeom prst="rect">
            <a:avLst/>
          </a:prstGeom>
        </p:spPr>
      </p:pic>
    </p:spTree>
    <p:extLst>
      <p:ext uri="{BB962C8B-B14F-4D97-AF65-F5344CB8AC3E}">
        <p14:creationId xmlns:p14="http://schemas.microsoft.com/office/powerpoint/2010/main" val="2443511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Notre offre de services</a:t>
            </a:r>
          </a:p>
        </p:txBody>
      </p:sp>
      <p:grpSp>
        <p:nvGrpSpPr>
          <p:cNvPr id="13" name="Groupe 12"/>
          <p:cNvGrpSpPr/>
          <p:nvPr/>
        </p:nvGrpSpPr>
        <p:grpSpPr>
          <a:xfrm>
            <a:off x="5236066" y="1826894"/>
            <a:ext cx="2023200" cy="1986324"/>
            <a:chOff x="5236066" y="1826894"/>
            <a:chExt cx="2023200" cy="1986324"/>
          </a:xfrm>
        </p:grpSpPr>
        <p:pic>
          <p:nvPicPr>
            <p:cNvPr id="6" name="Picture 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6066" y="1826894"/>
              <a:ext cx="2023200" cy="1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à coins arrondis 4"/>
            <p:cNvSpPr/>
            <p:nvPr/>
          </p:nvSpPr>
          <p:spPr>
            <a:xfrm>
              <a:off x="5370287" y="3366786"/>
              <a:ext cx="1740471" cy="44643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Familles</a:t>
              </a:r>
              <a:endParaRPr lang="fr-FR" dirty="0"/>
            </a:p>
          </p:txBody>
        </p:sp>
      </p:grpSp>
      <p:grpSp>
        <p:nvGrpSpPr>
          <p:cNvPr id="15" name="Groupe 14"/>
          <p:cNvGrpSpPr/>
          <p:nvPr/>
        </p:nvGrpSpPr>
        <p:grpSpPr>
          <a:xfrm>
            <a:off x="7475340" y="1815172"/>
            <a:ext cx="2023200" cy="2020188"/>
            <a:chOff x="7475340" y="1815172"/>
            <a:chExt cx="2023200" cy="2020188"/>
          </a:xfrm>
        </p:grpSpPr>
        <p:pic>
          <p:nvPicPr>
            <p:cNvPr id="8"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340" y="1815172"/>
              <a:ext cx="2023200" cy="1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à coins arrondis 28"/>
            <p:cNvSpPr/>
            <p:nvPr/>
          </p:nvSpPr>
          <p:spPr>
            <a:xfrm>
              <a:off x="7616705" y="3388928"/>
              <a:ext cx="1740471" cy="44643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Seniors</a:t>
              </a:r>
              <a:endParaRPr lang="fr-FR" dirty="0"/>
            </a:p>
          </p:txBody>
        </p:sp>
      </p:grpSp>
      <p:grpSp>
        <p:nvGrpSpPr>
          <p:cNvPr id="25" name="Groupe 24"/>
          <p:cNvGrpSpPr/>
          <p:nvPr/>
        </p:nvGrpSpPr>
        <p:grpSpPr>
          <a:xfrm>
            <a:off x="5236066" y="4178356"/>
            <a:ext cx="2023200" cy="1936863"/>
            <a:chOff x="5236066" y="4178356"/>
            <a:chExt cx="2023200" cy="1936863"/>
          </a:xfrm>
        </p:grpSpPr>
        <p:pic>
          <p:nvPicPr>
            <p:cNvPr id="1029"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6066" y="4178356"/>
              <a:ext cx="2023200" cy="1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à coins arrondis 30"/>
            <p:cNvSpPr/>
            <p:nvPr/>
          </p:nvSpPr>
          <p:spPr>
            <a:xfrm>
              <a:off x="5370286" y="5668787"/>
              <a:ext cx="1740471" cy="44643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Isolés</a:t>
              </a:r>
              <a:endParaRPr lang="fr-FR" dirty="0"/>
            </a:p>
          </p:txBody>
        </p:sp>
      </p:grpSp>
      <p:grpSp>
        <p:nvGrpSpPr>
          <p:cNvPr id="23" name="Groupe 22"/>
          <p:cNvGrpSpPr/>
          <p:nvPr/>
        </p:nvGrpSpPr>
        <p:grpSpPr>
          <a:xfrm>
            <a:off x="9781857" y="1815172"/>
            <a:ext cx="2023200" cy="2011138"/>
            <a:chOff x="9781857" y="1815172"/>
            <a:chExt cx="2023200" cy="2011138"/>
          </a:xfrm>
        </p:grpSpPr>
        <p:pic>
          <p:nvPicPr>
            <p:cNvPr id="1027" name="Picture 3"/>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1857" y="1815172"/>
              <a:ext cx="2023200" cy="1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à coins arrondis 31"/>
            <p:cNvSpPr/>
            <p:nvPr/>
          </p:nvSpPr>
          <p:spPr>
            <a:xfrm>
              <a:off x="9923221" y="3379878"/>
              <a:ext cx="1740471" cy="44643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Jeunes</a:t>
              </a:r>
              <a:endParaRPr lang="fr-FR" dirty="0"/>
            </a:p>
          </p:txBody>
        </p:sp>
      </p:grpSp>
      <p:grpSp>
        <p:nvGrpSpPr>
          <p:cNvPr id="26" name="Groupe 25"/>
          <p:cNvGrpSpPr/>
          <p:nvPr/>
        </p:nvGrpSpPr>
        <p:grpSpPr>
          <a:xfrm>
            <a:off x="7460068" y="4169187"/>
            <a:ext cx="2024713" cy="1956785"/>
            <a:chOff x="7460068" y="4169187"/>
            <a:chExt cx="2024713" cy="1956785"/>
          </a:xfrm>
        </p:grpSpPr>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068" y="4169187"/>
              <a:ext cx="2024713" cy="1722816"/>
            </a:xfrm>
            <a:prstGeom prst="rect">
              <a:avLst/>
            </a:prstGeom>
          </p:spPr>
        </p:pic>
        <p:sp>
          <p:nvSpPr>
            <p:cNvPr id="33" name="Rectangle à coins arrondis 32"/>
            <p:cNvSpPr/>
            <p:nvPr/>
          </p:nvSpPr>
          <p:spPr>
            <a:xfrm>
              <a:off x="7616704" y="5679540"/>
              <a:ext cx="1740471" cy="44643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Aidants</a:t>
              </a:r>
              <a:endParaRPr lang="fr-FR" dirty="0"/>
            </a:p>
          </p:txBody>
        </p:sp>
      </p:grpSp>
      <p:grpSp>
        <p:nvGrpSpPr>
          <p:cNvPr id="27" name="Groupe 26"/>
          <p:cNvGrpSpPr/>
          <p:nvPr/>
        </p:nvGrpSpPr>
        <p:grpSpPr>
          <a:xfrm>
            <a:off x="9790595" y="4167603"/>
            <a:ext cx="2023200" cy="1958369"/>
            <a:chOff x="9790595" y="4167603"/>
            <a:chExt cx="2023200" cy="1958369"/>
          </a:xfrm>
        </p:grpSpPr>
        <p:pic>
          <p:nvPicPr>
            <p:cNvPr id="7" name="Picture 4"/>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90595" y="4167603"/>
              <a:ext cx="2023200" cy="1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à coins arrondis 33"/>
            <p:cNvSpPr/>
            <p:nvPr/>
          </p:nvSpPr>
          <p:spPr>
            <a:xfrm>
              <a:off x="9923222" y="5679540"/>
              <a:ext cx="1740471" cy="44643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PSH</a:t>
              </a:r>
              <a:endParaRPr lang="fr-FR" dirty="0"/>
            </a:p>
          </p:txBody>
        </p:sp>
      </p:grpSp>
      <p:grpSp>
        <p:nvGrpSpPr>
          <p:cNvPr id="37" name="Groupe 36"/>
          <p:cNvGrpSpPr/>
          <p:nvPr/>
        </p:nvGrpSpPr>
        <p:grpSpPr>
          <a:xfrm>
            <a:off x="457984" y="3002253"/>
            <a:ext cx="2190428" cy="618631"/>
            <a:chOff x="457984" y="3002253"/>
            <a:chExt cx="2190428" cy="618631"/>
          </a:xfrm>
        </p:grpSpPr>
        <p:sp>
          <p:nvSpPr>
            <p:cNvPr id="10" name="ZoneTexte 9"/>
            <p:cNvSpPr txBox="1"/>
            <p:nvPr/>
          </p:nvSpPr>
          <p:spPr>
            <a:xfrm>
              <a:off x="1067274" y="3002253"/>
              <a:ext cx="1581138" cy="618631"/>
            </a:xfrm>
            <a:prstGeom prst="rect">
              <a:avLst/>
            </a:prstGeom>
            <a:noFill/>
          </p:spPr>
          <p:txBody>
            <a:bodyPr wrap="square" rtlCol="0">
              <a:spAutoFit/>
            </a:bodyPr>
            <a:lstStyle/>
            <a:p>
              <a:pPr marL="0" lvl="1" defTabSz="844550">
                <a:lnSpc>
                  <a:spcPct val="90000"/>
                </a:lnSpc>
                <a:spcBef>
                  <a:spcPct val="0"/>
                </a:spcBef>
                <a:spcAft>
                  <a:spcPct val="15000"/>
                </a:spcAft>
              </a:pPr>
              <a:r>
                <a:rPr lang="fr-FR" sz="1900" dirty="0">
                  <a:solidFill>
                    <a:srgbClr val="253979"/>
                  </a:solidFill>
                </a:rPr>
                <a:t>1,6 </a:t>
              </a:r>
              <a:r>
                <a:rPr lang="fr-FR" sz="1900" dirty="0" smtClean="0">
                  <a:solidFill>
                    <a:srgbClr val="253979"/>
                  </a:solidFill>
                </a:rPr>
                <a:t>Mds € d’émission</a:t>
              </a:r>
              <a:endParaRPr lang="fr-FR" sz="1900" dirty="0">
                <a:solidFill>
                  <a:srgbClr val="253979"/>
                </a:solidFill>
              </a:endParaRPr>
            </a:p>
          </p:txBody>
        </p:sp>
        <p:pic>
          <p:nvPicPr>
            <p:cNvPr id="1026" name="Picture 2" descr="Euro Icon 1194147"/>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984" y="3021953"/>
              <a:ext cx="548947" cy="5489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e 39"/>
          <p:cNvGrpSpPr/>
          <p:nvPr/>
        </p:nvGrpSpPr>
        <p:grpSpPr>
          <a:xfrm>
            <a:off x="2824499" y="2969206"/>
            <a:ext cx="2440595" cy="725736"/>
            <a:chOff x="2824499" y="2969206"/>
            <a:chExt cx="2440595" cy="725736"/>
          </a:xfrm>
        </p:grpSpPr>
        <p:sp>
          <p:nvSpPr>
            <p:cNvPr id="9" name="ZoneTexte 8"/>
            <p:cNvSpPr txBox="1"/>
            <p:nvPr/>
          </p:nvSpPr>
          <p:spPr>
            <a:xfrm>
              <a:off x="3559196" y="3018573"/>
              <a:ext cx="1705898" cy="662489"/>
            </a:xfrm>
            <a:prstGeom prst="rect">
              <a:avLst/>
            </a:prstGeom>
            <a:noFill/>
          </p:spPr>
          <p:txBody>
            <a:bodyPr wrap="square" rtlCol="0">
              <a:spAutoFit/>
            </a:bodyPr>
            <a:lstStyle/>
            <a:p>
              <a:pPr marL="0" lvl="1" defTabSz="844550">
                <a:lnSpc>
                  <a:spcPct val="90000"/>
                </a:lnSpc>
                <a:spcBef>
                  <a:spcPct val="0"/>
                </a:spcBef>
                <a:spcAft>
                  <a:spcPct val="15000"/>
                </a:spcAft>
              </a:pPr>
              <a:r>
                <a:rPr lang="fr-FR" sz="1900" dirty="0">
                  <a:solidFill>
                    <a:srgbClr val="253979"/>
                  </a:solidFill>
                </a:rPr>
                <a:t>25 M € </a:t>
              </a:r>
              <a:endParaRPr lang="fr-FR" sz="1900" dirty="0" smtClean="0">
                <a:solidFill>
                  <a:srgbClr val="253979"/>
                </a:solidFill>
              </a:endParaRPr>
            </a:p>
            <a:p>
              <a:pPr marL="0" lvl="1" defTabSz="844550">
                <a:lnSpc>
                  <a:spcPct val="90000"/>
                </a:lnSpc>
                <a:spcBef>
                  <a:spcPct val="0"/>
                </a:spcBef>
                <a:spcAft>
                  <a:spcPct val="15000"/>
                </a:spcAft>
              </a:pPr>
              <a:r>
                <a:rPr lang="fr-FR" sz="1900" dirty="0" smtClean="0">
                  <a:solidFill>
                    <a:srgbClr val="253979"/>
                  </a:solidFill>
                </a:rPr>
                <a:t>de budget</a:t>
              </a:r>
              <a:endParaRPr lang="fr-FR" sz="1900" dirty="0">
                <a:solidFill>
                  <a:srgbClr val="253979"/>
                </a:solidFill>
              </a:endParaRPr>
            </a:p>
          </p:txBody>
        </p:sp>
        <p:pic>
          <p:nvPicPr>
            <p:cNvPr id="1030" name="Picture 6" descr="budget Icon 1345251"/>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24499" y="2969206"/>
              <a:ext cx="725736" cy="725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e 35"/>
          <p:cNvGrpSpPr/>
          <p:nvPr/>
        </p:nvGrpSpPr>
        <p:grpSpPr>
          <a:xfrm>
            <a:off x="2846740" y="1867427"/>
            <a:ext cx="2349629" cy="789078"/>
            <a:chOff x="2846740" y="1867427"/>
            <a:chExt cx="2349629" cy="789078"/>
          </a:xfrm>
        </p:grpSpPr>
        <p:sp>
          <p:nvSpPr>
            <p:cNvPr id="35" name="Rectangle 34"/>
            <p:cNvSpPr/>
            <p:nvPr/>
          </p:nvSpPr>
          <p:spPr>
            <a:xfrm>
              <a:off x="2846740" y="1867427"/>
              <a:ext cx="1972002" cy="78907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L’action sociale</a:t>
              </a:r>
            </a:p>
          </p:txBody>
        </p:sp>
        <p:sp>
          <p:nvSpPr>
            <p:cNvPr id="17" name="Flèche droite 16"/>
            <p:cNvSpPr/>
            <p:nvPr/>
          </p:nvSpPr>
          <p:spPr>
            <a:xfrm>
              <a:off x="4804228" y="2104571"/>
              <a:ext cx="392141" cy="33382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 name="Groupe 38"/>
          <p:cNvGrpSpPr/>
          <p:nvPr/>
        </p:nvGrpSpPr>
        <p:grpSpPr>
          <a:xfrm>
            <a:off x="426360" y="3835360"/>
            <a:ext cx="2216582" cy="677108"/>
            <a:chOff x="426360" y="3835360"/>
            <a:chExt cx="2216582" cy="677108"/>
          </a:xfrm>
        </p:grpSpPr>
        <p:pic>
          <p:nvPicPr>
            <p:cNvPr id="1028" name="Picture 4" descr="people Icon 3139685"/>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360" y="3878902"/>
              <a:ext cx="580571" cy="580571"/>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1067273" y="3835360"/>
              <a:ext cx="1575669" cy="677108"/>
            </a:xfrm>
            <a:prstGeom prst="rect">
              <a:avLst/>
            </a:prstGeom>
            <a:noFill/>
          </p:spPr>
          <p:txBody>
            <a:bodyPr wrap="square" rtlCol="0">
              <a:spAutoFit/>
            </a:bodyPr>
            <a:lstStyle/>
            <a:p>
              <a:pPr marL="0" lvl="1"/>
              <a:r>
                <a:rPr lang="fr-FR" sz="1900" dirty="0">
                  <a:solidFill>
                    <a:srgbClr val="253979"/>
                  </a:solidFill>
                </a:rPr>
                <a:t>4,6 M </a:t>
              </a:r>
              <a:r>
                <a:rPr lang="fr-FR" sz="1900" dirty="0" smtClean="0">
                  <a:solidFill>
                    <a:srgbClr val="253979"/>
                  </a:solidFill>
                </a:rPr>
                <a:t>bénéficiaires</a:t>
              </a:r>
              <a:endParaRPr lang="fr-FR" sz="1900" dirty="0">
                <a:solidFill>
                  <a:srgbClr val="253979"/>
                </a:solidFill>
              </a:endParaRPr>
            </a:p>
          </p:txBody>
        </p:sp>
      </p:grpSp>
      <p:grpSp>
        <p:nvGrpSpPr>
          <p:cNvPr id="42" name="Groupe 41"/>
          <p:cNvGrpSpPr/>
          <p:nvPr/>
        </p:nvGrpSpPr>
        <p:grpSpPr>
          <a:xfrm>
            <a:off x="2897081" y="3886985"/>
            <a:ext cx="1950689" cy="633752"/>
            <a:chOff x="2897081" y="3886985"/>
            <a:chExt cx="1950689" cy="633752"/>
          </a:xfrm>
        </p:grpSpPr>
        <p:pic>
          <p:nvPicPr>
            <p:cNvPr id="1032" name="Picture 8" descr="holiday Icon 2185778"/>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7081" y="3911137"/>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3559196" y="3886985"/>
              <a:ext cx="1288574" cy="618631"/>
            </a:xfrm>
            <a:prstGeom prst="rect">
              <a:avLst/>
            </a:prstGeom>
            <a:noFill/>
          </p:spPr>
          <p:txBody>
            <a:bodyPr wrap="square" rtlCol="0">
              <a:spAutoFit/>
            </a:bodyPr>
            <a:lstStyle/>
            <a:p>
              <a:pPr marL="0" lvl="1" defTabSz="844550">
                <a:lnSpc>
                  <a:spcPct val="90000"/>
                </a:lnSpc>
                <a:spcBef>
                  <a:spcPct val="0"/>
                </a:spcBef>
                <a:spcAft>
                  <a:spcPct val="15000"/>
                </a:spcAft>
              </a:pPr>
              <a:r>
                <a:rPr lang="fr-FR" sz="1900" dirty="0">
                  <a:solidFill>
                    <a:srgbClr val="253979"/>
                  </a:solidFill>
                </a:rPr>
                <a:t>280 000 </a:t>
              </a:r>
              <a:r>
                <a:rPr lang="fr-FR" sz="1900" dirty="0" smtClean="0">
                  <a:solidFill>
                    <a:srgbClr val="253979"/>
                  </a:solidFill>
                </a:rPr>
                <a:t>partants</a:t>
              </a:r>
              <a:endParaRPr lang="fr-FR" sz="1900" dirty="0">
                <a:solidFill>
                  <a:srgbClr val="253979"/>
                </a:solidFill>
              </a:endParaRPr>
            </a:p>
          </p:txBody>
        </p:sp>
      </p:grpSp>
      <p:grpSp>
        <p:nvGrpSpPr>
          <p:cNvPr id="43" name="Groupe 42"/>
          <p:cNvGrpSpPr/>
          <p:nvPr/>
        </p:nvGrpSpPr>
        <p:grpSpPr>
          <a:xfrm>
            <a:off x="2725903" y="4611789"/>
            <a:ext cx="2245367" cy="896902"/>
            <a:chOff x="2725903" y="4611789"/>
            <a:chExt cx="2245367" cy="896902"/>
          </a:xfrm>
        </p:grpSpPr>
        <p:pic>
          <p:nvPicPr>
            <p:cNvPr id="1034" name="Picture 10" descr="partners Icon 1267879"/>
            <p:cNvPicPr>
              <a:picLocks noChangeAspect="1" noChangeArrowheads="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5903" y="4611789"/>
              <a:ext cx="896902" cy="896902"/>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3564750" y="4760439"/>
              <a:ext cx="1406520" cy="618631"/>
            </a:xfrm>
            <a:prstGeom prst="rect">
              <a:avLst/>
            </a:prstGeom>
            <a:noFill/>
          </p:spPr>
          <p:txBody>
            <a:bodyPr wrap="square" rtlCol="0">
              <a:spAutoFit/>
            </a:bodyPr>
            <a:lstStyle/>
            <a:p>
              <a:pPr marL="0" lvl="1" defTabSz="844550">
                <a:lnSpc>
                  <a:spcPct val="90000"/>
                </a:lnSpc>
                <a:spcBef>
                  <a:spcPct val="0"/>
                </a:spcBef>
                <a:spcAft>
                  <a:spcPct val="15000"/>
                </a:spcAft>
              </a:pPr>
              <a:r>
                <a:rPr lang="fr-FR" sz="1900" dirty="0" smtClean="0">
                  <a:solidFill>
                    <a:srgbClr val="253979"/>
                  </a:solidFill>
                </a:rPr>
                <a:t>4 </a:t>
              </a:r>
              <a:r>
                <a:rPr lang="fr-FR" sz="1900" dirty="0">
                  <a:solidFill>
                    <a:srgbClr val="253979"/>
                  </a:solidFill>
                </a:rPr>
                <a:t>400 </a:t>
              </a:r>
              <a:r>
                <a:rPr lang="fr-FR" sz="1900" dirty="0" smtClean="0">
                  <a:solidFill>
                    <a:srgbClr val="253979"/>
                  </a:solidFill>
                </a:rPr>
                <a:t>partenaires</a:t>
              </a:r>
              <a:endParaRPr lang="fr-FR" sz="1900" dirty="0">
                <a:solidFill>
                  <a:srgbClr val="253979"/>
                </a:solidFill>
              </a:endParaRPr>
            </a:p>
          </p:txBody>
        </p:sp>
      </p:grpSp>
      <p:grpSp>
        <p:nvGrpSpPr>
          <p:cNvPr id="30" name="Groupe 29"/>
          <p:cNvGrpSpPr/>
          <p:nvPr/>
        </p:nvGrpSpPr>
        <p:grpSpPr>
          <a:xfrm>
            <a:off x="457983" y="1867091"/>
            <a:ext cx="2381030" cy="789078"/>
            <a:chOff x="457983" y="1867091"/>
            <a:chExt cx="2381030" cy="789078"/>
          </a:xfrm>
        </p:grpSpPr>
        <p:sp>
          <p:nvSpPr>
            <p:cNvPr id="41" name="Flèche droite 40"/>
            <p:cNvSpPr/>
            <p:nvPr/>
          </p:nvSpPr>
          <p:spPr>
            <a:xfrm>
              <a:off x="2446872" y="2104570"/>
              <a:ext cx="392141" cy="33382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457983" y="1867091"/>
              <a:ext cx="2017917" cy="789078"/>
              <a:chOff x="457983" y="1867091"/>
              <a:chExt cx="2017917" cy="789078"/>
            </a:xfrm>
          </p:grpSpPr>
          <p:sp>
            <p:nvSpPr>
              <p:cNvPr id="11" name="Rogner un rectangle à un seul coin 10"/>
              <p:cNvSpPr/>
              <p:nvPr/>
            </p:nvSpPr>
            <p:spPr>
              <a:xfrm>
                <a:off x="457983" y="1867091"/>
                <a:ext cx="1994645" cy="789078"/>
              </a:xfrm>
              <a:prstGeom prst="snip1Rect">
                <a:avLst>
                  <a:gd name="adj" fmla="val 260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 name="ZoneTexte 2"/>
              <p:cNvSpPr txBox="1"/>
              <p:nvPr/>
            </p:nvSpPr>
            <p:spPr>
              <a:xfrm>
                <a:off x="697166" y="1962220"/>
                <a:ext cx="1778734" cy="646331"/>
              </a:xfrm>
              <a:prstGeom prst="rect">
                <a:avLst/>
              </a:prstGeom>
              <a:noFill/>
            </p:spPr>
            <p:txBody>
              <a:bodyPr wrap="square" rtlCol="0">
                <a:spAutoFit/>
              </a:bodyPr>
              <a:lstStyle/>
              <a:p>
                <a:r>
                  <a:rPr lang="fr-FR" b="1" dirty="0">
                    <a:solidFill>
                      <a:schemeClr val="bg1"/>
                    </a:solidFill>
                  </a:rPr>
                  <a:t>Le </a:t>
                </a:r>
                <a:r>
                  <a:rPr lang="fr-FR" b="1" dirty="0" smtClean="0">
                    <a:solidFill>
                      <a:schemeClr val="bg1"/>
                    </a:solidFill>
                  </a:rPr>
                  <a:t>Chèque -Vacances</a:t>
                </a:r>
                <a:endParaRPr lang="fr-FR" b="1" dirty="0">
                  <a:solidFill>
                    <a:schemeClr val="bg1"/>
                  </a:solidFill>
                </a:endParaRPr>
              </a:p>
            </p:txBody>
          </p:sp>
        </p:grpSp>
      </p:grpSp>
    </p:spTree>
    <p:extLst>
      <p:ext uri="{BB962C8B-B14F-4D97-AF65-F5344CB8AC3E}">
        <p14:creationId xmlns:p14="http://schemas.microsoft.com/office/powerpoint/2010/main" val="97940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0-#ppt_w/2"/>
                                          </p:val>
                                        </p:tav>
                                        <p:tav tm="100000">
                                          <p:val>
                                            <p:strVal val="#ppt_x"/>
                                          </p:val>
                                        </p:tav>
                                      </p:tavLst>
                                    </p:anim>
                                    <p:anim calcmode="lin" valueType="num">
                                      <p:cBhvr additive="base">
                                        <p:cTn id="2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642252" y="4920237"/>
            <a:ext cx="2801257" cy="13393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 Ce que cela implique</a:t>
            </a:r>
          </a:p>
        </p:txBody>
      </p:sp>
      <p:sp>
        <p:nvSpPr>
          <p:cNvPr id="48" name="Rectangle à coins arrondis 47"/>
          <p:cNvSpPr/>
          <p:nvPr/>
        </p:nvSpPr>
        <p:spPr>
          <a:xfrm>
            <a:off x="8690423" y="1457228"/>
            <a:ext cx="2920995" cy="11589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à coins arrondis 46"/>
          <p:cNvSpPr/>
          <p:nvPr/>
        </p:nvSpPr>
        <p:spPr>
          <a:xfrm>
            <a:off x="5990773" y="1366464"/>
            <a:ext cx="3077022" cy="1275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624111" y="1344334"/>
            <a:ext cx="2801257" cy="13503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endParaRPr lang="fr-FR" sz="2000" dirty="0">
              <a:solidFill>
                <a:schemeClr val="bg1"/>
              </a:solidFill>
            </a:endParaRPr>
          </a:p>
        </p:txBody>
      </p:sp>
      <p:sp>
        <p:nvSpPr>
          <p:cNvPr id="71" name="Rectangle à coins arrondis 70"/>
          <p:cNvSpPr/>
          <p:nvPr/>
        </p:nvSpPr>
        <p:spPr>
          <a:xfrm>
            <a:off x="3283858" y="4963835"/>
            <a:ext cx="3077023" cy="1265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à coins arrondis 44"/>
          <p:cNvSpPr/>
          <p:nvPr/>
        </p:nvSpPr>
        <p:spPr>
          <a:xfrm>
            <a:off x="6034315" y="1457228"/>
            <a:ext cx="2920995" cy="115892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3265718" y="1373721"/>
            <a:ext cx="3077022" cy="1275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pPr algn="l"/>
            <a:r>
              <a:rPr lang="fr-FR" dirty="0" smtClean="0"/>
              <a:t>Une réponse à un besoin spécifique</a:t>
            </a:r>
            <a:endParaRPr lang="fr-FR" dirty="0"/>
          </a:p>
        </p:txBody>
      </p:sp>
      <p:sp>
        <p:nvSpPr>
          <p:cNvPr id="44" name="Rectangle à coins arrondis 43"/>
          <p:cNvSpPr/>
          <p:nvPr/>
        </p:nvSpPr>
        <p:spPr>
          <a:xfrm>
            <a:off x="3363689" y="1457228"/>
            <a:ext cx="2844798" cy="11589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smtClean="0">
                <a:solidFill>
                  <a:schemeClr val="tx2"/>
                </a:solidFill>
              </a:rPr>
              <a:t>Difficultés organisationnelles et financières pour les vacances d’une personne âgée dépendante</a:t>
            </a:r>
            <a:endParaRPr lang="fr-FR" sz="1600" b="1" dirty="0">
              <a:solidFill>
                <a:schemeClr val="tx2"/>
              </a:solidFill>
            </a:endParaRPr>
          </a:p>
        </p:txBody>
      </p:sp>
      <p:sp>
        <p:nvSpPr>
          <p:cNvPr id="61" name="Rectangle à coins arrondis 60"/>
          <p:cNvSpPr/>
          <p:nvPr/>
        </p:nvSpPr>
        <p:spPr>
          <a:xfrm>
            <a:off x="8708564" y="3238002"/>
            <a:ext cx="2920995" cy="11619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solidFill>
                <a:schemeClr val="tx2"/>
              </a:solidFill>
            </a:endParaRPr>
          </a:p>
        </p:txBody>
      </p:sp>
      <p:sp>
        <p:nvSpPr>
          <p:cNvPr id="62" name="Rectangle à coins arrondis 61"/>
          <p:cNvSpPr/>
          <p:nvPr/>
        </p:nvSpPr>
        <p:spPr>
          <a:xfrm>
            <a:off x="6008914" y="3205145"/>
            <a:ext cx="3077022" cy="1279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642252" y="3139376"/>
            <a:ext cx="2801257" cy="13538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r>
              <a:rPr lang="fr-FR" b="1" dirty="0">
                <a:solidFill>
                  <a:schemeClr val="bg1"/>
                </a:solidFill>
              </a:rPr>
              <a:t>Un </a:t>
            </a:r>
            <a:r>
              <a:rPr lang="fr-FR" b="1" dirty="0" smtClean="0">
                <a:solidFill>
                  <a:schemeClr val="bg1"/>
                </a:solidFill>
              </a:rPr>
              <a:t>appel à projets de </a:t>
            </a:r>
            <a:r>
              <a:rPr lang="fr-FR" b="1" dirty="0">
                <a:solidFill>
                  <a:schemeClr val="bg1"/>
                </a:solidFill>
              </a:rPr>
              <a:t>l’ANCV</a:t>
            </a:r>
          </a:p>
        </p:txBody>
      </p:sp>
      <p:sp>
        <p:nvSpPr>
          <p:cNvPr id="64" name="Rectangle à coins arrondis 63"/>
          <p:cNvSpPr/>
          <p:nvPr/>
        </p:nvSpPr>
        <p:spPr>
          <a:xfrm>
            <a:off x="6037942" y="3252516"/>
            <a:ext cx="2920995"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p>
        </p:txBody>
      </p:sp>
      <p:sp>
        <p:nvSpPr>
          <p:cNvPr id="65" name="Rectangle à coins arrondis 64"/>
          <p:cNvSpPr/>
          <p:nvPr/>
        </p:nvSpPr>
        <p:spPr>
          <a:xfrm>
            <a:off x="3283859" y="3197888"/>
            <a:ext cx="3077022" cy="1279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à coins arrondis 65"/>
          <p:cNvSpPr/>
          <p:nvPr/>
        </p:nvSpPr>
        <p:spPr>
          <a:xfrm>
            <a:off x="3381830" y="3252518"/>
            <a:ext cx="2844798"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a:solidFill>
                  <a:schemeClr val="tx2"/>
                </a:solidFill>
              </a:rPr>
              <a:t>Des séjours de </a:t>
            </a:r>
            <a:r>
              <a:rPr lang="fr-FR" sz="1600" b="1" dirty="0" smtClean="0">
                <a:solidFill>
                  <a:schemeClr val="tx2"/>
                </a:solidFill>
              </a:rPr>
              <a:t>1 à 3 nuits</a:t>
            </a:r>
            <a:endParaRPr lang="fr-FR" sz="1600" dirty="0">
              <a:solidFill>
                <a:schemeClr val="tx2"/>
              </a:solidFill>
            </a:endParaRPr>
          </a:p>
        </p:txBody>
      </p:sp>
      <p:sp>
        <p:nvSpPr>
          <p:cNvPr id="68" name="Rectangle à coins arrondis 67"/>
          <p:cNvSpPr/>
          <p:nvPr/>
        </p:nvSpPr>
        <p:spPr>
          <a:xfrm>
            <a:off x="6008914" y="4789607"/>
            <a:ext cx="3077022" cy="15123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à coins arrondis 69"/>
          <p:cNvSpPr/>
          <p:nvPr/>
        </p:nvSpPr>
        <p:spPr>
          <a:xfrm>
            <a:off x="7623445" y="4806583"/>
            <a:ext cx="3987973" cy="8117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fr-FR" sz="1600" b="1" dirty="0" smtClean="0">
                <a:solidFill>
                  <a:schemeClr val="tx2"/>
                </a:solidFill>
              </a:rPr>
              <a:t>Bâtir un projet de vacances et son budget, le mener à bien et conserver les justificatifs</a:t>
            </a:r>
            <a:endParaRPr lang="fr-FR" sz="1600" b="1" dirty="0">
              <a:solidFill>
                <a:schemeClr val="tx2"/>
              </a:solidFill>
            </a:endParaRPr>
          </a:p>
        </p:txBody>
      </p:sp>
      <p:sp>
        <p:nvSpPr>
          <p:cNvPr id="75" name="Flèche droite 74"/>
          <p:cNvSpPr/>
          <p:nvPr/>
        </p:nvSpPr>
        <p:spPr>
          <a:xfrm rot="823526">
            <a:off x="6052981" y="5705393"/>
            <a:ext cx="1534155" cy="46432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6295566" y="1542739"/>
            <a:ext cx="2623466" cy="978729"/>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Le fardeau de l’aidant ne rend pas aisé la planification d’un séjour, seul ou avec l’aidé</a:t>
            </a:r>
            <a:endParaRPr lang="fr-FR" sz="1600" b="1" dirty="0">
              <a:solidFill>
                <a:schemeClr val="tx2"/>
              </a:solidFill>
            </a:endParaRPr>
          </a:p>
        </p:txBody>
      </p:sp>
      <p:sp>
        <p:nvSpPr>
          <p:cNvPr id="67" name="Rectangle à coins arrondis 66"/>
          <p:cNvSpPr/>
          <p:nvPr/>
        </p:nvSpPr>
        <p:spPr>
          <a:xfrm>
            <a:off x="7637956" y="5717897"/>
            <a:ext cx="3991604" cy="8117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2"/>
                </a:solidFill>
              </a:rPr>
              <a:t>Constituer un groupe de personnes âgées dépendantes et/ou de leurs aidants</a:t>
            </a:r>
            <a:endParaRPr lang="fr-FR" sz="1600" b="1" dirty="0">
              <a:solidFill>
                <a:schemeClr val="tx2"/>
              </a:solidFill>
            </a:endParaRPr>
          </a:p>
        </p:txBody>
      </p:sp>
      <p:sp>
        <p:nvSpPr>
          <p:cNvPr id="74" name="Flèche droite 73"/>
          <p:cNvSpPr/>
          <p:nvPr/>
        </p:nvSpPr>
        <p:spPr>
          <a:xfrm rot="20872575">
            <a:off x="6069947" y="5116432"/>
            <a:ext cx="1502441" cy="46432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à coins arrondis 71"/>
          <p:cNvSpPr/>
          <p:nvPr/>
        </p:nvSpPr>
        <p:spPr>
          <a:xfrm>
            <a:off x="3381830" y="5032351"/>
            <a:ext cx="2844798" cy="11494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a:t>Etre un acteur social en lien avec des personnes âgées </a:t>
            </a:r>
            <a:r>
              <a:rPr lang="fr-FR" sz="1600" b="1" dirty="0" smtClean="0"/>
              <a:t>dépendantes et </a:t>
            </a:r>
            <a:r>
              <a:rPr lang="fr-FR" sz="1600" b="1" dirty="0"/>
              <a:t>des aidants</a:t>
            </a:r>
          </a:p>
        </p:txBody>
      </p:sp>
      <p:sp>
        <p:nvSpPr>
          <p:cNvPr id="77" name="ZoneTexte 76"/>
          <p:cNvSpPr txBox="1"/>
          <p:nvPr/>
        </p:nvSpPr>
        <p:spPr>
          <a:xfrm>
            <a:off x="660393" y="1542739"/>
            <a:ext cx="2623466" cy="923330"/>
          </a:xfrm>
          <a:prstGeom prst="rect">
            <a:avLst/>
          </a:prstGeom>
          <a:noFill/>
        </p:spPr>
        <p:txBody>
          <a:bodyPr wrap="square" rtlCol="0">
            <a:spAutoFit/>
          </a:bodyPr>
          <a:lstStyle/>
          <a:p>
            <a:pPr lvl="0" algn="ctr"/>
            <a:r>
              <a:rPr lang="fr-FR" b="1" dirty="0">
                <a:solidFill>
                  <a:schemeClr val="bg1"/>
                </a:solidFill>
                <a:latin typeface="+mj-lt"/>
              </a:rPr>
              <a:t>Une </a:t>
            </a:r>
            <a:r>
              <a:rPr lang="fr-FR" b="1" dirty="0" smtClean="0">
                <a:solidFill>
                  <a:schemeClr val="bg1"/>
                </a:solidFill>
                <a:latin typeface="+mj-lt"/>
              </a:rPr>
              <a:t>problématique :  </a:t>
            </a:r>
            <a:r>
              <a:rPr lang="fr-FR" dirty="0">
                <a:solidFill>
                  <a:schemeClr val="bg1"/>
                </a:solidFill>
                <a:latin typeface="+mj-lt"/>
              </a:rPr>
              <a:t>l’abandon des </a:t>
            </a:r>
            <a:r>
              <a:rPr lang="fr-FR" dirty="0" smtClean="0">
                <a:solidFill>
                  <a:schemeClr val="bg1"/>
                </a:solidFill>
                <a:latin typeface="+mj-lt"/>
              </a:rPr>
              <a:t>vacances</a:t>
            </a:r>
            <a:endParaRPr lang="fr-FR" sz="2000" dirty="0">
              <a:solidFill>
                <a:schemeClr val="bg1"/>
              </a:solidFill>
              <a:latin typeface="+mj-lt"/>
            </a:endParaRPr>
          </a:p>
        </p:txBody>
      </p:sp>
      <p:sp>
        <p:nvSpPr>
          <p:cNvPr id="78" name="ZoneTexte 77"/>
          <p:cNvSpPr txBox="1"/>
          <p:nvPr/>
        </p:nvSpPr>
        <p:spPr>
          <a:xfrm>
            <a:off x="9114676" y="1547324"/>
            <a:ext cx="2474971" cy="978729"/>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Besoin d’accompagnement et de résilience renforcé dans la crise sanitaire</a:t>
            </a:r>
            <a:endParaRPr lang="fr-FR" sz="1600" b="1" dirty="0">
              <a:solidFill>
                <a:schemeClr val="tx2"/>
              </a:solidFill>
            </a:endParaRPr>
          </a:p>
        </p:txBody>
      </p:sp>
      <p:sp>
        <p:nvSpPr>
          <p:cNvPr id="79" name="ZoneTexte 78"/>
          <p:cNvSpPr txBox="1"/>
          <p:nvPr/>
        </p:nvSpPr>
        <p:spPr>
          <a:xfrm>
            <a:off x="6295566" y="3456546"/>
            <a:ext cx="2623466" cy="757130"/>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Le programme totalement à la main du porteur de projet</a:t>
            </a:r>
            <a:endParaRPr lang="fr-FR" sz="1600" dirty="0">
              <a:solidFill>
                <a:schemeClr val="tx2"/>
              </a:solidFill>
            </a:endParaRPr>
          </a:p>
        </p:txBody>
      </p:sp>
      <p:sp>
        <p:nvSpPr>
          <p:cNvPr id="80" name="ZoneTexte 79"/>
          <p:cNvSpPr txBox="1"/>
          <p:nvPr/>
        </p:nvSpPr>
        <p:spPr>
          <a:xfrm>
            <a:off x="9209014" y="3456981"/>
            <a:ext cx="2286297" cy="757130"/>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a:solidFill>
                  <a:schemeClr val="tx2"/>
                </a:solidFill>
              </a:rPr>
              <a:t>Une aide </a:t>
            </a:r>
            <a:r>
              <a:rPr lang="fr-FR" sz="1600" b="1" dirty="0" smtClean="0">
                <a:solidFill>
                  <a:schemeClr val="tx2"/>
                </a:solidFill>
              </a:rPr>
              <a:t>financière versée en amont du séjour</a:t>
            </a:r>
            <a:endParaRPr lang="fr-FR" sz="1600" b="1" dirty="0">
              <a:solidFill>
                <a:schemeClr val="tx2"/>
              </a:solidFill>
            </a:endParaRPr>
          </a:p>
        </p:txBody>
      </p:sp>
    </p:spTree>
    <p:extLst>
      <p:ext uri="{BB962C8B-B14F-4D97-AF65-F5344CB8AC3E}">
        <p14:creationId xmlns:p14="http://schemas.microsoft.com/office/powerpoint/2010/main" val="35629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par>
                                <p:cTn id="51" presetID="1" presetClass="entr" presetSubtype="0" fill="hold" grpId="0" nodeType="withEffect">
                                  <p:stCondLst>
                                    <p:cond delay="50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48" grpId="0" animBg="1"/>
      <p:bldP spid="43" grpId="0" animBg="1"/>
      <p:bldP spid="45" grpId="0" animBg="1"/>
      <p:bldP spid="44" grpId="0" animBg="1"/>
      <p:bldP spid="61" grpId="0" animBg="1"/>
      <p:bldP spid="63" grpId="0" animBg="1"/>
      <p:bldP spid="64" grpId="0" animBg="1"/>
      <p:bldP spid="66" grpId="0" animBg="1"/>
      <p:bldP spid="70" grpId="0" animBg="1"/>
      <p:bldP spid="75" grpId="0" animBg="1"/>
      <p:bldP spid="73" grpId="0"/>
      <p:bldP spid="67" grpId="0" animBg="1"/>
      <p:bldP spid="74" grpId="0" animBg="1"/>
      <p:bldP spid="72" grpId="0" animBg="1"/>
      <p:bldP spid="78" grpId="0"/>
      <p:bldP spid="79" grpId="0"/>
      <p:bldP spid="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fr-FR" baseline="0" dirty="0" smtClean="0"/>
              <a:t>Un outil innovant d’accompagnement </a:t>
            </a:r>
            <a:br>
              <a:rPr lang="fr-FR" baseline="0" dirty="0" smtClean="0"/>
            </a:br>
            <a:r>
              <a:rPr lang="fr-FR" baseline="0" dirty="0" smtClean="0"/>
              <a:t>pour vos publics</a:t>
            </a:r>
            <a:endParaRPr lang="fr-FR" dirty="0"/>
          </a:p>
        </p:txBody>
      </p:sp>
      <p:sp>
        <p:nvSpPr>
          <p:cNvPr id="3" name="Espace réservé du contenu 2"/>
          <p:cNvSpPr>
            <a:spLocks noGrp="1"/>
          </p:cNvSpPr>
          <p:nvPr>
            <p:ph idx="1"/>
          </p:nvPr>
        </p:nvSpPr>
        <p:spPr>
          <a:xfrm>
            <a:off x="675083" y="1482982"/>
            <a:ext cx="10515600" cy="607076"/>
          </a:xfrm>
        </p:spPr>
        <p:txBody>
          <a:bodyPr>
            <a:normAutofit/>
          </a:bodyPr>
          <a:lstStyle/>
          <a:p>
            <a:pPr marL="0" lvl="0" indent="0">
              <a:buNone/>
            </a:pPr>
            <a:r>
              <a:rPr lang="fr-FR" sz="2400" dirty="0" smtClean="0">
                <a:solidFill>
                  <a:schemeClr val="tx2"/>
                </a:solidFill>
              </a:rPr>
              <a:t>Des effets bénéfiques notamment après la crise sanitaire</a:t>
            </a:r>
            <a:endParaRPr lang="fr-FR" sz="2400" baseline="0" dirty="0" smtClean="0">
              <a:solidFill>
                <a:schemeClr val="tx2"/>
              </a:solidFill>
            </a:endParaRPr>
          </a:p>
        </p:txBody>
      </p:sp>
      <p:grpSp>
        <p:nvGrpSpPr>
          <p:cNvPr id="4" name="Groupe 3"/>
          <p:cNvGrpSpPr/>
          <p:nvPr/>
        </p:nvGrpSpPr>
        <p:grpSpPr>
          <a:xfrm>
            <a:off x="2545789" y="2703701"/>
            <a:ext cx="7892407" cy="3222885"/>
            <a:chOff x="4142329" y="2703701"/>
            <a:chExt cx="7892407" cy="3222885"/>
          </a:xfrm>
        </p:grpSpPr>
        <p:graphicFrame>
          <p:nvGraphicFramePr>
            <p:cNvPr id="20" name="Diagramme 19"/>
            <p:cNvGraphicFramePr/>
            <p:nvPr>
              <p:extLst>
                <p:ext uri="{D42A27DB-BD31-4B8C-83A1-F6EECF244321}">
                  <p14:modId xmlns:p14="http://schemas.microsoft.com/office/powerpoint/2010/main" val="2515343057"/>
                </p:ext>
              </p:extLst>
            </p:nvPr>
          </p:nvGraphicFramePr>
          <p:xfrm>
            <a:off x="4142329" y="2703701"/>
            <a:ext cx="7892407" cy="3222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 14"/>
            <p:cNvPicPr>
              <a:picLocks noChangeAspect="1"/>
            </p:cNvPicPr>
            <p:nvPr/>
          </p:nvPicPr>
          <p:blipFill>
            <a:blip r:embed="rId8">
              <a:duotone>
                <a:schemeClr val="accent2">
                  <a:shade val="45000"/>
                  <a:satMod val="135000"/>
                </a:schemeClr>
                <a:prstClr val="white"/>
              </a:duotone>
            </a:blip>
            <a:stretch>
              <a:fillRect/>
            </a:stretch>
          </p:blipFill>
          <p:spPr>
            <a:xfrm>
              <a:off x="4489715" y="2978761"/>
              <a:ext cx="452614" cy="418417"/>
            </a:xfrm>
            <a:prstGeom prst="rect">
              <a:avLst/>
            </a:prstGeom>
            <a:ln>
              <a:noFill/>
            </a:ln>
          </p:spPr>
        </p:pic>
        <p:pic>
          <p:nvPicPr>
            <p:cNvPr id="17" name="Image 16"/>
            <p:cNvPicPr>
              <a:picLocks noChangeAspect="1"/>
            </p:cNvPicPr>
            <p:nvPr/>
          </p:nvPicPr>
          <p:blipFill>
            <a:blip r:embed="rId8">
              <a:duotone>
                <a:schemeClr val="accent2">
                  <a:shade val="45000"/>
                  <a:satMod val="135000"/>
                </a:schemeClr>
                <a:prstClr val="white"/>
              </a:duotone>
            </a:blip>
            <a:stretch>
              <a:fillRect/>
            </a:stretch>
          </p:blipFill>
          <p:spPr>
            <a:xfrm>
              <a:off x="4792806" y="3737067"/>
              <a:ext cx="452614" cy="418417"/>
            </a:xfrm>
            <a:prstGeom prst="rect">
              <a:avLst/>
            </a:prstGeom>
            <a:ln>
              <a:noFill/>
            </a:ln>
          </p:spPr>
        </p:pic>
        <p:pic>
          <p:nvPicPr>
            <p:cNvPr id="18" name="Image 17"/>
            <p:cNvPicPr>
              <a:picLocks noChangeAspect="1"/>
            </p:cNvPicPr>
            <p:nvPr/>
          </p:nvPicPr>
          <p:blipFill>
            <a:blip r:embed="rId8">
              <a:duotone>
                <a:schemeClr val="accent2">
                  <a:shade val="45000"/>
                  <a:satMod val="135000"/>
                </a:schemeClr>
                <a:prstClr val="white"/>
              </a:duotone>
            </a:blip>
            <a:stretch>
              <a:fillRect/>
            </a:stretch>
          </p:blipFill>
          <p:spPr>
            <a:xfrm>
              <a:off x="4795379" y="4478811"/>
              <a:ext cx="452614" cy="418417"/>
            </a:xfrm>
            <a:prstGeom prst="rect">
              <a:avLst/>
            </a:prstGeom>
            <a:ln>
              <a:noFill/>
            </a:ln>
          </p:spPr>
        </p:pic>
        <p:pic>
          <p:nvPicPr>
            <p:cNvPr id="21" name="Image 20"/>
            <p:cNvPicPr>
              <a:picLocks noChangeAspect="1"/>
            </p:cNvPicPr>
            <p:nvPr/>
          </p:nvPicPr>
          <p:blipFill>
            <a:blip r:embed="rId8">
              <a:duotone>
                <a:schemeClr val="accent2">
                  <a:shade val="45000"/>
                  <a:satMod val="135000"/>
                </a:schemeClr>
                <a:prstClr val="white"/>
              </a:duotone>
            </a:blip>
            <a:stretch>
              <a:fillRect/>
            </a:stretch>
          </p:blipFill>
          <p:spPr>
            <a:xfrm>
              <a:off x="4491897" y="5220393"/>
              <a:ext cx="452614" cy="418417"/>
            </a:xfrm>
            <a:prstGeom prst="rect">
              <a:avLst/>
            </a:prstGeom>
            <a:ln>
              <a:noFill/>
            </a:ln>
          </p:spPr>
        </p:pic>
      </p:grpSp>
    </p:spTree>
    <p:extLst>
      <p:ext uri="{BB962C8B-B14F-4D97-AF65-F5344CB8AC3E}">
        <p14:creationId xmlns:p14="http://schemas.microsoft.com/office/powerpoint/2010/main" val="340138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t>Mais concrètement?</a:t>
            </a:r>
            <a:endParaRPr lang="fr-FR" sz="3200" dirty="0"/>
          </a:p>
        </p:txBody>
      </p:sp>
      <p:grpSp>
        <p:nvGrpSpPr>
          <p:cNvPr id="4" name="Groupe 3"/>
          <p:cNvGrpSpPr/>
          <p:nvPr/>
        </p:nvGrpSpPr>
        <p:grpSpPr>
          <a:xfrm>
            <a:off x="2379071" y="1521742"/>
            <a:ext cx="7470531" cy="5807301"/>
            <a:chOff x="376139" y="1521742"/>
            <a:chExt cx="7470531" cy="5807301"/>
          </a:xfrm>
        </p:grpSpPr>
        <p:sp>
          <p:nvSpPr>
            <p:cNvPr id="8" name="Forme libre 7"/>
            <p:cNvSpPr/>
            <p:nvPr/>
          </p:nvSpPr>
          <p:spPr>
            <a:xfrm>
              <a:off x="4242655" y="1521742"/>
              <a:ext cx="3604015"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defTabSz="1155700">
                <a:lnSpc>
                  <a:spcPct val="90000"/>
                </a:lnSpc>
                <a:spcBef>
                  <a:spcPct val="0"/>
                </a:spcBef>
                <a:spcAft>
                  <a:spcPct val="35000"/>
                </a:spcAft>
              </a:pPr>
              <a:endParaRPr lang="fr-FR" sz="2600" b="1" dirty="0">
                <a:solidFill>
                  <a:schemeClr val="tx2"/>
                </a:solidFill>
              </a:endParaRPr>
            </a:p>
          </p:txBody>
        </p:sp>
        <p:sp>
          <p:nvSpPr>
            <p:cNvPr id="10" name="Forme libre 9"/>
            <p:cNvSpPr/>
            <p:nvPr/>
          </p:nvSpPr>
          <p:spPr>
            <a:xfrm>
              <a:off x="376139" y="1529003"/>
              <a:ext cx="3613540"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3" name="ZoneTexte 2"/>
            <p:cNvSpPr txBox="1"/>
            <p:nvPr/>
          </p:nvSpPr>
          <p:spPr>
            <a:xfrm>
              <a:off x="464474" y="2510969"/>
              <a:ext cx="3294725" cy="3759491"/>
            </a:xfrm>
            <a:prstGeom prst="rect">
              <a:avLst/>
            </a:prstGeom>
            <a:noFill/>
          </p:spPr>
          <p:txBody>
            <a:bodyPr wrap="square" rtlCol="0">
              <a:spAutoFit/>
            </a:bodyPr>
            <a:lstStyle/>
            <a:p>
              <a:pPr lvl="0" defTabSz="1244600">
                <a:lnSpc>
                  <a:spcPct val="90000"/>
                </a:lnSpc>
                <a:spcBef>
                  <a:spcPct val="0"/>
                </a:spcBef>
                <a:spcAft>
                  <a:spcPct val="35000"/>
                </a:spcAft>
              </a:pPr>
              <a:r>
                <a:rPr lang="fr-FR" sz="2600" b="1" dirty="0">
                  <a:solidFill>
                    <a:srgbClr val="253979"/>
                  </a:solidFill>
                </a:rPr>
                <a:t>Pour qui</a:t>
              </a:r>
              <a:r>
                <a:rPr lang="fr-FR" sz="2600" b="1" dirty="0" smtClean="0">
                  <a:solidFill>
                    <a:srgbClr val="253979"/>
                  </a:solidFill>
                </a:rPr>
                <a:t>?</a:t>
              </a:r>
            </a:p>
            <a:p>
              <a:pPr marL="171450" lvl="1" indent="-171450" defTabSz="844550">
                <a:lnSpc>
                  <a:spcPct val="90000"/>
                </a:lnSpc>
                <a:spcBef>
                  <a:spcPct val="0"/>
                </a:spcBef>
                <a:spcAft>
                  <a:spcPct val="15000"/>
                </a:spcAft>
                <a:buChar char="••"/>
              </a:pPr>
              <a:r>
                <a:rPr lang="fr-FR" sz="1900" dirty="0" smtClean="0">
                  <a:solidFill>
                    <a:schemeClr val="tx2"/>
                  </a:solidFill>
                </a:rPr>
                <a:t>Les personnes âgées </a:t>
              </a:r>
              <a:r>
                <a:rPr lang="fr-FR" sz="1900" b="1" dirty="0" smtClean="0">
                  <a:solidFill>
                    <a:schemeClr val="tx2"/>
                  </a:solidFill>
                </a:rPr>
                <a:t>dépendantes</a:t>
              </a:r>
              <a:endParaRPr lang="fr-FR" sz="1900" b="1" dirty="0">
                <a:solidFill>
                  <a:schemeClr val="tx2"/>
                </a:solidFill>
              </a:endParaRPr>
            </a:p>
            <a:p>
              <a:pPr marL="171450" lvl="1" indent="-171450" defTabSz="844550">
                <a:lnSpc>
                  <a:spcPct val="90000"/>
                </a:lnSpc>
                <a:spcBef>
                  <a:spcPct val="0"/>
                </a:spcBef>
                <a:spcAft>
                  <a:spcPct val="15000"/>
                </a:spcAft>
                <a:buChar char="••"/>
              </a:pPr>
              <a:r>
                <a:rPr lang="fr-FR" sz="1900" dirty="0">
                  <a:solidFill>
                    <a:schemeClr val="tx2"/>
                  </a:solidFill>
                </a:rPr>
                <a:t>Les </a:t>
              </a:r>
              <a:r>
                <a:rPr lang="fr-FR" sz="1900" b="1" dirty="0">
                  <a:solidFill>
                    <a:schemeClr val="tx2"/>
                  </a:solidFill>
                </a:rPr>
                <a:t>aidants</a:t>
              </a:r>
              <a:r>
                <a:rPr lang="fr-FR" sz="1900" dirty="0">
                  <a:solidFill>
                    <a:schemeClr val="tx2"/>
                  </a:solidFill>
                </a:rPr>
                <a:t> proches d’âgés dépendants peu importe leur âge</a:t>
              </a:r>
            </a:p>
            <a:p>
              <a:pPr marL="171450" lvl="1" indent="-171450" defTabSz="844550">
                <a:lnSpc>
                  <a:spcPct val="90000"/>
                </a:lnSpc>
                <a:spcBef>
                  <a:spcPct val="0"/>
                </a:spcBef>
                <a:spcAft>
                  <a:spcPct val="15000"/>
                </a:spcAft>
                <a:buChar char="••"/>
              </a:pPr>
              <a:r>
                <a:rPr lang="fr-FR" sz="1900" dirty="0" smtClean="0">
                  <a:solidFill>
                    <a:schemeClr val="tx2"/>
                  </a:solidFill>
                </a:rPr>
                <a:t>En </a:t>
              </a:r>
              <a:r>
                <a:rPr lang="fr-FR" sz="1900" b="1" dirty="0" smtClean="0">
                  <a:solidFill>
                    <a:schemeClr val="tx2"/>
                  </a:solidFill>
                </a:rPr>
                <a:t>groupe</a:t>
              </a:r>
              <a:r>
                <a:rPr lang="fr-FR" sz="1900" dirty="0" smtClean="0">
                  <a:solidFill>
                    <a:schemeClr val="tx2"/>
                  </a:solidFill>
                </a:rPr>
                <a:t> composé d’âgés dépendants et/ou d’aidants</a:t>
              </a:r>
            </a:p>
            <a:p>
              <a:pPr marL="171450" lvl="1" indent="-171450" defTabSz="844550">
                <a:lnSpc>
                  <a:spcPct val="90000"/>
                </a:lnSpc>
                <a:spcBef>
                  <a:spcPct val="0"/>
                </a:spcBef>
                <a:spcAft>
                  <a:spcPct val="15000"/>
                </a:spcAft>
                <a:buChar char="••"/>
              </a:pPr>
              <a:r>
                <a:rPr lang="fr-FR" sz="1900" dirty="0" smtClean="0">
                  <a:solidFill>
                    <a:schemeClr val="tx2"/>
                  </a:solidFill>
                </a:rPr>
                <a:t>Les </a:t>
              </a:r>
              <a:r>
                <a:rPr lang="fr-FR" sz="1900" b="1" dirty="0" smtClean="0">
                  <a:solidFill>
                    <a:schemeClr val="tx2"/>
                  </a:solidFill>
                </a:rPr>
                <a:t>professionnels</a:t>
              </a:r>
              <a:r>
                <a:rPr lang="fr-FR" sz="1900" dirty="0" smtClean="0">
                  <a:solidFill>
                    <a:schemeClr val="tx2"/>
                  </a:solidFill>
                </a:rPr>
                <a:t> et les </a:t>
              </a:r>
              <a:r>
                <a:rPr lang="fr-FR" sz="1900" b="1" dirty="0" smtClean="0">
                  <a:solidFill>
                    <a:schemeClr val="tx2"/>
                  </a:solidFill>
                </a:rPr>
                <a:t>bénévoles</a:t>
              </a:r>
              <a:endParaRPr lang="fr-FR" sz="1900" b="1" dirty="0">
                <a:solidFill>
                  <a:schemeClr val="tx2"/>
                </a:solidFill>
              </a:endParaRPr>
            </a:p>
            <a:p>
              <a:pPr lvl="0" defTabSz="1244600">
                <a:lnSpc>
                  <a:spcPct val="90000"/>
                </a:lnSpc>
                <a:spcBef>
                  <a:spcPct val="0"/>
                </a:spcBef>
                <a:spcAft>
                  <a:spcPct val="35000"/>
                </a:spcAft>
              </a:pPr>
              <a:endParaRPr lang="fr-FR" sz="2600" b="1" dirty="0">
                <a:solidFill>
                  <a:srgbClr val="253979"/>
                </a:solidFill>
              </a:endParaRPr>
            </a:p>
          </p:txBody>
        </p:sp>
        <p:sp>
          <p:nvSpPr>
            <p:cNvPr id="11" name="ZoneTexte 10"/>
            <p:cNvSpPr txBox="1"/>
            <p:nvPr/>
          </p:nvSpPr>
          <p:spPr>
            <a:xfrm>
              <a:off x="4325252" y="2298435"/>
              <a:ext cx="3207662" cy="5030608"/>
            </a:xfrm>
            <a:prstGeom prst="rect">
              <a:avLst/>
            </a:prstGeom>
            <a:noFill/>
          </p:spPr>
          <p:txBody>
            <a:bodyPr wrap="square" rtlCol="0">
              <a:spAutoFit/>
            </a:bodyPr>
            <a:lstStyle/>
            <a:p>
              <a:pPr defTabSz="1244600">
                <a:lnSpc>
                  <a:spcPct val="90000"/>
                </a:lnSpc>
                <a:spcBef>
                  <a:spcPct val="0"/>
                </a:spcBef>
                <a:spcAft>
                  <a:spcPct val="35000"/>
                </a:spcAft>
              </a:pPr>
              <a:r>
                <a:rPr lang="fr-FR" sz="2600" b="1" dirty="0">
                  <a:solidFill>
                    <a:srgbClr val="253979"/>
                  </a:solidFill>
                </a:rPr>
                <a:t>Où et </a:t>
              </a:r>
              <a:r>
                <a:rPr lang="fr-FR" sz="2600" b="1" dirty="0" smtClean="0">
                  <a:solidFill>
                    <a:srgbClr val="253979"/>
                  </a:solidFill>
                </a:rPr>
                <a:t>quoi?</a:t>
              </a:r>
            </a:p>
            <a:p>
              <a:pPr marL="171450" lvl="1" indent="-171450" defTabSz="844550">
                <a:lnSpc>
                  <a:spcPct val="90000"/>
                </a:lnSpc>
                <a:spcBef>
                  <a:spcPct val="0"/>
                </a:spcBef>
                <a:spcAft>
                  <a:spcPct val="15000"/>
                </a:spcAft>
                <a:buChar char="••"/>
              </a:pPr>
              <a:r>
                <a:rPr lang="fr-FR" sz="1900" dirty="0" smtClean="0">
                  <a:solidFill>
                    <a:srgbClr val="253979"/>
                  </a:solidFill>
                </a:rPr>
                <a:t>Le projet et le budget sont </a:t>
              </a:r>
              <a:r>
                <a:rPr lang="fr-FR" sz="1900" b="1" dirty="0" smtClean="0">
                  <a:solidFill>
                    <a:srgbClr val="253979"/>
                  </a:solidFill>
                </a:rPr>
                <a:t>à la main</a:t>
              </a:r>
              <a:r>
                <a:rPr lang="fr-FR" sz="1900" dirty="0" smtClean="0">
                  <a:solidFill>
                    <a:srgbClr val="253979"/>
                  </a:solidFill>
                </a:rPr>
                <a:t> du porteur</a:t>
              </a:r>
            </a:p>
            <a:p>
              <a:pPr marL="171450" lvl="1" indent="-171450" defTabSz="844550">
                <a:lnSpc>
                  <a:spcPct val="90000"/>
                </a:lnSpc>
                <a:spcBef>
                  <a:spcPct val="0"/>
                </a:spcBef>
                <a:spcAft>
                  <a:spcPct val="15000"/>
                </a:spcAft>
                <a:buChar char="••"/>
              </a:pPr>
              <a:r>
                <a:rPr lang="fr-FR" sz="1900" dirty="0" smtClean="0">
                  <a:solidFill>
                    <a:srgbClr val="253979"/>
                  </a:solidFill>
                </a:rPr>
                <a:t>Le budget </a:t>
              </a:r>
              <a:r>
                <a:rPr lang="fr-FR" sz="1900" b="1" dirty="0" smtClean="0">
                  <a:solidFill>
                    <a:srgbClr val="253979"/>
                  </a:solidFill>
                </a:rPr>
                <a:t>comprend</a:t>
              </a:r>
              <a:r>
                <a:rPr lang="fr-FR" sz="1900" dirty="0" smtClean="0">
                  <a:solidFill>
                    <a:srgbClr val="253979"/>
                  </a:solidFill>
                </a:rPr>
                <a:t>:</a:t>
              </a:r>
            </a:p>
            <a:p>
              <a:pPr marL="628650" lvl="2" indent="-171450" defTabSz="844550">
                <a:lnSpc>
                  <a:spcPct val="90000"/>
                </a:lnSpc>
                <a:spcBef>
                  <a:spcPct val="0"/>
                </a:spcBef>
                <a:spcAft>
                  <a:spcPct val="15000"/>
                </a:spcAft>
                <a:buChar char="••"/>
              </a:pPr>
              <a:r>
                <a:rPr lang="fr-FR" sz="1600" dirty="0" smtClean="0">
                  <a:solidFill>
                    <a:srgbClr val="253979"/>
                  </a:solidFill>
                </a:rPr>
                <a:t>Hébergement et pension</a:t>
              </a:r>
            </a:p>
            <a:p>
              <a:pPr marL="628650" lvl="2" indent="-171450" defTabSz="844550">
                <a:lnSpc>
                  <a:spcPct val="90000"/>
                </a:lnSpc>
                <a:spcBef>
                  <a:spcPct val="0"/>
                </a:spcBef>
                <a:spcAft>
                  <a:spcPct val="15000"/>
                </a:spcAft>
                <a:buChar char="••"/>
              </a:pPr>
              <a:r>
                <a:rPr lang="fr-FR" sz="1600" dirty="0" smtClean="0">
                  <a:solidFill>
                    <a:srgbClr val="253979"/>
                  </a:solidFill>
                </a:rPr>
                <a:t>Transport</a:t>
              </a:r>
            </a:p>
            <a:p>
              <a:pPr marL="628650" lvl="2" indent="-171450" defTabSz="844550">
                <a:lnSpc>
                  <a:spcPct val="90000"/>
                </a:lnSpc>
                <a:spcBef>
                  <a:spcPct val="0"/>
                </a:spcBef>
                <a:spcAft>
                  <a:spcPct val="15000"/>
                </a:spcAft>
                <a:buChar char="••"/>
              </a:pPr>
              <a:r>
                <a:rPr lang="fr-FR" sz="1600" dirty="0" smtClean="0">
                  <a:solidFill>
                    <a:srgbClr val="253979"/>
                  </a:solidFill>
                </a:rPr>
                <a:t>Animations/visites</a:t>
              </a:r>
            </a:p>
            <a:p>
              <a:pPr marL="628650" lvl="2" indent="-171450" defTabSz="844550">
                <a:lnSpc>
                  <a:spcPct val="90000"/>
                </a:lnSpc>
                <a:spcBef>
                  <a:spcPct val="0"/>
                </a:spcBef>
                <a:spcAft>
                  <a:spcPct val="15000"/>
                </a:spcAft>
                <a:buChar char="••"/>
              </a:pPr>
              <a:r>
                <a:rPr lang="fr-FR" sz="1600" dirty="0" smtClean="0">
                  <a:solidFill>
                    <a:srgbClr val="253979"/>
                  </a:solidFill>
                </a:rPr>
                <a:t>Interventions extérieures </a:t>
              </a:r>
            </a:p>
            <a:p>
              <a:pPr marL="171450" lvl="1" indent="-171450" defTabSz="844550">
                <a:lnSpc>
                  <a:spcPct val="90000"/>
                </a:lnSpc>
                <a:spcBef>
                  <a:spcPct val="0"/>
                </a:spcBef>
                <a:spcAft>
                  <a:spcPct val="15000"/>
                </a:spcAft>
                <a:buChar char="••"/>
              </a:pPr>
              <a:r>
                <a:rPr lang="fr-FR" sz="1900" dirty="0" smtClean="0">
                  <a:solidFill>
                    <a:srgbClr val="253979"/>
                  </a:solidFill>
                </a:rPr>
                <a:t>Le budget </a:t>
              </a:r>
              <a:r>
                <a:rPr lang="fr-FR" sz="1900" b="1" dirty="0" smtClean="0">
                  <a:solidFill>
                    <a:srgbClr val="253979"/>
                  </a:solidFill>
                </a:rPr>
                <a:t>ne comprend pas</a:t>
              </a:r>
              <a:r>
                <a:rPr lang="fr-FR" sz="1900" dirty="0" smtClean="0">
                  <a:solidFill>
                    <a:srgbClr val="253979"/>
                  </a:solidFill>
                </a:rPr>
                <a:t> le salaire des employés du porteur mais comprend le coût total de leur participation </a:t>
              </a:r>
            </a:p>
            <a:p>
              <a:pPr marL="171450" lvl="1" indent="-171450" defTabSz="844550">
                <a:lnSpc>
                  <a:spcPct val="90000"/>
                </a:lnSpc>
                <a:spcBef>
                  <a:spcPct val="0"/>
                </a:spcBef>
                <a:spcAft>
                  <a:spcPct val="15000"/>
                </a:spcAft>
                <a:buChar char="••"/>
              </a:pPr>
              <a:endParaRPr lang="fr-FR" sz="1900" dirty="0">
                <a:solidFill>
                  <a:srgbClr val="253979"/>
                </a:solidFill>
              </a:endParaRPr>
            </a:p>
            <a:p>
              <a:pPr defTabSz="1244600">
                <a:lnSpc>
                  <a:spcPct val="90000"/>
                </a:lnSpc>
                <a:spcBef>
                  <a:spcPct val="0"/>
                </a:spcBef>
                <a:spcAft>
                  <a:spcPct val="35000"/>
                </a:spcAft>
              </a:pPr>
              <a:endParaRPr lang="fr-FR" sz="2600" b="1" dirty="0">
                <a:solidFill>
                  <a:srgbClr val="253979"/>
                </a:solidFill>
              </a:endParaRPr>
            </a:p>
            <a:p>
              <a:pPr defTabSz="1244600">
                <a:lnSpc>
                  <a:spcPct val="90000"/>
                </a:lnSpc>
                <a:spcBef>
                  <a:spcPct val="0"/>
                </a:spcBef>
                <a:spcAft>
                  <a:spcPct val="35000"/>
                </a:spcAft>
              </a:pPr>
              <a:endParaRPr lang="fr-FR" sz="2600" b="1" dirty="0">
                <a:solidFill>
                  <a:srgbClr val="253979"/>
                </a:solidFill>
              </a:endParaRPr>
            </a:p>
          </p:txBody>
        </p:sp>
      </p:grpSp>
    </p:spTree>
    <p:extLst>
      <p:ext uri="{BB962C8B-B14F-4D97-AF65-F5344CB8AC3E}">
        <p14:creationId xmlns:p14="http://schemas.microsoft.com/office/powerpoint/2010/main" val="1747138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t>Mais encore?</a:t>
            </a:r>
            <a:endParaRPr lang="fr-FR" sz="3200" dirty="0"/>
          </a:p>
        </p:txBody>
      </p:sp>
      <p:grpSp>
        <p:nvGrpSpPr>
          <p:cNvPr id="12" name="Groupe 11"/>
          <p:cNvGrpSpPr/>
          <p:nvPr/>
        </p:nvGrpSpPr>
        <p:grpSpPr>
          <a:xfrm>
            <a:off x="2205828" y="1572421"/>
            <a:ext cx="7810077" cy="5282088"/>
            <a:chOff x="130326" y="1572421"/>
            <a:chExt cx="7810077" cy="5282088"/>
          </a:xfrm>
        </p:grpSpPr>
        <p:sp>
          <p:nvSpPr>
            <p:cNvPr id="8" name="Forme libre 7"/>
            <p:cNvSpPr/>
            <p:nvPr/>
          </p:nvSpPr>
          <p:spPr>
            <a:xfrm>
              <a:off x="4186640" y="1572421"/>
              <a:ext cx="3753763" cy="515103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defTabSz="1155700">
                <a:lnSpc>
                  <a:spcPct val="90000"/>
                </a:lnSpc>
                <a:spcBef>
                  <a:spcPct val="0"/>
                </a:spcBef>
                <a:spcAft>
                  <a:spcPct val="35000"/>
                </a:spcAft>
              </a:pPr>
              <a:endParaRPr lang="fr-FR" sz="2600" b="1" dirty="0">
                <a:solidFill>
                  <a:schemeClr val="tx2"/>
                </a:solidFill>
              </a:endParaRPr>
            </a:p>
          </p:txBody>
        </p:sp>
        <p:sp>
          <p:nvSpPr>
            <p:cNvPr id="10" name="Forme libre 9"/>
            <p:cNvSpPr/>
            <p:nvPr/>
          </p:nvSpPr>
          <p:spPr>
            <a:xfrm>
              <a:off x="130326" y="1572421"/>
              <a:ext cx="3753763" cy="514365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3" name="ZoneTexte 2"/>
            <p:cNvSpPr txBox="1"/>
            <p:nvPr/>
          </p:nvSpPr>
          <p:spPr>
            <a:xfrm>
              <a:off x="195206" y="2293260"/>
              <a:ext cx="3688883" cy="4561249"/>
            </a:xfrm>
            <a:prstGeom prst="rect">
              <a:avLst/>
            </a:prstGeom>
            <a:noFill/>
          </p:spPr>
          <p:txBody>
            <a:bodyPr wrap="square" rtlCol="0">
              <a:spAutoFit/>
            </a:bodyPr>
            <a:lstStyle/>
            <a:p>
              <a:pPr lvl="0"/>
              <a:r>
                <a:rPr lang="fr-FR" sz="2600" b="1" dirty="0" smtClean="0">
                  <a:solidFill>
                    <a:srgbClr val="253979"/>
                  </a:solidFill>
                </a:rPr>
                <a:t>L’aide de l’ANCV ?</a:t>
              </a:r>
            </a:p>
            <a:p>
              <a:pPr lvl="0"/>
              <a:endParaRPr lang="fr-FR" sz="2600" b="1" dirty="0">
                <a:solidFill>
                  <a:srgbClr val="253979"/>
                </a:solidFill>
              </a:endParaRPr>
            </a:p>
            <a:p>
              <a:pPr marL="171450" lvl="1" indent="-171450" defTabSz="800100">
                <a:lnSpc>
                  <a:spcPct val="90000"/>
                </a:lnSpc>
                <a:spcBef>
                  <a:spcPct val="0"/>
                </a:spcBef>
                <a:spcAft>
                  <a:spcPct val="15000"/>
                </a:spcAft>
                <a:buChar char="••"/>
              </a:pPr>
              <a:r>
                <a:rPr lang="fr-FR" b="1" dirty="0" smtClean="0">
                  <a:solidFill>
                    <a:schemeClr val="tx2"/>
                  </a:solidFill>
                </a:rPr>
                <a:t>3 500 €</a:t>
              </a:r>
              <a:r>
                <a:rPr lang="fr-FR" dirty="0" smtClean="0">
                  <a:solidFill>
                    <a:schemeClr val="tx2"/>
                  </a:solidFill>
                </a:rPr>
                <a:t> maximum</a:t>
              </a:r>
              <a:endParaRPr lang="fr-FR" dirty="0">
                <a:solidFill>
                  <a:schemeClr val="tx2"/>
                </a:solidFill>
              </a:endParaRPr>
            </a:p>
            <a:p>
              <a:pPr marL="171450" lvl="1" indent="-171450" defTabSz="800100">
                <a:lnSpc>
                  <a:spcPct val="90000"/>
                </a:lnSpc>
                <a:spcBef>
                  <a:spcPct val="0"/>
                </a:spcBef>
                <a:spcAft>
                  <a:spcPct val="15000"/>
                </a:spcAft>
                <a:buChar char="••"/>
              </a:pPr>
              <a:r>
                <a:rPr lang="fr-FR" dirty="0" smtClean="0">
                  <a:solidFill>
                    <a:schemeClr val="tx2"/>
                  </a:solidFill>
                </a:rPr>
                <a:t>A concurrence de </a:t>
              </a:r>
              <a:r>
                <a:rPr lang="fr-FR" b="1" dirty="0" smtClean="0">
                  <a:solidFill>
                    <a:schemeClr val="tx2"/>
                  </a:solidFill>
                </a:rPr>
                <a:t>50%</a:t>
              </a:r>
              <a:r>
                <a:rPr lang="fr-FR" dirty="0" smtClean="0">
                  <a:solidFill>
                    <a:schemeClr val="tx2"/>
                  </a:solidFill>
                </a:rPr>
                <a:t> du coût global du projet</a:t>
              </a:r>
              <a:endParaRPr lang="fr-FR" dirty="0">
                <a:solidFill>
                  <a:schemeClr val="tx2"/>
                </a:solidFill>
              </a:endParaRPr>
            </a:p>
            <a:p>
              <a:pPr marL="171450" lvl="1" indent="-171450" defTabSz="800100">
                <a:lnSpc>
                  <a:spcPct val="90000"/>
                </a:lnSpc>
                <a:spcBef>
                  <a:spcPct val="0"/>
                </a:spcBef>
                <a:spcAft>
                  <a:spcPct val="15000"/>
                </a:spcAft>
                <a:buChar char="••"/>
              </a:pPr>
              <a:r>
                <a:rPr lang="fr-FR" dirty="0" smtClean="0">
                  <a:solidFill>
                    <a:schemeClr val="tx2"/>
                  </a:solidFill>
                </a:rPr>
                <a:t>Vous devez vous </a:t>
              </a:r>
              <a:r>
                <a:rPr lang="fr-FR" b="1" dirty="0" smtClean="0">
                  <a:solidFill>
                    <a:schemeClr val="tx2"/>
                  </a:solidFill>
                </a:rPr>
                <a:t>assurer</a:t>
              </a:r>
              <a:r>
                <a:rPr lang="fr-FR" dirty="0" smtClean="0">
                  <a:solidFill>
                    <a:schemeClr val="tx2"/>
                  </a:solidFill>
                </a:rPr>
                <a:t> du maintien de ce pourcentage max</a:t>
              </a:r>
            </a:p>
            <a:p>
              <a:pPr marL="171450" lvl="1" indent="-171450" defTabSz="800100">
                <a:lnSpc>
                  <a:spcPct val="90000"/>
                </a:lnSpc>
                <a:spcBef>
                  <a:spcPct val="0"/>
                </a:spcBef>
                <a:spcAft>
                  <a:spcPct val="15000"/>
                </a:spcAft>
                <a:buChar char="••"/>
              </a:pPr>
              <a:r>
                <a:rPr lang="fr-FR" dirty="0" smtClean="0">
                  <a:solidFill>
                    <a:schemeClr val="tx2"/>
                  </a:solidFill>
                </a:rPr>
                <a:t>Un reste à charge </a:t>
              </a:r>
              <a:r>
                <a:rPr lang="fr-FR" b="1" dirty="0" smtClean="0">
                  <a:solidFill>
                    <a:schemeClr val="tx2"/>
                  </a:solidFill>
                </a:rPr>
                <a:t>obligatoire</a:t>
              </a:r>
              <a:r>
                <a:rPr lang="fr-FR" dirty="0" smtClean="0">
                  <a:solidFill>
                    <a:schemeClr val="tx2"/>
                  </a:solidFill>
                </a:rPr>
                <a:t> pour les participants</a:t>
              </a:r>
            </a:p>
            <a:p>
              <a:pPr marL="171450" lvl="1" indent="-171450" defTabSz="800100">
                <a:lnSpc>
                  <a:spcPct val="90000"/>
                </a:lnSpc>
                <a:spcBef>
                  <a:spcPct val="0"/>
                </a:spcBef>
                <a:spcAft>
                  <a:spcPct val="15000"/>
                </a:spcAft>
                <a:buChar char="••"/>
              </a:pPr>
              <a:r>
                <a:rPr lang="fr-FR" dirty="0" smtClean="0">
                  <a:solidFill>
                    <a:schemeClr val="tx2"/>
                  </a:solidFill>
                </a:rPr>
                <a:t>Des </a:t>
              </a:r>
              <a:r>
                <a:rPr lang="fr-FR" b="1" dirty="0" smtClean="0">
                  <a:solidFill>
                    <a:schemeClr val="tx2"/>
                  </a:solidFill>
                </a:rPr>
                <a:t>cofinancements</a:t>
              </a:r>
              <a:r>
                <a:rPr lang="fr-FR" dirty="0" smtClean="0">
                  <a:solidFill>
                    <a:schemeClr val="tx2"/>
                  </a:solidFill>
                </a:rPr>
                <a:t> possibles</a:t>
              </a:r>
            </a:p>
            <a:p>
              <a:pPr marL="171450" lvl="1" indent="-171450" defTabSz="800100">
                <a:lnSpc>
                  <a:spcPct val="90000"/>
                </a:lnSpc>
                <a:spcBef>
                  <a:spcPct val="0"/>
                </a:spcBef>
                <a:spcAft>
                  <a:spcPct val="15000"/>
                </a:spcAft>
                <a:buChar char="••"/>
              </a:pPr>
              <a:r>
                <a:rPr lang="fr-FR" dirty="0" smtClean="0">
                  <a:solidFill>
                    <a:schemeClr val="tx2"/>
                  </a:solidFill>
                </a:rPr>
                <a:t>Vous </a:t>
              </a:r>
              <a:r>
                <a:rPr lang="fr-FR" b="1" dirty="0" smtClean="0">
                  <a:solidFill>
                    <a:schemeClr val="tx2"/>
                  </a:solidFill>
                </a:rPr>
                <a:t>hébergez</a:t>
              </a:r>
              <a:r>
                <a:rPr lang="fr-FR" dirty="0" smtClean="0">
                  <a:solidFill>
                    <a:schemeClr val="tx2"/>
                  </a:solidFill>
                </a:rPr>
                <a:t> habituellement les participants? Vous </a:t>
              </a:r>
              <a:r>
                <a:rPr lang="fr-FR" b="1" dirty="0" smtClean="0">
                  <a:solidFill>
                    <a:schemeClr val="tx2"/>
                  </a:solidFill>
                </a:rPr>
                <a:t>devez</a:t>
              </a:r>
              <a:r>
                <a:rPr lang="fr-FR" dirty="0" smtClean="0">
                  <a:solidFill>
                    <a:schemeClr val="tx2"/>
                  </a:solidFill>
                </a:rPr>
                <a:t> cofinancer le projet</a:t>
              </a:r>
              <a:endParaRPr lang="fr-FR" dirty="0">
                <a:solidFill>
                  <a:schemeClr val="tx2"/>
                </a:solidFill>
              </a:endParaRPr>
            </a:p>
            <a:p>
              <a:pPr lvl="0"/>
              <a:endParaRPr lang="fr-FR" sz="2600" b="1" dirty="0">
                <a:solidFill>
                  <a:srgbClr val="253979"/>
                </a:solidFill>
              </a:endParaRPr>
            </a:p>
            <a:p>
              <a:endParaRPr lang="fr-FR" dirty="0"/>
            </a:p>
          </p:txBody>
        </p:sp>
        <p:sp>
          <p:nvSpPr>
            <p:cNvPr id="4" name="ZoneTexte 3"/>
            <p:cNvSpPr txBox="1"/>
            <p:nvPr/>
          </p:nvSpPr>
          <p:spPr>
            <a:xfrm>
              <a:off x="4274272" y="2547354"/>
              <a:ext cx="3666131" cy="3571747"/>
            </a:xfrm>
            <a:prstGeom prst="rect">
              <a:avLst/>
            </a:prstGeom>
            <a:noFill/>
          </p:spPr>
          <p:txBody>
            <a:bodyPr wrap="square" rtlCol="0">
              <a:spAutoFit/>
            </a:bodyPr>
            <a:lstStyle/>
            <a:p>
              <a:pPr defTabSz="1244600">
                <a:lnSpc>
                  <a:spcPct val="90000"/>
                </a:lnSpc>
                <a:spcBef>
                  <a:spcPct val="0"/>
                </a:spcBef>
                <a:spcAft>
                  <a:spcPct val="35000"/>
                </a:spcAft>
              </a:pPr>
              <a:r>
                <a:rPr lang="fr-FR" sz="2600" b="1" dirty="0" smtClean="0">
                  <a:solidFill>
                    <a:schemeClr val="tx2"/>
                  </a:solidFill>
                </a:rPr>
                <a:t>Et après le séjour?</a:t>
              </a:r>
            </a:p>
            <a:p>
              <a:pPr marL="171450" lvl="1" indent="-171450" defTabSz="800100">
                <a:lnSpc>
                  <a:spcPct val="90000"/>
                </a:lnSpc>
                <a:spcBef>
                  <a:spcPct val="0"/>
                </a:spcBef>
                <a:spcAft>
                  <a:spcPct val="15000"/>
                </a:spcAft>
                <a:buChar char="••"/>
              </a:pPr>
              <a:endParaRPr lang="fr-FR" dirty="0" smtClean="0">
                <a:solidFill>
                  <a:srgbClr val="253979"/>
                </a:solidFill>
              </a:endParaRPr>
            </a:p>
            <a:p>
              <a:pPr marL="171450" lvl="1" indent="-171450" defTabSz="800100">
                <a:lnSpc>
                  <a:spcPct val="90000"/>
                </a:lnSpc>
                <a:spcBef>
                  <a:spcPct val="0"/>
                </a:spcBef>
                <a:spcAft>
                  <a:spcPct val="15000"/>
                </a:spcAft>
                <a:buChar char="••"/>
              </a:pPr>
              <a:endParaRPr lang="fr-FR" dirty="0">
                <a:solidFill>
                  <a:srgbClr val="253979"/>
                </a:solidFill>
              </a:endParaRPr>
            </a:p>
            <a:p>
              <a:pPr marL="171450" lvl="1" indent="-171450" defTabSz="800100">
                <a:lnSpc>
                  <a:spcPct val="90000"/>
                </a:lnSpc>
                <a:spcBef>
                  <a:spcPct val="0"/>
                </a:spcBef>
                <a:spcAft>
                  <a:spcPct val="15000"/>
                </a:spcAft>
                <a:buChar char="••"/>
              </a:pPr>
              <a:r>
                <a:rPr lang="fr-FR" dirty="0" smtClean="0">
                  <a:solidFill>
                    <a:srgbClr val="253979"/>
                  </a:solidFill>
                </a:rPr>
                <a:t>Vous répondez à un </a:t>
              </a:r>
              <a:r>
                <a:rPr lang="fr-FR" b="1" dirty="0" smtClean="0">
                  <a:solidFill>
                    <a:srgbClr val="253979"/>
                  </a:solidFill>
                </a:rPr>
                <a:t>questionnaire d’évaluation</a:t>
              </a:r>
              <a:endParaRPr lang="fr-FR" b="1" dirty="0">
                <a:solidFill>
                  <a:srgbClr val="253979"/>
                </a:solidFill>
              </a:endParaRPr>
            </a:p>
            <a:p>
              <a:pPr marL="171450" lvl="1" indent="-171450" defTabSz="800100">
                <a:lnSpc>
                  <a:spcPct val="90000"/>
                </a:lnSpc>
                <a:spcBef>
                  <a:spcPct val="0"/>
                </a:spcBef>
                <a:spcAft>
                  <a:spcPct val="15000"/>
                </a:spcAft>
                <a:buChar char="••"/>
              </a:pPr>
              <a:r>
                <a:rPr lang="fr-FR" dirty="0" smtClean="0">
                  <a:solidFill>
                    <a:srgbClr val="253979"/>
                  </a:solidFill>
                </a:rPr>
                <a:t>Vous envoyez les </a:t>
              </a:r>
              <a:r>
                <a:rPr lang="fr-FR" b="1" dirty="0" smtClean="0">
                  <a:solidFill>
                    <a:srgbClr val="253979"/>
                  </a:solidFill>
                </a:rPr>
                <a:t>justificatifs financiers</a:t>
              </a:r>
              <a:r>
                <a:rPr lang="fr-FR" dirty="0" smtClean="0">
                  <a:solidFill>
                    <a:srgbClr val="253979"/>
                  </a:solidFill>
                </a:rPr>
                <a:t> du séjour et le budget réalisé à l’ANCV</a:t>
              </a:r>
            </a:p>
            <a:p>
              <a:pPr marL="171450" lvl="1" indent="-171450" defTabSz="800100">
                <a:lnSpc>
                  <a:spcPct val="90000"/>
                </a:lnSpc>
                <a:spcBef>
                  <a:spcPct val="0"/>
                </a:spcBef>
                <a:spcAft>
                  <a:spcPct val="15000"/>
                </a:spcAft>
                <a:buChar char="••"/>
              </a:pPr>
              <a:r>
                <a:rPr lang="fr-FR" b="1" dirty="0" smtClean="0">
                  <a:solidFill>
                    <a:srgbClr val="253979"/>
                  </a:solidFill>
                </a:rPr>
                <a:t>Dans le mois</a:t>
              </a:r>
              <a:r>
                <a:rPr lang="fr-FR" dirty="0" smtClean="0">
                  <a:solidFill>
                    <a:srgbClr val="253979"/>
                  </a:solidFill>
                </a:rPr>
                <a:t> qui suit le retour</a:t>
              </a:r>
              <a:endParaRPr lang="fr-FR" dirty="0">
                <a:solidFill>
                  <a:srgbClr val="253979"/>
                </a:solidFill>
              </a:endParaRPr>
            </a:p>
            <a:p>
              <a:pPr defTabSz="1244600">
                <a:lnSpc>
                  <a:spcPct val="90000"/>
                </a:lnSpc>
                <a:spcBef>
                  <a:spcPct val="0"/>
                </a:spcBef>
                <a:spcAft>
                  <a:spcPct val="35000"/>
                </a:spcAft>
              </a:pPr>
              <a:endParaRPr lang="fr-FR" sz="2600" b="1" dirty="0">
                <a:solidFill>
                  <a:schemeClr val="tx2"/>
                </a:solidFill>
              </a:endParaRPr>
            </a:p>
            <a:p>
              <a:endParaRPr lang="fr-FR" dirty="0"/>
            </a:p>
          </p:txBody>
        </p:sp>
      </p:grpSp>
    </p:spTree>
    <p:extLst>
      <p:ext uri="{BB962C8B-B14F-4D97-AF65-F5344CB8AC3E}">
        <p14:creationId xmlns:p14="http://schemas.microsoft.com/office/powerpoint/2010/main" val="2173677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Des </a:t>
            </a:r>
            <a:r>
              <a:rPr lang="fr-FR" sz="3200" dirty="0" smtClean="0"/>
              <a:t>exemples de séjours</a:t>
            </a:r>
            <a:endParaRPr lang="fr-FR" sz="3200" dirty="0"/>
          </a:p>
        </p:txBody>
      </p:sp>
      <p:sp>
        <p:nvSpPr>
          <p:cNvPr id="15" name="AutoShape 2" descr="Pin Rouge De Bureau épingle à Dessin Réaliste. Clip Art Libres De Droits ,  Vecteurs Et Illustration. Image 79165944."/>
          <p:cNvSpPr>
            <a:spLocks noChangeAspect="1" noChangeArrowheads="1"/>
          </p:cNvSpPr>
          <p:nvPr/>
        </p:nvSpPr>
        <p:spPr bwMode="auto">
          <a:xfrm>
            <a:off x="-342916" y="2507871"/>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AutoShape 10" descr="Icône Smiley, face Gratuit de Garden stroke"/>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5429" y="1096444"/>
            <a:ext cx="6008914" cy="5776069"/>
          </a:xfrm>
          <a:prstGeom prst="rect">
            <a:avLst/>
          </a:prstGeom>
        </p:spPr>
      </p:pic>
      <p:pic>
        <p:nvPicPr>
          <p:cNvPr id="19" name="Image 18"/>
          <p:cNvPicPr>
            <a:picLocks noChangeAspect="1"/>
          </p:cNvPicPr>
          <p:nvPr/>
        </p:nvPicPr>
        <p:blipFill>
          <a:blip r:embed="rId4"/>
          <a:stretch>
            <a:fillRect/>
          </a:stretch>
        </p:blipFill>
        <p:spPr>
          <a:xfrm rot="20841264">
            <a:off x="5327682" y="4246400"/>
            <a:ext cx="463578" cy="654379"/>
          </a:xfrm>
          <a:prstGeom prst="rect">
            <a:avLst/>
          </a:prstGeom>
        </p:spPr>
      </p:pic>
      <p:grpSp>
        <p:nvGrpSpPr>
          <p:cNvPr id="10" name="Groupe 9"/>
          <p:cNvGrpSpPr/>
          <p:nvPr/>
        </p:nvGrpSpPr>
        <p:grpSpPr>
          <a:xfrm>
            <a:off x="499616" y="3692092"/>
            <a:ext cx="2649986" cy="2665166"/>
            <a:chOff x="496309" y="3242157"/>
            <a:chExt cx="2851175" cy="2880001"/>
          </a:xfrm>
        </p:grpSpPr>
        <p:sp>
          <p:nvSpPr>
            <p:cNvPr id="24" name="Ellipse 23"/>
            <p:cNvSpPr/>
            <p:nvPr/>
          </p:nvSpPr>
          <p:spPr>
            <a:xfrm>
              <a:off x="543157" y="3242157"/>
              <a:ext cx="2764115" cy="288000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2"/>
                </a:solidFill>
              </a:endParaRPr>
            </a:p>
          </p:txBody>
        </p:sp>
        <p:sp>
          <p:nvSpPr>
            <p:cNvPr id="25" name="ZoneTexte 24"/>
            <p:cNvSpPr txBox="1"/>
            <p:nvPr/>
          </p:nvSpPr>
          <p:spPr>
            <a:xfrm>
              <a:off x="496309" y="3773707"/>
              <a:ext cx="2851175" cy="2228326"/>
            </a:xfrm>
            <a:prstGeom prst="rect">
              <a:avLst/>
            </a:prstGeom>
            <a:noFill/>
          </p:spPr>
          <p:txBody>
            <a:bodyPr wrap="square" rtlCol="0">
              <a:spAutoFit/>
            </a:bodyPr>
            <a:lstStyle/>
            <a:p>
              <a:pPr algn="ctr"/>
              <a:r>
                <a:rPr lang="fr-FR" sz="1600" dirty="0" smtClean="0">
                  <a:solidFill>
                    <a:srgbClr val="253979"/>
                  </a:solidFill>
                </a:rPr>
                <a:t>Un séjour d’une nuit </a:t>
              </a:r>
            </a:p>
            <a:p>
              <a:pPr algn="ctr"/>
              <a:r>
                <a:rPr lang="fr-FR" sz="1600" dirty="0" smtClean="0">
                  <a:solidFill>
                    <a:srgbClr val="253979"/>
                  </a:solidFill>
                </a:rPr>
                <a:t>pour 3 âgés dépendants, </a:t>
              </a:r>
            </a:p>
            <a:p>
              <a:pPr algn="ctr"/>
              <a:r>
                <a:rPr lang="fr-FR" sz="1600" dirty="0" smtClean="0">
                  <a:solidFill>
                    <a:srgbClr val="253979"/>
                  </a:solidFill>
                </a:rPr>
                <a:t>3 aidants et 3 accompagnateurs porté par un CCAS</a:t>
              </a:r>
            </a:p>
            <a:p>
              <a:pPr algn="ctr"/>
              <a:r>
                <a:rPr lang="fr-FR" sz="1600" dirty="0">
                  <a:solidFill>
                    <a:srgbClr val="253979"/>
                  </a:solidFill>
                </a:rPr>
                <a:t>s</a:t>
              </a:r>
              <a:r>
                <a:rPr lang="fr-FR" sz="1600" dirty="0" smtClean="0">
                  <a:solidFill>
                    <a:srgbClr val="253979"/>
                  </a:solidFill>
                </a:rPr>
                <a:t>itué à 136km de Figeac</a:t>
              </a:r>
            </a:p>
            <a:p>
              <a:pPr algn="ctr"/>
              <a:r>
                <a:rPr lang="fr-FR" sz="1600" dirty="0" smtClean="0">
                  <a:solidFill>
                    <a:srgbClr val="253979"/>
                  </a:solidFill>
                </a:rPr>
                <a:t>1838 €</a:t>
              </a:r>
            </a:p>
            <a:p>
              <a:pPr algn="ctr"/>
              <a:r>
                <a:rPr lang="fr-FR" sz="1600" dirty="0" smtClean="0">
                  <a:solidFill>
                    <a:srgbClr val="253979"/>
                  </a:solidFill>
                </a:rPr>
                <a:t>Aide: 910€</a:t>
              </a:r>
              <a:endParaRPr lang="fr-FR" sz="1600" dirty="0">
                <a:solidFill>
                  <a:srgbClr val="253979"/>
                </a:solidFill>
              </a:endParaRPr>
            </a:p>
          </p:txBody>
        </p:sp>
      </p:grpSp>
      <p:sp>
        <p:nvSpPr>
          <p:cNvPr id="5" name="ZoneTexte 4"/>
          <p:cNvSpPr txBox="1"/>
          <p:nvPr/>
        </p:nvSpPr>
        <p:spPr>
          <a:xfrm>
            <a:off x="4897026" y="4837762"/>
            <a:ext cx="2810060" cy="369332"/>
          </a:xfrm>
          <a:prstGeom prst="rect">
            <a:avLst/>
          </a:prstGeom>
          <a:noFill/>
        </p:spPr>
        <p:txBody>
          <a:bodyPr wrap="square" rtlCol="0">
            <a:spAutoFit/>
          </a:bodyPr>
          <a:lstStyle/>
          <a:p>
            <a:r>
              <a:rPr lang="fr-FR" b="1" dirty="0" smtClean="0">
                <a:solidFill>
                  <a:srgbClr val="253979"/>
                </a:solidFill>
              </a:rPr>
              <a:t>Figeac</a:t>
            </a:r>
            <a:endParaRPr lang="fr-FR" b="1" dirty="0">
              <a:solidFill>
                <a:srgbClr val="253979"/>
              </a:solidFill>
            </a:endParaRPr>
          </a:p>
        </p:txBody>
      </p:sp>
      <p:pic>
        <p:nvPicPr>
          <p:cNvPr id="58" name="Image 57"/>
          <p:cNvPicPr>
            <a:picLocks noChangeAspect="1"/>
          </p:cNvPicPr>
          <p:nvPr/>
        </p:nvPicPr>
        <p:blipFill>
          <a:blip r:embed="rId4"/>
          <a:stretch>
            <a:fillRect/>
          </a:stretch>
        </p:blipFill>
        <p:spPr>
          <a:xfrm rot="20841264">
            <a:off x="6559852" y="4544929"/>
            <a:ext cx="463578" cy="654379"/>
          </a:xfrm>
          <a:prstGeom prst="rect">
            <a:avLst/>
          </a:prstGeom>
        </p:spPr>
      </p:pic>
      <p:sp>
        <p:nvSpPr>
          <p:cNvPr id="6" name="ZoneTexte 5"/>
          <p:cNvSpPr txBox="1"/>
          <p:nvPr/>
        </p:nvSpPr>
        <p:spPr>
          <a:xfrm>
            <a:off x="5829854" y="4168331"/>
            <a:ext cx="2351314" cy="369332"/>
          </a:xfrm>
          <a:prstGeom prst="rect">
            <a:avLst/>
          </a:prstGeom>
          <a:noFill/>
        </p:spPr>
        <p:txBody>
          <a:bodyPr wrap="square" rtlCol="0">
            <a:spAutoFit/>
          </a:bodyPr>
          <a:lstStyle/>
          <a:p>
            <a:r>
              <a:rPr lang="fr-FR" b="1" dirty="0" smtClean="0">
                <a:solidFill>
                  <a:srgbClr val="253979"/>
                </a:solidFill>
              </a:rPr>
              <a:t>Montbrun les Bains</a:t>
            </a:r>
            <a:endParaRPr lang="fr-FR" b="1" dirty="0">
              <a:solidFill>
                <a:srgbClr val="253979"/>
              </a:solidFill>
            </a:endParaRPr>
          </a:p>
        </p:txBody>
      </p:sp>
      <p:pic>
        <p:nvPicPr>
          <p:cNvPr id="20" name="Image 19"/>
          <p:cNvPicPr>
            <a:picLocks noChangeAspect="1"/>
          </p:cNvPicPr>
          <p:nvPr/>
        </p:nvPicPr>
        <p:blipFill>
          <a:blip r:embed="rId4"/>
          <a:stretch>
            <a:fillRect/>
          </a:stretch>
        </p:blipFill>
        <p:spPr>
          <a:xfrm rot="20841264">
            <a:off x="4732093" y="1952771"/>
            <a:ext cx="463578" cy="654379"/>
          </a:xfrm>
          <a:prstGeom prst="rect">
            <a:avLst/>
          </a:prstGeom>
        </p:spPr>
      </p:pic>
      <p:sp>
        <p:nvSpPr>
          <p:cNvPr id="21" name="ZoneTexte 20"/>
          <p:cNvSpPr txBox="1"/>
          <p:nvPr/>
        </p:nvSpPr>
        <p:spPr>
          <a:xfrm>
            <a:off x="5240482" y="2358921"/>
            <a:ext cx="2810060" cy="369332"/>
          </a:xfrm>
          <a:prstGeom prst="rect">
            <a:avLst/>
          </a:prstGeom>
          <a:noFill/>
        </p:spPr>
        <p:txBody>
          <a:bodyPr wrap="square" rtlCol="0">
            <a:spAutoFit/>
          </a:bodyPr>
          <a:lstStyle/>
          <a:p>
            <a:r>
              <a:rPr lang="fr-FR" b="1" dirty="0" smtClean="0">
                <a:solidFill>
                  <a:srgbClr val="253979"/>
                </a:solidFill>
              </a:rPr>
              <a:t>Cabourg</a:t>
            </a:r>
            <a:endParaRPr lang="fr-FR" b="1" dirty="0">
              <a:solidFill>
                <a:srgbClr val="253979"/>
              </a:solidFill>
            </a:endParaRPr>
          </a:p>
        </p:txBody>
      </p:sp>
      <p:grpSp>
        <p:nvGrpSpPr>
          <p:cNvPr id="26" name="Groupe 25"/>
          <p:cNvGrpSpPr/>
          <p:nvPr/>
        </p:nvGrpSpPr>
        <p:grpSpPr>
          <a:xfrm>
            <a:off x="8984343" y="3984478"/>
            <a:ext cx="2649986" cy="2665166"/>
            <a:chOff x="543157" y="3242157"/>
            <a:chExt cx="2851175" cy="2880001"/>
          </a:xfrm>
        </p:grpSpPr>
        <p:sp>
          <p:nvSpPr>
            <p:cNvPr id="27" name="Ellipse 26"/>
            <p:cNvSpPr/>
            <p:nvPr/>
          </p:nvSpPr>
          <p:spPr>
            <a:xfrm>
              <a:off x="543157" y="3242157"/>
              <a:ext cx="2764115" cy="288000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2"/>
                </a:solidFill>
              </a:endParaRPr>
            </a:p>
          </p:txBody>
        </p:sp>
        <p:sp>
          <p:nvSpPr>
            <p:cNvPr id="31" name="ZoneTexte 30"/>
            <p:cNvSpPr txBox="1"/>
            <p:nvPr/>
          </p:nvSpPr>
          <p:spPr>
            <a:xfrm>
              <a:off x="543157" y="3773707"/>
              <a:ext cx="2851175" cy="1962258"/>
            </a:xfrm>
            <a:prstGeom prst="rect">
              <a:avLst/>
            </a:prstGeom>
            <a:noFill/>
          </p:spPr>
          <p:txBody>
            <a:bodyPr wrap="square" rtlCol="0">
              <a:spAutoFit/>
            </a:bodyPr>
            <a:lstStyle/>
            <a:p>
              <a:pPr algn="ctr"/>
              <a:r>
                <a:rPr lang="fr-FR" sz="1600" dirty="0" smtClean="0">
                  <a:solidFill>
                    <a:srgbClr val="253979"/>
                  </a:solidFill>
                </a:rPr>
                <a:t>Un séjour de trois nuits </a:t>
              </a:r>
            </a:p>
            <a:p>
              <a:pPr algn="ctr"/>
              <a:r>
                <a:rPr lang="fr-FR" sz="1600" dirty="0" smtClean="0">
                  <a:solidFill>
                    <a:srgbClr val="253979"/>
                  </a:solidFill>
                </a:rPr>
                <a:t>pour 12 aidants et 1 accompagnateur porté par une caisse de retraite</a:t>
              </a:r>
            </a:p>
            <a:p>
              <a:pPr algn="ctr"/>
              <a:r>
                <a:rPr lang="fr-FR" sz="1600" dirty="0">
                  <a:solidFill>
                    <a:srgbClr val="253979"/>
                  </a:solidFill>
                </a:rPr>
                <a:t>s</a:t>
              </a:r>
              <a:r>
                <a:rPr lang="fr-FR" sz="1600" dirty="0" smtClean="0">
                  <a:solidFill>
                    <a:srgbClr val="253979"/>
                  </a:solidFill>
                </a:rPr>
                <a:t>itué à 84km de Montbrun</a:t>
              </a:r>
            </a:p>
            <a:p>
              <a:pPr algn="ctr"/>
              <a:r>
                <a:rPr lang="fr-FR" sz="1600" dirty="0" smtClean="0">
                  <a:solidFill>
                    <a:srgbClr val="253979"/>
                  </a:solidFill>
                </a:rPr>
                <a:t>2253 €</a:t>
              </a:r>
            </a:p>
            <a:p>
              <a:pPr algn="ctr"/>
              <a:r>
                <a:rPr lang="fr-FR" sz="1600" dirty="0" smtClean="0">
                  <a:solidFill>
                    <a:srgbClr val="253979"/>
                  </a:solidFill>
                </a:rPr>
                <a:t>Aide: 1100€</a:t>
              </a:r>
              <a:endParaRPr lang="fr-FR" sz="1600" dirty="0">
                <a:solidFill>
                  <a:srgbClr val="253979"/>
                </a:solidFill>
              </a:endParaRPr>
            </a:p>
          </p:txBody>
        </p:sp>
      </p:grpSp>
      <p:grpSp>
        <p:nvGrpSpPr>
          <p:cNvPr id="32" name="Groupe 31"/>
          <p:cNvGrpSpPr/>
          <p:nvPr/>
        </p:nvGrpSpPr>
        <p:grpSpPr>
          <a:xfrm>
            <a:off x="7865615" y="699955"/>
            <a:ext cx="2649986" cy="2665166"/>
            <a:chOff x="543157" y="3242157"/>
            <a:chExt cx="2851175" cy="2880001"/>
          </a:xfrm>
        </p:grpSpPr>
        <p:sp>
          <p:nvSpPr>
            <p:cNvPr id="33" name="Ellipse 32"/>
            <p:cNvSpPr/>
            <p:nvPr/>
          </p:nvSpPr>
          <p:spPr>
            <a:xfrm>
              <a:off x="543157" y="3242157"/>
              <a:ext cx="2764115" cy="288000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2"/>
                </a:solidFill>
              </a:endParaRPr>
            </a:p>
          </p:txBody>
        </p:sp>
        <p:sp>
          <p:nvSpPr>
            <p:cNvPr id="34" name="ZoneTexte 33"/>
            <p:cNvSpPr txBox="1"/>
            <p:nvPr/>
          </p:nvSpPr>
          <p:spPr>
            <a:xfrm>
              <a:off x="543157" y="3773707"/>
              <a:ext cx="2851175" cy="2228326"/>
            </a:xfrm>
            <a:prstGeom prst="rect">
              <a:avLst/>
            </a:prstGeom>
            <a:noFill/>
          </p:spPr>
          <p:txBody>
            <a:bodyPr wrap="square" rtlCol="0">
              <a:spAutoFit/>
            </a:bodyPr>
            <a:lstStyle/>
            <a:p>
              <a:pPr algn="ctr"/>
              <a:r>
                <a:rPr lang="fr-FR" sz="1600" dirty="0" smtClean="0">
                  <a:solidFill>
                    <a:srgbClr val="253979"/>
                  </a:solidFill>
                </a:rPr>
                <a:t>Un séjour de deux nuits </a:t>
              </a:r>
            </a:p>
            <a:p>
              <a:pPr algn="ctr"/>
              <a:r>
                <a:rPr lang="fr-FR" sz="1600" dirty="0" smtClean="0">
                  <a:solidFill>
                    <a:srgbClr val="253979"/>
                  </a:solidFill>
                </a:rPr>
                <a:t>pour 5 âgés dépendants </a:t>
              </a:r>
            </a:p>
            <a:p>
              <a:pPr algn="ctr"/>
              <a:r>
                <a:rPr lang="fr-FR" sz="1600" dirty="0" smtClean="0">
                  <a:solidFill>
                    <a:srgbClr val="253979"/>
                  </a:solidFill>
                </a:rPr>
                <a:t>et 3 accompagnateurs porté par un EHPAD</a:t>
              </a:r>
            </a:p>
            <a:p>
              <a:pPr algn="ctr"/>
              <a:r>
                <a:rPr lang="fr-FR" sz="1600" dirty="0">
                  <a:solidFill>
                    <a:srgbClr val="253979"/>
                  </a:solidFill>
                </a:rPr>
                <a:t>s</a:t>
              </a:r>
              <a:r>
                <a:rPr lang="fr-FR" sz="1600" dirty="0" smtClean="0">
                  <a:solidFill>
                    <a:srgbClr val="253979"/>
                  </a:solidFill>
                </a:rPr>
                <a:t>itué à 135km de </a:t>
              </a:r>
            </a:p>
            <a:p>
              <a:pPr algn="ctr"/>
              <a:r>
                <a:rPr lang="fr-FR" sz="1600" dirty="0" smtClean="0">
                  <a:solidFill>
                    <a:srgbClr val="253979"/>
                  </a:solidFill>
                </a:rPr>
                <a:t>Cabourg</a:t>
              </a:r>
            </a:p>
            <a:p>
              <a:pPr algn="ctr"/>
              <a:r>
                <a:rPr lang="fr-FR" sz="1600" dirty="0" smtClean="0">
                  <a:solidFill>
                    <a:srgbClr val="253979"/>
                  </a:solidFill>
                </a:rPr>
                <a:t>2180 €</a:t>
              </a:r>
            </a:p>
            <a:p>
              <a:pPr algn="ctr"/>
              <a:r>
                <a:rPr lang="fr-FR" sz="1600" dirty="0" smtClean="0">
                  <a:solidFill>
                    <a:srgbClr val="253979"/>
                  </a:solidFill>
                </a:rPr>
                <a:t>Aide: 1090€</a:t>
              </a:r>
              <a:endParaRPr lang="fr-FR" sz="1600" dirty="0">
                <a:solidFill>
                  <a:srgbClr val="253979"/>
                </a:solidFill>
              </a:endParaRPr>
            </a:p>
          </p:txBody>
        </p:sp>
      </p:grpSp>
    </p:spTree>
    <p:extLst>
      <p:ext uri="{BB962C8B-B14F-4D97-AF65-F5344CB8AC3E}">
        <p14:creationId xmlns:p14="http://schemas.microsoft.com/office/powerpoint/2010/main" val="41330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1+#ppt_w/2"/>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SEV en groupe: comment faire?</a:t>
            </a:r>
            <a:endParaRPr lang="fr-FR" dirty="0"/>
          </a:p>
        </p:txBody>
      </p:sp>
      <p:sp>
        <p:nvSpPr>
          <p:cNvPr id="4" name="Forme libre 3"/>
          <p:cNvSpPr/>
          <p:nvPr/>
        </p:nvSpPr>
        <p:spPr>
          <a:xfrm>
            <a:off x="935243"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dirty="0" smtClean="0">
                <a:solidFill>
                  <a:schemeClr val="tx2"/>
                </a:solidFill>
              </a:rPr>
              <a:t>Organisation du projet de séjour, de son budget et du groupe des participants</a:t>
            </a:r>
            <a:endParaRPr lang="fr-FR" sz="1900" kern="1200" dirty="0">
              <a:solidFill>
                <a:schemeClr val="tx2"/>
              </a:solidFill>
            </a:endParaRPr>
          </a:p>
        </p:txBody>
      </p:sp>
      <p:sp>
        <p:nvSpPr>
          <p:cNvPr id="5" name="Forme libre 4"/>
          <p:cNvSpPr/>
          <p:nvPr/>
        </p:nvSpPr>
        <p:spPr>
          <a:xfrm>
            <a:off x="3651431" y="2306392"/>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7" name="Forme libre 6"/>
          <p:cNvSpPr/>
          <p:nvPr/>
        </p:nvSpPr>
        <p:spPr>
          <a:xfrm>
            <a:off x="4737906"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tx2"/>
                </a:solidFill>
              </a:rPr>
              <a:t>Demande d’aide financi</a:t>
            </a:r>
            <a:r>
              <a:rPr lang="fr-FR" sz="1900" dirty="0" smtClean="0">
                <a:solidFill>
                  <a:schemeClr val="tx2"/>
                </a:solidFill>
              </a:rPr>
              <a:t>ère</a:t>
            </a:r>
            <a:r>
              <a:rPr lang="fr-FR" sz="1900" kern="1200" dirty="0" smtClean="0">
                <a:solidFill>
                  <a:schemeClr val="tx2"/>
                </a:solidFill>
              </a:rPr>
              <a:t> à l’ANCV via le CDAS</a:t>
            </a:r>
            <a:endParaRPr lang="fr-FR" sz="1900" kern="1200" dirty="0">
              <a:solidFill>
                <a:schemeClr val="tx2"/>
              </a:solidFill>
            </a:endParaRPr>
          </a:p>
        </p:txBody>
      </p:sp>
      <p:sp>
        <p:nvSpPr>
          <p:cNvPr id="9" name="Forme libre 8"/>
          <p:cNvSpPr/>
          <p:nvPr/>
        </p:nvSpPr>
        <p:spPr>
          <a:xfrm>
            <a:off x="8540568"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bg1"/>
                </a:solidFill>
              </a:rPr>
              <a:t>Instruction de la demande par le CDAS</a:t>
            </a:r>
            <a:endParaRPr lang="fr-FR" sz="1900" kern="1200" dirty="0">
              <a:solidFill>
                <a:schemeClr val="bg1"/>
              </a:solidFill>
            </a:endParaRPr>
          </a:p>
        </p:txBody>
      </p:sp>
      <p:sp>
        <p:nvSpPr>
          <p:cNvPr id="11" name="Forme libre 10"/>
          <p:cNvSpPr/>
          <p:nvPr/>
        </p:nvSpPr>
        <p:spPr>
          <a:xfrm>
            <a:off x="8540568" y="4544531"/>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bg1"/>
                </a:solidFill>
              </a:rPr>
              <a:t>Validation par l’ANCV</a:t>
            </a:r>
            <a:endParaRPr lang="fr-FR" sz="1900" kern="1200" dirty="0">
              <a:solidFill>
                <a:schemeClr val="bg1"/>
              </a:solidFill>
            </a:endParaRPr>
          </a:p>
        </p:txBody>
      </p:sp>
      <p:sp>
        <p:nvSpPr>
          <p:cNvPr id="13" name="Forme libre 12"/>
          <p:cNvSpPr/>
          <p:nvPr/>
        </p:nvSpPr>
        <p:spPr>
          <a:xfrm>
            <a:off x="4737906" y="4544531"/>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bg1"/>
                </a:solidFill>
              </a:rPr>
              <a:t>Notification de l’aide et versement en une fois</a:t>
            </a:r>
            <a:endParaRPr lang="fr-FR" sz="1900" kern="1200" dirty="0">
              <a:solidFill>
                <a:schemeClr val="bg1"/>
              </a:solidFill>
            </a:endParaRPr>
          </a:p>
        </p:txBody>
      </p:sp>
      <p:sp>
        <p:nvSpPr>
          <p:cNvPr id="15" name="Forme libre 14"/>
          <p:cNvSpPr/>
          <p:nvPr/>
        </p:nvSpPr>
        <p:spPr>
          <a:xfrm>
            <a:off x="935243" y="4544531"/>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dirty="0" smtClean="0">
                <a:solidFill>
                  <a:schemeClr val="bg1"/>
                </a:solidFill>
              </a:rPr>
              <a:t>Départ en vacances !</a:t>
            </a:r>
            <a:endParaRPr lang="fr-FR" sz="1900" kern="1200" dirty="0">
              <a:solidFill>
                <a:schemeClr val="bg1"/>
              </a:solidFill>
            </a:endParaRPr>
          </a:p>
        </p:txBody>
      </p:sp>
      <p:sp>
        <p:nvSpPr>
          <p:cNvPr id="16" name="Forme libre 15"/>
          <p:cNvSpPr/>
          <p:nvPr/>
        </p:nvSpPr>
        <p:spPr>
          <a:xfrm>
            <a:off x="7454093" y="2306392"/>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17" name="Forme libre 16"/>
          <p:cNvSpPr/>
          <p:nvPr/>
        </p:nvSpPr>
        <p:spPr>
          <a:xfrm rot="5400000">
            <a:off x="9355424" y="3664485"/>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18" name="Forme libre 17"/>
          <p:cNvSpPr/>
          <p:nvPr/>
        </p:nvSpPr>
        <p:spPr>
          <a:xfrm rot="10800000">
            <a:off x="7454093" y="5022579"/>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19" name="Forme libre 18"/>
          <p:cNvSpPr/>
          <p:nvPr/>
        </p:nvSpPr>
        <p:spPr>
          <a:xfrm rot="10800000">
            <a:off x="3651430" y="5022580"/>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20" name="Ellipse 19"/>
          <p:cNvSpPr/>
          <p:nvPr/>
        </p:nvSpPr>
        <p:spPr>
          <a:xfrm>
            <a:off x="589951" y="149309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1</a:t>
            </a:r>
            <a:endParaRPr lang="fr-FR" sz="3200" b="1" dirty="0">
              <a:solidFill>
                <a:schemeClr val="tx2">
                  <a:lumMod val="75000"/>
                </a:schemeClr>
              </a:solidFill>
            </a:endParaRPr>
          </a:p>
        </p:txBody>
      </p:sp>
      <p:sp>
        <p:nvSpPr>
          <p:cNvPr id="21" name="Ellipse 20"/>
          <p:cNvSpPr/>
          <p:nvPr/>
        </p:nvSpPr>
        <p:spPr>
          <a:xfrm>
            <a:off x="4325235" y="142164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2</a:t>
            </a:r>
            <a:endParaRPr lang="fr-FR" sz="3200" b="1" dirty="0">
              <a:solidFill>
                <a:schemeClr val="tx2">
                  <a:lumMod val="75000"/>
                </a:schemeClr>
              </a:solidFill>
            </a:endParaRPr>
          </a:p>
        </p:txBody>
      </p:sp>
      <p:sp>
        <p:nvSpPr>
          <p:cNvPr id="22" name="Ellipse 21"/>
          <p:cNvSpPr/>
          <p:nvPr/>
        </p:nvSpPr>
        <p:spPr>
          <a:xfrm>
            <a:off x="8195276" y="149309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3</a:t>
            </a:r>
            <a:endParaRPr lang="fr-FR" sz="3200" b="1" dirty="0">
              <a:solidFill>
                <a:schemeClr val="tx2">
                  <a:lumMod val="75000"/>
                </a:schemeClr>
              </a:solidFill>
            </a:endParaRPr>
          </a:p>
        </p:txBody>
      </p:sp>
      <p:sp>
        <p:nvSpPr>
          <p:cNvPr id="23" name="Ellipse 22"/>
          <p:cNvSpPr/>
          <p:nvPr/>
        </p:nvSpPr>
        <p:spPr>
          <a:xfrm>
            <a:off x="8130087" y="4206167"/>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4</a:t>
            </a:r>
            <a:endParaRPr lang="fr-FR" sz="3200" b="1" dirty="0">
              <a:solidFill>
                <a:schemeClr val="tx2">
                  <a:lumMod val="75000"/>
                </a:schemeClr>
              </a:solidFill>
            </a:endParaRPr>
          </a:p>
        </p:txBody>
      </p:sp>
      <p:sp>
        <p:nvSpPr>
          <p:cNvPr id="24" name="Ellipse 23"/>
          <p:cNvSpPr/>
          <p:nvPr/>
        </p:nvSpPr>
        <p:spPr>
          <a:xfrm>
            <a:off x="4392612" y="4144091"/>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5</a:t>
            </a:r>
            <a:endParaRPr lang="fr-FR" sz="3200" b="1" dirty="0">
              <a:solidFill>
                <a:schemeClr val="tx2">
                  <a:lumMod val="75000"/>
                </a:schemeClr>
              </a:solidFill>
            </a:endParaRPr>
          </a:p>
        </p:txBody>
      </p:sp>
      <p:sp>
        <p:nvSpPr>
          <p:cNvPr id="25" name="Ellipse 24"/>
          <p:cNvSpPr/>
          <p:nvPr/>
        </p:nvSpPr>
        <p:spPr>
          <a:xfrm>
            <a:off x="577805" y="4138458"/>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6</a:t>
            </a:r>
            <a:endParaRPr lang="fr-FR" sz="3200" b="1" dirty="0">
              <a:solidFill>
                <a:schemeClr val="tx2">
                  <a:lumMod val="75000"/>
                </a:schemeClr>
              </a:solidFill>
            </a:endParaRPr>
          </a:p>
        </p:txBody>
      </p:sp>
    </p:spTree>
    <p:extLst>
      <p:ext uri="{BB962C8B-B14F-4D97-AF65-F5344CB8AC3E}">
        <p14:creationId xmlns:p14="http://schemas.microsoft.com/office/powerpoint/2010/main" val="36723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500"/>
                                        <p:tgtEl>
                                          <p:spTgt spid="19"/>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1"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200" dirty="0"/>
              <a:t>Départ 18:25</a:t>
            </a:r>
          </a:p>
        </p:txBody>
      </p:sp>
      <p:sp>
        <p:nvSpPr>
          <p:cNvPr id="3" name="Sous-titre 2"/>
          <p:cNvSpPr>
            <a:spLocks noGrp="1"/>
          </p:cNvSpPr>
          <p:nvPr>
            <p:ph type="subTitle" idx="1"/>
          </p:nvPr>
        </p:nvSpPr>
        <p:spPr/>
        <p:txBody>
          <a:bodyPr/>
          <a:lstStyle/>
          <a:p>
            <a:r>
              <a:rPr lang="fr-FR" sz="2700" dirty="0"/>
              <a:t>L’aide au départ en vacances des jeunes adultes</a:t>
            </a:r>
            <a:endParaRPr lang="fr-FR" sz="2700" baseline="0" dirty="0" smtClean="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550" y="3893430"/>
            <a:ext cx="2882900" cy="1828800"/>
          </a:xfrm>
          <a:prstGeom prst="rect">
            <a:avLst/>
          </a:prstGeom>
        </p:spPr>
      </p:pic>
    </p:spTree>
    <p:extLst>
      <p:ext uri="{BB962C8B-B14F-4D97-AF65-F5344CB8AC3E}">
        <p14:creationId xmlns:p14="http://schemas.microsoft.com/office/powerpoint/2010/main" val="3631331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642252" y="4920237"/>
            <a:ext cx="2801257" cy="13393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 Ce que cela implique</a:t>
            </a:r>
          </a:p>
        </p:txBody>
      </p:sp>
      <p:sp>
        <p:nvSpPr>
          <p:cNvPr id="48" name="Rectangle à coins arrondis 47"/>
          <p:cNvSpPr/>
          <p:nvPr/>
        </p:nvSpPr>
        <p:spPr>
          <a:xfrm>
            <a:off x="8690423" y="1457228"/>
            <a:ext cx="2920995" cy="11589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à coins arrondis 46"/>
          <p:cNvSpPr/>
          <p:nvPr/>
        </p:nvSpPr>
        <p:spPr>
          <a:xfrm>
            <a:off x="5990773" y="1366464"/>
            <a:ext cx="3077022" cy="1275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624111" y="1344334"/>
            <a:ext cx="2801257" cy="13503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endParaRPr lang="fr-FR" sz="2000" dirty="0">
              <a:solidFill>
                <a:schemeClr val="bg1"/>
              </a:solidFill>
            </a:endParaRPr>
          </a:p>
        </p:txBody>
      </p:sp>
      <p:sp>
        <p:nvSpPr>
          <p:cNvPr id="71" name="Rectangle à coins arrondis 70"/>
          <p:cNvSpPr/>
          <p:nvPr/>
        </p:nvSpPr>
        <p:spPr>
          <a:xfrm>
            <a:off x="3283858" y="4963835"/>
            <a:ext cx="3077023" cy="1265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à coins arrondis 44"/>
          <p:cNvSpPr/>
          <p:nvPr/>
        </p:nvSpPr>
        <p:spPr>
          <a:xfrm>
            <a:off x="6034315" y="1457228"/>
            <a:ext cx="2920995" cy="115892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3265718" y="1373721"/>
            <a:ext cx="3077022" cy="1275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pPr algn="l"/>
            <a:r>
              <a:rPr lang="fr-FR" dirty="0" smtClean="0"/>
              <a:t>Une réponse à un besoin spécifique</a:t>
            </a:r>
            <a:endParaRPr lang="fr-FR" dirty="0"/>
          </a:p>
        </p:txBody>
      </p:sp>
      <p:sp>
        <p:nvSpPr>
          <p:cNvPr id="44" name="Rectangle à coins arrondis 43"/>
          <p:cNvSpPr/>
          <p:nvPr/>
        </p:nvSpPr>
        <p:spPr>
          <a:xfrm>
            <a:off x="3363689" y="1457228"/>
            <a:ext cx="2844798" cy="11589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smtClean="0">
                <a:solidFill>
                  <a:schemeClr val="tx2"/>
                </a:solidFill>
              </a:rPr>
              <a:t>Près de 45% des 18-25 ans ne partent pas en vacances</a:t>
            </a:r>
            <a:endParaRPr lang="fr-FR" sz="1600" b="1" dirty="0">
              <a:solidFill>
                <a:schemeClr val="tx2"/>
              </a:solidFill>
            </a:endParaRPr>
          </a:p>
        </p:txBody>
      </p:sp>
      <p:sp>
        <p:nvSpPr>
          <p:cNvPr id="61" name="Rectangle à coins arrondis 60"/>
          <p:cNvSpPr/>
          <p:nvPr/>
        </p:nvSpPr>
        <p:spPr>
          <a:xfrm>
            <a:off x="8708564" y="3238002"/>
            <a:ext cx="2920995" cy="11619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solidFill>
                <a:schemeClr val="tx2"/>
              </a:solidFill>
            </a:endParaRPr>
          </a:p>
        </p:txBody>
      </p:sp>
      <p:sp>
        <p:nvSpPr>
          <p:cNvPr id="62" name="Rectangle à coins arrondis 61"/>
          <p:cNvSpPr/>
          <p:nvPr/>
        </p:nvSpPr>
        <p:spPr>
          <a:xfrm>
            <a:off x="6008914" y="3205145"/>
            <a:ext cx="3077022" cy="1279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642252" y="3139376"/>
            <a:ext cx="2801257" cy="13538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r>
              <a:rPr lang="fr-FR" b="1" dirty="0">
                <a:solidFill>
                  <a:schemeClr val="bg1"/>
                </a:solidFill>
              </a:rPr>
              <a:t>Un programme de l’ANCV</a:t>
            </a:r>
          </a:p>
        </p:txBody>
      </p:sp>
      <p:sp>
        <p:nvSpPr>
          <p:cNvPr id="64" name="Rectangle à coins arrondis 63"/>
          <p:cNvSpPr/>
          <p:nvPr/>
        </p:nvSpPr>
        <p:spPr>
          <a:xfrm>
            <a:off x="6037942" y="3252516"/>
            <a:ext cx="2920995"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p>
        </p:txBody>
      </p:sp>
      <p:sp>
        <p:nvSpPr>
          <p:cNvPr id="65" name="Rectangle à coins arrondis 64"/>
          <p:cNvSpPr/>
          <p:nvPr/>
        </p:nvSpPr>
        <p:spPr>
          <a:xfrm>
            <a:off x="3283859" y="3197888"/>
            <a:ext cx="3077022" cy="1279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à coins arrondis 65"/>
          <p:cNvSpPr/>
          <p:nvPr/>
        </p:nvSpPr>
        <p:spPr>
          <a:xfrm>
            <a:off x="3381830" y="3252518"/>
            <a:ext cx="2844798"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smtClean="0">
                <a:solidFill>
                  <a:schemeClr val="tx2"/>
                </a:solidFill>
              </a:rPr>
              <a:t>Un prestataire qui propose et garantit des offres</a:t>
            </a:r>
            <a:endParaRPr lang="fr-FR" sz="1600" dirty="0">
              <a:solidFill>
                <a:schemeClr val="tx2"/>
              </a:solidFill>
            </a:endParaRPr>
          </a:p>
        </p:txBody>
      </p:sp>
      <p:sp>
        <p:nvSpPr>
          <p:cNvPr id="68" name="Rectangle à coins arrondis 67"/>
          <p:cNvSpPr/>
          <p:nvPr/>
        </p:nvSpPr>
        <p:spPr>
          <a:xfrm>
            <a:off x="6008914" y="4789607"/>
            <a:ext cx="3077022" cy="15123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à coins arrondis 69"/>
          <p:cNvSpPr/>
          <p:nvPr/>
        </p:nvSpPr>
        <p:spPr>
          <a:xfrm>
            <a:off x="7623445" y="4806583"/>
            <a:ext cx="3987973" cy="8117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fr-FR" sz="1600" b="1" dirty="0" smtClean="0">
                <a:solidFill>
                  <a:schemeClr val="tx2"/>
                </a:solidFill>
              </a:rPr>
              <a:t>Intégrer les vacances comme un outil d’accompagnement et de cohésion</a:t>
            </a:r>
            <a:endParaRPr lang="fr-FR" sz="1600" b="1" dirty="0">
              <a:solidFill>
                <a:schemeClr val="tx2"/>
              </a:solidFill>
            </a:endParaRPr>
          </a:p>
        </p:txBody>
      </p:sp>
      <p:sp>
        <p:nvSpPr>
          <p:cNvPr id="75" name="Flèche droite 74"/>
          <p:cNvSpPr/>
          <p:nvPr/>
        </p:nvSpPr>
        <p:spPr>
          <a:xfrm rot="823526">
            <a:off x="6052981" y="5705393"/>
            <a:ext cx="1534155" cy="46432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6295566" y="1658851"/>
            <a:ext cx="2623466" cy="757130"/>
          </a:xfrm>
          <a:prstGeom prst="rect">
            <a:avLst/>
          </a:prstGeom>
          <a:noFill/>
        </p:spPr>
        <p:txBody>
          <a:bodyPr wrap="square" rtlCol="0">
            <a:spAutoFit/>
          </a:bodyPr>
          <a:lstStyle/>
          <a:p>
            <a:pPr algn="ctr" defTabSz="666750">
              <a:lnSpc>
                <a:spcPct val="90000"/>
              </a:lnSpc>
              <a:spcBef>
                <a:spcPct val="0"/>
              </a:spcBef>
              <a:spcAft>
                <a:spcPct val="35000"/>
              </a:spcAft>
            </a:pPr>
            <a:r>
              <a:rPr lang="fr-FR" sz="1600" b="1" dirty="0">
                <a:solidFill>
                  <a:srgbClr val="253979"/>
                </a:solidFill>
              </a:rPr>
              <a:t>Pas de moyens propres ou issus de milieux exclus des </a:t>
            </a:r>
            <a:r>
              <a:rPr lang="fr-FR" sz="1600" b="1" dirty="0" smtClean="0">
                <a:solidFill>
                  <a:srgbClr val="253979"/>
                </a:solidFill>
              </a:rPr>
              <a:t>vacances</a:t>
            </a:r>
            <a:endParaRPr lang="fr-FR" sz="1600" b="1" dirty="0">
              <a:solidFill>
                <a:srgbClr val="253979"/>
              </a:solidFill>
            </a:endParaRPr>
          </a:p>
        </p:txBody>
      </p:sp>
      <p:sp>
        <p:nvSpPr>
          <p:cNvPr id="67" name="Rectangle à coins arrondis 66"/>
          <p:cNvSpPr/>
          <p:nvPr/>
        </p:nvSpPr>
        <p:spPr>
          <a:xfrm>
            <a:off x="7637956" y="5717897"/>
            <a:ext cx="3991604" cy="8117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2"/>
                </a:solidFill>
              </a:rPr>
              <a:t>Promouvoir la modalité de départ individuelle</a:t>
            </a:r>
            <a:endParaRPr lang="fr-FR" sz="1600" b="1" dirty="0">
              <a:solidFill>
                <a:schemeClr val="tx2"/>
              </a:solidFill>
            </a:endParaRPr>
          </a:p>
        </p:txBody>
      </p:sp>
      <p:sp>
        <p:nvSpPr>
          <p:cNvPr id="74" name="Flèche droite 73"/>
          <p:cNvSpPr/>
          <p:nvPr/>
        </p:nvSpPr>
        <p:spPr>
          <a:xfrm rot="20872575">
            <a:off x="6069947" y="5116432"/>
            <a:ext cx="1502441" cy="46432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à coins arrondis 71"/>
          <p:cNvSpPr/>
          <p:nvPr/>
        </p:nvSpPr>
        <p:spPr>
          <a:xfrm>
            <a:off x="3381830" y="5032351"/>
            <a:ext cx="2844798" cy="11494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a:t>Etre un acteur social en lien avec des </a:t>
            </a:r>
            <a:r>
              <a:rPr lang="fr-FR" sz="1600" b="1" dirty="0" smtClean="0"/>
              <a:t>jeunes de 18 à 25 ans</a:t>
            </a:r>
            <a:endParaRPr lang="fr-FR" sz="1600" b="1" dirty="0"/>
          </a:p>
        </p:txBody>
      </p:sp>
      <p:sp>
        <p:nvSpPr>
          <p:cNvPr id="77" name="ZoneTexte 76"/>
          <p:cNvSpPr txBox="1"/>
          <p:nvPr/>
        </p:nvSpPr>
        <p:spPr>
          <a:xfrm>
            <a:off x="660393" y="1542739"/>
            <a:ext cx="2623466" cy="1089529"/>
          </a:xfrm>
          <a:prstGeom prst="rect">
            <a:avLst/>
          </a:prstGeom>
          <a:noFill/>
        </p:spPr>
        <p:txBody>
          <a:bodyPr wrap="square" rtlCol="0">
            <a:spAutoFit/>
          </a:bodyPr>
          <a:lstStyle/>
          <a:p>
            <a:pPr lvl="0" algn="ctr" defTabSz="1022350">
              <a:lnSpc>
                <a:spcPct val="90000"/>
              </a:lnSpc>
              <a:spcBef>
                <a:spcPct val="0"/>
              </a:spcBef>
              <a:spcAft>
                <a:spcPct val="35000"/>
              </a:spcAft>
            </a:pPr>
            <a:r>
              <a:rPr lang="fr-FR" b="1" dirty="0">
                <a:solidFill>
                  <a:schemeClr val="bg1"/>
                </a:solidFill>
              </a:rPr>
              <a:t>Une double problématique: la </a:t>
            </a:r>
            <a:r>
              <a:rPr lang="fr-FR" b="1" dirty="0" err="1">
                <a:solidFill>
                  <a:schemeClr val="bg1"/>
                </a:solidFill>
              </a:rPr>
              <a:t>solvabilisation</a:t>
            </a:r>
            <a:r>
              <a:rPr lang="fr-FR" b="1" dirty="0">
                <a:solidFill>
                  <a:schemeClr val="bg1"/>
                </a:solidFill>
              </a:rPr>
              <a:t> et la culture vacances</a:t>
            </a:r>
            <a:endParaRPr lang="fr-FR" sz="2000" b="1" dirty="0">
              <a:solidFill>
                <a:schemeClr val="bg1"/>
              </a:solidFill>
            </a:endParaRPr>
          </a:p>
        </p:txBody>
      </p:sp>
      <p:sp>
        <p:nvSpPr>
          <p:cNvPr id="78" name="ZoneTexte 77"/>
          <p:cNvSpPr txBox="1"/>
          <p:nvPr/>
        </p:nvSpPr>
        <p:spPr>
          <a:xfrm>
            <a:off x="9136447" y="1739958"/>
            <a:ext cx="2474971" cy="535531"/>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Hors publics des politiques « familles »</a:t>
            </a:r>
            <a:endParaRPr lang="fr-FR" sz="1600" b="1" dirty="0">
              <a:solidFill>
                <a:schemeClr val="tx2"/>
              </a:solidFill>
            </a:endParaRPr>
          </a:p>
        </p:txBody>
      </p:sp>
      <p:sp>
        <p:nvSpPr>
          <p:cNvPr id="79" name="ZoneTexte 78"/>
          <p:cNvSpPr txBox="1"/>
          <p:nvPr/>
        </p:nvSpPr>
        <p:spPr>
          <a:xfrm>
            <a:off x="6295566" y="3543630"/>
            <a:ext cx="2623466" cy="757130"/>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a:solidFill>
                  <a:schemeClr val="tx2"/>
                </a:solidFill>
              </a:rPr>
              <a:t>Des </a:t>
            </a:r>
            <a:r>
              <a:rPr lang="fr-FR" sz="1600" b="1" dirty="0" smtClean="0">
                <a:solidFill>
                  <a:schemeClr val="tx2"/>
                </a:solidFill>
              </a:rPr>
              <a:t>formules pour les individuels et les groupes</a:t>
            </a:r>
            <a:endParaRPr lang="fr-FR" sz="1600" dirty="0">
              <a:solidFill>
                <a:schemeClr val="tx2"/>
              </a:solidFill>
            </a:endParaRPr>
          </a:p>
        </p:txBody>
      </p:sp>
      <p:sp>
        <p:nvSpPr>
          <p:cNvPr id="80" name="ZoneTexte 79"/>
          <p:cNvSpPr txBox="1"/>
          <p:nvPr/>
        </p:nvSpPr>
        <p:spPr>
          <a:xfrm>
            <a:off x="9209014" y="3355383"/>
            <a:ext cx="2286297" cy="978729"/>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a:solidFill>
                  <a:schemeClr val="tx2"/>
                </a:solidFill>
              </a:rPr>
              <a:t>Une aide financière en fonction des revenus ou du statut </a:t>
            </a:r>
            <a:r>
              <a:rPr lang="fr-FR" sz="1600" b="1" dirty="0" smtClean="0">
                <a:solidFill>
                  <a:schemeClr val="tx2"/>
                </a:solidFill>
              </a:rPr>
              <a:t>du jeune</a:t>
            </a:r>
            <a:endParaRPr lang="fr-FR" sz="1600" b="1" dirty="0">
              <a:solidFill>
                <a:schemeClr val="tx2"/>
              </a:solidFill>
            </a:endParaRPr>
          </a:p>
        </p:txBody>
      </p:sp>
    </p:spTree>
    <p:extLst>
      <p:ext uri="{BB962C8B-B14F-4D97-AF65-F5344CB8AC3E}">
        <p14:creationId xmlns:p14="http://schemas.microsoft.com/office/powerpoint/2010/main" val="363328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par>
                                <p:cTn id="51" presetID="1" presetClass="entr" presetSubtype="0" fill="hold" grpId="0" nodeType="withEffect">
                                  <p:stCondLst>
                                    <p:cond delay="50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48" grpId="0" animBg="1"/>
      <p:bldP spid="43" grpId="0" animBg="1"/>
      <p:bldP spid="45" grpId="0" animBg="1"/>
      <p:bldP spid="44" grpId="0" animBg="1"/>
      <p:bldP spid="61" grpId="0" animBg="1"/>
      <p:bldP spid="63" grpId="0" animBg="1"/>
      <p:bldP spid="64" grpId="0" animBg="1"/>
      <p:bldP spid="66" grpId="0" animBg="1"/>
      <p:bldP spid="70" grpId="0" animBg="1"/>
      <p:bldP spid="75" grpId="0" animBg="1"/>
      <p:bldP spid="73" grpId="0"/>
      <p:bldP spid="67" grpId="0" animBg="1"/>
      <p:bldP spid="74" grpId="0" animBg="1"/>
      <p:bldP spid="72" grpId="0" animBg="1"/>
      <p:bldP spid="78" grpId="0"/>
      <p:bldP spid="79" grpId="0"/>
      <p:bldP spid="8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fr-FR" baseline="0" dirty="0" smtClean="0"/>
              <a:t>Un outil innovant d’accompagnement </a:t>
            </a:r>
            <a:br>
              <a:rPr lang="fr-FR" baseline="0" dirty="0" smtClean="0"/>
            </a:br>
            <a:r>
              <a:rPr lang="fr-FR" baseline="0" dirty="0" smtClean="0"/>
              <a:t>pour vos publics</a:t>
            </a:r>
            <a:endParaRPr lang="fr-FR" dirty="0"/>
          </a:p>
        </p:txBody>
      </p:sp>
      <p:sp>
        <p:nvSpPr>
          <p:cNvPr id="3" name="Espace réservé du contenu 2"/>
          <p:cNvSpPr>
            <a:spLocks noGrp="1"/>
          </p:cNvSpPr>
          <p:nvPr>
            <p:ph idx="1"/>
          </p:nvPr>
        </p:nvSpPr>
        <p:spPr>
          <a:xfrm>
            <a:off x="675083" y="1482982"/>
            <a:ext cx="10515600" cy="607076"/>
          </a:xfrm>
        </p:spPr>
        <p:txBody>
          <a:bodyPr>
            <a:normAutofit/>
          </a:bodyPr>
          <a:lstStyle/>
          <a:p>
            <a:pPr marL="0" lvl="0" indent="0">
              <a:buNone/>
            </a:pPr>
            <a:r>
              <a:rPr lang="fr-FR" sz="2400" dirty="0" smtClean="0">
                <a:solidFill>
                  <a:schemeClr val="tx2"/>
                </a:solidFill>
              </a:rPr>
              <a:t>Des effets bénéfiques pour un temps structurant</a:t>
            </a:r>
            <a:endParaRPr lang="fr-FR" sz="2400" baseline="0" dirty="0" smtClean="0">
              <a:solidFill>
                <a:schemeClr val="tx2"/>
              </a:solidFill>
            </a:endParaRPr>
          </a:p>
        </p:txBody>
      </p:sp>
      <p:grpSp>
        <p:nvGrpSpPr>
          <p:cNvPr id="5" name="Groupe 4"/>
          <p:cNvGrpSpPr/>
          <p:nvPr/>
        </p:nvGrpSpPr>
        <p:grpSpPr>
          <a:xfrm>
            <a:off x="4287469" y="2703701"/>
            <a:ext cx="7892407" cy="3222885"/>
            <a:chOff x="2400649" y="2703701"/>
            <a:chExt cx="7892407" cy="3222885"/>
          </a:xfrm>
        </p:grpSpPr>
        <p:graphicFrame>
          <p:nvGraphicFramePr>
            <p:cNvPr id="20" name="Diagramme 19"/>
            <p:cNvGraphicFramePr/>
            <p:nvPr>
              <p:extLst>
                <p:ext uri="{D42A27DB-BD31-4B8C-83A1-F6EECF244321}">
                  <p14:modId xmlns:p14="http://schemas.microsoft.com/office/powerpoint/2010/main" val="717653491"/>
                </p:ext>
              </p:extLst>
            </p:nvPr>
          </p:nvGraphicFramePr>
          <p:xfrm>
            <a:off x="2400649" y="2703701"/>
            <a:ext cx="7892407" cy="3222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e 3"/>
            <p:cNvGrpSpPr/>
            <p:nvPr/>
          </p:nvGrpSpPr>
          <p:grpSpPr>
            <a:xfrm>
              <a:off x="2719007" y="2978761"/>
              <a:ext cx="758278" cy="2660049"/>
              <a:chOff x="4489715" y="2978761"/>
              <a:chExt cx="758278" cy="2660049"/>
            </a:xfrm>
          </p:grpSpPr>
          <p:pic>
            <p:nvPicPr>
              <p:cNvPr id="15" name="Image 14"/>
              <p:cNvPicPr>
                <a:picLocks noChangeAspect="1"/>
              </p:cNvPicPr>
              <p:nvPr/>
            </p:nvPicPr>
            <p:blipFill>
              <a:blip r:embed="rId8">
                <a:duotone>
                  <a:schemeClr val="accent2">
                    <a:shade val="45000"/>
                    <a:satMod val="135000"/>
                  </a:schemeClr>
                  <a:prstClr val="white"/>
                </a:duotone>
              </a:blip>
              <a:stretch>
                <a:fillRect/>
              </a:stretch>
            </p:blipFill>
            <p:spPr>
              <a:xfrm>
                <a:off x="4489715" y="2978761"/>
                <a:ext cx="452614" cy="418417"/>
              </a:xfrm>
              <a:prstGeom prst="rect">
                <a:avLst/>
              </a:prstGeom>
              <a:ln>
                <a:noFill/>
              </a:ln>
            </p:spPr>
          </p:pic>
          <p:pic>
            <p:nvPicPr>
              <p:cNvPr id="17" name="Image 16"/>
              <p:cNvPicPr>
                <a:picLocks noChangeAspect="1"/>
              </p:cNvPicPr>
              <p:nvPr/>
            </p:nvPicPr>
            <p:blipFill>
              <a:blip r:embed="rId8">
                <a:duotone>
                  <a:schemeClr val="accent2">
                    <a:shade val="45000"/>
                    <a:satMod val="135000"/>
                  </a:schemeClr>
                  <a:prstClr val="white"/>
                </a:duotone>
              </a:blip>
              <a:stretch>
                <a:fillRect/>
              </a:stretch>
            </p:blipFill>
            <p:spPr>
              <a:xfrm>
                <a:off x="4792806" y="3737067"/>
                <a:ext cx="452614" cy="418417"/>
              </a:xfrm>
              <a:prstGeom prst="rect">
                <a:avLst/>
              </a:prstGeom>
              <a:ln>
                <a:noFill/>
              </a:ln>
            </p:spPr>
          </p:pic>
          <p:pic>
            <p:nvPicPr>
              <p:cNvPr id="18" name="Image 17"/>
              <p:cNvPicPr>
                <a:picLocks noChangeAspect="1"/>
              </p:cNvPicPr>
              <p:nvPr/>
            </p:nvPicPr>
            <p:blipFill>
              <a:blip r:embed="rId8">
                <a:duotone>
                  <a:schemeClr val="accent2">
                    <a:shade val="45000"/>
                    <a:satMod val="135000"/>
                  </a:schemeClr>
                  <a:prstClr val="white"/>
                </a:duotone>
              </a:blip>
              <a:stretch>
                <a:fillRect/>
              </a:stretch>
            </p:blipFill>
            <p:spPr>
              <a:xfrm>
                <a:off x="4795379" y="4478811"/>
                <a:ext cx="452614" cy="418417"/>
              </a:xfrm>
              <a:prstGeom prst="rect">
                <a:avLst/>
              </a:prstGeom>
              <a:ln>
                <a:noFill/>
              </a:ln>
            </p:spPr>
          </p:pic>
          <p:pic>
            <p:nvPicPr>
              <p:cNvPr id="21" name="Image 20"/>
              <p:cNvPicPr>
                <a:picLocks noChangeAspect="1"/>
              </p:cNvPicPr>
              <p:nvPr/>
            </p:nvPicPr>
            <p:blipFill>
              <a:blip r:embed="rId8">
                <a:duotone>
                  <a:schemeClr val="accent2">
                    <a:shade val="45000"/>
                    <a:satMod val="135000"/>
                  </a:schemeClr>
                  <a:prstClr val="white"/>
                </a:duotone>
              </a:blip>
              <a:stretch>
                <a:fillRect/>
              </a:stretch>
            </p:blipFill>
            <p:spPr>
              <a:xfrm>
                <a:off x="4491897" y="5220393"/>
                <a:ext cx="452614" cy="418417"/>
              </a:xfrm>
              <a:prstGeom prst="rect">
                <a:avLst/>
              </a:prstGeom>
              <a:ln>
                <a:noFill/>
              </a:ln>
            </p:spPr>
          </p:pic>
        </p:grpSp>
      </p:grpSp>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192" y="2161130"/>
            <a:ext cx="1577938" cy="871857"/>
          </a:xfrm>
          <a:prstGeom prst="rect">
            <a:avLst/>
          </a:prstGeom>
        </p:spPr>
      </p:pic>
      <p:pic>
        <p:nvPicPr>
          <p:cNvPr id="14" name="Imag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621" y="3196380"/>
            <a:ext cx="1394728" cy="1394728"/>
          </a:xfrm>
          <a:prstGeom prst="rect">
            <a:avLst/>
          </a:prstGeom>
        </p:spPr>
      </p:pic>
      <p:pic>
        <p:nvPicPr>
          <p:cNvPr id="16" name="Imag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4938" y="4478811"/>
            <a:ext cx="2214562" cy="514350"/>
          </a:xfrm>
          <a:prstGeom prst="rect">
            <a:avLst/>
          </a:prstGeom>
        </p:spPr>
      </p:pic>
      <p:pic>
        <p:nvPicPr>
          <p:cNvPr id="19" name="Imag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72219" y="3364184"/>
            <a:ext cx="1519037" cy="989013"/>
          </a:xfrm>
          <a:prstGeom prst="rect">
            <a:avLst/>
          </a:prstGeom>
        </p:spPr>
      </p:pic>
      <p:pic>
        <p:nvPicPr>
          <p:cNvPr id="22" name="Imag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9509" y="2220068"/>
            <a:ext cx="2244459" cy="875641"/>
          </a:xfrm>
          <a:prstGeom prst="rect">
            <a:avLst/>
          </a:prstGeom>
        </p:spPr>
      </p:pic>
      <p:pic>
        <p:nvPicPr>
          <p:cNvPr id="23" name="Imag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478" y="5336067"/>
            <a:ext cx="2023013" cy="1136864"/>
          </a:xfrm>
          <a:prstGeom prst="rect">
            <a:avLst/>
          </a:prstGeom>
        </p:spPr>
      </p:pic>
      <p:pic>
        <p:nvPicPr>
          <p:cNvPr id="24" name="Image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55349" y="4993161"/>
            <a:ext cx="2642446" cy="1479770"/>
          </a:xfrm>
          <a:prstGeom prst="rect">
            <a:avLst/>
          </a:prstGeom>
        </p:spPr>
      </p:pic>
    </p:spTree>
    <p:extLst>
      <p:ext uri="{BB962C8B-B14F-4D97-AF65-F5344CB8AC3E}">
        <p14:creationId xmlns:p14="http://schemas.microsoft.com/office/powerpoint/2010/main" val="187797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t>Mais concrètement?</a:t>
            </a:r>
            <a:endParaRPr lang="fr-FR" sz="3200" dirty="0"/>
          </a:p>
        </p:txBody>
      </p:sp>
      <p:grpSp>
        <p:nvGrpSpPr>
          <p:cNvPr id="4" name="Groupe 3"/>
          <p:cNvGrpSpPr/>
          <p:nvPr/>
        </p:nvGrpSpPr>
        <p:grpSpPr>
          <a:xfrm>
            <a:off x="2076021" y="1529003"/>
            <a:ext cx="3613540" cy="5133889"/>
            <a:chOff x="2076021" y="1529003"/>
            <a:chExt cx="3613540" cy="5133889"/>
          </a:xfrm>
        </p:grpSpPr>
        <p:sp>
          <p:nvSpPr>
            <p:cNvPr id="10" name="Forme libre 9"/>
            <p:cNvSpPr/>
            <p:nvPr/>
          </p:nvSpPr>
          <p:spPr>
            <a:xfrm>
              <a:off x="2076021" y="1529003"/>
              <a:ext cx="3613540"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3" name="ZoneTexte 2"/>
            <p:cNvSpPr txBox="1"/>
            <p:nvPr/>
          </p:nvSpPr>
          <p:spPr>
            <a:xfrm>
              <a:off x="2278724" y="2510969"/>
              <a:ext cx="3294725" cy="3584058"/>
            </a:xfrm>
            <a:prstGeom prst="rect">
              <a:avLst/>
            </a:prstGeom>
            <a:noFill/>
          </p:spPr>
          <p:txBody>
            <a:bodyPr wrap="square" rtlCol="0">
              <a:spAutoFit/>
            </a:bodyPr>
            <a:lstStyle/>
            <a:p>
              <a:pPr lvl="0" defTabSz="1244600">
                <a:lnSpc>
                  <a:spcPct val="90000"/>
                </a:lnSpc>
                <a:spcBef>
                  <a:spcPct val="0"/>
                </a:spcBef>
                <a:spcAft>
                  <a:spcPct val="35000"/>
                </a:spcAft>
              </a:pPr>
              <a:r>
                <a:rPr lang="fr-FR" sz="2600" b="1" dirty="0">
                  <a:solidFill>
                    <a:srgbClr val="253979"/>
                  </a:solidFill>
                </a:rPr>
                <a:t>Pour qui</a:t>
              </a:r>
              <a:r>
                <a:rPr lang="fr-FR" sz="2600" b="1" dirty="0" smtClean="0">
                  <a:solidFill>
                    <a:srgbClr val="253979"/>
                  </a:solidFill>
                </a:rPr>
                <a:t>?</a:t>
              </a:r>
            </a:p>
            <a:p>
              <a:pPr lvl="0"/>
              <a:r>
                <a:rPr lang="fr-FR" sz="1900" dirty="0">
                  <a:solidFill>
                    <a:srgbClr val="253979"/>
                  </a:solidFill>
                </a:rPr>
                <a:t>Tous les jeunes de 18 à 25 ans</a:t>
              </a:r>
            </a:p>
            <a:p>
              <a:pPr lvl="0"/>
              <a:endParaRPr lang="fr-FR" sz="1900" dirty="0" smtClean="0">
                <a:solidFill>
                  <a:srgbClr val="253979"/>
                </a:solidFill>
              </a:endParaRPr>
            </a:p>
            <a:p>
              <a:pPr lvl="0"/>
              <a:r>
                <a:rPr lang="fr-FR" sz="1900" dirty="0" smtClean="0">
                  <a:solidFill>
                    <a:srgbClr val="253979"/>
                  </a:solidFill>
                </a:rPr>
                <a:t>Départ </a:t>
              </a:r>
              <a:r>
                <a:rPr lang="fr-FR" sz="1900" dirty="0">
                  <a:solidFill>
                    <a:srgbClr val="253979"/>
                  </a:solidFill>
                </a:rPr>
                <a:t>individuel (petits groupes de 10 personnes maximum)</a:t>
              </a:r>
            </a:p>
            <a:p>
              <a:pPr lvl="0"/>
              <a:endParaRPr lang="fr-FR" sz="1900" dirty="0" smtClean="0">
                <a:solidFill>
                  <a:srgbClr val="253979"/>
                </a:solidFill>
              </a:endParaRPr>
            </a:p>
            <a:p>
              <a:pPr lvl="0"/>
              <a:r>
                <a:rPr lang="fr-FR" sz="1900" dirty="0" smtClean="0">
                  <a:solidFill>
                    <a:srgbClr val="253979"/>
                  </a:solidFill>
                </a:rPr>
                <a:t>Départ </a:t>
              </a:r>
              <a:r>
                <a:rPr lang="fr-FR" sz="1900" dirty="0">
                  <a:solidFill>
                    <a:srgbClr val="253979"/>
                  </a:solidFill>
                </a:rPr>
                <a:t>en groupe (CCAS, associations, BDE,…)</a:t>
              </a:r>
            </a:p>
            <a:p>
              <a:pPr lvl="0" defTabSz="1244600">
                <a:lnSpc>
                  <a:spcPct val="90000"/>
                </a:lnSpc>
                <a:spcBef>
                  <a:spcPct val="0"/>
                </a:spcBef>
                <a:spcAft>
                  <a:spcPct val="35000"/>
                </a:spcAft>
              </a:pPr>
              <a:endParaRPr lang="fr-FR" sz="2600" b="1" dirty="0">
                <a:solidFill>
                  <a:srgbClr val="253979"/>
                </a:solidFill>
              </a:endParaRPr>
            </a:p>
          </p:txBody>
        </p:sp>
      </p:grpSp>
      <p:grpSp>
        <p:nvGrpSpPr>
          <p:cNvPr id="7" name="Groupe 6"/>
          <p:cNvGrpSpPr/>
          <p:nvPr/>
        </p:nvGrpSpPr>
        <p:grpSpPr>
          <a:xfrm>
            <a:off x="6535867" y="1521742"/>
            <a:ext cx="3604015" cy="5133889"/>
            <a:chOff x="6535867" y="1521742"/>
            <a:chExt cx="3604015" cy="5133889"/>
          </a:xfrm>
        </p:grpSpPr>
        <p:sp>
          <p:nvSpPr>
            <p:cNvPr id="8" name="Forme libre 7"/>
            <p:cNvSpPr/>
            <p:nvPr/>
          </p:nvSpPr>
          <p:spPr>
            <a:xfrm>
              <a:off x="6535867" y="1521742"/>
              <a:ext cx="3604015"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defTabSz="1155700">
                <a:lnSpc>
                  <a:spcPct val="90000"/>
                </a:lnSpc>
                <a:spcBef>
                  <a:spcPct val="0"/>
                </a:spcBef>
                <a:spcAft>
                  <a:spcPct val="35000"/>
                </a:spcAft>
              </a:pPr>
              <a:endParaRPr lang="fr-FR" sz="2600" b="1" dirty="0">
                <a:solidFill>
                  <a:schemeClr val="tx2"/>
                </a:solidFill>
              </a:endParaRPr>
            </a:p>
          </p:txBody>
        </p:sp>
        <p:sp>
          <p:nvSpPr>
            <p:cNvPr id="11" name="ZoneTexte 10"/>
            <p:cNvSpPr txBox="1"/>
            <p:nvPr/>
          </p:nvSpPr>
          <p:spPr>
            <a:xfrm>
              <a:off x="6792632" y="2588715"/>
              <a:ext cx="3207662" cy="3499420"/>
            </a:xfrm>
            <a:prstGeom prst="rect">
              <a:avLst/>
            </a:prstGeom>
            <a:noFill/>
          </p:spPr>
          <p:txBody>
            <a:bodyPr wrap="square" rtlCol="0">
              <a:spAutoFit/>
            </a:bodyPr>
            <a:lstStyle/>
            <a:p>
              <a:pPr defTabSz="1244600">
                <a:lnSpc>
                  <a:spcPct val="90000"/>
                </a:lnSpc>
                <a:spcBef>
                  <a:spcPct val="0"/>
                </a:spcBef>
                <a:spcAft>
                  <a:spcPct val="35000"/>
                </a:spcAft>
              </a:pPr>
              <a:r>
                <a:rPr lang="fr-FR" sz="2600" b="1" dirty="0">
                  <a:solidFill>
                    <a:srgbClr val="253979"/>
                  </a:solidFill>
                </a:rPr>
                <a:t>Où et quand</a:t>
              </a:r>
              <a:r>
                <a:rPr lang="fr-FR" sz="2600" b="1" dirty="0" smtClean="0">
                  <a:solidFill>
                    <a:srgbClr val="253979"/>
                  </a:solidFill>
                </a:rPr>
                <a:t>?</a:t>
              </a:r>
            </a:p>
            <a:p>
              <a:pPr lvl="0"/>
              <a:r>
                <a:rPr lang="fr-FR" sz="1900" dirty="0">
                  <a:solidFill>
                    <a:srgbClr val="253979"/>
                  </a:solidFill>
                </a:rPr>
                <a:t>Au </a:t>
              </a:r>
              <a:r>
                <a:rPr lang="fr-FR" sz="1900" dirty="0" smtClean="0">
                  <a:solidFill>
                    <a:srgbClr val="253979"/>
                  </a:solidFill>
                </a:rPr>
                <a:t>ski, </a:t>
              </a:r>
              <a:r>
                <a:rPr lang="fr-FR" sz="1900" dirty="0">
                  <a:solidFill>
                    <a:srgbClr val="253979"/>
                  </a:solidFill>
                </a:rPr>
                <a:t>a</a:t>
              </a:r>
              <a:r>
                <a:rPr lang="fr-FR" sz="1900" dirty="0" smtClean="0">
                  <a:solidFill>
                    <a:srgbClr val="253979"/>
                  </a:solidFill>
                </a:rPr>
                <a:t>u soleil, à la </a:t>
              </a:r>
              <a:r>
                <a:rPr lang="fr-FR" sz="1900" dirty="0">
                  <a:solidFill>
                    <a:srgbClr val="253979"/>
                  </a:solidFill>
                </a:rPr>
                <a:t>ville</a:t>
              </a:r>
            </a:p>
            <a:p>
              <a:pPr lvl="0"/>
              <a:endParaRPr lang="fr-FR" sz="1900" dirty="0" smtClean="0">
                <a:solidFill>
                  <a:srgbClr val="253979"/>
                </a:solidFill>
              </a:endParaRPr>
            </a:p>
            <a:p>
              <a:pPr lvl="0"/>
              <a:r>
                <a:rPr lang="fr-FR" sz="1900" dirty="0" smtClean="0">
                  <a:solidFill>
                    <a:srgbClr val="253979"/>
                  </a:solidFill>
                </a:rPr>
                <a:t>En </a:t>
              </a:r>
              <a:r>
                <a:rPr lang="fr-FR" sz="1900" dirty="0">
                  <a:solidFill>
                    <a:srgbClr val="253979"/>
                  </a:solidFill>
                </a:rPr>
                <a:t>France et en Union Européenne</a:t>
              </a:r>
            </a:p>
            <a:p>
              <a:pPr lvl="0"/>
              <a:endParaRPr lang="fr-FR" sz="1900" dirty="0" smtClean="0">
                <a:solidFill>
                  <a:srgbClr val="253979"/>
                </a:solidFill>
              </a:endParaRPr>
            </a:p>
            <a:p>
              <a:pPr lvl="0"/>
              <a:r>
                <a:rPr lang="fr-FR" sz="1900" dirty="0" smtClean="0">
                  <a:solidFill>
                    <a:srgbClr val="253979"/>
                  </a:solidFill>
                </a:rPr>
                <a:t>Toute </a:t>
              </a:r>
              <a:r>
                <a:rPr lang="fr-FR" sz="1900" dirty="0">
                  <a:solidFill>
                    <a:srgbClr val="253979"/>
                  </a:solidFill>
                </a:rPr>
                <a:t>l’année, de janvier à décembre</a:t>
              </a:r>
            </a:p>
            <a:p>
              <a:pPr defTabSz="1244600">
                <a:lnSpc>
                  <a:spcPct val="90000"/>
                </a:lnSpc>
                <a:spcBef>
                  <a:spcPct val="0"/>
                </a:spcBef>
                <a:spcAft>
                  <a:spcPct val="35000"/>
                </a:spcAft>
              </a:pPr>
              <a:endParaRPr lang="fr-FR" sz="2600" b="1" dirty="0">
                <a:solidFill>
                  <a:srgbClr val="253979"/>
                </a:solidFill>
              </a:endParaRPr>
            </a:p>
            <a:p>
              <a:pPr defTabSz="1244600">
                <a:lnSpc>
                  <a:spcPct val="90000"/>
                </a:lnSpc>
                <a:spcBef>
                  <a:spcPct val="0"/>
                </a:spcBef>
                <a:spcAft>
                  <a:spcPct val="35000"/>
                </a:spcAft>
              </a:pPr>
              <a:endParaRPr lang="fr-FR" sz="2600" b="1" dirty="0">
                <a:solidFill>
                  <a:srgbClr val="253979"/>
                </a:solidFill>
              </a:endParaRPr>
            </a:p>
          </p:txBody>
        </p:sp>
      </p:grpSp>
    </p:spTree>
    <p:extLst>
      <p:ext uri="{BB962C8B-B14F-4D97-AF65-F5344CB8AC3E}">
        <p14:creationId xmlns:p14="http://schemas.microsoft.com/office/powerpoint/2010/main" val="31848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La problématique du non départ</a:t>
            </a:r>
          </a:p>
        </p:txBody>
      </p:sp>
      <p:graphicFrame>
        <p:nvGraphicFramePr>
          <p:cNvPr id="12" name="Graphique 11"/>
          <p:cNvGraphicFramePr/>
          <p:nvPr>
            <p:extLst>
              <p:ext uri="{D42A27DB-BD31-4B8C-83A1-F6EECF244321}">
                <p14:modId xmlns:p14="http://schemas.microsoft.com/office/powerpoint/2010/main" val="3038211757"/>
              </p:ext>
            </p:extLst>
          </p:nvPr>
        </p:nvGraphicFramePr>
        <p:xfrm>
          <a:off x="5174798" y="2402223"/>
          <a:ext cx="7017202" cy="4749801"/>
        </p:xfrm>
        <a:graphic>
          <a:graphicData uri="http://schemas.openxmlformats.org/drawingml/2006/chart">
            <c:chart xmlns:c="http://schemas.openxmlformats.org/drawingml/2006/chart" xmlns:r="http://schemas.openxmlformats.org/officeDocument/2006/relationships" r:id="rId2"/>
          </a:graphicData>
        </a:graphic>
      </p:graphicFrame>
      <p:sp>
        <p:nvSpPr>
          <p:cNvPr id="30" name="Rectangle 29"/>
          <p:cNvSpPr/>
          <p:nvPr/>
        </p:nvSpPr>
        <p:spPr>
          <a:xfrm>
            <a:off x="385989" y="4347553"/>
            <a:ext cx="5372100" cy="214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accent2"/>
                </a:solidFill>
              </a:rPr>
              <a:t>Un tiers des </a:t>
            </a:r>
            <a:r>
              <a:rPr lang="fr-FR" sz="2400" b="1" dirty="0">
                <a:solidFill>
                  <a:schemeClr val="accent2"/>
                </a:solidFill>
              </a:rPr>
              <a:t>Français-e-s </a:t>
            </a:r>
            <a:endParaRPr lang="fr-FR" sz="2400" b="1" dirty="0" smtClean="0">
              <a:solidFill>
                <a:schemeClr val="accent2"/>
              </a:solidFill>
            </a:endParaRPr>
          </a:p>
          <a:p>
            <a:pPr algn="ctr">
              <a:spcAft>
                <a:spcPts val="600"/>
              </a:spcAft>
            </a:pPr>
            <a:r>
              <a:rPr lang="fr-FR" sz="2400" b="1" dirty="0" smtClean="0">
                <a:solidFill>
                  <a:schemeClr val="accent2"/>
                </a:solidFill>
              </a:rPr>
              <a:t>ne part </a:t>
            </a:r>
            <a:r>
              <a:rPr lang="fr-FR" sz="2400" b="1" dirty="0">
                <a:solidFill>
                  <a:schemeClr val="accent2"/>
                </a:solidFill>
              </a:rPr>
              <a:t>pas en </a:t>
            </a:r>
            <a:r>
              <a:rPr lang="fr-FR" sz="2400" b="1" dirty="0" smtClean="0">
                <a:solidFill>
                  <a:schemeClr val="accent2"/>
                </a:solidFill>
              </a:rPr>
              <a:t>vacances</a:t>
            </a:r>
          </a:p>
          <a:p>
            <a:pPr algn="ctr"/>
            <a:r>
              <a:rPr lang="fr-FR" sz="2000" dirty="0" smtClean="0">
                <a:solidFill>
                  <a:srgbClr val="253979"/>
                </a:solidFill>
              </a:rPr>
              <a:t>A iso-ressources, les </a:t>
            </a:r>
            <a:r>
              <a:rPr lang="fr-FR" sz="2000" b="1" dirty="0" smtClean="0">
                <a:solidFill>
                  <a:srgbClr val="253979"/>
                </a:solidFill>
              </a:rPr>
              <a:t>exclus des vacances </a:t>
            </a:r>
            <a:r>
              <a:rPr lang="fr-FR" sz="2000" dirty="0" smtClean="0">
                <a:solidFill>
                  <a:srgbClr val="253979"/>
                </a:solidFill>
              </a:rPr>
              <a:t>sont </a:t>
            </a:r>
            <a:r>
              <a:rPr lang="fr-FR" sz="2000" b="1" dirty="0" smtClean="0">
                <a:solidFill>
                  <a:srgbClr val="253979"/>
                </a:solidFill>
              </a:rPr>
              <a:t>plus nombreux à se placer dans le bas de l’échelle sociale </a:t>
            </a:r>
            <a:r>
              <a:rPr lang="fr-FR" sz="2000" dirty="0" smtClean="0">
                <a:solidFill>
                  <a:srgbClr val="253979"/>
                </a:solidFill>
              </a:rPr>
              <a:t>(85%) que ceux qui en ont bénéficié (66%)</a:t>
            </a:r>
            <a:endParaRPr lang="fr-FR" sz="2000" dirty="0">
              <a:solidFill>
                <a:srgbClr val="253979"/>
              </a:solidFill>
            </a:endParaRPr>
          </a:p>
        </p:txBody>
      </p:sp>
      <p:pic>
        <p:nvPicPr>
          <p:cNvPr id="3075" name="Picture 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949" y="1509486"/>
            <a:ext cx="1352458" cy="272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4229" y="1524000"/>
            <a:ext cx="3043032" cy="272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5"/>
          <p:cNvCxnSpPr/>
          <p:nvPr/>
        </p:nvCxnSpPr>
        <p:spPr>
          <a:xfrm>
            <a:off x="2090061" y="1349829"/>
            <a:ext cx="0" cy="2866160"/>
          </a:xfrm>
          <a:prstGeom prst="line">
            <a:avLst/>
          </a:prstGeom>
          <a:ln w="381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458855" y="1378857"/>
            <a:ext cx="4412343" cy="830997"/>
          </a:xfrm>
          <a:prstGeom prst="rect">
            <a:avLst/>
          </a:prstGeom>
        </p:spPr>
        <p:txBody>
          <a:bodyPr wrap="square">
            <a:spAutoFit/>
          </a:bodyPr>
          <a:lstStyle/>
          <a:p>
            <a:pPr algn="ctr">
              <a:spcAft>
                <a:spcPts val="600"/>
              </a:spcAft>
            </a:pPr>
            <a:r>
              <a:rPr lang="fr-FR" sz="2400" b="1" dirty="0" smtClean="0">
                <a:solidFill>
                  <a:schemeClr val="tx2"/>
                </a:solidFill>
              </a:rPr>
              <a:t>Les causes du non-départ sont diverses : </a:t>
            </a:r>
            <a:endParaRPr lang="fr-FR" sz="2400" b="1" dirty="0">
              <a:solidFill>
                <a:schemeClr val="tx2"/>
              </a:solidFill>
            </a:endParaRPr>
          </a:p>
        </p:txBody>
      </p:sp>
    </p:spTree>
    <p:extLst>
      <p:ext uri="{BB962C8B-B14F-4D97-AF65-F5344CB8AC3E}">
        <p14:creationId xmlns:p14="http://schemas.microsoft.com/office/powerpoint/2010/main" val="6322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graphicEl>
                                              <a:chart seriesIdx="-4" categoryIdx="0" bldStep="category"/>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graphicEl>
                                              <a:chart seriesIdx="-4" categoryIdx="1" bldStep="category"/>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graphicEl>
                                              <a:chart seriesIdx="-4" categoryIdx="2" bldStep="category"/>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graphicEl>
                                              <a:chart seriesIdx="-4" categoryIdx="3" bldStep="category"/>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graphicEl>
                                              <a:chart seriesIdx="-4" categoryIdx="4" bldStep="category"/>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graphicEl>
                                              <a:chart seriesIdx="-4" categoryIdx="5"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category"/>
        </p:bldSub>
      </p:bldGraphic>
      <p:bldP spid="30"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t>Mais encore?</a:t>
            </a:r>
            <a:endParaRPr lang="fr-FR" sz="3200" dirty="0"/>
          </a:p>
        </p:txBody>
      </p:sp>
      <p:grpSp>
        <p:nvGrpSpPr>
          <p:cNvPr id="7" name="Groupe 6"/>
          <p:cNvGrpSpPr/>
          <p:nvPr/>
        </p:nvGrpSpPr>
        <p:grpSpPr>
          <a:xfrm>
            <a:off x="2104230" y="1572421"/>
            <a:ext cx="3753763" cy="5143653"/>
            <a:chOff x="2104230" y="1572421"/>
            <a:chExt cx="3753763" cy="5143653"/>
          </a:xfrm>
        </p:grpSpPr>
        <p:sp>
          <p:nvSpPr>
            <p:cNvPr id="10" name="Forme libre 9"/>
            <p:cNvSpPr/>
            <p:nvPr/>
          </p:nvSpPr>
          <p:spPr>
            <a:xfrm>
              <a:off x="2104230" y="1572421"/>
              <a:ext cx="3753763" cy="514365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3" name="ZoneTexte 2"/>
            <p:cNvSpPr txBox="1"/>
            <p:nvPr/>
          </p:nvSpPr>
          <p:spPr>
            <a:xfrm>
              <a:off x="2169110" y="2510970"/>
              <a:ext cx="3688883" cy="3031599"/>
            </a:xfrm>
            <a:prstGeom prst="rect">
              <a:avLst/>
            </a:prstGeom>
            <a:noFill/>
          </p:spPr>
          <p:txBody>
            <a:bodyPr wrap="square" rtlCol="0">
              <a:spAutoFit/>
            </a:bodyPr>
            <a:lstStyle/>
            <a:p>
              <a:pPr lvl="0"/>
              <a:r>
                <a:rPr lang="fr-FR" sz="2600" b="1" dirty="0" smtClean="0">
                  <a:solidFill>
                    <a:srgbClr val="253979"/>
                  </a:solidFill>
                </a:rPr>
                <a:t>Montant de l’aide?</a:t>
              </a:r>
            </a:p>
            <a:p>
              <a:pPr lvl="0"/>
              <a:endParaRPr lang="fr-FR" sz="2600" b="1" dirty="0">
                <a:solidFill>
                  <a:srgbClr val="253979"/>
                </a:solidFill>
              </a:endParaRPr>
            </a:p>
            <a:p>
              <a:pPr marL="342900" lvl="0" indent="-342900">
                <a:buFont typeface="Arial" panose="020B0604020202020204" pitchFamily="34" charset="0"/>
                <a:buChar char="•"/>
              </a:pPr>
              <a:r>
                <a:rPr lang="fr-FR" sz="1900" b="1" dirty="0" smtClean="0">
                  <a:solidFill>
                    <a:srgbClr val="253979"/>
                  </a:solidFill>
                </a:rPr>
                <a:t>250</a:t>
              </a:r>
              <a:r>
                <a:rPr lang="fr-FR" sz="1900" b="1" dirty="0">
                  <a:solidFill>
                    <a:srgbClr val="253979"/>
                  </a:solidFill>
                </a:rPr>
                <a:t>€</a:t>
              </a:r>
              <a:r>
                <a:rPr lang="fr-FR" sz="1900" dirty="0">
                  <a:solidFill>
                    <a:srgbClr val="253979"/>
                  </a:solidFill>
                </a:rPr>
                <a:t> / personne éligible</a:t>
              </a:r>
            </a:p>
            <a:p>
              <a:pPr marL="342900" lvl="0" indent="-342900">
                <a:buFont typeface="Arial" panose="020B0604020202020204" pitchFamily="34" charset="0"/>
                <a:buChar char="•"/>
              </a:pPr>
              <a:endParaRPr lang="fr-FR" sz="1900" b="1" dirty="0" smtClean="0">
                <a:solidFill>
                  <a:srgbClr val="253979"/>
                </a:solidFill>
              </a:endParaRPr>
            </a:p>
            <a:p>
              <a:pPr marL="342900" lvl="0" indent="-342900">
                <a:buFont typeface="Arial" panose="020B0604020202020204" pitchFamily="34" charset="0"/>
                <a:buChar char="•"/>
              </a:pPr>
              <a:r>
                <a:rPr lang="fr-FR" sz="1900" b="1" dirty="0">
                  <a:solidFill>
                    <a:srgbClr val="253979"/>
                  </a:solidFill>
                </a:rPr>
                <a:t>8</a:t>
              </a:r>
              <a:r>
                <a:rPr lang="fr-FR" sz="1900" b="1" dirty="0" smtClean="0">
                  <a:solidFill>
                    <a:srgbClr val="253979"/>
                  </a:solidFill>
                </a:rPr>
                <a:t>0%</a:t>
              </a:r>
              <a:r>
                <a:rPr lang="fr-FR" sz="1900" dirty="0" smtClean="0">
                  <a:solidFill>
                    <a:srgbClr val="253979"/>
                  </a:solidFill>
                </a:rPr>
                <a:t> </a:t>
              </a:r>
              <a:r>
                <a:rPr lang="fr-FR" sz="1900" dirty="0">
                  <a:solidFill>
                    <a:srgbClr val="253979"/>
                  </a:solidFill>
                </a:rPr>
                <a:t>max du coût du séjour</a:t>
              </a:r>
            </a:p>
            <a:p>
              <a:pPr marL="342900" lvl="0" indent="-342900">
                <a:buFont typeface="Arial" panose="020B0604020202020204" pitchFamily="34" charset="0"/>
                <a:buChar char="•"/>
              </a:pPr>
              <a:endParaRPr lang="fr-FR" sz="1900" dirty="0" smtClean="0">
                <a:solidFill>
                  <a:srgbClr val="253979"/>
                </a:solidFill>
              </a:endParaRPr>
            </a:p>
            <a:p>
              <a:pPr marL="342900" lvl="0" indent="-342900">
                <a:buFont typeface="Arial" panose="020B0604020202020204" pitchFamily="34" charset="0"/>
                <a:buChar char="•"/>
              </a:pPr>
              <a:r>
                <a:rPr lang="fr-FR" sz="1900" dirty="0" smtClean="0">
                  <a:solidFill>
                    <a:srgbClr val="253979"/>
                  </a:solidFill>
                </a:rPr>
                <a:t>Reste </a:t>
              </a:r>
              <a:r>
                <a:rPr lang="fr-FR" sz="1900" dirty="0">
                  <a:solidFill>
                    <a:srgbClr val="253979"/>
                  </a:solidFill>
                </a:rPr>
                <a:t>à charge de </a:t>
              </a:r>
              <a:r>
                <a:rPr lang="fr-FR" sz="1900" b="1" dirty="0">
                  <a:solidFill>
                    <a:srgbClr val="253979"/>
                  </a:solidFill>
                </a:rPr>
                <a:t>50€</a:t>
              </a:r>
              <a:r>
                <a:rPr lang="fr-FR" sz="1900" dirty="0">
                  <a:solidFill>
                    <a:srgbClr val="253979"/>
                  </a:solidFill>
                </a:rPr>
                <a:t> min</a:t>
              </a:r>
            </a:p>
            <a:p>
              <a:pPr lvl="0"/>
              <a:endParaRPr lang="fr-FR" sz="2600" b="1" dirty="0">
                <a:solidFill>
                  <a:srgbClr val="253979"/>
                </a:solidFill>
              </a:endParaRPr>
            </a:p>
            <a:p>
              <a:endParaRPr lang="fr-FR" dirty="0"/>
            </a:p>
          </p:txBody>
        </p:sp>
      </p:grpSp>
      <p:grpSp>
        <p:nvGrpSpPr>
          <p:cNvPr id="9" name="Groupe 8"/>
          <p:cNvGrpSpPr/>
          <p:nvPr/>
        </p:nvGrpSpPr>
        <p:grpSpPr>
          <a:xfrm>
            <a:off x="6624989" y="1572421"/>
            <a:ext cx="3753763" cy="5151037"/>
            <a:chOff x="6624989" y="1572421"/>
            <a:chExt cx="3753763" cy="5151037"/>
          </a:xfrm>
        </p:grpSpPr>
        <p:sp>
          <p:nvSpPr>
            <p:cNvPr id="8" name="Forme libre 7"/>
            <p:cNvSpPr/>
            <p:nvPr/>
          </p:nvSpPr>
          <p:spPr>
            <a:xfrm>
              <a:off x="6624989" y="1572421"/>
              <a:ext cx="3753763" cy="515103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defTabSz="1155700">
                <a:lnSpc>
                  <a:spcPct val="90000"/>
                </a:lnSpc>
                <a:spcBef>
                  <a:spcPct val="0"/>
                </a:spcBef>
                <a:spcAft>
                  <a:spcPct val="35000"/>
                </a:spcAft>
              </a:pPr>
              <a:endParaRPr lang="fr-FR" sz="2600" b="1" dirty="0">
                <a:solidFill>
                  <a:schemeClr val="tx2"/>
                </a:solidFill>
              </a:endParaRPr>
            </a:p>
          </p:txBody>
        </p:sp>
        <p:sp>
          <p:nvSpPr>
            <p:cNvPr id="4" name="ZoneTexte 3"/>
            <p:cNvSpPr txBox="1"/>
            <p:nvPr/>
          </p:nvSpPr>
          <p:spPr>
            <a:xfrm>
              <a:off x="6712621" y="2547354"/>
              <a:ext cx="3666131" cy="3516347"/>
            </a:xfrm>
            <a:prstGeom prst="rect">
              <a:avLst/>
            </a:prstGeom>
            <a:noFill/>
          </p:spPr>
          <p:txBody>
            <a:bodyPr wrap="square" rtlCol="0">
              <a:spAutoFit/>
            </a:bodyPr>
            <a:lstStyle/>
            <a:p>
              <a:pPr defTabSz="1244600">
                <a:lnSpc>
                  <a:spcPct val="90000"/>
                </a:lnSpc>
                <a:spcBef>
                  <a:spcPct val="0"/>
                </a:spcBef>
                <a:spcAft>
                  <a:spcPct val="35000"/>
                </a:spcAft>
              </a:pPr>
              <a:r>
                <a:rPr lang="fr-FR" sz="2600" b="1" dirty="0" smtClean="0">
                  <a:solidFill>
                    <a:schemeClr val="tx2"/>
                  </a:solidFill>
                </a:rPr>
                <a:t>Eligibilité à l’aide?</a:t>
              </a:r>
            </a:p>
            <a:p>
              <a:pPr marL="457200" lvl="0" indent="-457200">
                <a:buFont typeface="Arial" panose="020B0604020202020204" pitchFamily="34" charset="0"/>
                <a:buChar char="•"/>
              </a:pPr>
              <a:r>
                <a:rPr lang="fr-FR" sz="1900" dirty="0">
                  <a:solidFill>
                    <a:srgbClr val="253979"/>
                  </a:solidFill>
                </a:rPr>
                <a:t>RFR inférieur à 17 280€ pour une part</a:t>
              </a:r>
            </a:p>
            <a:p>
              <a:pPr lvl="0"/>
              <a:endParaRPr lang="fr-FR" sz="1900" dirty="0" smtClean="0">
                <a:solidFill>
                  <a:srgbClr val="253979"/>
                </a:solidFill>
              </a:endParaRPr>
            </a:p>
            <a:p>
              <a:pPr lvl="0"/>
              <a:r>
                <a:rPr lang="fr-FR" sz="1900" dirty="0" smtClean="0">
                  <a:solidFill>
                    <a:srgbClr val="253979"/>
                  </a:solidFill>
                </a:rPr>
                <a:t>OU</a:t>
              </a:r>
            </a:p>
            <a:p>
              <a:pPr lvl="0"/>
              <a:endParaRPr lang="fr-FR" sz="1900" dirty="0">
                <a:solidFill>
                  <a:srgbClr val="253979"/>
                </a:solidFill>
              </a:endParaRPr>
            </a:p>
            <a:p>
              <a:pPr marL="457200" lvl="0" indent="-457200">
                <a:buFont typeface="Arial" panose="020B0604020202020204" pitchFamily="34" charset="0"/>
                <a:buChar char="•"/>
              </a:pPr>
              <a:r>
                <a:rPr lang="fr-FR" sz="1900" dirty="0">
                  <a:solidFill>
                    <a:srgbClr val="253979"/>
                  </a:solidFill>
                </a:rPr>
                <a:t>Statut particulier (boursier , apprenti, alternant, garantie jeunes, service civique, contrat aidé, ASE</a:t>
              </a:r>
              <a:r>
                <a:rPr lang="fr-FR" sz="1900" dirty="0" smtClean="0">
                  <a:solidFill>
                    <a:srgbClr val="253979"/>
                  </a:solidFill>
                </a:rPr>
                <a:t>…)</a:t>
              </a:r>
              <a:endParaRPr lang="fr-FR" sz="1900" b="1" dirty="0">
                <a:solidFill>
                  <a:srgbClr val="253979"/>
                </a:solidFill>
              </a:endParaRPr>
            </a:p>
            <a:p>
              <a:endParaRPr lang="fr-FR" sz="1900" dirty="0"/>
            </a:p>
          </p:txBody>
        </p:sp>
      </p:grpSp>
    </p:spTree>
    <p:extLst>
      <p:ext uri="{BB962C8B-B14F-4D97-AF65-F5344CB8AC3E}">
        <p14:creationId xmlns:p14="http://schemas.microsoft.com/office/powerpoint/2010/main" val="4082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1078878003"/>
              </p:ext>
            </p:extLst>
          </p:nvPr>
        </p:nvGraphicFramePr>
        <p:xfrm>
          <a:off x="391885" y="1651519"/>
          <a:ext cx="11290041" cy="5206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p:cNvSpPr>
            <a:spLocks noGrp="1"/>
          </p:cNvSpPr>
          <p:nvPr>
            <p:ph type="title"/>
          </p:nvPr>
        </p:nvSpPr>
        <p:spPr/>
        <p:txBody>
          <a:bodyPr>
            <a:normAutofit/>
          </a:bodyPr>
          <a:lstStyle/>
          <a:p>
            <a:pPr algn="l"/>
            <a:r>
              <a:rPr lang="fr-FR" sz="3200" dirty="0" smtClean="0">
                <a:solidFill>
                  <a:srgbClr val="253979"/>
                </a:solidFill>
              </a:rPr>
              <a:t>Des séjours abordables toute l’année</a:t>
            </a:r>
            <a:endParaRPr lang="fr-FR" sz="3200" dirty="0">
              <a:solidFill>
                <a:srgbClr val="253979"/>
              </a:solidFill>
            </a:endParaRPr>
          </a:p>
        </p:txBody>
      </p:sp>
      <p:sp>
        <p:nvSpPr>
          <p:cNvPr id="7" name="ZoneTexte 6"/>
          <p:cNvSpPr txBox="1"/>
          <p:nvPr/>
        </p:nvSpPr>
        <p:spPr>
          <a:xfrm>
            <a:off x="388844" y="1875113"/>
            <a:ext cx="5696262" cy="523220"/>
          </a:xfrm>
          <a:prstGeom prst="rect">
            <a:avLst/>
          </a:prstGeom>
          <a:noFill/>
        </p:spPr>
        <p:txBody>
          <a:bodyPr wrap="square" rtlCol="0">
            <a:spAutoFit/>
          </a:bodyPr>
          <a:lstStyle/>
          <a:p>
            <a:pPr algn="ctr"/>
            <a:r>
              <a:rPr lang="fr-FR" sz="2800" b="1" dirty="0" smtClean="0"/>
              <a:t>262,50€ / jeune sans aide</a:t>
            </a:r>
            <a:endParaRPr lang="fr-FR" sz="2800" b="1" dirty="0"/>
          </a:p>
        </p:txBody>
      </p:sp>
      <p:sp>
        <p:nvSpPr>
          <p:cNvPr id="8" name="ZoneTexte 7"/>
          <p:cNvSpPr txBox="1"/>
          <p:nvPr/>
        </p:nvSpPr>
        <p:spPr>
          <a:xfrm>
            <a:off x="6011056" y="1857053"/>
            <a:ext cx="4931763" cy="523220"/>
          </a:xfrm>
          <a:prstGeom prst="rect">
            <a:avLst/>
          </a:prstGeom>
          <a:noFill/>
        </p:spPr>
        <p:txBody>
          <a:bodyPr wrap="square" rtlCol="0">
            <a:spAutoFit/>
          </a:bodyPr>
          <a:lstStyle/>
          <a:p>
            <a:pPr algn="ctr"/>
            <a:r>
              <a:rPr lang="fr-FR" sz="2800" b="1" dirty="0" smtClean="0"/>
              <a:t>540€ / jeune sans aide</a:t>
            </a:r>
            <a:endParaRPr lang="fr-FR" sz="2800" b="1" dirty="0"/>
          </a:p>
        </p:txBody>
      </p:sp>
      <p:pic>
        <p:nvPicPr>
          <p:cNvPr id="9" name="Picture 2" descr="Hôtel à Aix En Provence - Aparthotel Adagio Aix-en-Provence Centre - ALL"/>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077" b="100000" l="0" r="100000">
                        <a14:foregroundMark x1="43353" y1="72308" x2="43353" y2="72308"/>
                      </a14:backgroundRemoval>
                    </a14:imgEffect>
                  </a14:imgLayer>
                </a14:imgProps>
              </a:ext>
              <a:ext uri="{28A0092B-C50C-407E-A947-70E740481C1C}">
                <a14:useLocalDpi xmlns:a14="http://schemas.microsoft.com/office/drawing/2010/main" val="0"/>
              </a:ext>
            </a:extLst>
          </a:blip>
          <a:srcRect/>
          <a:stretch>
            <a:fillRect/>
          </a:stretch>
        </p:blipFill>
        <p:spPr bwMode="auto">
          <a:xfrm>
            <a:off x="1018430" y="2398454"/>
            <a:ext cx="4437089" cy="353533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p:cNvGrpSpPr/>
          <p:nvPr/>
        </p:nvGrpSpPr>
        <p:grpSpPr>
          <a:xfrm>
            <a:off x="3447737" y="5218091"/>
            <a:ext cx="7375162" cy="1200329"/>
            <a:chOff x="3447737" y="5218091"/>
            <a:chExt cx="7375162" cy="1200329"/>
          </a:xfrm>
        </p:grpSpPr>
        <p:sp>
          <p:nvSpPr>
            <p:cNvPr id="3" name="ZoneTexte 2"/>
            <p:cNvSpPr txBox="1"/>
            <p:nvPr/>
          </p:nvSpPr>
          <p:spPr>
            <a:xfrm>
              <a:off x="4756830" y="5218091"/>
              <a:ext cx="988451" cy="1200329"/>
            </a:xfrm>
            <a:prstGeom prst="rect">
              <a:avLst/>
            </a:prstGeom>
            <a:noFill/>
          </p:spPr>
          <p:txBody>
            <a:bodyPr wrap="square" rtlCol="0">
              <a:spAutoFit/>
            </a:bodyPr>
            <a:lstStyle/>
            <a:p>
              <a:r>
                <a:rPr lang="fr-FR" sz="2400" dirty="0" smtClean="0"/>
                <a:t>52</a:t>
              </a:r>
              <a:r>
                <a:rPr lang="fr-FR" sz="2400" dirty="0" smtClean="0"/>
                <a:t>,5</a:t>
              </a:r>
              <a:r>
                <a:rPr lang="fr-FR" sz="2400" dirty="0" smtClean="0"/>
                <a:t>€</a:t>
              </a:r>
            </a:p>
            <a:p>
              <a:r>
                <a:rPr lang="fr-FR" sz="2400" dirty="0"/>
                <a:t>a</a:t>
              </a:r>
              <a:r>
                <a:rPr lang="fr-FR" sz="2400" dirty="0" smtClean="0"/>
                <a:t>vec aide</a:t>
              </a:r>
              <a:endParaRPr lang="fr-FR" sz="2400" dirty="0"/>
            </a:p>
          </p:txBody>
        </p:sp>
        <p:sp>
          <p:nvSpPr>
            <p:cNvPr id="4" name="ZoneTexte 3"/>
            <p:cNvSpPr txBox="1"/>
            <p:nvPr/>
          </p:nvSpPr>
          <p:spPr>
            <a:xfrm>
              <a:off x="9908499" y="5218091"/>
              <a:ext cx="914400" cy="1200329"/>
            </a:xfrm>
            <a:prstGeom prst="rect">
              <a:avLst/>
            </a:prstGeom>
            <a:noFill/>
          </p:spPr>
          <p:txBody>
            <a:bodyPr wrap="square" rtlCol="0">
              <a:spAutoFit/>
            </a:bodyPr>
            <a:lstStyle/>
            <a:p>
              <a:r>
                <a:rPr lang="fr-FR" sz="2400" dirty="0" smtClean="0"/>
                <a:t>290€</a:t>
              </a:r>
              <a:endParaRPr lang="fr-FR" sz="2400" dirty="0" smtClean="0"/>
            </a:p>
            <a:p>
              <a:r>
                <a:rPr lang="fr-FR" sz="2400" dirty="0"/>
                <a:t>a</a:t>
              </a:r>
              <a:r>
                <a:rPr lang="fr-FR" sz="2400" dirty="0" smtClean="0"/>
                <a:t>vec</a:t>
              </a:r>
            </a:p>
            <a:p>
              <a:r>
                <a:rPr lang="fr-FR" sz="2400" dirty="0" smtClean="0"/>
                <a:t>aide</a:t>
              </a:r>
              <a:endParaRPr lang="fr-FR" sz="2400" dirty="0"/>
            </a:p>
          </p:txBody>
        </p:sp>
        <p:sp>
          <p:nvSpPr>
            <p:cNvPr id="5" name="Flèche droite à entaille 4"/>
            <p:cNvSpPr/>
            <p:nvPr/>
          </p:nvSpPr>
          <p:spPr>
            <a:xfrm>
              <a:off x="3447737" y="5901575"/>
              <a:ext cx="978408" cy="48463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à entaille 9"/>
            <p:cNvSpPr/>
            <p:nvPr/>
          </p:nvSpPr>
          <p:spPr>
            <a:xfrm>
              <a:off x="8599405" y="5933788"/>
              <a:ext cx="978408" cy="48463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4797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Des séjours de qualité toute l’année</a:t>
            </a:r>
          </a:p>
        </p:txBody>
      </p:sp>
      <p:sp>
        <p:nvSpPr>
          <p:cNvPr id="15" name="AutoShape 2" descr="Pin Rouge De Bureau épingle à Dessin Réaliste. Clip Art Libres De Droits ,  Vecteurs Et Illustration. Image 79165944."/>
          <p:cNvSpPr>
            <a:spLocks noChangeAspect="1" noChangeArrowheads="1"/>
          </p:cNvSpPr>
          <p:nvPr/>
        </p:nvSpPr>
        <p:spPr bwMode="auto">
          <a:xfrm>
            <a:off x="-342916" y="2507871"/>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AutoShape 10" descr="Icône Smiley, face Gratuit de Garden stroke"/>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857" y="952316"/>
            <a:ext cx="5550807" cy="4440646"/>
          </a:xfrm>
          <a:prstGeom prst="rect">
            <a:avLst/>
          </a:prstGeom>
        </p:spPr>
      </p:pic>
      <p:sp>
        <p:nvSpPr>
          <p:cNvPr id="23" name="ZoneTexte 22"/>
          <p:cNvSpPr txBox="1"/>
          <p:nvPr/>
        </p:nvSpPr>
        <p:spPr>
          <a:xfrm>
            <a:off x="5210628" y="2411366"/>
            <a:ext cx="5324345" cy="3954929"/>
          </a:xfrm>
          <a:prstGeom prst="rect">
            <a:avLst/>
          </a:prstGeom>
          <a:noFill/>
        </p:spPr>
        <p:txBody>
          <a:bodyPr wrap="square" rtlCol="0">
            <a:spAutoFit/>
          </a:bodyPr>
          <a:lstStyle/>
          <a:p>
            <a:r>
              <a:rPr lang="fr-FR" sz="7200" dirty="0" smtClean="0">
                <a:solidFill>
                  <a:schemeClr val="tx2"/>
                </a:solidFill>
                <a:latin typeface="Bahnschrift SemiLight Condensed" panose="020B0502040204020203" pitchFamily="34" charset="0"/>
              </a:rPr>
              <a:t>9,38/10 </a:t>
            </a:r>
          </a:p>
          <a:p>
            <a:r>
              <a:rPr lang="fr-FR" sz="4400" dirty="0" smtClean="0">
                <a:solidFill>
                  <a:schemeClr val="tx2"/>
                </a:solidFill>
                <a:latin typeface="Calibri" panose="020F0502020204030204" pitchFamily="34" charset="0"/>
                <a:cs typeface="Calibri" panose="020F0502020204030204" pitchFamily="34" charset="0"/>
              </a:rPr>
              <a:t>C’est la note moyenne de satisfaction </a:t>
            </a:r>
          </a:p>
          <a:p>
            <a:r>
              <a:rPr lang="fr-FR" sz="3000" dirty="0" smtClean="0">
                <a:solidFill>
                  <a:schemeClr val="tx2"/>
                </a:solidFill>
                <a:latin typeface="Calibri" panose="020F0502020204030204" pitchFamily="34" charset="0"/>
                <a:cs typeface="Calibri" panose="020F0502020204030204" pitchFamily="34" charset="0"/>
              </a:rPr>
              <a:t>donnée par les jeunes bénéficiaires en 2020</a:t>
            </a:r>
          </a:p>
          <a:p>
            <a:r>
              <a:rPr lang="fr-FR" sz="1500" dirty="0" smtClean="0">
                <a:solidFill>
                  <a:schemeClr val="tx2"/>
                </a:solidFill>
                <a:latin typeface="Calibri" panose="020F0502020204030204" pitchFamily="34" charset="0"/>
                <a:cs typeface="Calibri" panose="020F0502020204030204" pitchFamily="34" charset="0"/>
              </a:rPr>
              <a:t>Situation, tranquillité, propreté, rapport qualité/prix</a:t>
            </a:r>
          </a:p>
          <a:p>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750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D1825 individuel :</a:t>
            </a:r>
            <a:r>
              <a:rPr lang="fr-FR" baseline="0" dirty="0" smtClean="0"/>
              <a:t> comment faire?</a:t>
            </a:r>
            <a:endParaRPr lang="fr-FR" dirty="0"/>
          </a:p>
        </p:txBody>
      </p:sp>
      <p:grpSp>
        <p:nvGrpSpPr>
          <p:cNvPr id="8" name="Groupe 7"/>
          <p:cNvGrpSpPr/>
          <p:nvPr/>
        </p:nvGrpSpPr>
        <p:grpSpPr>
          <a:xfrm>
            <a:off x="371993" y="1057148"/>
            <a:ext cx="3087171" cy="2032602"/>
            <a:chOff x="371993" y="1057148"/>
            <a:chExt cx="3087171" cy="2032602"/>
          </a:xfrm>
        </p:grpSpPr>
        <p:sp>
          <p:nvSpPr>
            <p:cNvPr id="19" name="Forme libre 18"/>
            <p:cNvSpPr/>
            <p:nvPr/>
          </p:nvSpPr>
          <p:spPr>
            <a:xfrm>
              <a:off x="742977" y="1460038"/>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tx2"/>
                  </a:solidFill>
                </a:rPr>
                <a:t>Conventionnement avec l’ANCV</a:t>
              </a:r>
              <a:endParaRPr lang="fr-FR" sz="1900" kern="1200" dirty="0">
                <a:solidFill>
                  <a:schemeClr val="tx2"/>
                </a:solidFill>
              </a:endParaRPr>
            </a:p>
          </p:txBody>
        </p:sp>
        <p:sp>
          <p:nvSpPr>
            <p:cNvPr id="20" name="Ellipse 19"/>
            <p:cNvSpPr/>
            <p:nvPr/>
          </p:nvSpPr>
          <p:spPr>
            <a:xfrm>
              <a:off x="371993" y="1057148"/>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1</a:t>
              </a:r>
              <a:endParaRPr lang="fr-FR" sz="3200" b="1" dirty="0">
                <a:solidFill>
                  <a:schemeClr val="tx2">
                    <a:lumMod val="75000"/>
                  </a:schemeClr>
                </a:solidFill>
              </a:endParaRPr>
            </a:p>
          </p:txBody>
        </p:sp>
      </p:grpSp>
      <p:grpSp>
        <p:nvGrpSpPr>
          <p:cNvPr id="10" name="Groupe 9"/>
          <p:cNvGrpSpPr/>
          <p:nvPr/>
        </p:nvGrpSpPr>
        <p:grpSpPr>
          <a:xfrm>
            <a:off x="277142" y="3041234"/>
            <a:ext cx="3182022" cy="3638699"/>
            <a:chOff x="277142" y="3041234"/>
            <a:chExt cx="3182022" cy="3638699"/>
          </a:xfrm>
        </p:grpSpPr>
        <p:sp>
          <p:nvSpPr>
            <p:cNvPr id="23" name="Carré corné 22"/>
            <p:cNvSpPr/>
            <p:nvPr/>
          </p:nvSpPr>
          <p:spPr>
            <a:xfrm>
              <a:off x="955501" y="4722447"/>
              <a:ext cx="2326713" cy="1957486"/>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046338" y="5150929"/>
              <a:ext cx="2370895" cy="1323439"/>
            </a:xfrm>
            <a:prstGeom prst="rect">
              <a:avLst/>
            </a:prstGeom>
            <a:noFill/>
          </p:spPr>
          <p:txBody>
            <a:bodyPr wrap="square" rtlCol="0">
              <a:spAutoFit/>
            </a:bodyPr>
            <a:lstStyle/>
            <a:p>
              <a:pPr marL="285750" indent="-285750">
                <a:buFont typeface="Wingdings" panose="05000000000000000000" pitchFamily="2" charset="2"/>
                <a:buChar char="q"/>
              </a:pPr>
              <a:r>
                <a:rPr lang="fr-FR" sz="1600" b="1" dirty="0" smtClean="0">
                  <a:solidFill>
                    <a:schemeClr val="accent2"/>
                  </a:solidFill>
                  <a:latin typeface="Calibri" panose="020F0502020204030204" pitchFamily="34" charset="0"/>
                  <a:cs typeface="Calibri" panose="020F0502020204030204" pitchFamily="34" charset="0"/>
                </a:rPr>
                <a:t>Plaquettes de présentation</a:t>
              </a:r>
            </a:p>
            <a:p>
              <a:pPr marL="285750" indent="-285750">
                <a:buFont typeface="Wingdings" panose="05000000000000000000" pitchFamily="2" charset="2"/>
                <a:buChar char="q"/>
              </a:pPr>
              <a:r>
                <a:rPr lang="fr-FR" sz="1600" b="1" dirty="0" smtClean="0">
                  <a:solidFill>
                    <a:schemeClr val="accent2"/>
                  </a:solidFill>
                  <a:latin typeface="Calibri" panose="020F0502020204030204" pitchFamily="34" charset="0"/>
                  <a:cs typeface="Calibri" panose="020F0502020204030204" pitchFamily="34" charset="0"/>
                </a:rPr>
                <a:t>Inserts presse, </a:t>
              </a:r>
            </a:p>
            <a:p>
              <a:pPr marL="285750" indent="-285750">
                <a:buFont typeface="Wingdings" panose="05000000000000000000" pitchFamily="2" charset="2"/>
                <a:buChar char="q"/>
              </a:pPr>
              <a:r>
                <a:rPr lang="fr-FR" sz="1600" b="1" dirty="0" smtClean="0">
                  <a:solidFill>
                    <a:schemeClr val="accent2"/>
                  </a:solidFill>
                  <a:latin typeface="Calibri" panose="020F0502020204030204" pitchFamily="34" charset="0"/>
                  <a:cs typeface="Calibri" panose="020F0502020204030204" pitchFamily="34" charset="0"/>
                </a:rPr>
                <a:t>Affiches et flyers, </a:t>
              </a:r>
            </a:p>
            <a:p>
              <a:pPr marL="285750" indent="-285750">
                <a:buFont typeface="Wingdings" panose="05000000000000000000" pitchFamily="2" charset="2"/>
                <a:buChar char="q"/>
              </a:pPr>
              <a:r>
                <a:rPr lang="fr-FR" sz="1600" b="1" dirty="0" smtClean="0">
                  <a:solidFill>
                    <a:schemeClr val="accent2"/>
                  </a:solidFill>
                  <a:latin typeface="Calibri" panose="020F0502020204030204" pitchFamily="34" charset="0"/>
                  <a:cs typeface="Calibri" panose="020F0502020204030204" pitchFamily="34" charset="0"/>
                </a:rPr>
                <a:t>Emailings traçables…</a:t>
              </a:r>
              <a:endParaRPr lang="fr-FR" sz="1600" b="1" dirty="0">
                <a:solidFill>
                  <a:schemeClr val="accent2"/>
                </a:solidFill>
                <a:latin typeface="Calibri" panose="020F0502020204030204" pitchFamily="34" charset="0"/>
                <a:cs typeface="Calibri" panose="020F0502020204030204" pitchFamily="34" charset="0"/>
              </a:endParaRPr>
            </a:p>
          </p:txBody>
        </p:sp>
        <p:sp>
          <p:nvSpPr>
            <p:cNvPr id="21" name="Forme libre 20"/>
            <p:cNvSpPr/>
            <p:nvPr/>
          </p:nvSpPr>
          <p:spPr>
            <a:xfrm>
              <a:off x="742977" y="3465219"/>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sz="1900" kern="1200" baseline="0" dirty="0" smtClean="0">
                  <a:solidFill>
                    <a:schemeClr val="bg1"/>
                  </a:solidFill>
                </a:rPr>
                <a:t>Mise à disposition par l’ANCV de supports de</a:t>
              </a:r>
              <a:r>
                <a:rPr lang="fr-FR" sz="1900" kern="1200" dirty="0" smtClean="0">
                  <a:solidFill>
                    <a:schemeClr val="bg1"/>
                  </a:solidFill>
                </a:rPr>
                <a:t> communication à destination des jeunes</a:t>
              </a:r>
              <a:endParaRPr lang="fr-FR" sz="1900" kern="1200" dirty="0">
                <a:solidFill>
                  <a:schemeClr val="bg1"/>
                </a:solidFill>
              </a:endParaRPr>
            </a:p>
          </p:txBody>
        </p:sp>
        <p:sp>
          <p:nvSpPr>
            <p:cNvPr id="22" name="Ellipse 21"/>
            <p:cNvSpPr/>
            <p:nvPr/>
          </p:nvSpPr>
          <p:spPr>
            <a:xfrm>
              <a:off x="277142" y="3041234"/>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2">
                      <a:lumMod val="75000"/>
                    </a:schemeClr>
                  </a:solidFill>
                </a:rPr>
                <a:t>2</a:t>
              </a:r>
            </a:p>
          </p:txBody>
        </p:sp>
      </p:grpSp>
      <p:grpSp>
        <p:nvGrpSpPr>
          <p:cNvPr id="11" name="Groupe 10"/>
          <p:cNvGrpSpPr/>
          <p:nvPr/>
        </p:nvGrpSpPr>
        <p:grpSpPr>
          <a:xfrm>
            <a:off x="4572000" y="1455507"/>
            <a:ext cx="5198675" cy="4434365"/>
            <a:chOff x="4572000" y="1266825"/>
            <a:chExt cx="5198675" cy="4434365"/>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6825"/>
              <a:ext cx="3048000" cy="4324350"/>
            </a:xfrm>
            <a:prstGeom prst="rect">
              <a:avLst/>
            </a:prstGeom>
            <a:noFill/>
            <a:ln>
              <a:noFill/>
            </a:ln>
            <a:scene3d>
              <a:camera prst="orthographicFront">
                <a:rot lat="0" lon="0" rev="1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575" y="1338740"/>
              <a:ext cx="3086100" cy="4362450"/>
            </a:xfrm>
            <a:prstGeom prst="rect">
              <a:avLst/>
            </a:prstGeom>
            <a:noFill/>
            <a:ln>
              <a:noFill/>
            </a:ln>
            <a:scene3d>
              <a:camera prst="orthographicFront">
                <a:rot lat="0" lon="0" rev="21299999"/>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oupe 12"/>
          <p:cNvGrpSpPr/>
          <p:nvPr/>
        </p:nvGrpSpPr>
        <p:grpSpPr>
          <a:xfrm>
            <a:off x="9233876" y="3540439"/>
            <a:ext cx="2724310" cy="1972945"/>
            <a:chOff x="9233876" y="3540439"/>
            <a:chExt cx="2724310" cy="1972945"/>
          </a:xfrm>
        </p:grpSpPr>
        <p:sp>
          <p:nvSpPr>
            <p:cNvPr id="14" name="Ellipse 13"/>
            <p:cNvSpPr/>
            <p:nvPr/>
          </p:nvSpPr>
          <p:spPr>
            <a:xfrm>
              <a:off x="9923952" y="3540439"/>
              <a:ext cx="1924849" cy="197294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p:cNvSpPr txBox="1"/>
            <p:nvPr/>
          </p:nvSpPr>
          <p:spPr>
            <a:xfrm>
              <a:off x="9770675" y="3832195"/>
              <a:ext cx="2187511" cy="1600438"/>
            </a:xfrm>
            <a:prstGeom prst="rect">
              <a:avLst/>
            </a:prstGeom>
            <a:noFill/>
          </p:spPr>
          <p:txBody>
            <a:bodyPr wrap="square" rtlCol="0">
              <a:spAutoFit/>
            </a:bodyPr>
            <a:lstStyle/>
            <a:p>
              <a:pPr algn="ctr"/>
              <a:r>
                <a:rPr lang="fr-FR" sz="2000" b="1" dirty="0" smtClean="0">
                  <a:solidFill>
                    <a:schemeClr val="bg1"/>
                  </a:solidFill>
                </a:rPr>
                <a:t>Logo </a:t>
              </a:r>
            </a:p>
            <a:p>
              <a:pPr algn="ctr"/>
              <a:r>
                <a:rPr lang="fr-FR" sz="2000" b="1" dirty="0" smtClean="0">
                  <a:solidFill>
                    <a:schemeClr val="bg1"/>
                  </a:solidFill>
                </a:rPr>
                <a:t>de </a:t>
              </a:r>
            </a:p>
            <a:p>
              <a:pPr algn="ctr"/>
              <a:r>
                <a:rPr lang="fr-FR" sz="2000" b="1" dirty="0">
                  <a:solidFill>
                    <a:schemeClr val="bg1"/>
                  </a:solidFill>
                </a:rPr>
                <a:t>v</a:t>
              </a:r>
              <a:r>
                <a:rPr lang="fr-FR" sz="2000" b="1" dirty="0" smtClean="0">
                  <a:solidFill>
                    <a:schemeClr val="bg1"/>
                  </a:solidFill>
                </a:rPr>
                <a:t>otre</a:t>
              </a:r>
            </a:p>
            <a:p>
              <a:pPr algn="ctr"/>
              <a:r>
                <a:rPr lang="fr-FR" sz="2000" b="1" dirty="0" smtClean="0">
                  <a:solidFill>
                    <a:schemeClr val="bg1"/>
                  </a:solidFill>
                </a:rPr>
                <a:t> structure</a:t>
              </a:r>
              <a:endParaRPr lang="fr-FR" sz="2000" b="1" dirty="0">
                <a:solidFill>
                  <a:schemeClr val="bg1"/>
                </a:solidFill>
              </a:endParaRPr>
            </a:p>
            <a:p>
              <a:endParaRPr lang="fr-FR" dirty="0"/>
            </a:p>
          </p:txBody>
        </p:sp>
        <p:cxnSp>
          <p:nvCxnSpPr>
            <p:cNvPr id="12" name="Connecteur droit avec flèche 11"/>
            <p:cNvCxnSpPr/>
            <p:nvPr/>
          </p:nvCxnSpPr>
          <p:spPr>
            <a:xfrm flipV="1">
              <a:off x="9233876" y="4722448"/>
              <a:ext cx="690076" cy="37248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16693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200" dirty="0" smtClean="0"/>
              <a:t>Favoriser le départ en vacances des jeunes </a:t>
            </a:r>
            <a:br>
              <a:rPr lang="fr-FR" sz="3200" dirty="0" smtClean="0"/>
            </a:br>
            <a:r>
              <a:rPr lang="fr-FR" sz="3200" dirty="0" smtClean="0"/>
              <a:t>issus des Quartiers Politique de la Ville</a:t>
            </a:r>
            <a:endParaRPr lang="fr-FR" sz="3200" dirty="0"/>
          </a:p>
        </p:txBody>
      </p:sp>
      <p:sp>
        <p:nvSpPr>
          <p:cNvPr id="3" name="Sous-titre 2"/>
          <p:cNvSpPr>
            <a:spLocks noGrp="1"/>
          </p:cNvSpPr>
          <p:nvPr>
            <p:ph type="subTitle" idx="1"/>
          </p:nvPr>
        </p:nvSpPr>
        <p:spPr/>
        <p:txBody>
          <a:bodyPr/>
          <a:lstStyle/>
          <a:p>
            <a:r>
              <a:rPr lang="fr-FR" sz="2700" dirty="0" smtClean="0"/>
              <a:t>Un appel à projets porté par</a:t>
            </a:r>
            <a:endParaRPr lang="fr-FR" sz="2700" baseline="0" dirty="0" smtClean="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552" y="4236170"/>
            <a:ext cx="3223967" cy="181348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032" y="4370992"/>
            <a:ext cx="1543837" cy="1543837"/>
          </a:xfrm>
          <a:prstGeom prst="rect">
            <a:avLst/>
          </a:prstGeom>
        </p:spPr>
      </p:pic>
    </p:spTree>
    <p:extLst>
      <p:ext uri="{BB962C8B-B14F-4D97-AF65-F5344CB8AC3E}">
        <p14:creationId xmlns:p14="http://schemas.microsoft.com/office/powerpoint/2010/main" val="3995314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642252" y="4920237"/>
            <a:ext cx="2801257" cy="133931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 Ce que cela implique</a:t>
            </a:r>
          </a:p>
        </p:txBody>
      </p:sp>
      <p:sp>
        <p:nvSpPr>
          <p:cNvPr id="48" name="Rectangle à coins arrondis 47"/>
          <p:cNvSpPr/>
          <p:nvPr/>
        </p:nvSpPr>
        <p:spPr>
          <a:xfrm>
            <a:off x="8690423" y="1457228"/>
            <a:ext cx="2920995" cy="11589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à coins arrondis 46"/>
          <p:cNvSpPr/>
          <p:nvPr/>
        </p:nvSpPr>
        <p:spPr>
          <a:xfrm>
            <a:off x="5990773" y="1366464"/>
            <a:ext cx="3077022" cy="1275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624111" y="1344334"/>
            <a:ext cx="2801257" cy="13503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endParaRPr lang="fr-FR" sz="2000" dirty="0">
              <a:solidFill>
                <a:schemeClr val="bg1"/>
              </a:solidFill>
            </a:endParaRPr>
          </a:p>
        </p:txBody>
      </p:sp>
      <p:sp>
        <p:nvSpPr>
          <p:cNvPr id="71" name="Rectangle à coins arrondis 70"/>
          <p:cNvSpPr/>
          <p:nvPr/>
        </p:nvSpPr>
        <p:spPr>
          <a:xfrm>
            <a:off x="3283858" y="4963835"/>
            <a:ext cx="3077023" cy="1265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à coins arrondis 44"/>
          <p:cNvSpPr/>
          <p:nvPr/>
        </p:nvSpPr>
        <p:spPr>
          <a:xfrm>
            <a:off x="6034315" y="1457228"/>
            <a:ext cx="2920995" cy="115892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3265718" y="1373721"/>
            <a:ext cx="3077022" cy="1275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pPr algn="l"/>
            <a:r>
              <a:rPr lang="fr-FR" dirty="0" smtClean="0"/>
              <a:t>Une réponse à un besoin spécifique</a:t>
            </a:r>
            <a:endParaRPr lang="fr-FR" dirty="0"/>
          </a:p>
        </p:txBody>
      </p:sp>
      <p:sp>
        <p:nvSpPr>
          <p:cNvPr id="44" name="Rectangle à coins arrondis 43"/>
          <p:cNvSpPr/>
          <p:nvPr/>
        </p:nvSpPr>
        <p:spPr>
          <a:xfrm>
            <a:off x="3363689" y="1457228"/>
            <a:ext cx="2844798" cy="11589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smtClean="0">
                <a:solidFill>
                  <a:schemeClr val="tx2"/>
                </a:solidFill>
              </a:rPr>
              <a:t>15% des habitants en QPV ont entre 16 et 25 ans</a:t>
            </a:r>
            <a:endParaRPr lang="fr-FR" sz="1600" b="1" dirty="0">
              <a:solidFill>
                <a:schemeClr val="tx2"/>
              </a:solidFill>
            </a:endParaRPr>
          </a:p>
        </p:txBody>
      </p:sp>
      <p:sp>
        <p:nvSpPr>
          <p:cNvPr id="61" name="Rectangle à coins arrondis 60"/>
          <p:cNvSpPr/>
          <p:nvPr/>
        </p:nvSpPr>
        <p:spPr>
          <a:xfrm>
            <a:off x="8708564" y="3238002"/>
            <a:ext cx="2920995" cy="11619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solidFill>
                <a:schemeClr val="tx2"/>
              </a:solidFill>
            </a:endParaRPr>
          </a:p>
        </p:txBody>
      </p:sp>
      <p:sp>
        <p:nvSpPr>
          <p:cNvPr id="62" name="Rectangle à coins arrondis 61"/>
          <p:cNvSpPr/>
          <p:nvPr/>
        </p:nvSpPr>
        <p:spPr>
          <a:xfrm>
            <a:off x="6008914" y="3205145"/>
            <a:ext cx="3077022" cy="1279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642252" y="3139376"/>
            <a:ext cx="2801257" cy="13538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r>
              <a:rPr lang="fr-FR" b="1" dirty="0">
                <a:solidFill>
                  <a:schemeClr val="bg1"/>
                </a:solidFill>
              </a:rPr>
              <a:t>Un </a:t>
            </a:r>
            <a:r>
              <a:rPr lang="fr-FR" b="1" dirty="0" smtClean="0">
                <a:solidFill>
                  <a:schemeClr val="bg1"/>
                </a:solidFill>
              </a:rPr>
              <a:t>appel à projets de l’ANCV et de l’ANCT</a:t>
            </a:r>
            <a:endParaRPr lang="fr-FR" b="1" dirty="0">
              <a:solidFill>
                <a:schemeClr val="bg1"/>
              </a:solidFill>
            </a:endParaRPr>
          </a:p>
        </p:txBody>
      </p:sp>
      <p:sp>
        <p:nvSpPr>
          <p:cNvPr id="64" name="Rectangle à coins arrondis 63"/>
          <p:cNvSpPr/>
          <p:nvPr/>
        </p:nvSpPr>
        <p:spPr>
          <a:xfrm>
            <a:off x="6037942" y="3252516"/>
            <a:ext cx="2920995"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p>
        </p:txBody>
      </p:sp>
      <p:sp>
        <p:nvSpPr>
          <p:cNvPr id="65" name="Rectangle à coins arrondis 64"/>
          <p:cNvSpPr/>
          <p:nvPr/>
        </p:nvSpPr>
        <p:spPr>
          <a:xfrm>
            <a:off x="3283859" y="3197888"/>
            <a:ext cx="3077022" cy="1279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à coins arrondis 65"/>
          <p:cNvSpPr/>
          <p:nvPr/>
        </p:nvSpPr>
        <p:spPr>
          <a:xfrm>
            <a:off x="3381830" y="3252518"/>
            <a:ext cx="2844798"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smtClean="0">
                <a:solidFill>
                  <a:schemeClr val="tx2"/>
                </a:solidFill>
              </a:rPr>
              <a:t>…</a:t>
            </a:r>
            <a:r>
              <a:rPr lang="fr-FR" sz="1600" b="1" dirty="0" err="1" smtClean="0">
                <a:solidFill>
                  <a:schemeClr val="tx2"/>
                </a:solidFill>
              </a:rPr>
              <a:t>coporté</a:t>
            </a:r>
            <a:endParaRPr lang="fr-FR" sz="1600" dirty="0">
              <a:solidFill>
                <a:schemeClr val="tx2"/>
              </a:solidFill>
            </a:endParaRPr>
          </a:p>
        </p:txBody>
      </p:sp>
      <p:sp>
        <p:nvSpPr>
          <p:cNvPr id="68" name="Rectangle à coins arrondis 67"/>
          <p:cNvSpPr/>
          <p:nvPr/>
        </p:nvSpPr>
        <p:spPr>
          <a:xfrm>
            <a:off x="6008914" y="4789607"/>
            <a:ext cx="3077022" cy="15123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à coins arrondis 69"/>
          <p:cNvSpPr/>
          <p:nvPr/>
        </p:nvSpPr>
        <p:spPr>
          <a:xfrm>
            <a:off x="7623445" y="4806583"/>
            <a:ext cx="3987973" cy="8117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6750">
              <a:lnSpc>
                <a:spcPct val="90000"/>
              </a:lnSpc>
              <a:spcBef>
                <a:spcPct val="0"/>
              </a:spcBef>
              <a:spcAft>
                <a:spcPct val="35000"/>
              </a:spcAft>
            </a:pPr>
            <a:r>
              <a:rPr lang="fr-FR" sz="1600" b="1" dirty="0" smtClean="0">
                <a:solidFill>
                  <a:schemeClr val="tx2"/>
                </a:solidFill>
              </a:rPr>
              <a:t>En lien avec des jeunes de 16 à 25 ans</a:t>
            </a:r>
            <a:endParaRPr lang="fr-FR" sz="1600" b="1" dirty="0">
              <a:solidFill>
                <a:schemeClr val="tx2"/>
              </a:solidFill>
            </a:endParaRPr>
          </a:p>
        </p:txBody>
      </p:sp>
      <p:sp>
        <p:nvSpPr>
          <p:cNvPr id="75" name="Flèche droite 74"/>
          <p:cNvSpPr/>
          <p:nvPr/>
        </p:nvSpPr>
        <p:spPr>
          <a:xfrm rot="823526">
            <a:off x="6052981" y="5705393"/>
            <a:ext cx="1534155" cy="46432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6292660" y="1768922"/>
            <a:ext cx="2623466" cy="535531"/>
          </a:xfrm>
          <a:prstGeom prst="rect">
            <a:avLst/>
          </a:prstGeom>
          <a:noFill/>
        </p:spPr>
        <p:txBody>
          <a:bodyPr wrap="square" rtlCol="0">
            <a:spAutoFit/>
          </a:bodyPr>
          <a:lstStyle/>
          <a:p>
            <a:pPr algn="ctr" defTabSz="666750">
              <a:lnSpc>
                <a:spcPct val="90000"/>
              </a:lnSpc>
              <a:spcBef>
                <a:spcPct val="0"/>
              </a:spcBef>
              <a:spcAft>
                <a:spcPct val="35000"/>
              </a:spcAft>
            </a:pPr>
            <a:r>
              <a:rPr lang="fr-FR" sz="1600" b="1" dirty="0" smtClean="0">
                <a:solidFill>
                  <a:srgbClr val="253979"/>
                </a:solidFill>
              </a:rPr>
              <a:t>42% de taux de pauvreté dans les QPV</a:t>
            </a:r>
            <a:endParaRPr lang="fr-FR" sz="1600" b="1" dirty="0">
              <a:solidFill>
                <a:srgbClr val="253979"/>
              </a:solidFill>
            </a:endParaRPr>
          </a:p>
        </p:txBody>
      </p:sp>
      <p:sp>
        <p:nvSpPr>
          <p:cNvPr id="67" name="Rectangle à coins arrondis 66"/>
          <p:cNvSpPr/>
          <p:nvPr/>
        </p:nvSpPr>
        <p:spPr>
          <a:xfrm>
            <a:off x="7637956" y="5717897"/>
            <a:ext cx="3991604" cy="8117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2"/>
                </a:solidFill>
              </a:rPr>
              <a:t>Faire des vacances à l’initiative des jeunes un projet d’accompagnement social</a:t>
            </a:r>
            <a:endParaRPr lang="fr-FR" sz="1600" b="1" dirty="0">
              <a:solidFill>
                <a:schemeClr val="tx2"/>
              </a:solidFill>
            </a:endParaRPr>
          </a:p>
        </p:txBody>
      </p:sp>
      <p:sp>
        <p:nvSpPr>
          <p:cNvPr id="74" name="Flèche droite 73"/>
          <p:cNvSpPr/>
          <p:nvPr/>
        </p:nvSpPr>
        <p:spPr>
          <a:xfrm rot="20872575">
            <a:off x="6069947" y="5116432"/>
            <a:ext cx="1502441" cy="46432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à coins arrondis 71"/>
          <p:cNvSpPr/>
          <p:nvPr/>
        </p:nvSpPr>
        <p:spPr>
          <a:xfrm>
            <a:off x="3381830" y="5032351"/>
            <a:ext cx="2844798" cy="11494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a:t>Etre un acteur social </a:t>
            </a:r>
            <a:r>
              <a:rPr lang="fr-FR" sz="1600" b="1" dirty="0" smtClean="0"/>
              <a:t>implanté dans </a:t>
            </a:r>
            <a:r>
              <a:rPr lang="fr-FR" sz="1600" b="1" smtClean="0"/>
              <a:t>un QPV</a:t>
            </a:r>
            <a:endParaRPr lang="fr-FR" sz="1600" b="1" dirty="0"/>
          </a:p>
        </p:txBody>
      </p:sp>
      <p:sp>
        <p:nvSpPr>
          <p:cNvPr id="77" name="ZoneTexte 76"/>
          <p:cNvSpPr txBox="1"/>
          <p:nvPr/>
        </p:nvSpPr>
        <p:spPr>
          <a:xfrm>
            <a:off x="660393" y="1542739"/>
            <a:ext cx="2623466" cy="1089529"/>
          </a:xfrm>
          <a:prstGeom prst="rect">
            <a:avLst/>
          </a:prstGeom>
          <a:noFill/>
        </p:spPr>
        <p:txBody>
          <a:bodyPr wrap="square" rtlCol="0">
            <a:spAutoFit/>
          </a:bodyPr>
          <a:lstStyle/>
          <a:p>
            <a:pPr lvl="0" algn="ctr" defTabSz="1022350">
              <a:lnSpc>
                <a:spcPct val="90000"/>
              </a:lnSpc>
              <a:spcBef>
                <a:spcPct val="0"/>
              </a:spcBef>
              <a:spcAft>
                <a:spcPct val="35000"/>
              </a:spcAft>
            </a:pPr>
            <a:r>
              <a:rPr lang="fr-FR" b="1" dirty="0">
                <a:solidFill>
                  <a:schemeClr val="bg1"/>
                </a:solidFill>
              </a:rPr>
              <a:t>Une </a:t>
            </a:r>
            <a:r>
              <a:rPr lang="fr-FR" b="1" dirty="0" smtClean="0">
                <a:solidFill>
                  <a:schemeClr val="bg1"/>
                </a:solidFill>
              </a:rPr>
              <a:t>problématique</a:t>
            </a:r>
            <a:r>
              <a:rPr lang="fr-FR" b="1" dirty="0">
                <a:solidFill>
                  <a:schemeClr val="bg1"/>
                </a:solidFill>
              </a:rPr>
              <a:t>: </a:t>
            </a:r>
            <a:r>
              <a:rPr lang="fr-FR" b="1" dirty="0" smtClean="0">
                <a:solidFill>
                  <a:schemeClr val="bg1"/>
                </a:solidFill>
              </a:rPr>
              <a:t>des jeunes jamais ou rarement partis en vacances</a:t>
            </a:r>
            <a:endParaRPr lang="fr-FR" sz="2000" b="1" dirty="0">
              <a:solidFill>
                <a:schemeClr val="bg1"/>
              </a:solidFill>
            </a:endParaRPr>
          </a:p>
        </p:txBody>
      </p:sp>
      <p:sp>
        <p:nvSpPr>
          <p:cNvPr id="78" name="ZoneTexte 77"/>
          <p:cNvSpPr txBox="1"/>
          <p:nvPr/>
        </p:nvSpPr>
        <p:spPr>
          <a:xfrm>
            <a:off x="9136447" y="1739958"/>
            <a:ext cx="2474971" cy="535531"/>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29% sont NEET, 59% sont non scolarisés</a:t>
            </a:r>
            <a:endParaRPr lang="fr-FR" sz="1600" b="1" dirty="0">
              <a:solidFill>
                <a:schemeClr val="tx2"/>
              </a:solidFill>
            </a:endParaRPr>
          </a:p>
        </p:txBody>
      </p:sp>
      <p:sp>
        <p:nvSpPr>
          <p:cNvPr id="79" name="ZoneTexte 78"/>
          <p:cNvSpPr txBox="1"/>
          <p:nvPr/>
        </p:nvSpPr>
        <p:spPr>
          <a:xfrm>
            <a:off x="6295566" y="3659323"/>
            <a:ext cx="2623466" cy="313932"/>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…cofinancé</a:t>
            </a:r>
            <a:endParaRPr lang="fr-FR" sz="1600" dirty="0">
              <a:solidFill>
                <a:schemeClr val="tx2"/>
              </a:solidFill>
            </a:endParaRPr>
          </a:p>
        </p:txBody>
      </p:sp>
      <p:sp>
        <p:nvSpPr>
          <p:cNvPr id="80" name="ZoneTexte 79"/>
          <p:cNvSpPr txBox="1"/>
          <p:nvPr/>
        </p:nvSpPr>
        <p:spPr>
          <a:xfrm>
            <a:off x="9209014" y="3676523"/>
            <a:ext cx="2286297" cy="313932"/>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a:t>
            </a:r>
            <a:r>
              <a:rPr lang="fr-FR" sz="1600" b="1" dirty="0" err="1" smtClean="0">
                <a:solidFill>
                  <a:schemeClr val="tx2"/>
                </a:solidFill>
              </a:rPr>
              <a:t>coinstruit</a:t>
            </a:r>
            <a:endParaRPr lang="fr-FR" sz="1600" b="1" dirty="0">
              <a:solidFill>
                <a:schemeClr val="tx2"/>
              </a:solidFill>
            </a:endParaRPr>
          </a:p>
        </p:txBody>
      </p:sp>
    </p:spTree>
    <p:extLst>
      <p:ext uri="{BB962C8B-B14F-4D97-AF65-F5344CB8AC3E}">
        <p14:creationId xmlns:p14="http://schemas.microsoft.com/office/powerpoint/2010/main" val="34465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par>
                                <p:cTn id="51" presetID="1" presetClass="entr" presetSubtype="0" fill="hold" grpId="0" nodeType="withEffect">
                                  <p:stCondLst>
                                    <p:cond delay="50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50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48" grpId="0" animBg="1"/>
      <p:bldP spid="43" grpId="0" animBg="1"/>
      <p:bldP spid="45" grpId="0" animBg="1"/>
      <p:bldP spid="44" grpId="0" animBg="1"/>
      <p:bldP spid="61" grpId="0" animBg="1"/>
      <p:bldP spid="63" grpId="0" animBg="1"/>
      <p:bldP spid="64" grpId="0" animBg="1"/>
      <p:bldP spid="66" grpId="0" animBg="1"/>
      <p:bldP spid="70" grpId="0" animBg="1"/>
      <p:bldP spid="75" grpId="0" animBg="1"/>
      <p:bldP spid="73" grpId="0"/>
      <p:bldP spid="67" grpId="0" animBg="1"/>
      <p:bldP spid="74" grpId="0" animBg="1"/>
      <p:bldP spid="72" grpId="0" animBg="1"/>
      <p:bldP spid="78" grpId="0"/>
      <p:bldP spid="79" grpId="0"/>
      <p:bldP spid="8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fr-FR" baseline="0" dirty="0" smtClean="0"/>
              <a:t>Un outil innovant d’accompagnement </a:t>
            </a:r>
            <a:br>
              <a:rPr lang="fr-FR" baseline="0" dirty="0" smtClean="0"/>
            </a:br>
            <a:r>
              <a:rPr lang="fr-FR" baseline="0" dirty="0" smtClean="0"/>
              <a:t>pour vos publics</a:t>
            </a:r>
            <a:endParaRPr lang="fr-FR" dirty="0"/>
          </a:p>
        </p:txBody>
      </p:sp>
      <p:sp>
        <p:nvSpPr>
          <p:cNvPr id="3" name="Espace réservé du contenu 2"/>
          <p:cNvSpPr>
            <a:spLocks noGrp="1"/>
          </p:cNvSpPr>
          <p:nvPr>
            <p:ph idx="1"/>
          </p:nvPr>
        </p:nvSpPr>
        <p:spPr>
          <a:xfrm>
            <a:off x="675083" y="1482982"/>
            <a:ext cx="10515600" cy="607076"/>
          </a:xfrm>
        </p:spPr>
        <p:txBody>
          <a:bodyPr>
            <a:normAutofit/>
          </a:bodyPr>
          <a:lstStyle/>
          <a:p>
            <a:pPr marL="0" lvl="0" indent="0">
              <a:buNone/>
            </a:pPr>
            <a:r>
              <a:rPr lang="fr-FR" sz="2400" dirty="0" smtClean="0">
                <a:solidFill>
                  <a:schemeClr val="tx2"/>
                </a:solidFill>
              </a:rPr>
              <a:t>Des effets bénéfiques pour les jeunes accompagnés</a:t>
            </a:r>
            <a:endParaRPr lang="fr-FR" sz="2400" baseline="0" dirty="0" smtClean="0">
              <a:solidFill>
                <a:schemeClr val="tx2"/>
              </a:solidFill>
            </a:endParaRPr>
          </a:p>
        </p:txBody>
      </p:sp>
      <p:grpSp>
        <p:nvGrpSpPr>
          <p:cNvPr id="5" name="Groupe 4"/>
          <p:cNvGrpSpPr/>
          <p:nvPr/>
        </p:nvGrpSpPr>
        <p:grpSpPr>
          <a:xfrm>
            <a:off x="3184405" y="2703701"/>
            <a:ext cx="7892407" cy="3222885"/>
            <a:chOff x="2400649" y="2703701"/>
            <a:chExt cx="7892407" cy="3222885"/>
          </a:xfrm>
        </p:grpSpPr>
        <p:graphicFrame>
          <p:nvGraphicFramePr>
            <p:cNvPr id="20" name="Diagramme 19"/>
            <p:cNvGraphicFramePr/>
            <p:nvPr>
              <p:extLst>
                <p:ext uri="{D42A27DB-BD31-4B8C-83A1-F6EECF244321}">
                  <p14:modId xmlns:p14="http://schemas.microsoft.com/office/powerpoint/2010/main" val="3275610028"/>
                </p:ext>
              </p:extLst>
            </p:nvPr>
          </p:nvGraphicFramePr>
          <p:xfrm>
            <a:off x="2400649" y="2703701"/>
            <a:ext cx="7892407" cy="3222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e 3"/>
            <p:cNvGrpSpPr/>
            <p:nvPr/>
          </p:nvGrpSpPr>
          <p:grpSpPr>
            <a:xfrm>
              <a:off x="2719007" y="2978761"/>
              <a:ext cx="758278" cy="2660049"/>
              <a:chOff x="4489715" y="2978761"/>
              <a:chExt cx="758278" cy="2660049"/>
            </a:xfrm>
          </p:grpSpPr>
          <p:pic>
            <p:nvPicPr>
              <p:cNvPr id="15" name="Image 14"/>
              <p:cNvPicPr>
                <a:picLocks noChangeAspect="1"/>
              </p:cNvPicPr>
              <p:nvPr/>
            </p:nvPicPr>
            <p:blipFill>
              <a:blip r:embed="rId8">
                <a:duotone>
                  <a:schemeClr val="accent2">
                    <a:shade val="45000"/>
                    <a:satMod val="135000"/>
                  </a:schemeClr>
                  <a:prstClr val="white"/>
                </a:duotone>
              </a:blip>
              <a:stretch>
                <a:fillRect/>
              </a:stretch>
            </p:blipFill>
            <p:spPr>
              <a:xfrm>
                <a:off x="4489715" y="2978761"/>
                <a:ext cx="452614" cy="418417"/>
              </a:xfrm>
              <a:prstGeom prst="rect">
                <a:avLst/>
              </a:prstGeom>
              <a:ln>
                <a:noFill/>
              </a:ln>
            </p:spPr>
          </p:pic>
          <p:pic>
            <p:nvPicPr>
              <p:cNvPr id="17" name="Image 16"/>
              <p:cNvPicPr>
                <a:picLocks noChangeAspect="1"/>
              </p:cNvPicPr>
              <p:nvPr/>
            </p:nvPicPr>
            <p:blipFill>
              <a:blip r:embed="rId8">
                <a:duotone>
                  <a:schemeClr val="accent2">
                    <a:shade val="45000"/>
                    <a:satMod val="135000"/>
                  </a:schemeClr>
                  <a:prstClr val="white"/>
                </a:duotone>
              </a:blip>
              <a:stretch>
                <a:fillRect/>
              </a:stretch>
            </p:blipFill>
            <p:spPr>
              <a:xfrm>
                <a:off x="4792806" y="3737067"/>
                <a:ext cx="452614" cy="418417"/>
              </a:xfrm>
              <a:prstGeom prst="rect">
                <a:avLst/>
              </a:prstGeom>
              <a:ln>
                <a:noFill/>
              </a:ln>
            </p:spPr>
          </p:pic>
          <p:pic>
            <p:nvPicPr>
              <p:cNvPr id="18" name="Image 17"/>
              <p:cNvPicPr>
                <a:picLocks noChangeAspect="1"/>
              </p:cNvPicPr>
              <p:nvPr/>
            </p:nvPicPr>
            <p:blipFill>
              <a:blip r:embed="rId8">
                <a:duotone>
                  <a:schemeClr val="accent2">
                    <a:shade val="45000"/>
                    <a:satMod val="135000"/>
                  </a:schemeClr>
                  <a:prstClr val="white"/>
                </a:duotone>
              </a:blip>
              <a:stretch>
                <a:fillRect/>
              </a:stretch>
            </p:blipFill>
            <p:spPr>
              <a:xfrm>
                <a:off x="4795379" y="4478811"/>
                <a:ext cx="452614" cy="418417"/>
              </a:xfrm>
              <a:prstGeom prst="rect">
                <a:avLst/>
              </a:prstGeom>
              <a:ln>
                <a:noFill/>
              </a:ln>
            </p:spPr>
          </p:pic>
          <p:pic>
            <p:nvPicPr>
              <p:cNvPr id="21" name="Image 20"/>
              <p:cNvPicPr>
                <a:picLocks noChangeAspect="1"/>
              </p:cNvPicPr>
              <p:nvPr/>
            </p:nvPicPr>
            <p:blipFill>
              <a:blip r:embed="rId8">
                <a:duotone>
                  <a:schemeClr val="accent2">
                    <a:shade val="45000"/>
                    <a:satMod val="135000"/>
                  </a:schemeClr>
                  <a:prstClr val="white"/>
                </a:duotone>
              </a:blip>
              <a:stretch>
                <a:fillRect/>
              </a:stretch>
            </p:blipFill>
            <p:spPr>
              <a:xfrm>
                <a:off x="4491897" y="5220393"/>
                <a:ext cx="452614" cy="418417"/>
              </a:xfrm>
              <a:prstGeom prst="rect">
                <a:avLst/>
              </a:prstGeom>
              <a:ln>
                <a:noFill/>
              </a:ln>
            </p:spPr>
          </p:pic>
        </p:grpSp>
      </p:grpSp>
      <p:pic>
        <p:nvPicPr>
          <p:cNvPr id="25" name="Imag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4471" y="3187969"/>
            <a:ext cx="2241632" cy="2241632"/>
          </a:xfrm>
          <a:prstGeom prst="rect">
            <a:avLst/>
          </a:prstGeom>
        </p:spPr>
      </p:pic>
    </p:spTree>
    <p:extLst>
      <p:ext uri="{BB962C8B-B14F-4D97-AF65-F5344CB8AC3E}">
        <p14:creationId xmlns:p14="http://schemas.microsoft.com/office/powerpoint/2010/main" val="276828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t>Mais concrètement?</a:t>
            </a:r>
            <a:endParaRPr lang="fr-FR" sz="3200" dirty="0"/>
          </a:p>
        </p:txBody>
      </p:sp>
      <p:grpSp>
        <p:nvGrpSpPr>
          <p:cNvPr id="4" name="Groupe 3"/>
          <p:cNvGrpSpPr/>
          <p:nvPr/>
        </p:nvGrpSpPr>
        <p:grpSpPr>
          <a:xfrm>
            <a:off x="2076021" y="1529003"/>
            <a:ext cx="3613540" cy="5133889"/>
            <a:chOff x="2076021" y="1529003"/>
            <a:chExt cx="3613540" cy="5133889"/>
          </a:xfrm>
        </p:grpSpPr>
        <p:sp>
          <p:nvSpPr>
            <p:cNvPr id="10" name="Forme libre 9"/>
            <p:cNvSpPr/>
            <p:nvPr/>
          </p:nvSpPr>
          <p:spPr>
            <a:xfrm>
              <a:off x="2076021" y="1529003"/>
              <a:ext cx="3613540"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3" name="ZoneTexte 2"/>
            <p:cNvSpPr txBox="1"/>
            <p:nvPr/>
          </p:nvSpPr>
          <p:spPr>
            <a:xfrm>
              <a:off x="2278724" y="2510969"/>
              <a:ext cx="3294725" cy="2774606"/>
            </a:xfrm>
            <a:prstGeom prst="rect">
              <a:avLst/>
            </a:prstGeom>
            <a:noFill/>
          </p:spPr>
          <p:txBody>
            <a:bodyPr wrap="square" rtlCol="0">
              <a:spAutoFit/>
            </a:bodyPr>
            <a:lstStyle/>
            <a:p>
              <a:pPr lvl="0" defTabSz="1244600">
                <a:lnSpc>
                  <a:spcPct val="90000"/>
                </a:lnSpc>
                <a:spcBef>
                  <a:spcPct val="0"/>
                </a:spcBef>
                <a:spcAft>
                  <a:spcPct val="35000"/>
                </a:spcAft>
              </a:pPr>
              <a:r>
                <a:rPr lang="fr-FR" sz="2600" b="1" dirty="0" smtClean="0">
                  <a:solidFill>
                    <a:srgbClr val="253979"/>
                  </a:solidFill>
                </a:rPr>
                <a:t>Où, combien de temps et quand?</a:t>
              </a:r>
            </a:p>
            <a:p>
              <a:pPr lvl="0"/>
              <a:r>
                <a:rPr lang="fr-FR" sz="1900" dirty="0" smtClean="0">
                  <a:solidFill>
                    <a:srgbClr val="253979"/>
                  </a:solidFill>
                </a:rPr>
                <a:t>En France ou en UE</a:t>
              </a:r>
              <a:endParaRPr lang="fr-FR" sz="1900" dirty="0">
                <a:solidFill>
                  <a:srgbClr val="253979"/>
                </a:solidFill>
              </a:endParaRPr>
            </a:p>
            <a:p>
              <a:pPr lvl="0"/>
              <a:endParaRPr lang="fr-FR" sz="1900" dirty="0" smtClean="0">
                <a:solidFill>
                  <a:srgbClr val="253979"/>
                </a:solidFill>
              </a:endParaRPr>
            </a:p>
            <a:p>
              <a:pPr lvl="0"/>
              <a:r>
                <a:rPr lang="fr-FR" sz="1900" dirty="0" smtClean="0">
                  <a:solidFill>
                    <a:srgbClr val="253979"/>
                  </a:solidFill>
                </a:rPr>
                <a:t>De 4 à 15 jours</a:t>
              </a:r>
              <a:endParaRPr lang="fr-FR" sz="1900" dirty="0">
                <a:solidFill>
                  <a:srgbClr val="253979"/>
                </a:solidFill>
              </a:endParaRPr>
            </a:p>
            <a:p>
              <a:pPr lvl="0"/>
              <a:endParaRPr lang="fr-FR" sz="1900" dirty="0" smtClean="0">
                <a:solidFill>
                  <a:srgbClr val="253979"/>
                </a:solidFill>
              </a:endParaRPr>
            </a:p>
            <a:p>
              <a:pPr lvl="0"/>
              <a:r>
                <a:rPr lang="fr-FR" sz="1900" dirty="0" smtClean="0">
                  <a:solidFill>
                    <a:srgbClr val="253979"/>
                  </a:solidFill>
                </a:rPr>
                <a:t>Durant l’année en cours</a:t>
              </a:r>
              <a:endParaRPr lang="fr-FR" sz="1900" dirty="0">
                <a:solidFill>
                  <a:srgbClr val="253979"/>
                </a:solidFill>
              </a:endParaRPr>
            </a:p>
            <a:p>
              <a:pPr lvl="0" defTabSz="1244600">
                <a:lnSpc>
                  <a:spcPct val="90000"/>
                </a:lnSpc>
                <a:spcBef>
                  <a:spcPct val="0"/>
                </a:spcBef>
                <a:spcAft>
                  <a:spcPct val="35000"/>
                </a:spcAft>
              </a:pPr>
              <a:endParaRPr lang="fr-FR" sz="2600" b="1" dirty="0">
                <a:solidFill>
                  <a:srgbClr val="253979"/>
                </a:solidFill>
              </a:endParaRPr>
            </a:p>
          </p:txBody>
        </p:sp>
      </p:grpSp>
      <p:grpSp>
        <p:nvGrpSpPr>
          <p:cNvPr id="7" name="Groupe 6"/>
          <p:cNvGrpSpPr/>
          <p:nvPr/>
        </p:nvGrpSpPr>
        <p:grpSpPr>
          <a:xfrm>
            <a:off x="6535867" y="1521742"/>
            <a:ext cx="3604015" cy="5146322"/>
            <a:chOff x="6535867" y="1521742"/>
            <a:chExt cx="3604015" cy="5146322"/>
          </a:xfrm>
        </p:grpSpPr>
        <p:sp>
          <p:nvSpPr>
            <p:cNvPr id="8" name="Forme libre 7"/>
            <p:cNvSpPr/>
            <p:nvPr/>
          </p:nvSpPr>
          <p:spPr>
            <a:xfrm>
              <a:off x="6535867" y="1521742"/>
              <a:ext cx="3604015" cy="51338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defTabSz="1155700">
                <a:lnSpc>
                  <a:spcPct val="90000"/>
                </a:lnSpc>
                <a:spcBef>
                  <a:spcPct val="0"/>
                </a:spcBef>
                <a:spcAft>
                  <a:spcPct val="35000"/>
                </a:spcAft>
              </a:pPr>
              <a:endParaRPr lang="fr-FR" sz="2600" b="1" dirty="0">
                <a:solidFill>
                  <a:schemeClr val="tx2"/>
                </a:solidFill>
              </a:endParaRPr>
            </a:p>
          </p:txBody>
        </p:sp>
        <p:sp>
          <p:nvSpPr>
            <p:cNvPr id="11" name="ZoneTexte 10"/>
            <p:cNvSpPr txBox="1"/>
            <p:nvPr/>
          </p:nvSpPr>
          <p:spPr>
            <a:xfrm>
              <a:off x="6792632" y="2223770"/>
              <a:ext cx="3207662" cy="4444294"/>
            </a:xfrm>
            <a:prstGeom prst="rect">
              <a:avLst/>
            </a:prstGeom>
            <a:noFill/>
          </p:spPr>
          <p:txBody>
            <a:bodyPr wrap="square" rtlCol="0">
              <a:spAutoFit/>
            </a:bodyPr>
            <a:lstStyle/>
            <a:p>
              <a:pPr defTabSz="1244600">
                <a:lnSpc>
                  <a:spcPct val="90000"/>
                </a:lnSpc>
                <a:spcBef>
                  <a:spcPct val="0"/>
                </a:spcBef>
                <a:spcAft>
                  <a:spcPct val="35000"/>
                </a:spcAft>
              </a:pPr>
              <a:r>
                <a:rPr lang="fr-FR" sz="2600" b="1" dirty="0" smtClean="0">
                  <a:solidFill>
                    <a:srgbClr val="253979"/>
                  </a:solidFill>
                </a:rPr>
                <a:t>Combien cela coûte?</a:t>
              </a:r>
            </a:p>
            <a:p>
              <a:pPr lvl="0"/>
              <a:r>
                <a:rPr lang="fr-FR" sz="1900" dirty="0" smtClean="0">
                  <a:solidFill>
                    <a:srgbClr val="253979"/>
                  </a:solidFill>
                </a:rPr>
                <a:t>Au max 150€/jr/personne</a:t>
              </a:r>
              <a:endParaRPr lang="fr-FR" sz="1900" dirty="0">
                <a:solidFill>
                  <a:srgbClr val="253979"/>
                </a:solidFill>
              </a:endParaRPr>
            </a:p>
            <a:p>
              <a:pPr lvl="0"/>
              <a:endParaRPr lang="fr-FR" sz="1900" dirty="0" smtClean="0">
                <a:solidFill>
                  <a:srgbClr val="253979"/>
                </a:solidFill>
              </a:endParaRPr>
            </a:p>
            <a:p>
              <a:pPr lvl="0"/>
              <a:r>
                <a:rPr lang="fr-FR" sz="1900" dirty="0" smtClean="0">
                  <a:solidFill>
                    <a:srgbClr val="253979"/>
                  </a:solidFill>
                </a:rPr>
                <a:t>Une participation du jeune</a:t>
              </a:r>
              <a:endParaRPr lang="fr-FR" sz="1900" dirty="0">
                <a:solidFill>
                  <a:srgbClr val="253979"/>
                </a:solidFill>
              </a:endParaRPr>
            </a:p>
            <a:p>
              <a:pPr lvl="0"/>
              <a:endParaRPr lang="fr-FR" sz="1900" dirty="0" smtClean="0">
                <a:solidFill>
                  <a:srgbClr val="253979"/>
                </a:solidFill>
              </a:endParaRPr>
            </a:p>
            <a:p>
              <a:pPr lvl="0"/>
              <a:r>
                <a:rPr lang="fr-FR" sz="1900" dirty="0" smtClean="0">
                  <a:solidFill>
                    <a:srgbClr val="253979"/>
                  </a:solidFill>
                </a:rPr>
                <a:t>Si possible une participation de la structure</a:t>
              </a:r>
            </a:p>
            <a:p>
              <a:pPr lvl="0"/>
              <a:endParaRPr lang="fr-FR" sz="1900" dirty="0">
                <a:solidFill>
                  <a:srgbClr val="253979"/>
                </a:solidFill>
              </a:endParaRPr>
            </a:p>
            <a:p>
              <a:pPr lvl="0"/>
              <a:r>
                <a:rPr lang="fr-FR" sz="1900" dirty="0" smtClean="0">
                  <a:solidFill>
                    <a:srgbClr val="253979"/>
                  </a:solidFill>
                </a:rPr>
                <a:t>400€/jeune à concurrence de 75% du coût du projet</a:t>
              </a:r>
              <a:endParaRPr lang="fr-FR" sz="1900" dirty="0">
                <a:solidFill>
                  <a:srgbClr val="253979"/>
                </a:solidFill>
              </a:endParaRPr>
            </a:p>
            <a:p>
              <a:pPr defTabSz="1244600">
                <a:lnSpc>
                  <a:spcPct val="90000"/>
                </a:lnSpc>
                <a:spcBef>
                  <a:spcPct val="0"/>
                </a:spcBef>
                <a:spcAft>
                  <a:spcPct val="35000"/>
                </a:spcAft>
              </a:pPr>
              <a:endParaRPr lang="fr-FR" sz="2600" b="1" dirty="0">
                <a:solidFill>
                  <a:srgbClr val="253979"/>
                </a:solidFill>
              </a:endParaRPr>
            </a:p>
            <a:p>
              <a:pPr defTabSz="1244600">
                <a:lnSpc>
                  <a:spcPct val="90000"/>
                </a:lnSpc>
                <a:spcBef>
                  <a:spcPct val="0"/>
                </a:spcBef>
                <a:spcAft>
                  <a:spcPct val="35000"/>
                </a:spcAft>
              </a:pPr>
              <a:endParaRPr lang="fr-FR" sz="2600" b="1" dirty="0">
                <a:solidFill>
                  <a:srgbClr val="253979"/>
                </a:solidFill>
              </a:endParaRPr>
            </a:p>
          </p:txBody>
        </p:sp>
      </p:grpSp>
    </p:spTree>
    <p:extLst>
      <p:ext uri="{BB962C8B-B14F-4D97-AF65-F5344CB8AC3E}">
        <p14:creationId xmlns:p14="http://schemas.microsoft.com/office/powerpoint/2010/main" val="95006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dirty="0" smtClean="0"/>
              <a:t>Mais encore?</a:t>
            </a:r>
            <a:endParaRPr lang="fr-FR" sz="3200" dirty="0"/>
          </a:p>
        </p:txBody>
      </p:sp>
      <p:grpSp>
        <p:nvGrpSpPr>
          <p:cNvPr id="7" name="Groupe 6"/>
          <p:cNvGrpSpPr/>
          <p:nvPr/>
        </p:nvGrpSpPr>
        <p:grpSpPr>
          <a:xfrm>
            <a:off x="2104230" y="1572421"/>
            <a:ext cx="3753763" cy="5143653"/>
            <a:chOff x="2104230" y="1572421"/>
            <a:chExt cx="3753763" cy="5143653"/>
          </a:xfrm>
        </p:grpSpPr>
        <p:sp>
          <p:nvSpPr>
            <p:cNvPr id="10" name="Forme libre 9"/>
            <p:cNvSpPr/>
            <p:nvPr/>
          </p:nvSpPr>
          <p:spPr>
            <a:xfrm>
              <a:off x="2104230" y="1572421"/>
              <a:ext cx="3753763" cy="514365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algn="l" defTabSz="1155700" rtl="0">
                <a:lnSpc>
                  <a:spcPct val="90000"/>
                </a:lnSpc>
                <a:spcBef>
                  <a:spcPct val="0"/>
                </a:spcBef>
                <a:spcAft>
                  <a:spcPct val="35000"/>
                </a:spcAft>
              </a:pPr>
              <a:endParaRPr lang="fr-FR" sz="1900" kern="1200" dirty="0"/>
            </a:p>
          </p:txBody>
        </p:sp>
        <p:sp>
          <p:nvSpPr>
            <p:cNvPr id="3" name="ZoneTexte 2"/>
            <p:cNvSpPr txBox="1"/>
            <p:nvPr/>
          </p:nvSpPr>
          <p:spPr>
            <a:xfrm>
              <a:off x="2169110" y="2365830"/>
              <a:ext cx="3688883" cy="4201150"/>
            </a:xfrm>
            <a:prstGeom prst="rect">
              <a:avLst/>
            </a:prstGeom>
            <a:noFill/>
          </p:spPr>
          <p:txBody>
            <a:bodyPr wrap="square" rtlCol="0">
              <a:spAutoFit/>
            </a:bodyPr>
            <a:lstStyle/>
            <a:p>
              <a:pPr lvl="0"/>
              <a:r>
                <a:rPr lang="fr-FR" sz="2600" b="1" dirty="0" smtClean="0">
                  <a:solidFill>
                    <a:srgbClr val="253979"/>
                  </a:solidFill>
                </a:rPr>
                <a:t>Mon rôle?</a:t>
              </a:r>
            </a:p>
            <a:p>
              <a:pPr lvl="0"/>
              <a:endParaRPr lang="fr-FR" sz="2600" b="1" dirty="0">
                <a:solidFill>
                  <a:srgbClr val="253979"/>
                </a:solidFill>
              </a:endParaRPr>
            </a:p>
            <a:p>
              <a:pPr lvl="0"/>
              <a:r>
                <a:rPr lang="fr-FR" sz="1900" dirty="0" smtClean="0">
                  <a:solidFill>
                    <a:srgbClr val="253979"/>
                  </a:solidFill>
                </a:rPr>
                <a:t>Organisation du séjour avec les jeunes</a:t>
              </a:r>
              <a:endParaRPr lang="fr-FR" sz="1900" dirty="0">
                <a:solidFill>
                  <a:srgbClr val="253979"/>
                </a:solidFill>
              </a:endParaRPr>
            </a:p>
            <a:p>
              <a:pPr marL="342900" lvl="0" indent="-342900">
                <a:buFont typeface="Arial" panose="020B0604020202020204" pitchFamily="34" charset="0"/>
                <a:buChar char="•"/>
              </a:pPr>
              <a:endParaRPr lang="fr-FR" sz="1900" b="1" dirty="0" smtClean="0">
                <a:solidFill>
                  <a:srgbClr val="253979"/>
                </a:solidFill>
              </a:endParaRPr>
            </a:p>
            <a:p>
              <a:pPr lvl="0"/>
              <a:r>
                <a:rPr lang="fr-FR" sz="1900" dirty="0" smtClean="0">
                  <a:solidFill>
                    <a:srgbClr val="253979"/>
                  </a:solidFill>
                </a:rPr>
                <a:t>Mobilisation des jeunes</a:t>
              </a:r>
            </a:p>
            <a:p>
              <a:pPr lvl="0"/>
              <a:endParaRPr lang="fr-FR" sz="1900" dirty="0" smtClean="0">
                <a:solidFill>
                  <a:srgbClr val="253979"/>
                </a:solidFill>
              </a:endParaRPr>
            </a:p>
            <a:p>
              <a:pPr lvl="0"/>
              <a:r>
                <a:rPr lang="fr-FR" sz="1900" dirty="0" smtClean="0">
                  <a:solidFill>
                    <a:srgbClr val="253979"/>
                  </a:solidFill>
                </a:rPr>
                <a:t>Accompagnement (éventuel) des jeunes pendant le séjour</a:t>
              </a:r>
            </a:p>
            <a:p>
              <a:pPr lvl="0"/>
              <a:endParaRPr lang="fr-FR" sz="1900" dirty="0">
                <a:solidFill>
                  <a:srgbClr val="253979"/>
                </a:solidFill>
              </a:endParaRPr>
            </a:p>
            <a:p>
              <a:pPr lvl="0"/>
              <a:r>
                <a:rPr lang="fr-FR" sz="1900" dirty="0" smtClean="0">
                  <a:solidFill>
                    <a:srgbClr val="253979"/>
                  </a:solidFill>
                </a:rPr>
                <a:t>Garder les justificatifs</a:t>
              </a:r>
              <a:endParaRPr lang="fr-FR" sz="1900" dirty="0">
                <a:solidFill>
                  <a:srgbClr val="253979"/>
                </a:solidFill>
              </a:endParaRPr>
            </a:p>
            <a:p>
              <a:pPr lvl="0"/>
              <a:endParaRPr lang="fr-FR" sz="2600" b="1" dirty="0">
                <a:solidFill>
                  <a:srgbClr val="253979"/>
                </a:solidFill>
              </a:endParaRPr>
            </a:p>
            <a:p>
              <a:endParaRPr lang="fr-FR" dirty="0"/>
            </a:p>
          </p:txBody>
        </p:sp>
      </p:grpSp>
      <p:grpSp>
        <p:nvGrpSpPr>
          <p:cNvPr id="9" name="Groupe 8"/>
          <p:cNvGrpSpPr/>
          <p:nvPr/>
        </p:nvGrpSpPr>
        <p:grpSpPr>
          <a:xfrm>
            <a:off x="6624989" y="1572421"/>
            <a:ext cx="3753763" cy="5151037"/>
            <a:chOff x="6624989" y="1572421"/>
            <a:chExt cx="3753763" cy="5151037"/>
          </a:xfrm>
        </p:grpSpPr>
        <p:sp>
          <p:nvSpPr>
            <p:cNvPr id="8" name="Forme libre 7"/>
            <p:cNvSpPr/>
            <p:nvPr/>
          </p:nvSpPr>
          <p:spPr>
            <a:xfrm>
              <a:off x="6624989" y="1572421"/>
              <a:ext cx="3753763" cy="515103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5100" tIns="1025327" rIns="165100" bIns="1025327" numCol="1" spcCol="1270" anchor="t" anchorCtr="0">
              <a:noAutofit/>
            </a:bodyPr>
            <a:lstStyle/>
            <a:p>
              <a:pPr lvl="0" defTabSz="1155700">
                <a:lnSpc>
                  <a:spcPct val="90000"/>
                </a:lnSpc>
                <a:spcBef>
                  <a:spcPct val="0"/>
                </a:spcBef>
                <a:spcAft>
                  <a:spcPct val="35000"/>
                </a:spcAft>
              </a:pPr>
              <a:endParaRPr lang="fr-FR" sz="2600" b="1" dirty="0">
                <a:solidFill>
                  <a:schemeClr val="tx2"/>
                </a:solidFill>
              </a:endParaRPr>
            </a:p>
          </p:txBody>
        </p:sp>
        <p:sp>
          <p:nvSpPr>
            <p:cNvPr id="4" name="ZoneTexte 3"/>
            <p:cNvSpPr txBox="1"/>
            <p:nvPr/>
          </p:nvSpPr>
          <p:spPr>
            <a:xfrm>
              <a:off x="6712621" y="2547354"/>
              <a:ext cx="3666131" cy="3223959"/>
            </a:xfrm>
            <a:prstGeom prst="rect">
              <a:avLst/>
            </a:prstGeom>
            <a:noFill/>
          </p:spPr>
          <p:txBody>
            <a:bodyPr wrap="square" rtlCol="0">
              <a:spAutoFit/>
            </a:bodyPr>
            <a:lstStyle/>
            <a:p>
              <a:pPr defTabSz="1244600">
                <a:lnSpc>
                  <a:spcPct val="90000"/>
                </a:lnSpc>
                <a:spcBef>
                  <a:spcPct val="0"/>
                </a:spcBef>
                <a:spcAft>
                  <a:spcPct val="35000"/>
                </a:spcAft>
              </a:pPr>
              <a:r>
                <a:rPr lang="fr-FR" sz="2600" b="1" dirty="0" smtClean="0">
                  <a:solidFill>
                    <a:schemeClr val="tx2"/>
                  </a:solidFill>
                </a:rPr>
                <a:t>Combien de jeunes?</a:t>
              </a:r>
            </a:p>
            <a:p>
              <a:pPr lvl="0"/>
              <a:r>
                <a:rPr lang="fr-FR" sz="1900" dirty="0" smtClean="0">
                  <a:solidFill>
                    <a:srgbClr val="253979"/>
                  </a:solidFill>
                </a:rPr>
                <a:t>Séjours autonomes ou accompagnés</a:t>
              </a:r>
              <a:endParaRPr lang="fr-FR" sz="1900" dirty="0">
                <a:solidFill>
                  <a:srgbClr val="253979"/>
                </a:solidFill>
              </a:endParaRPr>
            </a:p>
            <a:p>
              <a:pPr lvl="0"/>
              <a:endParaRPr lang="fr-FR" sz="1900" dirty="0" smtClean="0">
                <a:solidFill>
                  <a:srgbClr val="253979"/>
                </a:solidFill>
              </a:endParaRPr>
            </a:p>
            <a:p>
              <a:pPr lvl="0"/>
              <a:r>
                <a:rPr lang="fr-FR" sz="1900" dirty="0" smtClean="0">
                  <a:solidFill>
                    <a:srgbClr val="253979"/>
                  </a:solidFill>
                </a:rPr>
                <a:t>Individuel ou collectif</a:t>
              </a:r>
            </a:p>
            <a:p>
              <a:pPr lvl="0"/>
              <a:endParaRPr lang="fr-FR" sz="1900" b="1" dirty="0">
                <a:solidFill>
                  <a:srgbClr val="253979"/>
                </a:solidFill>
              </a:endParaRPr>
            </a:p>
            <a:p>
              <a:pPr lvl="0"/>
              <a:r>
                <a:rPr lang="fr-FR" sz="1900" dirty="0" smtClean="0">
                  <a:solidFill>
                    <a:srgbClr val="253979"/>
                  </a:solidFill>
                </a:rPr>
                <a:t>Groupe autonome max de 6 jeunes </a:t>
              </a:r>
            </a:p>
            <a:p>
              <a:pPr lvl="0"/>
              <a:endParaRPr lang="fr-FR" sz="1900" dirty="0">
                <a:solidFill>
                  <a:srgbClr val="253979"/>
                </a:solidFill>
              </a:endParaRPr>
            </a:p>
            <a:p>
              <a:pPr lvl="0"/>
              <a:r>
                <a:rPr lang="fr-FR" sz="1900" dirty="0" smtClean="0">
                  <a:solidFill>
                    <a:srgbClr val="253979"/>
                  </a:solidFill>
                </a:rPr>
                <a:t>Favoriser la mixité de genre</a:t>
              </a:r>
              <a:endParaRPr lang="fr-FR" sz="1900" dirty="0"/>
            </a:p>
          </p:txBody>
        </p:sp>
      </p:grpSp>
    </p:spTree>
    <p:extLst>
      <p:ext uri="{BB962C8B-B14F-4D97-AF65-F5344CB8AC3E}">
        <p14:creationId xmlns:p14="http://schemas.microsoft.com/office/powerpoint/2010/main" val="401365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Des </a:t>
            </a:r>
            <a:r>
              <a:rPr lang="fr-FR" sz="3200" dirty="0" smtClean="0"/>
              <a:t>exemples de séjours réalisés</a:t>
            </a:r>
            <a:endParaRPr lang="fr-FR" sz="3200" dirty="0"/>
          </a:p>
        </p:txBody>
      </p:sp>
      <p:sp>
        <p:nvSpPr>
          <p:cNvPr id="15" name="AutoShape 2" descr="Pin Rouge De Bureau épingle à Dessin Réaliste. Clip Art Libres De Droits ,  Vecteurs Et Illustration. Image 79165944."/>
          <p:cNvSpPr>
            <a:spLocks noChangeAspect="1" noChangeArrowheads="1"/>
          </p:cNvSpPr>
          <p:nvPr/>
        </p:nvSpPr>
        <p:spPr bwMode="auto">
          <a:xfrm>
            <a:off x="-342916" y="2507871"/>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AutoShape 10" descr="Icône Smiley, face Gratuit de Garden stroke"/>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5429" y="1096444"/>
            <a:ext cx="6008914" cy="5776069"/>
          </a:xfrm>
          <a:prstGeom prst="rect">
            <a:avLst/>
          </a:prstGeom>
        </p:spPr>
      </p:pic>
      <p:pic>
        <p:nvPicPr>
          <p:cNvPr id="19" name="Image 18"/>
          <p:cNvPicPr>
            <a:picLocks noChangeAspect="1"/>
          </p:cNvPicPr>
          <p:nvPr/>
        </p:nvPicPr>
        <p:blipFill>
          <a:blip r:embed="rId4"/>
          <a:stretch>
            <a:fillRect/>
          </a:stretch>
        </p:blipFill>
        <p:spPr>
          <a:xfrm rot="20841264">
            <a:off x="5167876" y="4967371"/>
            <a:ext cx="463578" cy="654379"/>
          </a:xfrm>
          <a:prstGeom prst="rect">
            <a:avLst/>
          </a:prstGeom>
        </p:spPr>
      </p:pic>
      <p:grpSp>
        <p:nvGrpSpPr>
          <p:cNvPr id="23" name="Groupe 22"/>
          <p:cNvGrpSpPr/>
          <p:nvPr/>
        </p:nvGrpSpPr>
        <p:grpSpPr>
          <a:xfrm>
            <a:off x="420915" y="3355828"/>
            <a:ext cx="3046013" cy="2940695"/>
            <a:chOff x="5760965" y="2111279"/>
            <a:chExt cx="1518318" cy="1444302"/>
          </a:xfrm>
        </p:grpSpPr>
        <p:sp>
          <p:nvSpPr>
            <p:cNvPr id="24" name="Ellipse 23"/>
            <p:cNvSpPr/>
            <p:nvPr/>
          </p:nvSpPr>
          <p:spPr>
            <a:xfrm>
              <a:off x="5760965" y="2111279"/>
              <a:ext cx="1518318" cy="144430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2"/>
                </a:solidFill>
              </a:endParaRPr>
            </a:p>
          </p:txBody>
        </p:sp>
        <p:sp>
          <p:nvSpPr>
            <p:cNvPr id="25" name="ZoneTexte 24"/>
            <p:cNvSpPr txBox="1"/>
            <p:nvPr/>
          </p:nvSpPr>
          <p:spPr>
            <a:xfrm>
              <a:off x="5821896" y="2178340"/>
              <a:ext cx="1421198" cy="1201741"/>
            </a:xfrm>
            <a:prstGeom prst="rect">
              <a:avLst/>
            </a:prstGeom>
            <a:noFill/>
          </p:spPr>
          <p:txBody>
            <a:bodyPr wrap="square" rtlCol="0">
              <a:spAutoFit/>
            </a:bodyPr>
            <a:lstStyle/>
            <a:p>
              <a:pPr algn="ctr"/>
              <a:r>
                <a:rPr lang="fr-FR" sz="1700" b="1" dirty="0" smtClean="0">
                  <a:solidFill>
                    <a:srgbClr val="253979"/>
                  </a:solidFill>
                </a:rPr>
                <a:t>Séjour </a:t>
              </a:r>
            </a:p>
            <a:p>
              <a:pPr algn="ctr"/>
              <a:r>
                <a:rPr lang="fr-FR" sz="1700" b="1" dirty="0" smtClean="0">
                  <a:solidFill>
                    <a:srgbClr val="253979"/>
                  </a:solidFill>
                </a:rPr>
                <a:t>Autonome</a:t>
              </a:r>
            </a:p>
            <a:p>
              <a:pPr algn="ctr"/>
              <a:r>
                <a:rPr lang="fr-FR" sz="1700" b="1" dirty="0" smtClean="0">
                  <a:solidFill>
                    <a:srgbClr val="253979"/>
                  </a:solidFill>
                </a:rPr>
                <a:t>d’une semaine pour </a:t>
              </a:r>
            </a:p>
            <a:p>
              <a:pPr algn="ctr"/>
              <a:r>
                <a:rPr lang="fr-FR" sz="1700" b="1" dirty="0" smtClean="0">
                  <a:solidFill>
                    <a:srgbClr val="253979"/>
                  </a:solidFill>
                </a:rPr>
                <a:t>5 jeunes </a:t>
              </a:r>
            </a:p>
            <a:p>
              <a:pPr algn="ctr"/>
              <a:r>
                <a:rPr lang="fr-FR" sz="1700" dirty="0" smtClean="0">
                  <a:solidFill>
                    <a:srgbClr val="253979"/>
                  </a:solidFill>
                </a:rPr>
                <a:t>Vacances d’été axées sur l’accès aux sports nautiques</a:t>
              </a:r>
            </a:p>
            <a:p>
              <a:pPr algn="ctr"/>
              <a:r>
                <a:rPr lang="fr-FR" sz="1700" b="1" dirty="0">
                  <a:solidFill>
                    <a:srgbClr val="253979"/>
                  </a:solidFill>
                </a:rPr>
                <a:t>Coût: 4 510 </a:t>
              </a:r>
              <a:r>
                <a:rPr lang="fr-FR" sz="1700" b="1" dirty="0" smtClean="0">
                  <a:solidFill>
                    <a:srgbClr val="253979"/>
                  </a:solidFill>
                </a:rPr>
                <a:t>€</a:t>
              </a:r>
              <a:endParaRPr lang="fr-FR" sz="1700" dirty="0" smtClean="0">
                <a:solidFill>
                  <a:srgbClr val="253979"/>
                </a:solidFill>
              </a:endParaRPr>
            </a:p>
            <a:p>
              <a:pPr algn="ctr"/>
              <a:r>
                <a:rPr lang="fr-FR" sz="1700" b="1" dirty="0" smtClean="0">
                  <a:solidFill>
                    <a:srgbClr val="253979"/>
                  </a:solidFill>
                </a:rPr>
                <a:t>Subvention : 2 400 €</a:t>
              </a:r>
            </a:p>
          </p:txBody>
        </p:sp>
      </p:grpSp>
      <p:sp>
        <p:nvSpPr>
          <p:cNvPr id="5" name="ZoneTexte 4"/>
          <p:cNvSpPr txBox="1"/>
          <p:nvPr/>
        </p:nvSpPr>
        <p:spPr>
          <a:xfrm>
            <a:off x="3459741" y="5498938"/>
            <a:ext cx="2810060" cy="369332"/>
          </a:xfrm>
          <a:prstGeom prst="rect">
            <a:avLst/>
          </a:prstGeom>
          <a:noFill/>
        </p:spPr>
        <p:txBody>
          <a:bodyPr wrap="square" rtlCol="0">
            <a:spAutoFit/>
          </a:bodyPr>
          <a:lstStyle/>
          <a:p>
            <a:r>
              <a:rPr lang="fr-FR" b="1" dirty="0" smtClean="0">
                <a:solidFill>
                  <a:srgbClr val="253979"/>
                </a:solidFill>
              </a:rPr>
              <a:t>Lac de la Gimone</a:t>
            </a:r>
            <a:endParaRPr lang="fr-FR" b="1" dirty="0">
              <a:solidFill>
                <a:srgbClr val="253979"/>
              </a:solidFill>
            </a:endParaRPr>
          </a:p>
        </p:txBody>
      </p:sp>
      <p:grpSp>
        <p:nvGrpSpPr>
          <p:cNvPr id="13" name="Groupe 12"/>
          <p:cNvGrpSpPr/>
          <p:nvPr/>
        </p:nvGrpSpPr>
        <p:grpSpPr>
          <a:xfrm>
            <a:off x="8208806" y="2823727"/>
            <a:ext cx="3090539" cy="3177064"/>
            <a:chOff x="8208806" y="2823727"/>
            <a:chExt cx="3090539" cy="3177064"/>
          </a:xfrm>
        </p:grpSpPr>
        <p:sp>
          <p:nvSpPr>
            <p:cNvPr id="29" name="Ellipse 28"/>
            <p:cNvSpPr/>
            <p:nvPr/>
          </p:nvSpPr>
          <p:spPr>
            <a:xfrm>
              <a:off x="8208806" y="2823727"/>
              <a:ext cx="2996170" cy="317706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2"/>
                </a:solidFill>
              </a:endParaRPr>
            </a:p>
          </p:txBody>
        </p:sp>
        <p:sp>
          <p:nvSpPr>
            <p:cNvPr id="30" name="ZoneTexte 29"/>
            <p:cNvSpPr txBox="1"/>
            <p:nvPr/>
          </p:nvSpPr>
          <p:spPr>
            <a:xfrm>
              <a:off x="8208806" y="2923709"/>
              <a:ext cx="3090539" cy="3004776"/>
            </a:xfrm>
            <a:prstGeom prst="rect">
              <a:avLst/>
            </a:prstGeom>
            <a:noFill/>
          </p:spPr>
          <p:txBody>
            <a:bodyPr wrap="square" rtlCol="0">
              <a:spAutoFit/>
            </a:bodyPr>
            <a:lstStyle/>
            <a:p>
              <a:pPr algn="ctr"/>
              <a:endParaRPr lang="fr-FR" b="1" dirty="0">
                <a:solidFill>
                  <a:srgbClr val="253979"/>
                </a:solidFill>
              </a:endParaRPr>
            </a:p>
            <a:p>
              <a:pPr algn="ctr"/>
              <a:r>
                <a:rPr lang="fr-FR" sz="1700" b="1" dirty="0" smtClean="0">
                  <a:solidFill>
                    <a:srgbClr val="253979"/>
                  </a:solidFill>
                </a:rPr>
                <a:t>Séjour accompagné</a:t>
              </a:r>
            </a:p>
            <a:p>
              <a:pPr algn="ctr"/>
              <a:r>
                <a:rPr lang="fr-FR" sz="1700" b="1" dirty="0" smtClean="0">
                  <a:solidFill>
                    <a:srgbClr val="253979"/>
                  </a:solidFill>
                </a:rPr>
                <a:t>De 10 jeunes</a:t>
              </a:r>
            </a:p>
            <a:p>
              <a:pPr algn="ctr"/>
              <a:r>
                <a:rPr lang="fr-FR" sz="1700" dirty="0" smtClean="0">
                  <a:solidFill>
                    <a:srgbClr val="253979"/>
                  </a:solidFill>
                </a:rPr>
                <a:t>Séjour tourné sur la découverte culturelle d’Avignon, spectacles et de musées d’arts populaire et d’histoire</a:t>
              </a:r>
            </a:p>
            <a:p>
              <a:pPr algn="ctr"/>
              <a:r>
                <a:rPr lang="fr-FR" sz="1700" b="1" dirty="0" smtClean="0">
                  <a:solidFill>
                    <a:srgbClr val="253979"/>
                  </a:solidFill>
                </a:rPr>
                <a:t>Coût: 6 300 €</a:t>
              </a:r>
            </a:p>
            <a:p>
              <a:pPr algn="ctr"/>
              <a:r>
                <a:rPr lang="fr-FR" sz="1700" b="1" dirty="0" smtClean="0">
                  <a:solidFill>
                    <a:srgbClr val="253979"/>
                  </a:solidFill>
                </a:rPr>
                <a:t>Subvention: 1 700 €</a:t>
              </a:r>
              <a:endParaRPr lang="fr-FR" sz="1700" b="1" dirty="0">
                <a:solidFill>
                  <a:srgbClr val="253979"/>
                </a:solidFill>
              </a:endParaRPr>
            </a:p>
          </p:txBody>
        </p:sp>
      </p:grpSp>
      <p:pic>
        <p:nvPicPr>
          <p:cNvPr id="58" name="Image 57"/>
          <p:cNvPicPr>
            <a:picLocks noChangeAspect="1"/>
          </p:cNvPicPr>
          <p:nvPr/>
        </p:nvPicPr>
        <p:blipFill>
          <a:blip r:embed="rId4"/>
          <a:stretch>
            <a:fillRect/>
          </a:stretch>
        </p:blipFill>
        <p:spPr>
          <a:xfrm rot="20841264">
            <a:off x="6352375" y="4526437"/>
            <a:ext cx="502497" cy="721876"/>
          </a:xfrm>
          <a:prstGeom prst="rect">
            <a:avLst/>
          </a:prstGeom>
        </p:spPr>
      </p:pic>
      <p:sp>
        <p:nvSpPr>
          <p:cNvPr id="6" name="ZoneTexte 5"/>
          <p:cNvSpPr txBox="1"/>
          <p:nvPr/>
        </p:nvSpPr>
        <p:spPr>
          <a:xfrm>
            <a:off x="6671324" y="5004281"/>
            <a:ext cx="2548714" cy="369332"/>
          </a:xfrm>
          <a:prstGeom prst="rect">
            <a:avLst/>
          </a:prstGeom>
          <a:noFill/>
        </p:spPr>
        <p:txBody>
          <a:bodyPr wrap="square" rtlCol="0">
            <a:spAutoFit/>
          </a:bodyPr>
          <a:lstStyle/>
          <a:p>
            <a:r>
              <a:rPr lang="fr-FR" b="1" dirty="0" smtClean="0">
                <a:solidFill>
                  <a:srgbClr val="253979"/>
                </a:solidFill>
              </a:rPr>
              <a:t>Avignon</a:t>
            </a:r>
            <a:endParaRPr lang="fr-FR" b="1" dirty="0">
              <a:solidFill>
                <a:srgbClr val="253979"/>
              </a:solidFill>
            </a:endParaRPr>
          </a:p>
        </p:txBody>
      </p:sp>
      <p:pic>
        <p:nvPicPr>
          <p:cNvPr id="20" name="Image 19"/>
          <p:cNvPicPr>
            <a:picLocks noChangeAspect="1"/>
          </p:cNvPicPr>
          <p:nvPr/>
        </p:nvPicPr>
        <p:blipFill>
          <a:blip r:embed="rId4"/>
          <a:stretch>
            <a:fillRect/>
          </a:stretch>
        </p:blipFill>
        <p:spPr>
          <a:xfrm rot="20841264">
            <a:off x="5616944" y="4526436"/>
            <a:ext cx="502497" cy="721876"/>
          </a:xfrm>
          <a:prstGeom prst="rect">
            <a:avLst/>
          </a:prstGeom>
        </p:spPr>
      </p:pic>
      <p:pic>
        <p:nvPicPr>
          <p:cNvPr id="21" name="Image 20"/>
          <p:cNvPicPr>
            <a:picLocks noChangeAspect="1"/>
          </p:cNvPicPr>
          <p:nvPr/>
        </p:nvPicPr>
        <p:blipFill>
          <a:blip r:embed="rId4"/>
          <a:stretch>
            <a:fillRect/>
          </a:stretch>
        </p:blipFill>
        <p:spPr>
          <a:xfrm rot="20841264">
            <a:off x="5770382" y="1154053"/>
            <a:ext cx="502497" cy="721876"/>
          </a:xfrm>
          <a:prstGeom prst="rect">
            <a:avLst/>
          </a:prstGeom>
        </p:spPr>
      </p:pic>
      <p:sp>
        <p:nvSpPr>
          <p:cNvPr id="22" name="ZoneTexte 21"/>
          <p:cNvSpPr txBox="1"/>
          <p:nvPr/>
        </p:nvSpPr>
        <p:spPr>
          <a:xfrm>
            <a:off x="5521331" y="5163934"/>
            <a:ext cx="2810060" cy="369332"/>
          </a:xfrm>
          <a:prstGeom prst="rect">
            <a:avLst/>
          </a:prstGeom>
          <a:noFill/>
        </p:spPr>
        <p:txBody>
          <a:bodyPr wrap="square" rtlCol="0">
            <a:spAutoFit/>
          </a:bodyPr>
          <a:lstStyle/>
          <a:p>
            <a:r>
              <a:rPr lang="fr-FR" b="1" dirty="0" smtClean="0">
                <a:solidFill>
                  <a:srgbClr val="253979"/>
                </a:solidFill>
              </a:rPr>
              <a:t>Toulouse</a:t>
            </a:r>
            <a:endParaRPr lang="fr-FR" b="1" dirty="0">
              <a:solidFill>
                <a:srgbClr val="253979"/>
              </a:solidFill>
            </a:endParaRPr>
          </a:p>
        </p:txBody>
      </p:sp>
      <p:sp>
        <p:nvSpPr>
          <p:cNvPr id="26" name="ZoneTexte 25"/>
          <p:cNvSpPr txBox="1"/>
          <p:nvPr/>
        </p:nvSpPr>
        <p:spPr>
          <a:xfrm>
            <a:off x="5645620" y="1817820"/>
            <a:ext cx="2810060" cy="369332"/>
          </a:xfrm>
          <a:prstGeom prst="rect">
            <a:avLst/>
          </a:prstGeom>
          <a:noFill/>
        </p:spPr>
        <p:txBody>
          <a:bodyPr wrap="square" rtlCol="0">
            <a:spAutoFit/>
          </a:bodyPr>
          <a:lstStyle/>
          <a:p>
            <a:r>
              <a:rPr lang="fr-FR" b="1" dirty="0" smtClean="0">
                <a:solidFill>
                  <a:srgbClr val="253979"/>
                </a:solidFill>
              </a:rPr>
              <a:t>Mons en </a:t>
            </a:r>
            <a:r>
              <a:rPr lang="fr-FR" b="1" dirty="0" err="1" smtClean="0">
                <a:solidFill>
                  <a:srgbClr val="253979"/>
                </a:solidFill>
              </a:rPr>
              <a:t>Baroeul</a:t>
            </a:r>
            <a:endParaRPr lang="fr-FR" b="1" dirty="0">
              <a:solidFill>
                <a:srgbClr val="253979"/>
              </a:solidFill>
            </a:endParaRPr>
          </a:p>
        </p:txBody>
      </p:sp>
      <p:cxnSp>
        <p:nvCxnSpPr>
          <p:cNvPr id="10" name="Connecteur en arc 9"/>
          <p:cNvCxnSpPr/>
          <p:nvPr/>
        </p:nvCxnSpPr>
        <p:spPr>
          <a:xfrm rot="16200000" flipH="1">
            <a:off x="5285325" y="3094189"/>
            <a:ext cx="2293036" cy="478961"/>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en arc 11"/>
          <p:cNvCxnSpPr>
            <a:endCxn id="19" idx="0"/>
          </p:cNvCxnSpPr>
          <p:nvPr/>
        </p:nvCxnSpPr>
        <p:spPr>
          <a:xfrm rot="10800000" flipV="1">
            <a:off x="5328038" y="4715780"/>
            <a:ext cx="317583" cy="259527"/>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1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53" presetClass="entr" presetSubtype="16"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par>
                                <p:cTn id="56" presetID="53" presetClass="entr" presetSubtype="16"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animEffect transition="in" filter="fade">
                                      <p:cBhvr>
                                        <p:cTn id="65" dur="500"/>
                                        <p:tgtEl>
                                          <p:spTgt spid="5"/>
                                        </p:tgtEl>
                                      </p:cBhvr>
                                    </p:animEffect>
                                  </p:childTnLst>
                                </p:cTn>
                              </p:par>
                              <p:par>
                                <p:cTn id="66" presetID="53" presetClass="entr" presetSubtype="16"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2"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Pourquoi oser les vacances?</a:t>
            </a:r>
          </a:p>
        </p:txBody>
      </p:sp>
      <p:grpSp>
        <p:nvGrpSpPr>
          <p:cNvPr id="13" name="Groupe 12"/>
          <p:cNvGrpSpPr/>
          <p:nvPr/>
        </p:nvGrpSpPr>
        <p:grpSpPr>
          <a:xfrm>
            <a:off x="1049794" y="1414591"/>
            <a:ext cx="11171236" cy="1299848"/>
            <a:chOff x="384143" y="1347869"/>
            <a:chExt cx="11383347" cy="1186447"/>
          </a:xfrm>
        </p:grpSpPr>
        <p:sp>
          <p:nvSpPr>
            <p:cNvPr id="4" name="Forme libre 3"/>
            <p:cNvSpPr/>
            <p:nvPr/>
          </p:nvSpPr>
          <p:spPr>
            <a:xfrm>
              <a:off x="384143" y="1657829"/>
              <a:ext cx="11383347" cy="876487"/>
            </a:xfrm>
            <a:custGeom>
              <a:avLst/>
              <a:gdLst>
                <a:gd name="connsiteX0" fmla="*/ 0 w 11383347"/>
                <a:gd name="connsiteY0" fmla="*/ 0 h 876487"/>
                <a:gd name="connsiteX1" fmla="*/ 11383347 w 11383347"/>
                <a:gd name="connsiteY1" fmla="*/ 0 h 876487"/>
                <a:gd name="connsiteX2" fmla="*/ 11383347 w 11383347"/>
                <a:gd name="connsiteY2" fmla="*/ 876487 h 876487"/>
                <a:gd name="connsiteX3" fmla="*/ 0 w 11383347"/>
                <a:gd name="connsiteY3" fmla="*/ 876487 h 876487"/>
                <a:gd name="connsiteX4" fmla="*/ 0 w 11383347"/>
                <a:gd name="connsiteY4" fmla="*/ 0 h 87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3347" h="876487">
                  <a:moveTo>
                    <a:pt x="0" y="0"/>
                  </a:moveTo>
                  <a:lnTo>
                    <a:pt x="11383347" y="0"/>
                  </a:lnTo>
                  <a:lnTo>
                    <a:pt x="11383347" y="876487"/>
                  </a:lnTo>
                  <a:lnTo>
                    <a:pt x="0" y="876487"/>
                  </a:lnTo>
                  <a:lnTo>
                    <a:pt x="0" y="0"/>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3474" tIns="437388" rIns="883474" bIns="149352" numCol="1" spcCol="1270" anchor="t" anchorCtr="0">
              <a:noAutofit/>
            </a:bodyPr>
            <a:lstStyle/>
            <a:p>
              <a:pPr marL="0" lvl="1" algn="l" defTabSz="933450" rtl="0">
                <a:lnSpc>
                  <a:spcPct val="90000"/>
                </a:lnSpc>
                <a:spcBef>
                  <a:spcPct val="0"/>
                </a:spcBef>
                <a:spcAft>
                  <a:spcPct val="15000"/>
                </a:spcAft>
              </a:pPr>
              <a:r>
                <a:rPr lang="fr-FR" dirty="0">
                  <a:solidFill>
                    <a:schemeClr val="tx2"/>
                  </a:solidFill>
                </a:rPr>
                <a:t> </a:t>
              </a:r>
              <a:r>
                <a:rPr lang="fr-FR" dirty="0" smtClean="0">
                  <a:solidFill>
                    <a:schemeClr val="tx2"/>
                  </a:solidFill>
                </a:rPr>
                <a:t>    </a:t>
              </a:r>
              <a:r>
                <a:rPr lang="fr-FR" kern="1200" dirty="0" smtClean="0">
                  <a:solidFill>
                    <a:schemeClr val="tx2"/>
                  </a:solidFill>
                </a:rPr>
                <a:t>La </a:t>
              </a:r>
              <a:r>
                <a:rPr lang="fr-FR" kern="1200" dirty="0">
                  <a:solidFill>
                    <a:schemeClr val="tx2"/>
                  </a:solidFill>
                </a:rPr>
                <a:t>force de l’ANCV,</a:t>
              </a:r>
              <a:r>
                <a:rPr lang="fr-FR" kern="1200" baseline="0" dirty="0">
                  <a:solidFill>
                    <a:schemeClr val="tx2"/>
                  </a:solidFill>
                </a:rPr>
                <a:t> c’est son réseau de </a:t>
              </a:r>
              <a:r>
                <a:rPr lang="fr-FR" b="1" kern="1200" baseline="0" dirty="0">
                  <a:solidFill>
                    <a:schemeClr val="tx2"/>
                  </a:solidFill>
                </a:rPr>
                <a:t>4 400 porteurs de projets</a:t>
              </a:r>
              <a:endParaRPr lang="fr-FR" b="1" kern="1200" dirty="0">
                <a:solidFill>
                  <a:schemeClr val="tx2"/>
                </a:solidFill>
              </a:endParaRPr>
            </a:p>
          </p:txBody>
        </p:sp>
        <p:sp>
          <p:nvSpPr>
            <p:cNvPr id="6" name="Forme libre 5"/>
            <p:cNvSpPr/>
            <p:nvPr/>
          </p:nvSpPr>
          <p:spPr>
            <a:xfrm>
              <a:off x="923729" y="1347869"/>
              <a:ext cx="7968342" cy="619920"/>
            </a:xfrm>
            <a:custGeom>
              <a:avLst/>
              <a:gdLst>
                <a:gd name="connsiteX0" fmla="*/ 0 w 7968342"/>
                <a:gd name="connsiteY0" fmla="*/ 103322 h 619920"/>
                <a:gd name="connsiteX1" fmla="*/ 103322 w 7968342"/>
                <a:gd name="connsiteY1" fmla="*/ 0 h 619920"/>
                <a:gd name="connsiteX2" fmla="*/ 7865020 w 7968342"/>
                <a:gd name="connsiteY2" fmla="*/ 0 h 619920"/>
                <a:gd name="connsiteX3" fmla="*/ 7968342 w 7968342"/>
                <a:gd name="connsiteY3" fmla="*/ 103322 h 619920"/>
                <a:gd name="connsiteX4" fmla="*/ 7968342 w 7968342"/>
                <a:gd name="connsiteY4" fmla="*/ 516598 h 619920"/>
                <a:gd name="connsiteX5" fmla="*/ 7865020 w 7968342"/>
                <a:gd name="connsiteY5" fmla="*/ 619920 h 619920"/>
                <a:gd name="connsiteX6" fmla="*/ 103322 w 7968342"/>
                <a:gd name="connsiteY6" fmla="*/ 619920 h 619920"/>
                <a:gd name="connsiteX7" fmla="*/ 0 w 7968342"/>
                <a:gd name="connsiteY7" fmla="*/ 516598 h 619920"/>
                <a:gd name="connsiteX8" fmla="*/ 0 w 7968342"/>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8342" h="619920">
                  <a:moveTo>
                    <a:pt x="0" y="103322"/>
                  </a:moveTo>
                  <a:cubicBezTo>
                    <a:pt x="0" y="46259"/>
                    <a:pt x="46259" y="0"/>
                    <a:pt x="103322" y="0"/>
                  </a:cubicBezTo>
                  <a:lnTo>
                    <a:pt x="7865020" y="0"/>
                  </a:lnTo>
                  <a:cubicBezTo>
                    <a:pt x="7922083" y="0"/>
                    <a:pt x="7968342" y="46259"/>
                    <a:pt x="7968342" y="103322"/>
                  </a:cubicBezTo>
                  <a:lnTo>
                    <a:pt x="7968342" y="516598"/>
                  </a:lnTo>
                  <a:cubicBezTo>
                    <a:pt x="7968342" y="573661"/>
                    <a:pt x="7922083" y="619920"/>
                    <a:pt x="7865020" y="619920"/>
                  </a:cubicBezTo>
                  <a:lnTo>
                    <a:pt x="103322" y="619920"/>
                  </a:lnTo>
                  <a:cubicBezTo>
                    <a:pt x="46259" y="619920"/>
                    <a:pt x="0" y="573661"/>
                    <a:pt x="0" y="516598"/>
                  </a:cubicBezTo>
                  <a:lnTo>
                    <a:pt x="0" y="103322"/>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1446" tIns="30262" rIns="331446" bIns="30262" numCol="1" spcCol="1270" anchor="ctr" anchorCtr="0">
              <a:noAutofit/>
            </a:bodyPr>
            <a:lstStyle/>
            <a:p>
              <a:pPr lvl="0" algn="l" defTabSz="933450" rtl="0">
                <a:lnSpc>
                  <a:spcPct val="90000"/>
                </a:lnSpc>
                <a:spcBef>
                  <a:spcPct val="0"/>
                </a:spcBef>
                <a:spcAft>
                  <a:spcPct val="35000"/>
                </a:spcAft>
              </a:pPr>
              <a:r>
                <a:rPr lang="fr-FR" sz="2200" b="0" kern="1200" dirty="0" smtClean="0">
                  <a:solidFill>
                    <a:schemeClr val="accent2"/>
                  </a:solidFill>
                </a:rPr>
                <a:t>Tous nos</a:t>
              </a:r>
              <a:r>
                <a:rPr lang="fr-FR" sz="2200" b="0" kern="1200" baseline="0" dirty="0" smtClean="0">
                  <a:solidFill>
                    <a:schemeClr val="accent2"/>
                  </a:solidFill>
                </a:rPr>
                <a:t> programmes s’appuient sur des </a:t>
              </a:r>
              <a:r>
                <a:rPr lang="fr-FR" sz="2200" b="1" kern="1200" baseline="0" dirty="0" smtClean="0">
                  <a:solidFill>
                    <a:schemeClr val="accent2"/>
                  </a:solidFill>
                </a:rPr>
                <a:t>acteurs locaux</a:t>
              </a:r>
              <a:endParaRPr lang="fr-FR" sz="2200" b="1" kern="1200" dirty="0">
                <a:solidFill>
                  <a:schemeClr val="accent2"/>
                </a:solidFill>
              </a:endParaRPr>
            </a:p>
          </p:txBody>
        </p:sp>
      </p:grpSp>
      <p:grpSp>
        <p:nvGrpSpPr>
          <p:cNvPr id="14" name="Groupe 13"/>
          <p:cNvGrpSpPr/>
          <p:nvPr/>
        </p:nvGrpSpPr>
        <p:grpSpPr>
          <a:xfrm>
            <a:off x="1087941" y="2691259"/>
            <a:ext cx="11104061" cy="1186447"/>
            <a:chOff x="354563" y="2647717"/>
            <a:chExt cx="11383347" cy="1186447"/>
          </a:xfrm>
        </p:grpSpPr>
        <p:sp>
          <p:nvSpPr>
            <p:cNvPr id="7" name="Forme libre 6"/>
            <p:cNvSpPr/>
            <p:nvPr/>
          </p:nvSpPr>
          <p:spPr>
            <a:xfrm>
              <a:off x="354563" y="2957677"/>
              <a:ext cx="11383347" cy="876487"/>
            </a:xfrm>
            <a:custGeom>
              <a:avLst/>
              <a:gdLst>
                <a:gd name="connsiteX0" fmla="*/ 0 w 11383347"/>
                <a:gd name="connsiteY0" fmla="*/ 0 h 876487"/>
                <a:gd name="connsiteX1" fmla="*/ 11383347 w 11383347"/>
                <a:gd name="connsiteY1" fmla="*/ 0 h 876487"/>
                <a:gd name="connsiteX2" fmla="*/ 11383347 w 11383347"/>
                <a:gd name="connsiteY2" fmla="*/ 876487 h 876487"/>
                <a:gd name="connsiteX3" fmla="*/ 0 w 11383347"/>
                <a:gd name="connsiteY3" fmla="*/ 876487 h 876487"/>
                <a:gd name="connsiteX4" fmla="*/ 0 w 11383347"/>
                <a:gd name="connsiteY4" fmla="*/ 0 h 87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3347" h="876487">
                  <a:moveTo>
                    <a:pt x="0" y="0"/>
                  </a:moveTo>
                  <a:lnTo>
                    <a:pt x="11383347" y="0"/>
                  </a:lnTo>
                  <a:lnTo>
                    <a:pt x="11383347" y="876487"/>
                  </a:lnTo>
                  <a:lnTo>
                    <a:pt x="0" y="876487"/>
                  </a:lnTo>
                  <a:lnTo>
                    <a:pt x="0" y="0"/>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3474" tIns="437388" rIns="883474" bIns="149352" numCol="1" spcCol="1270" anchor="t" anchorCtr="0">
              <a:noAutofit/>
            </a:bodyPr>
            <a:lstStyle/>
            <a:p>
              <a:pPr marL="0" lvl="1" algn="l" defTabSz="933450" rtl="0">
                <a:lnSpc>
                  <a:spcPct val="90000"/>
                </a:lnSpc>
                <a:spcBef>
                  <a:spcPct val="0"/>
                </a:spcBef>
                <a:spcAft>
                  <a:spcPct val="15000"/>
                </a:spcAft>
              </a:pPr>
              <a:r>
                <a:rPr lang="fr-FR" dirty="0">
                  <a:solidFill>
                    <a:schemeClr val="tx2"/>
                  </a:solidFill>
                </a:rPr>
                <a:t> </a:t>
              </a:r>
              <a:r>
                <a:rPr lang="fr-FR" dirty="0" smtClean="0">
                  <a:solidFill>
                    <a:schemeClr val="tx2"/>
                  </a:solidFill>
                </a:rPr>
                <a:t>    </a:t>
              </a:r>
              <a:r>
                <a:rPr lang="fr-FR" kern="1200" baseline="0" dirty="0" smtClean="0">
                  <a:solidFill>
                    <a:schemeClr val="tx2"/>
                  </a:solidFill>
                </a:rPr>
                <a:t>Nous </a:t>
              </a:r>
              <a:r>
                <a:rPr lang="fr-FR" kern="1200" baseline="0" dirty="0">
                  <a:solidFill>
                    <a:schemeClr val="tx2"/>
                  </a:solidFill>
                </a:rPr>
                <a:t>évaluons nos programmes et </a:t>
              </a:r>
              <a:r>
                <a:rPr lang="fr-FR" kern="1200" baseline="0" dirty="0" smtClean="0">
                  <a:solidFill>
                    <a:schemeClr val="tx2"/>
                  </a:solidFill>
                </a:rPr>
                <a:t>en </a:t>
              </a:r>
              <a:r>
                <a:rPr lang="fr-FR" kern="1200" baseline="0" dirty="0">
                  <a:solidFill>
                    <a:schemeClr val="tx2"/>
                  </a:solidFill>
                </a:rPr>
                <a:t>identifions les </a:t>
              </a:r>
              <a:r>
                <a:rPr lang="fr-FR" b="1" kern="1200" baseline="0" dirty="0">
                  <a:solidFill>
                    <a:schemeClr val="tx2"/>
                  </a:solidFill>
                </a:rPr>
                <a:t>effets bénéfiques</a:t>
              </a:r>
              <a:endParaRPr lang="fr-FR" b="1" kern="1200" dirty="0">
                <a:solidFill>
                  <a:schemeClr val="tx2"/>
                </a:solidFill>
              </a:endParaRPr>
            </a:p>
          </p:txBody>
        </p:sp>
        <p:sp>
          <p:nvSpPr>
            <p:cNvPr id="8" name="Forme libre 7"/>
            <p:cNvSpPr/>
            <p:nvPr/>
          </p:nvSpPr>
          <p:spPr>
            <a:xfrm>
              <a:off x="923730" y="2647717"/>
              <a:ext cx="7968342" cy="619920"/>
            </a:xfrm>
            <a:custGeom>
              <a:avLst/>
              <a:gdLst>
                <a:gd name="connsiteX0" fmla="*/ 0 w 7968342"/>
                <a:gd name="connsiteY0" fmla="*/ 103322 h 619920"/>
                <a:gd name="connsiteX1" fmla="*/ 103322 w 7968342"/>
                <a:gd name="connsiteY1" fmla="*/ 0 h 619920"/>
                <a:gd name="connsiteX2" fmla="*/ 7865020 w 7968342"/>
                <a:gd name="connsiteY2" fmla="*/ 0 h 619920"/>
                <a:gd name="connsiteX3" fmla="*/ 7968342 w 7968342"/>
                <a:gd name="connsiteY3" fmla="*/ 103322 h 619920"/>
                <a:gd name="connsiteX4" fmla="*/ 7968342 w 7968342"/>
                <a:gd name="connsiteY4" fmla="*/ 516598 h 619920"/>
                <a:gd name="connsiteX5" fmla="*/ 7865020 w 7968342"/>
                <a:gd name="connsiteY5" fmla="*/ 619920 h 619920"/>
                <a:gd name="connsiteX6" fmla="*/ 103322 w 7968342"/>
                <a:gd name="connsiteY6" fmla="*/ 619920 h 619920"/>
                <a:gd name="connsiteX7" fmla="*/ 0 w 7968342"/>
                <a:gd name="connsiteY7" fmla="*/ 516598 h 619920"/>
                <a:gd name="connsiteX8" fmla="*/ 0 w 7968342"/>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8342" h="619920">
                  <a:moveTo>
                    <a:pt x="0" y="103322"/>
                  </a:moveTo>
                  <a:cubicBezTo>
                    <a:pt x="0" y="46259"/>
                    <a:pt x="46259" y="0"/>
                    <a:pt x="103322" y="0"/>
                  </a:cubicBezTo>
                  <a:lnTo>
                    <a:pt x="7865020" y="0"/>
                  </a:lnTo>
                  <a:cubicBezTo>
                    <a:pt x="7922083" y="0"/>
                    <a:pt x="7968342" y="46259"/>
                    <a:pt x="7968342" y="103322"/>
                  </a:cubicBezTo>
                  <a:lnTo>
                    <a:pt x="7968342" y="516598"/>
                  </a:lnTo>
                  <a:cubicBezTo>
                    <a:pt x="7968342" y="573661"/>
                    <a:pt x="7922083" y="619920"/>
                    <a:pt x="7865020" y="619920"/>
                  </a:cubicBezTo>
                  <a:lnTo>
                    <a:pt x="103322" y="619920"/>
                  </a:lnTo>
                  <a:cubicBezTo>
                    <a:pt x="46259" y="619920"/>
                    <a:pt x="0" y="573661"/>
                    <a:pt x="0" y="516598"/>
                  </a:cubicBezTo>
                  <a:lnTo>
                    <a:pt x="0" y="103322"/>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1446" tIns="30262" rIns="331446" bIns="30262" numCol="1" spcCol="1270" anchor="ctr" anchorCtr="0">
              <a:noAutofit/>
            </a:bodyPr>
            <a:lstStyle/>
            <a:p>
              <a:pPr lvl="0" algn="l" defTabSz="933450" rtl="0">
                <a:lnSpc>
                  <a:spcPct val="90000"/>
                </a:lnSpc>
                <a:spcBef>
                  <a:spcPct val="0"/>
                </a:spcBef>
                <a:spcAft>
                  <a:spcPct val="35000"/>
                </a:spcAft>
              </a:pPr>
              <a:r>
                <a:rPr lang="fr-FR" sz="2100" dirty="0" smtClean="0">
                  <a:solidFill>
                    <a:schemeClr val="accent2"/>
                  </a:solidFill>
                </a:rPr>
                <a:t>L</a:t>
              </a:r>
              <a:r>
                <a:rPr lang="fr-FR" sz="2100" b="0" kern="1200" dirty="0" smtClean="0">
                  <a:solidFill>
                    <a:schemeClr val="accent2"/>
                  </a:solidFill>
                </a:rPr>
                <a:t>es </a:t>
              </a:r>
              <a:r>
                <a:rPr lang="fr-FR" sz="2100" b="0" kern="1200" dirty="0">
                  <a:solidFill>
                    <a:schemeClr val="accent2"/>
                  </a:solidFill>
                </a:rPr>
                <a:t>vacances sont un outil </a:t>
              </a:r>
              <a:r>
                <a:rPr lang="fr-FR" sz="2100" b="1" kern="1200" dirty="0">
                  <a:solidFill>
                    <a:schemeClr val="accent2"/>
                  </a:solidFill>
                </a:rPr>
                <a:t>innovant</a:t>
              </a:r>
              <a:r>
                <a:rPr lang="fr-FR" sz="2100" b="0" kern="1200" baseline="0" dirty="0">
                  <a:solidFill>
                    <a:schemeClr val="accent2"/>
                  </a:solidFill>
                </a:rPr>
                <a:t> d’action sociale</a:t>
              </a:r>
              <a:endParaRPr lang="fr-FR" sz="2100" b="0" kern="1200" dirty="0">
                <a:solidFill>
                  <a:schemeClr val="accent2"/>
                </a:solidFill>
              </a:endParaRPr>
            </a:p>
          </p:txBody>
        </p:sp>
      </p:grpSp>
      <p:grpSp>
        <p:nvGrpSpPr>
          <p:cNvPr id="15" name="Groupe 14"/>
          <p:cNvGrpSpPr/>
          <p:nvPr/>
        </p:nvGrpSpPr>
        <p:grpSpPr>
          <a:xfrm>
            <a:off x="1170193" y="4003288"/>
            <a:ext cx="10379035" cy="1186447"/>
            <a:chOff x="354563" y="3947564"/>
            <a:chExt cx="11383347" cy="1186447"/>
          </a:xfrm>
        </p:grpSpPr>
        <p:sp>
          <p:nvSpPr>
            <p:cNvPr id="9" name="Forme libre 8"/>
            <p:cNvSpPr/>
            <p:nvPr/>
          </p:nvSpPr>
          <p:spPr>
            <a:xfrm>
              <a:off x="354563" y="4257524"/>
              <a:ext cx="11383347" cy="876487"/>
            </a:xfrm>
            <a:custGeom>
              <a:avLst/>
              <a:gdLst>
                <a:gd name="connsiteX0" fmla="*/ 0 w 11383347"/>
                <a:gd name="connsiteY0" fmla="*/ 0 h 876487"/>
                <a:gd name="connsiteX1" fmla="*/ 11383347 w 11383347"/>
                <a:gd name="connsiteY1" fmla="*/ 0 h 876487"/>
                <a:gd name="connsiteX2" fmla="*/ 11383347 w 11383347"/>
                <a:gd name="connsiteY2" fmla="*/ 876487 h 876487"/>
                <a:gd name="connsiteX3" fmla="*/ 0 w 11383347"/>
                <a:gd name="connsiteY3" fmla="*/ 876487 h 876487"/>
                <a:gd name="connsiteX4" fmla="*/ 0 w 11383347"/>
                <a:gd name="connsiteY4" fmla="*/ 0 h 87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3347" h="876487">
                  <a:moveTo>
                    <a:pt x="0" y="0"/>
                  </a:moveTo>
                  <a:lnTo>
                    <a:pt x="11383347" y="0"/>
                  </a:lnTo>
                  <a:lnTo>
                    <a:pt x="11383347" y="876487"/>
                  </a:lnTo>
                  <a:lnTo>
                    <a:pt x="0" y="876487"/>
                  </a:lnTo>
                  <a:lnTo>
                    <a:pt x="0" y="0"/>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3474" tIns="437388" rIns="883474" bIns="149352" numCol="1" spcCol="1270" anchor="t" anchorCtr="0">
              <a:noAutofit/>
            </a:bodyPr>
            <a:lstStyle/>
            <a:p>
              <a:pPr marL="0" lvl="1" algn="l" defTabSz="933450" rtl="0">
                <a:lnSpc>
                  <a:spcPct val="90000"/>
                </a:lnSpc>
                <a:spcBef>
                  <a:spcPct val="0"/>
                </a:spcBef>
                <a:spcAft>
                  <a:spcPct val="15000"/>
                </a:spcAft>
              </a:pPr>
              <a:r>
                <a:rPr lang="fr-FR" dirty="0">
                  <a:solidFill>
                    <a:schemeClr val="tx2"/>
                  </a:solidFill>
                </a:rPr>
                <a:t> </a:t>
              </a:r>
              <a:r>
                <a:rPr lang="fr-FR" dirty="0" smtClean="0">
                  <a:solidFill>
                    <a:schemeClr val="tx2"/>
                  </a:solidFill>
                </a:rPr>
                <a:t>    </a:t>
              </a:r>
              <a:r>
                <a:rPr lang="fr-FR" kern="1200" dirty="0" smtClean="0">
                  <a:solidFill>
                    <a:schemeClr val="tx2"/>
                  </a:solidFill>
                </a:rPr>
                <a:t>Les </a:t>
              </a:r>
              <a:r>
                <a:rPr lang="fr-FR" kern="1200" dirty="0">
                  <a:solidFill>
                    <a:schemeClr val="tx2"/>
                  </a:solidFill>
                </a:rPr>
                <a:t>effets bénéfiques des vacances sont </a:t>
              </a:r>
              <a:r>
                <a:rPr lang="fr-FR" b="1" kern="1200" dirty="0">
                  <a:solidFill>
                    <a:schemeClr val="tx2"/>
                  </a:solidFill>
                </a:rPr>
                <a:t>au cœur de vos missions</a:t>
              </a:r>
            </a:p>
          </p:txBody>
        </p:sp>
        <p:sp>
          <p:nvSpPr>
            <p:cNvPr id="10" name="Forme libre 9"/>
            <p:cNvSpPr/>
            <p:nvPr/>
          </p:nvSpPr>
          <p:spPr>
            <a:xfrm>
              <a:off x="923730" y="3947564"/>
              <a:ext cx="7968342" cy="619920"/>
            </a:xfrm>
            <a:custGeom>
              <a:avLst/>
              <a:gdLst>
                <a:gd name="connsiteX0" fmla="*/ 0 w 7968342"/>
                <a:gd name="connsiteY0" fmla="*/ 103322 h 619920"/>
                <a:gd name="connsiteX1" fmla="*/ 103322 w 7968342"/>
                <a:gd name="connsiteY1" fmla="*/ 0 h 619920"/>
                <a:gd name="connsiteX2" fmla="*/ 7865020 w 7968342"/>
                <a:gd name="connsiteY2" fmla="*/ 0 h 619920"/>
                <a:gd name="connsiteX3" fmla="*/ 7968342 w 7968342"/>
                <a:gd name="connsiteY3" fmla="*/ 103322 h 619920"/>
                <a:gd name="connsiteX4" fmla="*/ 7968342 w 7968342"/>
                <a:gd name="connsiteY4" fmla="*/ 516598 h 619920"/>
                <a:gd name="connsiteX5" fmla="*/ 7865020 w 7968342"/>
                <a:gd name="connsiteY5" fmla="*/ 619920 h 619920"/>
                <a:gd name="connsiteX6" fmla="*/ 103322 w 7968342"/>
                <a:gd name="connsiteY6" fmla="*/ 619920 h 619920"/>
                <a:gd name="connsiteX7" fmla="*/ 0 w 7968342"/>
                <a:gd name="connsiteY7" fmla="*/ 516598 h 619920"/>
                <a:gd name="connsiteX8" fmla="*/ 0 w 7968342"/>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8342" h="619920">
                  <a:moveTo>
                    <a:pt x="0" y="103322"/>
                  </a:moveTo>
                  <a:cubicBezTo>
                    <a:pt x="0" y="46259"/>
                    <a:pt x="46259" y="0"/>
                    <a:pt x="103322" y="0"/>
                  </a:cubicBezTo>
                  <a:lnTo>
                    <a:pt x="7865020" y="0"/>
                  </a:lnTo>
                  <a:cubicBezTo>
                    <a:pt x="7922083" y="0"/>
                    <a:pt x="7968342" y="46259"/>
                    <a:pt x="7968342" y="103322"/>
                  </a:cubicBezTo>
                  <a:lnTo>
                    <a:pt x="7968342" y="516598"/>
                  </a:lnTo>
                  <a:cubicBezTo>
                    <a:pt x="7968342" y="573661"/>
                    <a:pt x="7922083" y="619920"/>
                    <a:pt x="7865020" y="619920"/>
                  </a:cubicBezTo>
                  <a:lnTo>
                    <a:pt x="103322" y="619920"/>
                  </a:lnTo>
                  <a:cubicBezTo>
                    <a:pt x="46259" y="619920"/>
                    <a:pt x="0" y="573661"/>
                    <a:pt x="0" y="516598"/>
                  </a:cubicBezTo>
                  <a:lnTo>
                    <a:pt x="0" y="103322"/>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1446" tIns="30262" rIns="331446" bIns="30262" numCol="1" spcCol="1270" anchor="ctr" anchorCtr="0">
              <a:noAutofit/>
            </a:bodyPr>
            <a:lstStyle/>
            <a:p>
              <a:pPr lvl="0" algn="l" defTabSz="933450" rtl="0">
                <a:lnSpc>
                  <a:spcPct val="90000"/>
                </a:lnSpc>
                <a:spcBef>
                  <a:spcPct val="0"/>
                </a:spcBef>
                <a:spcAft>
                  <a:spcPct val="35000"/>
                </a:spcAft>
              </a:pPr>
              <a:r>
                <a:rPr lang="fr-FR" sz="2100" dirty="0">
                  <a:solidFill>
                    <a:schemeClr val="accent2"/>
                  </a:solidFill>
                </a:rPr>
                <a:t>N</a:t>
              </a:r>
              <a:r>
                <a:rPr lang="fr-FR" sz="2100" b="0" kern="1200" baseline="0" dirty="0" smtClean="0">
                  <a:solidFill>
                    <a:schemeClr val="accent2"/>
                  </a:solidFill>
                </a:rPr>
                <a:t>otre </a:t>
              </a:r>
              <a:r>
                <a:rPr lang="fr-FR" sz="2100" b="0" kern="1200" baseline="0" dirty="0">
                  <a:solidFill>
                    <a:schemeClr val="accent2"/>
                  </a:solidFill>
                </a:rPr>
                <a:t>mission contribue à la </a:t>
              </a:r>
              <a:r>
                <a:rPr lang="fr-FR" sz="2100" b="1" kern="1200" baseline="0" dirty="0">
                  <a:solidFill>
                    <a:schemeClr val="accent2"/>
                  </a:solidFill>
                </a:rPr>
                <a:t>cohésion sociale</a:t>
              </a:r>
              <a:endParaRPr lang="fr-FR" sz="2100" b="1" kern="1200" dirty="0">
                <a:solidFill>
                  <a:schemeClr val="accent2"/>
                </a:solidFill>
              </a:endParaRPr>
            </a:p>
          </p:txBody>
        </p:sp>
      </p:grpSp>
      <p:grpSp>
        <p:nvGrpSpPr>
          <p:cNvPr id="16" name="Groupe 15"/>
          <p:cNvGrpSpPr/>
          <p:nvPr/>
        </p:nvGrpSpPr>
        <p:grpSpPr>
          <a:xfrm>
            <a:off x="1169560" y="5259594"/>
            <a:ext cx="10475801" cy="1186447"/>
            <a:chOff x="354563" y="5247412"/>
            <a:chExt cx="11383347" cy="1186447"/>
          </a:xfrm>
        </p:grpSpPr>
        <p:sp>
          <p:nvSpPr>
            <p:cNvPr id="11" name="Forme libre 10"/>
            <p:cNvSpPr/>
            <p:nvPr/>
          </p:nvSpPr>
          <p:spPr>
            <a:xfrm>
              <a:off x="354563" y="5557372"/>
              <a:ext cx="11383347" cy="876487"/>
            </a:xfrm>
            <a:custGeom>
              <a:avLst/>
              <a:gdLst>
                <a:gd name="connsiteX0" fmla="*/ 0 w 11383347"/>
                <a:gd name="connsiteY0" fmla="*/ 0 h 876487"/>
                <a:gd name="connsiteX1" fmla="*/ 11383347 w 11383347"/>
                <a:gd name="connsiteY1" fmla="*/ 0 h 876487"/>
                <a:gd name="connsiteX2" fmla="*/ 11383347 w 11383347"/>
                <a:gd name="connsiteY2" fmla="*/ 876487 h 876487"/>
                <a:gd name="connsiteX3" fmla="*/ 0 w 11383347"/>
                <a:gd name="connsiteY3" fmla="*/ 876487 h 876487"/>
                <a:gd name="connsiteX4" fmla="*/ 0 w 11383347"/>
                <a:gd name="connsiteY4" fmla="*/ 0 h 87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3347" h="876487">
                  <a:moveTo>
                    <a:pt x="0" y="0"/>
                  </a:moveTo>
                  <a:lnTo>
                    <a:pt x="11383347" y="0"/>
                  </a:lnTo>
                  <a:lnTo>
                    <a:pt x="11383347" y="876487"/>
                  </a:lnTo>
                  <a:lnTo>
                    <a:pt x="0" y="876487"/>
                  </a:lnTo>
                  <a:lnTo>
                    <a:pt x="0" y="0"/>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3474" tIns="437388" rIns="883474" bIns="149352" numCol="1" spcCol="1270" anchor="t" anchorCtr="0">
              <a:noAutofit/>
            </a:bodyPr>
            <a:lstStyle/>
            <a:p>
              <a:pPr marL="0" lvl="1" algn="l" defTabSz="933450">
                <a:lnSpc>
                  <a:spcPct val="90000"/>
                </a:lnSpc>
                <a:spcBef>
                  <a:spcPct val="0"/>
                </a:spcBef>
                <a:spcAft>
                  <a:spcPct val="15000"/>
                </a:spcAft>
              </a:pPr>
              <a:r>
                <a:rPr lang="fr-FR" dirty="0">
                  <a:solidFill>
                    <a:schemeClr val="tx2"/>
                  </a:solidFill>
                </a:rPr>
                <a:t> </a:t>
              </a:r>
              <a:r>
                <a:rPr lang="fr-FR" dirty="0" smtClean="0">
                  <a:solidFill>
                    <a:schemeClr val="tx2"/>
                  </a:solidFill>
                </a:rPr>
                <a:t>    </a:t>
              </a:r>
              <a:r>
                <a:rPr lang="fr-FR" b="0" kern="1200" baseline="0" dirty="0" smtClean="0">
                  <a:solidFill>
                    <a:schemeClr val="tx2"/>
                  </a:solidFill>
                </a:rPr>
                <a:t>Nos </a:t>
              </a:r>
              <a:r>
                <a:rPr lang="fr-FR" b="0" kern="1200" baseline="0" dirty="0">
                  <a:solidFill>
                    <a:schemeClr val="tx2"/>
                  </a:solidFill>
                </a:rPr>
                <a:t>programmes sont là pour </a:t>
              </a:r>
              <a:r>
                <a:rPr lang="fr-FR" b="1" kern="1200" baseline="0" dirty="0">
                  <a:solidFill>
                    <a:schemeClr val="tx2"/>
                  </a:solidFill>
                </a:rPr>
                <a:t>accompagner</a:t>
              </a:r>
              <a:r>
                <a:rPr lang="fr-FR" b="0" kern="1200" baseline="0" dirty="0">
                  <a:solidFill>
                    <a:schemeClr val="tx2"/>
                  </a:solidFill>
                </a:rPr>
                <a:t> vos publics</a:t>
              </a:r>
              <a:endParaRPr lang="fr-FR" kern="1200" dirty="0">
                <a:solidFill>
                  <a:schemeClr val="tx2"/>
                </a:solidFill>
              </a:endParaRPr>
            </a:p>
          </p:txBody>
        </p:sp>
        <p:sp>
          <p:nvSpPr>
            <p:cNvPr id="12" name="Forme libre 11"/>
            <p:cNvSpPr/>
            <p:nvPr/>
          </p:nvSpPr>
          <p:spPr>
            <a:xfrm>
              <a:off x="923730" y="5247412"/>
              <a:ext cx="7968342" cy="619920"/>
            </a:xfrm>
            <a:custGeom>
              <a:avLst/>
              <a:gdLst>
                <a:gd name="connsiteX0" fmla="*/ 0 w 7968342"/>
                <a:gd name="connsiteY0" fmla="*/ 103322 h 619920"/>
                <a:gd name="connsiteX1" fmla="*/ 103322 w 7968342"/>
                <a:gd name="connsiteY1" fmla="*/ 0 h 619920"/>
                <a:gd name="connsiteX2" fmla="*/ 7865020 w 7968342"/>
                <a:gd name="connsiteY2" fmla="*/ 0 h 619920"/>
                <a:gd name="connsiteX3" fmla="*/ 7968342 w 7968342"/>
                <a:gd name="connsiteY3" fmla="*/ 103322 h 619920"/>
                <a:gd name="connsiteX4" fmla="*/ 7968342 w 7968342"/>
                <a:gd name="connsiteY4" fmla="*/ 516598 h 619920"/>
                <a:gd name="connsiteX5" fmla="*/ 7865020 w 7968342"/>
                <a:gd name="connsiteY5" fmla="*/ 619920 h 619920"/>
                <a:gd name="connsiteX6" fmla="*/ 103322 w 7968342"/>
                <a:gd name="connsiteY6" fmla="*/ 619920 h 619920"/>
                <a:gd name="connsiteX7" fmla="*/ 0 w 7968342"/>
                <a:gd name="connsiteY7" fmla="*/ 516598 h 619920"/>
                <a:gd name="connsiteX8" fmla="*/ 0 w 7968342"/>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8342" h="619920">
                  <a:moveTo>
                    <a:pt x="0" y="103322"/>
                  </a:moveTo>
                  <a:cubicBezTo>
                    <a:pt x="0" y="46259"/>
                    <a:pt x="46259" y="0"/>
                    <a:pt x="103322" y="0"/>
                  </a:cubicBezTo>
                  <a:lnTo>
                    <a:pt x="7865020" y="0"/>
                  </a:lnTo>
                  <a:cubicBezTo>
                    <a:pt x="7922083" y="0"/>
                    <a:pt x="7968342" y="46259"/>
                    <a:pt x="7968342" y="103322"/>
                  </a:cubicBezTo>
                  <a:lnTo>
                    <a:pt x="7968342" y="516598"/>
                  </a:lnTo>
                  <a:cubicBezTo>
                    <a:pt x="7968342" y="573661"/>
                    <a:pt x="7922083" y="619920"/>
                    <a:pt x="7865020" y="619920"/>
                  </a:cubicBezTo>
                  <a:lnTo>
                    <a:pt x="103322" y="619920"/>
                  </a:lnTo>
                  <a:cubicBezTo>
                    <a:pt x="46259" y="619920"/>
                    <a:pt x="0" y="573661"/>
                    <a:pt x="0" y="516598"/>
                  </a:cubicBezTo>
                  <a:lnTo>
                    <a:pt x="0" y="103322"/>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1446" tIns="30262" rIns="331446" bIns="30262" numCol="1" spcCol="1270" anchor="ctr" anchorCtr="0">
              <a:noAutofit/>
            </a:bodyPr>
            <a:lstStyle/>
            <a:p>
              <a:pPr lvl="0" algn="l" defTabSz="933450">
                <a:lnSpc>
                  <a:spcPct val="90000"/>
                </a:lnSpc>
                <a:spcBef>
                  <a:spcPct val="0"/>
                </a:spcBef>
                <a:spcAft>
                  <a:spcPct val="35000"/>
                </a:spcAft>
              </a:pPr>
              <a:r>
                <a:rPr lang="fr-FR" sz="2100" dirty="0">
                  <a:solidFill>
                    <a:schemeClr val="accent2"/>
                  </a:solidFill>
                </a:rPr>
                <a:t>L</a:t>
              </a:r>
              <a:r>
                <a:rPr lang="fr-FR" sz="2100" b="0" kern="1200" baseline="0" dirty="0" smtClean="0">
                  <a:solidFill>
                    <a:schemeClr val="accent2"/>
                  </a:solidFill>
                </a:rPr>
                <a:t>a </a:t>
              </a:r>
              <a:r>
                <a:rPr lang="fr-FR" sz="2100" b="1" kern="1200" baseline="0" dirty="0">
                  <a:solidFill>
                    <a:schemeClr val="accent2"/>
                  </a:solidFill>
                </a:rPr>
                <a:t>crise sanitaire </a:t>
              </a:r>
              <a:r>
                <a:rPr lang="fr-FR" sz="2100" b="0" kern="1200" baseline="0" dirty="0">
                  <a:solidFill>
                    <a:schemeClr val="accent2"/>
                  </a:solidFill>
                </a:rPr>
                <a:t>a renforcé les inégalités</a:t>
              </a:r>
              <a:r>
                <a:rPr lang="fr-FR" sz="2100" b="1" kern="1200" baseline="0" dirty="0">
                  <a:solidFill>
                    <a:schemeClr val="accent2"/>
                  </a:solidFill>
                </a:rPr>
                <a:t> </a:t>
              </a:r>
            </a:p>
          </p:txBody>
        </p:sp>
      </p:grpSp>
      <p:pic>
        <p:nvPicPr>
          <p:cNvPr id="17" name="Picture 2" descr="innovation Icon 2131108"/>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369059">
            <a:off x="954134" y="2968112"/>
            <a:ext cx="803274" cy="803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twork Icon 2021901"/>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2508" y="1706541"/>
            <a:ext cx="769891" cy="7698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hesion Icon 1876434"/>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847" y="4191544"/>
            <a:ext cx="882988" cy="882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equity Icon 1672614"/>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3480" y="5407446"/>
            <a:ext cx="1029944" cy="91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par>
                                <p:cTn id="10" presetID="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53"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53" presetClass="entr" presetSubtype="16"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anim calcmode="lin" valueType="num">
                                      <p:cBhvr>
                                        <p:cTn id="27" dur="500" fill="hold"/>
                                        <p:tgtEl>
                                          <p:spTgt spid="2054"/>
                                        </p:tgtEl>
                                        <p:attrNameLst>
                                          <p:attrName>ppt_w</p:attrName>
                                        </p:attrNameLst>
                                      </p:cBhvr>
                                      <p:tavLst>
                                        <p:tav tm="0">
                                          <p:val>
                                            <p:fltVal val="0"/>
                                          </p:val>
                                        </p:tav>
                                        <p:tav tm="100000">
                                          <p:val>
                                            <p:strVal val="#ppt_w"/>
                                          </p:val>
                                        </p:tav>
                                      </p:tavLst>
                                    </p:anim>
                                    <p:anim calcmode="lin" valueType="num">
                                      <p:cBhvr>
                                        <p:cTn id="28" dur="500" fill="hold"/>
                                        <p:tgtEl>
                                          <p:spTgt spid="2054"/>
                                        </p:tgtEl>
                                        <p:attrNameLst>
                                          <p:attrName>ppt_h</p:attrName>
                                        </p:attrNameLst>
                                      </p:cBhvr>
                                      <p:tavLst>
                                        <p:tav tm="0">
                                          <p:val>
                                            <p:fltVal val="0"/>
                                          </p:val>
                                        </p:tav>
                                        <p:tav tm="100000">
                                          <p:val>
                                            <p:strVal val="#ppt_h"/>
                                          </p:val>
                                        </p:tav>
                                      </p:tavLst>
                                    </p:anim>
                                    <p:animEffect transition="in" filter="fade">
                                      <p:cBhvr>
                                        <p:cTn id="29" dur="500"/>
                                        <p:tgtEl>
                                          <p:spTgt spid="205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2056"/>
                                        </p:tgtEl>
                                        <p:attrNameLst>
                                          <p:attrName>style.visibility</p:attrName>
                                        </p:attrNameLst>
                                      </p:cBhvr>
                                      <p:to>
                                        <p:strVal val="visible"/>
                                      </p:to>
                                    </p:set>
                                    <p:anim calcmode="lin" valueType="num">
                                      <p:cBhvr>
                                        <p:cTn id="36" dur="500" fill="hold"/>
                                        <p:tgtEl>
                                          <p:spTgt spid="2056"/>
                                        </p:tgtEl>
                                        <p:attrNameLst>
                                          <p:attrName>ppt_w</p:attrName>
                                        </p:attrNameLst>
                                      </p:cBhvr>
                                      <p:tavLst>
                                        <p:tav tm="0">
                                          <p:val>
                                            <p:fltVal val="0"/>
                                          </p:val>
                                        </p:tav>
                                        <p:tav tm="100000">
                                          <p:val>
                                            <p:strVal val="#ppt_w"/>
                                          </p:val>
                                        </p:tav>
                                      </p:tavLst>
                                    </p:anim>
                                    <p:anim calcmode="lin" valueType="num">
                                      <p:cBhvr>
                                        <p:cTn id="37" dur="500" fill="hold"/>
                                        <p:tgtEl>
                                          <p:spTgt spid="2056"/>
                                        </p:tgtEl>
                                        <p:attrNameLst>
                                          <p:attrName>ppt_h</p:attrName>
                                        </p:attrNameLst>
                                      </p:cBhvr>
                                      <p:tavLst>
                                        <p:tav tm="0">
                                          <p:val>
                                            <p:fltVal val="0"/>
                                          </p:val>
                                        </p:tav>
                                        <p:tav tm="100000">
                                          <p:val>
                                            <p:strVal val="#ppt_h"/>
                                          </p:val>
                                        </p:tav>
                                      </p:tavLst>
                                    </p:anim>
                                    <p:animEffect transition="in" filter="fade">
                                      <p:cBhvr>
                                        <p:cTn id="38"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Comment faire?</a:t>
            </a:r>
            <a:endParaRPr lang="fr-FR" dirty="0"/>
          </a:p>
        </p:txBody>
      </p:sp>
      <p:sp>
        <p:nvSpPr>
          <p:cNvPr id="4" name="Forme libre 3"/>
          <p:cNvSpPr/>
          <p:nvPr/>
        </p:nvSpPr>
        <p:spPr>
          <a:xfrm>
            <a:off x="935243"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kern="1200" baseline="0" dirty="0" smtClean="0">
                <a:solidFill>
                  <a:schemeClr val="tx2"/>
                </a:solidFill>
              </a:rPr>
              <a:t>Montage</a:t>
            </a:r>
            <a:r>
              <a:rPr lang="fr-FR" kern="1200" dirty="0" smtClean="0">
                <a:solidFill>
                  <a:schemeClr val="tx2"/>
                </a:solidFill>
              </a:rPr>
              <a:t> de</a:t>
            </a:r>
            <a:r>
              <a:rPr lang="fr-FR" kern="1200" baseline="0" dirty="0" smtClean="0">
                <a:solidFill>
                  <a:schemeClr val="tx2"/>
                </a:solidFill>
              </a:rPr>
              <a:t> votre projet</a:t>
            </a:r>
            <a:endParaRPr lang="fr-FR" kern="1200" dirty="0">
              <a:solidFill>
                <a:schemeClr val="tx2"/>
              </a:solidFill>
            </a:endParaRPr>
          </a:p>
        </p:txBody>
      </p:sp>
      <p:sp>
        <p:nvSpPr>
          <p:cNvPr id="5" name="Forme libre 4"/>
          <p:cNvSpPr/>
          <p:nvPr/>
        </p:nvSpPr>
        <p:spPr>
          <a:xfrm>
            <a:off x="3651431" y="2306392"/>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7" name="Forme libre 6"/>
          <p:cNvSpPr/>
          <p:nvPr/>
        </p:nvSpPr>
        <p:spPr>
          <a:xfrm>
            <a:off x="4737906"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dirty="0" smtClean="0">
                <a:solidFill>
                  <a:schemeClr val="tx2"/>
                </a:solidFill>
              </a:rPr>
              <a:t>Contact avec vos référents locaux de l’ANCV et de l’ANCT</a:t>
            </a:r>
            <a:endParaRPr lang="fr-FR" kern="1200" dirty="0">
              <a:solidFill>
                <a:schemeClr val="tx2"/>
              </a:solidFill>
            </a:endParaRPr>
          </a:p>
        </p:txBody>
      </p:sp>
      <p:sp>
        <p:nvSpPr>
          <p:cNvPr id="9" name="Forme libre 8"/>
          <p:cNvSpPr/>
          <p:nvPr/>
        </p:nvSpPr>
        <p:spPr>
          <a:xfrm>
            <a:off x="8540568"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kern="1200" baseline="0" dirty="0" smtClean="0">
                <a:solidFill>
                  <a:schemeClr val="bg1"/>
                </a:solidFill>
              </a:rPr>
              <a:t>Dépôt</a:t>
            </a:r>
            <a:r>
              <a:rPr lang="fr-FR" kern="1200" dirty="0" smtClean="0">
                <a:solidFill>
                  <a:schemeClr val="bg1"/>
                </a:solidFill>
              </a:rPr>
              <a:t> de votre demande via le CERFA en ligne</a:t>
            </a:r>
            <a:endParaRPr lang="fr-FR" kern="1200" dirty="0">
              <a:solidFill>
                <a:schemeClr val="bg1"/>
              </a:solidFill>
            </a:endParaRPr>
          </a:p>
        </p:txBody>
      </p:sp>
      <p:sp>
        <p:nvSpPr>
          <p:cNvPr id="11" name="Forme libre 10"/>
          <p:cNvSpPr/>
          <p:nvPr/>
        </p:nvSpPr>
        <p:spPr>
          <a:xfrm>
            <a:off x="8540568" y="4544531"/>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dirty="0" smtClean="0">
                <a:solidFill>
                  <a:schemeClr val="bg1"/>
                </a:solidFill>
              </a:rPr>
              <a:t>Instruction de votre demande par la DRDJSCS/DDCS</a:t>
            </a:r>
            <a:endParaRPr lang="fr-FR" kern="1200" dirty="0">
              <a:solidFill>
                <a:schemeClr val="bg1"/>
              </a:solidFill>
            </a:endParaRPr>
          </a:p>
        </p:txBody>
      </p:sp>
      <p:sp>
        <p:nvSpPr>
          <p:cNvPr id="13" name="Forme libre 12"/>
          <p:cNvSpPr/>
          <p:nvPr/>
        </p:nvSpPr>
        <p:spPr>
          <a:xfrm>
            <a:off x="4737906" y="4544531"/>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tx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kern="1200" baseline="0" dirty="0" smtClean="0">
                <a:solidFill>
                  <a:schemeClr val="bg1"/>
                </a:solidFill>
              </a:rPr>
              <a:t>Validation de votre demande</a:t>
            </a:r>
            <a:r>
              <a:rPr lang="fr-FR" kern="1200" dirty="0" smtClean="0">
                <a:solidFill>
                  <a:schemeClr val="bg1"/>
                </a:solidFill>
              </a:rPr>
              <a:t> par l’ANCV et l’ANCT</a:t>
            </a:r>
            <a:endParaRPr lang="fr-FR" kern="1200" dirty="0">
              <a:solidFill>
                <a:schemeClr val="bg1"/>
              </a:solidFill>
            </a:endParaRPr>
          </a:p>
        </p:txBody>
      </p:sp>
      <p:sp>
        <p:nvSpPr>
          <p:cNvPr id="15" name="Forme libre 14"/>
          <p:cNvSpPr/>
          <p:nvPr/>
        </p:nvSpPr>
        <p:spPr>
          <a:xfrm>
            <a:off x="935243" y="4544531"/>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123" tIns="120123" rIns="120123" bIns="120123" numCol="1" spcCol="1270" anchor="ctr" anchorCtr="0">
            <a:noAutofit/>
          </a:bodyPr>
          <a:lstStyle/>
          <a:p>
            <a:pPr lvl="0" algn="ctr" defTabSz="844550" rtl="0">
              <a:lnSpc>
                <a:spcPct val="90000"/>
              </a:lnSpc>
              <a:spcBef>
                <a:spcPct val="0"/>
              </a:spcBef>
              <a:spcAft>
                <a:spcPct val="35000"/>
              </a:spcAft>
            </a:pPr>
            <a:r>
              <a:rPr lang="fr-FR" kern="1200" dirty="0" smtClean="0">
                <a:solidFill>
                  <a:schemeClr val="bg1"/>
                </a:solidFill>
              </a:rPr>
              <a:t>Notification de l’aide et départ en vacances !</a:t>
            </a:r>
            <a:endParaRPr lang="fr-FR" kern="1200" dirty="0">
              <a:solidFill>
                <a:schemeClr val="bg1"/>
              </a:solidFill>
            </a:endParaRPr>
          </a:p>
        </p:txBody>
      </p:sp>
      <p:sp>
        <p:nvSpPr>
          <p:cNvPr id="16" name="Forme libre 15"/>
          <p:cNvSpPr/>
          <p:nvPr/>
        </p:nvSpPr>
        <p:spPr>
          <a:xfrm>
            <a:off x="7454093" y="2306392"/>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17" name="Forme libre 16"/>
          <p:cNvSpPr/>
          <p:nvPr/>
        </p:nvSpPr>
        <p:spPr>
          <a:xfrm rot="5400000">
            <a:off x="9355424" y="3664485"/>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18" name="Forme libre 17"/>
          <p:cNvSpPr/>
          <p:nvPr/>
        </p:nvSpPr>
        <p:spPr>
          <a:xfrm rot="10800000">
            <a:off x="7454093" y="5022579"/>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19" name="Forme libre 18"/>
          <p:cNvSpPr/>
          <p:nvPr/>
        </p:nvSpPr>
        <p:spPr>
          <a:xfrm rot="10800000">
            <a:off x="3651430" y="5022580"/>
            <a:ext cx="108647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lvl="0" algn="ctr" defTabSz="666750">
              <a:lnSpc>
                <a:spcPct val="90000"/>
              </a:lnSpc>
              <a:spcBef>
                <a:spcPct val="0"/>
              </a:spcBef>
              <a:spcAft>
                <a:spcPct val="35000"/>
              </a:spcAft>
            </a:pPr>
            <a:endParaRPr lang="fr-FR" sz="1500" kern="1200"/>
          </a:p>
        </p:txBody>
      </p:sp>
      <p:sp>
        <p:nvSpPr>
          <p:cNvPr id="20" name="Ellipse 19"/>
          <p:cNvSpPr/>
          <p:nvPr/>
        </p:nvSpPr>
        <p:spPr>
          <a:xfrm>
            <a:off x="589951" y="149309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1</a:t>
            </a:r>
            <a:endParaRPr lang="fr-FR" sz="3200" b="1" dirty="0">
              <a:solidFill>
                <a:schemeClr val="tx2">
                  <a:lumMod val="75000"/>
                </a:schemeClr>
              </a:solidFill>
            </a:endParaRPr>
          </a:p>
        </p:txBody>
      </p:sp>
      <p:sp>
        <p:nvSpPr>
          <p:cNvPr id="21" name="Ellipse 20"/>
          <p:cNvSpPr/>
          <p:nvPr/>
        </p:nvSpPr>
        <p:spPr>
          <a:xfrm>
            <a:off x="4325235" y="142164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2</a:t>
            </a:r>
            <a:endParaRPr lang="fr-FR" sz="3200" b="1" dirty="0">
              <a:solidFill>
                <a:schemeClr val="tx2">
                  <a:lumMod val="75000"/>
                </a:schemeClr>
              </a:solidFill>
            </a:endParaRPr>
          </a:p>
        </p:txBody>
      </p:sp>
      <p:sp>
        <p:nvSpPr>
          <p:cNvPr id="22" name="Ellipse 21"/>
          <p:cNvSpPr/>
          <p:nvPr/>
        </p:nvSpPr>
        <p:spPr>
          <a:xfrm>
            <a:off x="8195276" y="1493092"/>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3</a:t>
            </a:r>
            <a:endParaRPr lang="fr-FR" sz="3200" b="1" dirty="0">
              <a:solidFill>
                <a:schemeClr val="tx2">
                  <a:lumMod val="75000"/>
                </a:schemeClr>
              </a:solidFill>
            </a:endParaRPr>
          </a:p>
        </p:txBody>
      </p:sp>
      <p:sp>
        <p:nvSpPr>
          <p:cNvPr id="23" name="Ellipse 22"/>
          <p:cNvSpPr/>
          <p:nvPr/>
        </p:nvSpPr>
        <p:spPr>
          <a:xfrm>
            <a:off x="8130087" y="4206167"/>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4</a:t>
            </a:r>
            <a:endParaRPr lang="fr-FR" sz="3200" b="1" dirty="0">
              <a:solidFill>
                <a:schemeClr val="tx2">
                  <a:lumMod val="75000"/>
                </a:schemeClr>
              </a:solidFill>
            </a:endParaRPr>
          </a:p>
        </p:txBody>
      </p:sp>
      <p:sp>
        <p:nvSpPr>
          <p:cNvPr id="24" name="Ellipse 23"/>
          <p:cNvSpPr/>
          <p:nvPr/>
        </p:nvSpPr>
        <p:spPr>
          <a:xfrm>
            <a:off x="4392612" y="4144091"/>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5</a:t>
            </a:r>
            <a:endParaRPr lang="fr-FR" sz="3200" b="1" dirty="0">
              <a:solidFill>
                <a:schemeClr val="tx2">
                  <a:lumMod val="75000"/>
                </a:schemeClr>
              </a:solidFill>
            </a:endParaRPr>
          </a:p>
        </p:txBody>
      </p:sp>
      <p:sp>
        <p:nvSpPr>
          <p:cNvPr id="25" name="Ellipse 24"/>
          <p:cNvSpPr/>
          <p:nvPr/>
        </p:nvSpPr>
        <p:spPr>
          <a:xfrm>
            <a:off x="577805" y="4138458"/>
            <a:ext cx="690584" cy="670502"/>
          </a:xfrm>
          <a:prstGeom prst="ellipse">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rPr>
              <a:t>6</a:t>
            </a:r>
            <a:endParaRPr lang="fr-FR" sz="3200" b="1" dirty="0">
              <a:solidFill>
                <a:schemeClr val="tx2">
                  <a:lumMod val="75000"/>
                </a:schemeClr>
              </a:solidFill>
            </a:endParaRPr>
          </a:p>
        </p:txBody>
      </p:sp>
    </p:spTree>
    <p:extLst>
      <p:ext uri="{BB962C8B-B14F-4D97-AF65-F5344CB8AC3E}">
        <p14:creationId xmlns:p14="http://schemas.microsoft.com/office/powerpoint/2010/main" val="1377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500"/>
                                        <p:tgtEl>
                                          <p:spTgt spid="19"/>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1"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Nos programmes</a:t>
            </a:r>
            <a:endParaRPr lang="fr-FR" dirty="0"/>
          </a:p>
        </p:txBody>
      </p:sp>
      <p:grpSp>
        <p:nvGrpSpPr>
          <p:cNvPr id="3" name="Groupe 2"/>
          <p:cNvGrpSpPr/>
          <p:nvPr/>
        </p:nvGrpSpPr>
        <p:grpSpPr>
          <a:xfrm>
            <a:off x="6154051" y="1640610"/>
            <a:ext cx="5515428" cy="1541367"/>
            <a:chOff x="589001" y="1498693"/>
            <a:chExt cx="5515428" cy="1541367"/>
          </a:xfrm>
        </p:grpSpPr>
        <p:sp>
          <p:nvSpPr>
            <p:cNvPr id="4" name="Forme libre : forme 3">
              <a:extLst>
                <a:ext uri="{FF2B5EF4-FFF2-40B4-BE49-F238E27FC236}">
                  <a16:creationId xmlns:a16="http://schemas.microsoft.com/office/drawing/2014/main" xmlns="" id="{1A5A3592-7359-4ECE-A052-5D6E36814BF3}"/>
                </a:ext>
              </a:extLst>
            </p:cNvPr>
            <p:cNvSpPr/>
            <p:nvPr/>
          </p:nvSpPr>
          <p:spPr>
            <a:xfrm>
              <a:off x="838200" y="1614196"/>
              <a:ext cx="5266229" cy="1425864"/>
            </a:xfrm>
            <a:custGeom>
              <a:avLst/>
              <a:gdLst>
                <a:gd name="connsiteX0" fmla="*/ 0 w 10515600"/>
                <a:gd name="connsiteY0" fmla="*/ 142586 h 1425864"/>
                <a:gd name="connsiteX1" fmla="*/ 142586 w 10515600"/>
                <a:gd name="connsiteY1" fmla="*/ 0 h 1425864"/>
                <a:gd name="connsiteX2" fmla="*/ 10373014 w 10515600"/>
                <a:gd name="connsiteY2" fmla="*/ 0 h 1425864"/>
                <a:gd name="connsiteX3" fmla="*/ 10515600 w 10515600"/>
                <a:gd name="connsiteY3" fmla="*/ 142586 h 1425864"/>
                <a:gd name="connsiteX4" fmla="*/ 10515600 w 10515600"/>
                <a:gd name="connsiteY4" fmla="*/ 1283278 h 1425864"/>
                <a:gd name="connsiteX5" fmla="*/ 10373014 w 10515600"/>
                <a:gd name="connsiteY5" fmla="*/ 1425864 h 1425864"/>
                <a:gd name="connsiteX6" fmla="*/ 142586 w 10515600"/>
                <a:gd name="connsiteY6" fmla="*/ 1425864 h 1425864"/>
                <a:gd name="connsiteX7" fmla="*/ 0 w 10515600"/>
                <a:gd name="connsiteY7" fmla="*/ 1283278 h 1425864"/>
                <a:gd name="connsiteX8" fmla="*/ 0 w 10515600"/>
                <a:gd name="connsiteY8" fmla="*/ 142586 h 142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425864">
                  <a:moveTo>
                    <a:pt x="0" y="142586"/>
                  </a:moveTo>
                  <a:cubicBezTo>
                    <a:pt x="0" y="63838"/>
                    <a:pt x="63838" y="0"/>
                    <a:pt x="142586" y="0"/>
                  </a:cubicBezTo>
                  <a:lnTo>
                    <a:pt x="10373014" y="0"/>
                  </a:lnTo>
                  <a:cubicBezTo>
                    <a:pt x="10451762" y="0"/>
                    <a:pt x="10515600" y="63838"/>
                    <a:pt x="10515600" y="142586"/>
                  </a:cubicBezTo>
                  <a:lnTo>
                    <a:pt x="10515600" y="1283278"/>
                  </a:lnTo>
                  <a:cubicBezTo>
                    <a:pt x="10515600" y="1362026"/>
                    <a:pt x="10451762" y="1425864"/>
                    <a:pt x="10373014" y="1425864"/>
                  </a:cubicBezTo>
                  <a:lnTo>
                    <a:pt x="142586" y="1425864"/>
                  </a:lnTo>
                  <a:cubicBezTo>
                    <a:pt x="63838" y="1425864"/>
                    <a:pt x="0" y="1362026"/>
                    <a:pt x="0" y="1283278"/>
                  </a:cubicBezTo>
                  <a:lnTo>
                    <a:pt x="0" y="142586"/>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8096" tIns="72390" rIns="72391" bIns="72390" numCol="1" spcCol="1270" anchor="ctr" anchorCtr="0">
              <a:noAutofit/>
            </a:bodyPr>
            <a:lstStyle/>
            <a:p>
              <a:pPr marL="285750" lvl="1" indent="-285750" algn="l" defTabSz="666750" rtl="0">
                <a:lnSpc>
                  <a:spcPct val="90000"/>
                </a:lnSpc>
                <a:spcBef>
                  <a:spcPct val="0"/>
                </a:spcBef>
                <a:spcAft>
                  <a:spcPts val="600"/>
                </a:spcAft>
                <a:buFont typeface="Arial" panose="020B0604020202020204" pitchFamily="34" charset="0"/>
                <a:buChar char="•"/>
              </a:pPr>
              <a:r>
                <a:rPr lang="fr-FR" sz="1600" kern="1200" dirty="0">
                  <a:solidFill>
                    <a:srgbClr val="253979"/>
                  </a:solidFill>
                </a:rPr>
                <a:t>Foyers (</a:t>
              </a:r>
              <a:r>
                <a:rPr lang="fr-FR" sz="1600" kern="1200" baseline="0" dirty="0">
                  <a:solidFill>
                    <a:srgbClr val="253979"/>
                  </a:solidFill>
                </a:rPr>
                <a:t>monoparentaux…)</a:t>
              </a:r>
              <a:endParaRPr lang="fr-FR" sz="1600" kern="1200" dirty="0">
                <a:solidFill>
                  <a:srgbClr val="253979"/>
                </a:solidFill>
              </a:endParaRPr>
            </a:p>
            <a:p>
              <a:pPr marL="285750" lvl="1" indent="-285750" algn="l" defTabSz="666750" rtl="0">
                <a:lnSpc>
                  <a:spcPct val="90000"/>
                </a:lnSpc>
                <a:spcBef>
                  <a:spcPct val="0"/>
                </a:spcBef>
                <a:spcAft>
                  <a:spcPts val="600"/>
                </a:spcAft>
                <a:buFont typeface="Arial" panose="020B0604020202020204" pitchFamily="34" charset="0"/>
                <a:buChar char="•"/>
              </a:pPr>
              <a:r>
                <a:rPr lang="fr-FR" sz="1600" kern="1200" baseline="0" dirty="0">
                  <a:solidFill>
                    <a:srgbClr val="253979"/>
                  </a:solidFill>
                </a:rPr>
                <a:t>Isolés </a:t>
              </a:r>
              <a:endParaRPr lang="fr-FR" sz="1600" kern="1200" dirty="0">
                <a:solidFill>
                  <a:srgbClr val="253979"/>
                </a:solidFill>
              </a:endParaRPr>
            </a:p>
            <a:p>
              <a:pPr marL="285750" lvl="1" indent="-285750" algn="l" defTabSz="666750" rtl="0">
                <a:lnSpc>
                  <a:spcPct val="90000"/>
                </a:lnSpc>
                <a:spcBef>
                  <a:spcPct val="0"/>
                </a:spcBef>
                <a:spcAft>
                  <a:spcPts val="600"/>
                </a:spcAft>
                <a:buFont typeface="Arial" panose="020B0604020202020204" pitchFamily="34" charset="0"/>
                <a:buChar char="•"/>
              </a:pPr>
              <a:r>
                <a:rPr lang="fr-FR" sz="1600" kern="1200" baseline="0" dirty="0">
                  <a:solidFill>
                    <a:srgbClr val="253979"/>
                  </a:solidFill>
                </a:rPr>
                <a:t>Précaires</a:t>
              </a:r>
              <a:endParaRPr lang="fr-FR" sz="1600" kern="1200" dirty="0">
                <a:solidFill>
                  <a:srgbClr val="253979"/>
                </a:solidFill>
              </a:endParaRPr>
            </a:p>
            <a:p>
              <a:pPr marL="285750" lvl="1" indent="-285750" algn="l" defTabSz="666750" rtl="0">
                <a:lnSpc>
                  <a:spcPct val="90000"/>
                </a:lnSpc>
                <a:spcBef>
                  <a:spcPct val="0"/>
                </a:spcBef>
                <a:spcAft>
                  <a:spcPts val="600"/>
                </a:spcAft>
                <a:buFont typeface="Arial" panose="020B0604020202020204" pitchFamily="34" charset="0"/>
                <a:buChar char="•"/>
              </a:pPr>
              <a:r>
                <a:rPr lang="fr-FR" sz="1600" kern="1200" baseline="0" dirty="0">
                  <a:solidFill>
                    <a:srgbClr val="253979"/>
                  </a:solidFill>
                </a:rPr>
                <a:t>Départs autonomes</a:t>
              </a:r>
              <a:endParaRPr lang="fr-FR" sz="1600" kern="1200" dirty="0">
                <a:solidFill>
                  <a:srgbClr val="253979"/>
                </a:solidFill>
              </a:endParaRPr>
            </a:p>
          </p:txBody>
        </p:sp>
        <p:sp>
          <p:nvSpPr>
            <p:cNvPr id="6" name="Rectangle : coins arrondis 5">
              <a:hlinkClick r:id="" action="ppaction://noaction"/>
              <a:extLst>
                <a:ext uri="{FF2B5EF4-FFF2-40B4-BE49-F238E27FC236}">
                  <a16:creationId xmlns:a16="http://schemas.microsoft.com/office/drawing/2014/main" xmlns="" id="{1B3BCB25-CFF0-47A3-B579-E038E010B7F4}"/>
                </a:ext>
              </a:extLst>
            </p:cNvPr>
            <p:cNvSpPr/>
            <p:nvPr/>
          </p:nvSpPr>
          <p:spPr>
            <a:xfrm>
              <a:off x="589001" y="1498693"/>
              <a:ext cx="2494905" cy="1483902"/>
            </a:xfrm>
            <a:prstGeom prst="roundRect">
              <a:avLst>
                <a:gd name="adj" fmla="val 10000"/>
              </a:avLst>
            </a:prstGeom>
            <a:blipFill>
              <a:blip r:embed="rId2">
                <a:extLst>
                  <a:ext uri="{28A0092B-C50C-407E-A947-70E740481C1C}">
                    <a14:useLocalDpi xmlns:a14="http://schemas.microsoft.com/office/drawing/2010/main" val="0"/>
                  </a:ext>
                </a:extLst>
              </a:blip>
              <a:srcRect/>
              <a:stretch>
                <a:fillRect l="-3000" r="-3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1" name="Groupe 10"/>
          <p:cNvGrpSpPr/>
          <p:nvPr/>
        </p:nvGrpSpPr>
        <p:grpSpPr>
          <a:xfrm>
            <a:off x="833350" y="3244495"/>
            <a:ext cx="5052643" cy="1425864"/>
            <a:chOff x="752734" y="3182647"/>
            <a:chExt cx="5052643" cy="1425864"/>
          </a:xfrm>
        </p:grpSpPr>
        <p:sp>
          <p:nvSpPr>
            <p:cNvPr id="7" name="Forme libre : forme 6">
              <a:extLst>
                <a:ext uri="{FF2B5EF4-FFF2-40B4-BE49-F238E27FC236}">
                  <a16:creationId xmlns:a16="http://schemas.microsoft.com/office/drawing/2014/main" xmlns="" id="{85AFEE38-5C1E-4DCD-9C8D-89B8E95D25DD}"/>
                </a:ext>
              </a:extLst>
            </p:cNvPr>
            <p:cNvSpPr/>
            <p:nvPr/>
          </p:nvSpPr>
          <p:spPr>
            <a:xfrm>
              <a:off x="838200" y="3182647"/>
              <a:ext cx="4967177" cy="1425864"/>
            </a:xfrm>
            <a:custGeom>
              <a:avLst/>
              <a:gdLst>
                <a:gd name="connsiteX0" fmla="*/ 0 w 10515600"/>
                <a:gd name="connsiteY0" fmla="*/ 142586 h 1425864"/>
                <a:gd name="connsiteX1" fmla="*/ 142586 w 10515600"/>
                <a:gd name="connsiteY1" fmla="*/ 0 h 1425864"/>
                <a:gd name="connsiteX2" fmla="*/ 10373014 w 10515600"/>
                <a:gd name="connsiteY2" fmla="*/ 0 h 1425864"/>
                <a:gd name="connsiteX3" fmla="*/ 10515600 w 10515600"/>
                <a:gd name="connsiteY3" fmla="*/ 142586 h 1425864"/>
                <a:gd name="connsiteX4" fmla="*/ 10515600 w 10515600"/>
                <a:gd name="connsiteY4" fmla="*/ 1283278 h 1425864"/>
                <a:gd name="connsiteX5" fmla="*/ 10373014 w 10515600"/>
                <a:gd name="connsiteY5" fmla="*/ 1425864 h 1425864"/>
                <a:gd name="connsiteX6" fmla="*/ 142586 w 10515600"/>
                <a:gd name="connsiteY6" fmla="*/ 1425864 h 1425864"/>
                <a:gd name="connsiteX7" fmla="*/ 0 w 10515600"/>
                <a:gd name="connsiteY7" fmla="*/ 1283278 h 1425864"/>
                <a:gd name="connsiteX8" fmla="*/ 0 w 10515600"/>
                <a:gd name="connsiteY8" fmla="*/ 142586 h 142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425864">
                  <a:moveTo>
                    <a:pt x="0" y="142586"/>
                  </a:moveTo>
                  <a:cubicBezTo>
                    <a:pt x="0" y="63838"/>
                    <a:pt x="63838" y="0"/>
                    <a:pt x="142586" y="0"/>
                  </a:cubicBezTo>
                  <a:lnTo>
                    <a:pt x="10373014" y="0"/>
                  </a:lnTo>
                  <a:cubicBezTo>
                    <a:pt x="10451762" y="0"/>
                    <a:pt x="10515600" y="63838"/>
                    <a:pt x="10515600" y="142586"/>
                  </a:cubicBezTo>
                  <a:lnTo>
                    <a:pt x="10515600" y="1283278"/>
                  </a:lnTo>
                  <a:cubicBezTo>
                    <a:pt x="10515600" y="1362026"/>
                    <a:pt x="10451762" y="1425864"/>
                    <a:pt x="10373014" y="1425864"/>
                  </a:cubicBezTo>
                  <a:lnTo>
                    <a:pt x="142586" y="1425864"/>
                  </a:lnTo>
                  <a:cubicBezTo>
                    <a:pt x="63838" y="1425864"/>
                    <a:pt x="0" y="1362026"/>
                    <a:pt x="0" y="1283278"/>
                  </a:cubicBezTo>
                  <a:lnTo>
                    <a:pt x="0" y="142586"/>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8096" tIns="72390" rIns="72391" bIns="72390" numCol="1" spcCol="1270" anchor="ctr" anchorCtr="0">
              <a:noAutofit/>
            </a:bodyPr>
            <a:lstStyle/>
            <a:p>
              <a:pPr marL="285750" lvl="1" indent="-285750" algn="l" defTabSz="666750" rtl="0">
                <a:lnSpc>
                  <a:spcPct val="90000"/>
                </a:lnSpc>
                <a:spcBef>
                  <a:spcPct val="0"/>
                </a:spcBef>
                <a:spcAft>
                  <a:spcPts val="600"/>
                </a:spcAft>
                <a:buFont typeface="Arial" panose="020B0604020202020204" pitchFamily="34" charset="0"/>
                <a:buChar char="•"/>
              </a:pPr>
              <a:r>
                <a:rPr lang="fr-FR" sz="1600" kern="1200" dirty="0">
                  <a:solidFill>
                    <a:srgbClr val="253979"/>
                  </a:solidFill>
                </a:rPr>
                <a:t>Retraités</a:t>
              </a:r>
            </a:p>
            <a:p>
              <a:pPr marL="285750" lvl="1" indent="-285750" algn="l" defTabSz="666750" rtl="0">
                <a:lnSpc>
                  <a:spcPct val="90000"/>
                </a:lnSpc>
                <a:spcBef>
                  <a:spcPct val="0"/>
                </a:spcBef>
                <a:spcAft>
                  <a:spcPts val="600"/>
                </a:spcAft>
                <a:buFont typeface="Arial" panose="020B0604020202020204" pitchFamily="34" charset="0"/>
                <a:buChar char="•"/>
              </a:pPr>
              <a:r>
                <a:rPr lang="fr-FR" sz="1600" kern="1200" dirty="0">
                  <a:solidFill>
                    <a:srgbClr val="253979"/>
                  </a:solidFill>
                </a:rPr>
                <a:t>Aidants </a:t>
              </a:r>
            </a:p>
            <a:p>
              <a:pPr marL="285750" lvl="1" indent="-285750" algn="l" defTabSz="666750" rtl="0">
                <a:lnSpc>
                  <a:spcPct val="90000"/>
                </a:lnSpc>
                <a:spcBef>
                  <a:spcPct val="0"/>
                </a:spcBef>
                <a:spcAft>
                  <a:spcPts val="600"/>
                </a:spcAft>
                <a:buFont typeface="Arial" panose="020B0604020202020204" pitchFamily="34" charset="0"/>
                <a:buChar char="•"/>
              </a:pPr>
              <a:r>
                <a:rPr lang="fr-FR" sz="1600" kern="1200" dirty="0">
                  <a:solidFill>
                    <a:srgbClr val="253979"/>
                  </a:solidFill>
                </a:rPr>
                <a:t>Seuls ou en groupes</a:t>
              </a:r>
            </a:p>
          </p:txBody>
        </p:sp>
        <p:sp>
          <p:nvSpPr>
            <p:cNvPr id="8" name="Rectangle : coins arrondis 7">
              <a:hlinkClick r:id="" action="ppaction://noaction"/>
              <a:extLst>
                <a:ext uri="{FF2B5EF4-FFF2-40B4-BE49-F238E27FC236}">
                  <a16:creationId xmlns:a16="http://schemas.microsoft.com/office/drawing/2014/main" xmlns="" id="{6949B245-0F76-42B9-B09F-4EA16B8F514E}"/>
                </a:ext>
              </a:extLst>
            </p:cNvPr>
            <p:cNvSpPr/>
            <p:nvPr/>
          </p:nvSpPr>
          <p:spPr>
            <a:xfrm>
              <a:off x="752734" y="3221001"/>
              <a:ext cx="2389228" cy="1244924"/>
            </a:xfrm>
            <a:prstGeom prst="roundRect">
              <a:avLst>
                <a:gd name="adj" fmla="val 10000"/>
              </a:avLst>
            </a:prstGeom>
            <a:blipFill>
              <a:blip r:embed="rId3">
                <a:extLst>
                  <a:ext uri="{28A0092B-C50C-407E-A947-70E740481C1C}">
                    <a14:useLocalDpi xmlns:a14="http://schemas.microsoft.com/office/drawing/2010/main" val="0"/>
                  </a:ext>
                </a:extLst>
              </a:blip>
              <a:srcRect/>
              <a:stretch>
                <a:fillRect t="-12000" b="-12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9" name="Forme libre : forme 8">
            <a:hlinkClick r:id="" action="ppaction://noaction"/>
            <a:extLst>
              <a:ext uri="{FF2B5EF4-FFF2-40B4-BE49-F238E27FC236}">
                <a16:creationId xmlns:a16="http://schemas.microsoft.com/office/drawing/2014/main" xmlns="" id="{A425F473-1672-41BC-986B-7A66CCAB0656}"/>
              </a:ext>
            </a:extLst>
          </p:cNvPr>
          <p:cNvSpPr/>
          <p:nvPr/>
        </p:nvSpPr>
        <p:spPr>
          <a:xfrm>
            <a:off x="6432278" y="3322598"/>
            <a:ext cx="4967177" cy="1425864"/>
          </a:xfrm>
          <a:custGeom>
            <a:avLst/>
            <a:gdLst>
              <a:gd name="connsiteX0" fmla="*/ 0 w 10515600"/>
              <a:gd name="connsiteY0" fmla="*/ 142586 h 1425864"/>
              <a:gd name="connsiteX1" fmla="*/ 142586 w 10515600"/>
              <a:gd name="connsiteY1" fmla="*/ 0 h 1425864"/>
              <a:gd name="connsiteX2" fmla="*/ 10373014 w 10515600"/>
              <a:gd name="connsiteY2" fmla="*/ 0 h 1425864"/>
              <a:gd name="connsiteX3" fmla="*/ 10515600 w 10515600"/>
              <a:gd name="connsiteY3" fmla="*/ 142586 h 1425864"/>
              <a:gd name="connsiteX4" fmla="*/ 10515600 w 10515600"/>
              <a:gd name="connsiteY4" fmla="*/ 1283278 h 1425864"/>
              <a:gd name="connsiteX5" fmla="*/ 10373014 w 10515600"/>
              <a:gd name="connsiteY5" fmla="*/ 1425864 h 1425864"/>
              <a:gd name="connsiteX6" fmla="*/ 142586 w 10515600"/>
              <a:gd name="connsiteY6" fmla="*/ 1425864 h 1425864"/>
              <a:gd name="connsiteX7" fmla="*/ 0 w 10515600"/>
              <a:gd name="connsiteY7" fmla="*/ 1283278 h 1425864"/>
              <a:gd name="connsiteX8" fmla="*/ 0 w 10515600"/>
              <a:gd name="connsiteY8" fmla="*/ 142586 h 142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425864">
                <a:moveTo>
                  <a:pt x="0" y="142586"/>
                </a:moveTo>
                <a:cubicBezTo>
                  <a:pt x="0" y="63838"/>
                  <a:pt x="63838" y="0"/>
                  <a:pt x="142586" y="0"/>
                </a:cubicBezTo>
                <a:lnTo>
                  <a:pt x="10373014" y="0"/>
                </a:lnTo>
                <a:cubicBezTo>
                  <a:pt x="10451762" y="0"/>
                  <a:pt x="10515600" y="63838"/>
                  <a:pt x="10515600" y="142586"/>
                </a:cubicBezTo>
                <a:lnTo>
                  <a:pt x="10515600" y="1283278"/>
                </a:lnTo>
                <a:cubicBezTo>
                  <a:pt x="10515600" y="1362026"/>
                  <a:pt x="10451762" y="1425864"/>
                  <a:pt x="10373014" y="1425864"/>
                </a:cubicBezTo>
                <a:lnTo>
                  <a:pt x="142586" y="1425864"/>
                </a:lnTo>
                <a:cubicBezTo>
                  <a:pt x="63838" y="1425864"/>
                  <a:pt x="0" y="1362026"/>
                  <a:pt x="0" y="1283278"/>
                </a:cubicBezTo>
                <a:lnTo>
                  <a:pt x="0" y="142586"/>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8096" tIns="72390" rIns="72391" bIns="72390" numCol="1" spcCol="1270" anchor="ctr" anchorCtr="0">
            <a:noAutofit/>
          </a:bodyPr>
          <a:lstStyle/>
          <a:p>
            <a:pPr marL="285750" lvl="1" indent="-285750" algn="l" defTabSz="666750" rtl="0">
              <a:lnSpc>
                <a:spcPct val="90000"/>
              </a:lnSpc>
              <a:spcBef>
                <a:spcPct val="0"/>
              </a:spcBef>
              <a:spcAft>
                <a:spcPts val="600"/>
              </a:spcAft>
              <a:buFont typeface="Arial" panose="020B0604020202020204" pitchFamily="34" charset="0"/>
              <a:buChar char="•"/>
            </a:pPr>
            <a:r>
              <a:rPr lang="fr-FR" sz="1600" kern="1200" dirty="0">
                <a:solidFill>
                  <a:srgbClr val="253979"/>
                </a:solidFill>
              </a:rPr>
              <a:t>Jeunes</a:t>
            </a:r>
            <a:r>
              <a:rPr lang="fr-FR" sz="1600" kern="1200" baseline="0" dirty="0">
                <a:solidFill>
                  <a:srgbClr val="253979"/>
                </a:solidFill>
              </a:rPr>
              <a:t> majeurs</a:t>
            </a:r>
            <a:endParaRPr lang="fr-FR" sz="1600" kern="1200" dirty="0">
              <a:solidFill>
                <a:srgbClr val="253979"/>
              </a:solidFill>
            </a:endParaRPr>
          </a:p>
          <a:p>
            <a:pPr marL="285750" lvl="1" indent="-285750" algn="l" defTabSz="666750" rtl="0">
              <a:lnSpc>
                <a:spcPct val="90000"/>
              </a:lnSpc>
              <a:spcBef>
                <a:spcPct val="0"/>
              </a:spcBef>
              <a:spcAft>
                <a:spcPts val="600"/>
              </a:spcAft>
              <a:buFont typeface="Arial" panose="020B0604020202020204" pitchFamily="34" charset="0"/>
              <a:buChar char="•"/>
            </a:pPr>
            <a:r>
              <a:rPr lang="fr-FR" sz="1600" kern="1200" baseline="0" dirty="0">
                <a:solidFill>
                  <a:srgbClr val="253979"/>
                </a:solidFill>
              </a:rPr>
              <a:t>Seuls ou en groupes</a:t>
            </a:r>
            <a:endParaRPr lang="fr-FR" sz="1600" kern="1200" dirty="0">
              <a:solidFill>
                <a:srgbClr val="253979"/>
              </a:solidFill>
            </a:endParaRPr>
          </a:p>
        </p:txBody>
      </p:sp>
      <p:grpSp>
        <p:nvGrpSpPr>
          <p:cNvPr id="5" name="Groupe 4"/>
          <p:cNvGrpSpPr/>
          <p:nvPr/>
        </p:nvGrpSpPr>
        <p:grpSpPr>
          <a:xfrm>
            <a:off x="458860" y="1523997"/>
            <a:ext cx="6101592" cy="1571241"/>
            <a:chOff x="5435025" y="1465596"/>
            <a:chExt cx="5948938" cy="1571241"/>
          </a:xfrm>
        </p:grpSpPr>
        <p:sp>
          <p:nvSpPr>
            <p:cNvPr id="13" name="Forme libre : forme 12">
              <a:extLst>
                <a:ext uri="{FF2B5EF4-FFF2-40B4-BE49-F238E27FC236}">
                  <a16:creationId xmlns:a16="http://schemas.microsoft.com/office/drawing/2014/main" xmlns="" id="{474733DA-3D07-486B-8B38-8C7ADD43AC0E}"/>
                </a:ext>
              </a:extLst>
            </p:cNvPr>
            <p:cNvSpPr/>
            <p:nvPr/>
          </p:nvSpPr>
          <p:spPr>
            <a:xfrm>
              <a:off x="5947963" y="1611237"/>
              <a:ext cx="5436000" cy="1425600"/>
            </a:xfrm>
            <a:custGeom>
              <a:avLst/>
              <a:gdLst>
                <a:gd name="connsiteX0" fmla="*/ 0 w 10515600"/>
                <a:gd name="connsiteY0" fmla="*/ 135979 h 1359793"/>
                <a:gd name="connsiteX1" fmla="*/ 135979 w 10515600"/>
                <a:gd name="connsiteY1" fmla="*/ 0 h 1359793"/>
                <a:gd name="connsiteX2" fmla="*/ 10379621 w 10515600"/>
                <a:gd name="connsiteY2" fmla="*/ 0 h 1359793"/>
                <a:gd name="connsiteX3" fmla="*/ 10515600 w 10515600"/>
                <a:gd name="connsiteY3" fmla="*/ 135979 h 1359793"/>
                <a:gd name="connsiteX4" fmla="*/ 10515600 w 10515600"/>
                <a:gd name="connsiteY4" fmla="*/ 1223814 h 1359793"/>
                <a:gd name="connsiteX5" fmla="*/ 10379621 w 10515600"/>
                <a:gd name="connsiteY5" fmla="*/ 1359793 h 1359793"/>
                <a:gd name="connsiteX6" fmla="*/ 135979 w 10515600"/>
                <a:gd name="connsiteY6" fmla="*/ 1359793 h 1359793"/>
                <a:gd name="connsiteX7" fmla="*/ 0 w 10515600"/>
                <a:gd name="connsiteY7" fmla="*/ 1223814 h 1359793"/>
                <a:gd name="connsiteX8" fmla="*/ 0 w 10515600"/>
                <a:gd name="connsiteY8" fmla="*/ 135979 h 135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9793">
                  <a:moveTo>
                    <a:pt x="0" y="135979"/>
                  </a:moveTo>
                  <a:cubicBezTo>
                    <a:pt x="0" y="60880"/>
                    <a:pt x="60880" y="0"/>
                    <a:pt x="135979" y="0"/>
                  </a:cubicBezTo>
                  <a:lnTo>
                    <a:pt x="10379621" y="0"/>
                  </a:lnTo>
                  <a:cubicBezTo>
                    <a:pt x="10454720" y="0"/>
                    <a:pt x="10515600" y="60880"/>
                    <a:pt x="10515600" y="135979"/>
                  </a:cubicBezTo>
                  <a:lnTo>
                    <a:pt x="10515600" y="1223814"/>
                  </a:lnTo>
                  <a:cubicBezTo>
                    <a:pt x="10515600" y="1298913"/>
                    <a:pt x="10454720" y="1359793"/>
                    <a:pt x="10379621" y="1359793"/>
                  </a:cubicBezTo>
                  <a:lnTo>
                    <a:pt x="135979" y="1359793"/>
                  </a:lnTo>
                  <a:cubicBezTo>
                    <a:pt x="60880" y="1359793"/>
                    <a:pt x="0" y="1298913"/>
                    <a:pt x="0" y="1223814"/>
                  </a:cubicBezTo>
                  <a:lnTo>
                    <a:pt x="0" y="13597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7679" tIns="68580" rIns="68581" bIns="68580" numCol="1" spcCol="1270" anchor="ctr" anchorCtr="0">
              <a:noAutofit/>
            </a:bodyPr>
            <a:lstStyle/>
            <a:p>
              <a:pPr marL="285750" lvl="1" indent="-285750" defTabSz="622300">
                <a:spcBef>
                  <a:spcPct val="0"/>
                </a:spcBef>
                <a:spcAft>
                  <a:spcPct val="15000"/>
                </a:spcAft>
                <a:buFont typeface="Arial" panose="020B0604020202020204" pitchFamily="34" charset="0"/>
                <a:buChar char="•"/>
              </a:pPr>
              <a:r>
                <a:rPr lang="fr-FR" sz="1600" dirty="0">
                  <a:solidFill>
                    <a:srgbClr val="253979"/>
                  </a:solidFill>
                </a:rPr>
                <a:t>Familles (monoparentales…)</a:t>
              </a:r>
            </a:p>
            <a:p>
              <a:pPr marL="285750" lvl="1" indent="-285750" defTabSz="622300">
                <a:spcBef>
                  <a:spcPct val="0"/>
                </a:spcBef>
                <a:spcAft>
                  <a:spcPct val="15000"/>
                </a:spcAft>
                <a:buFont typeface="Arial" panose="020B0604020202020204" pitchFamily="34" charset="0"/>
                <a:buChar char="•"/>
              </a:pPr>
              <a:r>
                <a:rPr lang="fr-FR" sz="1600" dirty="0">
                  <a:solidFill>
                    <a:srgbClr val="253979"/>
                  </a:solidFill>
                </a:rPr>
                <a:t>Foyers précaires</a:t>
              </a:r>
            </a:p>
            <a:p>
              <a:pPr marL="285750" lvl="1" indent="-285750" defTabSz="622300">
                <a:spcBef>
                  <a:spcPct val="0"/>
                </a:spcBef>
                <a:spcAft>
                  <a:spcPct val="15000"/>
                </a:spcAft>
                <a:buFont typeface="Arial" panose="020B0604020202020204" pitchFamily="34" charset="0"/>
                <a:buChar char="•"/>
              </a:pPr>
              <a:r>
                <a:rPr lang="fr-FR" sz="1600" dirty="0">
                  <a:solidFill>
                    <a:srgbClr val="253979"/>
                  </a:solidFill>
                </a:rPr>
                <a:t>Personnes en situation de handicap</a:t>
              </a:r>
            </a:p>
            <a:p>
              <a:pPr marL="285750" lvl="1" indent="-285750" defTabSz="622300">
                <a:spcBef>
                  <a:spcPct val="0"/>
                </a:spcBef>
                <a:spcAft>
                  <a:spcPct val="15000"/>
                </a:spcAft>
                <a:buFont typeface="Arial" panose="020B0604020202020204" pitchFamily="34" charset="0"/>
                <a:buChar char="•"/>
              </a:pPr>
              <a:r>
                <a:rPr lang="fr-FR" sz="1600" dirty="0">
                  <a:solidFill>
                    <a:srgbClr val="253979"/>
                  </a:solidFill>
                </a:rPr>
                <a:t>En groupe ou </a:t>
              </a:r>
              <a:r>
                <a:rPr lang="fr-FR" sz="1600" dirty="0" smtClean="0">
                  <a:solidFill>
                    <a:srgbClr val="253979"/>
                  </a:solidFill>
                </a:rPr>
                <a:t>individuel</a:t>
              </a:r>
              <a:endParaRPr lang="fr-FR" sz="1600" dirty="0">
                <a:solidFill>
                  <a:srgbClr val="253979"/>
                </a:solidFill>
              </a:endParaRPr>
            </a:p>
          </p:txBody>
        </p:sp>
        <p:sp>
          <p:nvSpPr>
            <p:cNvPr id="14" name="Rectangle : coins arrondis 13">
              <a:extLst>
                <a:ext uri="{FF2B5EF4-FFF2-40B4-BE49-F238E27FC236}">
                  <a16:creationId xmlns:a16="http://schemas.microsoft.com/office/drawing/2014/main" xmlns="" id="{ACBACE9B-ADA1-42CE-8783-08A59054B224}"/>
                </a:ext>
              </a:extLst>
            </p:cNvPr>
            <p:cNvSpPr/>
            <p:nvPr/>
          </p:nvSpPr>
          <p:spPr>
            <a:xfrm>
              <a:off x="5435025" y="1465596"/>
              <a:ext cx="2595517" cy="1571241"/>
            </a:xfrm>
            <a:prstGeom prst="roundRect">
              <a:avLst>
                <a:gd name="adj" fmla="val 10000"/>
              </a:avLst>
            </a:prstGeom>
            <a:blipFill>
              <a:blip r:embed="rId4">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5" name="Forme libre : forme 14">
            <a:extLst>
              <a:ext uri="{FF2B5EF4-FFF2-40B4-BE49-F238E27FC236}">
                <a16:creationId xmlns:a16="http://schemas.microsoft.com/office/drawing/2014/main" xmlns="" id="{D3B4A8F2-74DE-4F61-9D7F-7BD0387CC9BD}"/>
              </a:ext>
            </a:extLst>
          </p:cNvPr>
          <p:cNvSpPr/>
          <p:nvPr/>
        </p:nvSpPr>
        <p:spPr>
          <a:xfrm>
            <a:off x="947844" y="4855644"/>
            <a:ext cx="4967177" cy="1425600"/>
          </a:xfrm>
          <a:custGeom>
            <a:avLst/>
            <a:gdLst>
              <a:gd name="connsiteX0" fmla="*/ 0 w 10515600"/>
              <a:gd name="connsiteY0" fmla="*/ 135979 h 1359793"/>
              <a:gd name="connsiteX1" fmla="*/ 135979 w 10515600"/>
              <a:gd name="connsiteY1" fmla="*/ 0 h 1359793"/>
              <a:gd name="connsiteX2" fmla="*/ 10379621 w 10515600"/>
              <a:gd name="connsiteY2" fmla="*/ 0 h 1359793"/>
              <a:gd name="connsiteX3" fmla="*/ 10515600 w 10515600"/>
              <a:gd name="connsiteY3" fmla="*/ 135979 h 1359793"/>
              <a:gd name="connsiteX4" fmla="*/ 10515600 w 10515600"/>
              <a:gd name="connsiteY4" fmla="*/ 1223814 h 1359793"/>
              <a:gd name="connsiteX5" fmla="*/ 10379621 w 10515600"/>
              <a:gd name="connsiteY5" fmla="*/ 1359793 h 1359793"/>
              <a:gd name="connsiteX6" fmla="*/ 135979 w 10515600"/>
              <a:gd name="connsiteY6" fmla="*/ 1359793 h 1359793"/>
              <a:gd name="connsiteX7" fmla="*/ 0 w 10515600"/>
              <a:gd name="connsiteY7" fmla="*/ 1223814 h 1359793"/>
              <a:gd name="connsiteX8" fmla="*/ 0 w 10515600"/>
              <a:gd name="connsiteY8" fmla="*/ 135979 h 135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9793">
                <a:moveTo>
                  <a:pt x="0" y="135979"/>
                </a:moveTo>
                <a:cubicBezTo>
                  <a:pt x="0" y="60880"/>
                  <a:pt x="60880" y="0"/>
                  <a:pt x="135979" y="0"/>
                </a:cubicBezTo>
                <a:lnTo>
                  <a:pt x="10379621" y="0"/>
                </a:lnTo>
                <a:cubicBezTo>
                  <a:pt x="10454720" y="0"/>
                  <a:pt x="10515600" y="60880"/>
                  <a:pt x="10515600" y="135979"/>
                </a:cubicBezTo>
                <a:lnTo>
                  <a:pt x="10515600" y="1223814"/>
                </a:lnTo>
                <a:cubicBezTo>
                  <a:pt x="10515600" y="1298913"/>
                  <a:pt x="10454720" y="1359793"/>
                  <a:pt x="10379621" y="1359793"/>
                </a:cubicBezTo>
                <a:lnTo>
                  <a:pt x="135979" y="1359793"/>
                </a:lnTo>
                <a:cubicBezTo>
                  <a:pt x="60880" y="1359793"/>
                  <a:pt x="0" y="1298913"/>
                  <a:pt x="0" y="1223814"/>
                </a:cubicBezTo>
                <a:lnTo>
                  <a:pt x="0" y="13597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7679" tIns="68580" rIns="68581" bIns="68580" numCol="1" spcCol="1270" anchor="ctr" anchorCtr="0">
            <a:noAutofit/>
          </a:bodyPr>
          <a:lstStyle/>
          <a:p>
            <a:pPr marL="285750" lvl="1" indent="-285750" algn="l" defTabSz="622300" rtl="0">
              <a:lnSpc>
                <a:spcPct val="90000"/>
              </a:lnSpc>
              <a:spcBef>
                <a:spcPct val="0"/>
              </a:spcBef>
              <a:spcAft>
                <a:spcPts val="600"/>
              </a:spcAft>
              <a:buFont typeface="Arial" panose="020B0604020202020204" pitchFamily="34" charset="0"/>
              <a:buChar char="•"/>
            </a:pPr>
            <a:r>
              <a:rPr lang="fr-FR" sz="1600" kern="1200" dirty="0" smtClean="0">
                <a:solidFill>
                  <a:srgbClr val="253979"/>
                </a:solidFill>
              </a:rPr>
              <a:t>Jeunes </a:t>
            </a:r>
            <a:r>
              <a:rPr lang="fr-FR" sz="1600" kern="1200" dirty="0">
                <a:solidFill>
                  <a:srgbClr val="253979"/>
                </a:solidFill>
              </a:rPr>
              <a:t>issus des QPV</a:t>
            </a:r>
          </a:p>
          <a:p>
            <a:pPr marL="285750" lvl="1" indent="-285750" algn="l" defTabSz="622300" rtl="0">
              <a:lnSpc>
                <a:spcPct val="90000"/>
              </a:lnSpc>
              <a:spcBef>
                <a:spcPct val="0"/>
              </a:spcBef>
              <a:spcAft>
                <a:spcPts val="600"/>
              </a:spcAft>
              <a:buFont typeface="Arial" panose="020B0604020202020204" pitchFamily="34" charset="0"/>
              <a:buChar char="•"/>
            </a:pPr>
            <a:r>
              <a:rPr lang="fr-FR" sz="1600" kern="1200" dirty="0">
                <a:solidFill>
                  <a:srgbClr val="253979"/>
                </a:solidFill>
              </a:rPr>
              <a:t>En groupe ou individuel</a:t>
            </a:r>
          </a:p>
        </p:txBody>
      </p:sp>
      <p:sp>
        <p:nvSpPr>
          <p:cNvPr id="17" name="Forme libre : forme 16">
            <a:extLst>
              <a:ext uri="{FF2B5EF4-FFF2-40B4-BE49-F238E27FC236}">
                <a16:creationId xmlns:a16="http://schemas.microsoft.com/office/drawing/2014/main" xmlns="" id="{B77D0D56-77ED-4D4F-9D37-E1D9748CE842}"/>
              </a:ext>
            </a:extLst>
          </p:cNvPr>
          <p:cNvSpPr/>
          <p:nvPr/>
        </p:nvSpPr>
        <p:spPr>
          <a:xfrm>
            <a:off x="6475820" y="4860055"/>
            <a:ext cx="5208173" cy="1425600"/>
          </a:xfrm>
          <a:custGeom>
            <a:avLst/>
            <a:gdLst>
              <a:gd name="connsiteX0" fmla="*/ 0 w 10515600"/>
              <a:gd name="connsiteY0" fmla="*/ 135979 h 1359793"/>
              <a:gd name="connsiteX1" fmla="*/ 135979 w 10515600"/>
              <a:gd name="connsiteY1" fmla="*/ 0 h 1359793"/>
              <a:gd name="connsiteX2" fmla="*/ 10379621 w 10515600"/>
              <a:gd name="connsiteY2" fmla="*/ 0 h 1359793"/>
              <a:gd name="connsiteX3" fmla="*/ 10515600 w 10515600"/>
              <a:gd name="connsiteY3" fmla="*/ 135979 h 1359793"/>
              <a:gd name="connsiteX4" fmla="*/ 10515600 w 10515600"/>
              <a:gd name="connsiteY4" fmla="*/ 1223814 h 1359793"/>
              <a:gd name="connsiteX5" fmla="*/ 10379621 w 10515600"/>
              <a:gd name="connsiteY5" fmla="*/ 1359793 h 1359793"/>
              <a:gd name="connsiteX6" fmla="*/ 135979 w 10515600"/>
              <a:gd name="connsiteY6" fmla="*/ 1359793 h 1359793"/>
              <a:gd name="connsiteX7" fmla="*/ 0 w 10515600"/>
              <a:gd name="connsiteY7" fmla="*/ 1223814 h 1359793"/>
              <a:gd name="connsiteX8" fmla="*/ 0 w 10515600"/>
              <a:gd name="connsiteY8" fmla="*/ 135979 h 135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9793">
                <a:moveTo>
                  <a:pt x="0" y="135979"/>
                </a:moveTo>
                <a:cubicBezTo>
                  <a:pt x="0" y="60880"/>
                  <a:pt x="60880" y="0"/>
                  <a:pt x="135979" y="0"/>
                </a:cubicBezTo>
                <a:lnTo>
                  <a:pt x="10379621" y="0"/>
                </a:lnTo>
                <a:cubicBezTo>
                  <a:pt x="10454720" y="0"/>
                  <a:pt x="10515600" y="60880"/>
                  <a:pt x="10515600" y="135979"/>
                </a:cubicBezTo>
                <a:lnTo>
                  <a:pt x="10515600" y="1223814"/>
                </a:lnTo>
                <a:cubicBezTo>
                  <a:pt x="10515600" y="1298913"/>
                  <a:pt x="10454720" y="1359793"/>
                  <a:pt x="10379621" y="1359793"/>
                </a:cubicBezTo>
                <a:lnTo>
                  <a:pt x="135979" y="1359793"/>
                </a:lnTo>
                <a:cubicBezTo>
                  <a:pt x="60880" y="1359793"/>
                  <a:pt x="0" y="1298913"/>
                  <a:pt x="0" y="1223814"/>
                </a:cubicBezTo>
                <a:lnTo>
                  <a:pt x="0" y="13597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7679" tIns="68580" rIns="68581" bIns="68580" numCol="1" spcCol="1270" anchor="ctr" anchorCtr="0">
            <a:noAutofit/>
          </a:bodyPr>
          <a:lstStyle/>
          <a:p>
            <a:pPr marL="285750" lvl="1" indent="-285750" algn="l" defTabSz="622300" rtl="0">
              <a:lnSpc>
                <a:spcPct val="90000"/>
              </a:lnSpc>
              <a:spcBef>
                <a:spcPct val="0"/>
              </a:spcBef>
              <a:spcAft>
                <a:spcPts val="600"/>
              </a:spcAft>
              <a:buFont typeface="Arial" panose="020B0604020202020204" pitchFamily="34" charset="0"/>
              <a:buChar char="•"/>
            </a:pPr>
            <a:r>
              <a:rPr lang="fr-FR" sz="1600" kern="1200" dirty="0" smtClean="0">
                <a:solidFill>
                  <a:srgbClr val="253979"/>
                </a:solidFill>
              </a:rPr>
              <a:t>Travailleurs </a:t>
            </a:r>
            <a:r>
              <a:rPr lang="fr-FR" sz="1600" kern="1200" dirty="0">
                <a:solidFill>
                  <a:srgbClr val="253979"/>
                </a:solidFill>
              </a:rPr>
              <a:t>en ESAT</a:t>
            </a:r>
          </a:p>
          <a:p>
            <a:pPr marL="285750" lvl="1" indent="-285750" algn="l" defTabSz="622300" rtl="0">
              <a:lnSpc>
                <a:spcPct val="90000"/>
              </a:lnSpc>
              <a:spcBef>
                <a:spcPct val="0"/>
              </a:spcBef>
              <a:spcAft>
                <a:spcPts val="600"/>
              </a:spcAft>
              <a:buFont typeface="Arial" panose="020B0604020202020204" pitchFamily="34" charset="0"/>
              <a:buChar char="•"/>
            </a:pPr>
            <a:r>
              <a:rPr lang="fr-FR" sz="1600" kern="1200" dirty="0">
                <a:solidFill>
                  <a:srgbClr val="253979"/>
                </a:solidFill>
              </a:rPr>
              <a:t>Anciens travailleurs en ESAT</a:t>
            </a:r>
          </a:p>
          <a:p>
            <a:pPr marL="285750" lvl="1" indent="-285750" algn="l" defTabSz="622300" rtl="0">
              <a:lnSpc>
                <a:spcPct val="90000"/>
              </a:lnSpc>
              <a:spcBef>
                <a:spcPct val="0"/>
              </a:spcBef>
              <a:spcAft>
                <a:spcPts val="600"/>
              </a:spcAft>
              <a:buFont typeface="Arial" panose="020B0604020202020204" pitchFamily="34" charset="0"/>
              <a:buChar char="•"/>
            </a:pPr>
            <a:r>
              <a:rPr lang="fr-FR" sz="1600" kern="1200" dirty="0">
                <a:solidFill>
                  <a:srgbClr val="253979"/>
                </a:solidFill>
              </a:rPr>
              <a:t>En groupe ou individuel</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797" y="4792546"/>
            <a:ext cx="1579562" cy="157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809" y="3371329"/>
            <a:ext cx="2162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6781" y="5168733"/>
            <a:ext cx="2158964" cy="69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7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200" dirty="0" smtClean="0"/>
              <a:t>Aides aux Projets Vacances</a:t>
            </a:r>
            <a:endParaRPr lang="fr-FR" sz="3200" dirty="0"/>
          </a:p>
        </p:txBody>
      </p:sp>
      <p:sp>
        <p:nvSpPr>
          <p:cNvPr id="3" name="Sous-titre 2"/>
          <p:cNvSpPr>
            <a:spLocks noGrp="1"/>
          </p:cNvSpPr>
          <p:nvPr>
            <p:ph type="subTitle" idx="1"/>
          </p:nvPr>
        </p:nvSpPr>
        <p:spPr/>
        <p:txBody>
          <a:bodyPr/>
          <a:lstStyle/>
          <a:p>
            <a:r>
              <a:rPr lang="fr-FR" sz="2700" dirty="0" smtClean="0"/>
              <a:t>Le soutien aux projets associatifs </a:t>
            </a:r>
          </a:p>
          <a:p>
            <a:r>
              <a:rPr lang="fr-FR" sz="2700" dirty="0" smtClean="0"/>
              <a:t>pour les publics précaires</a:t>
            </a:r>
            <a:endParaRPr lang="fr-FR" sz="2700" baseline="0" dirty="0" smtClean="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755" y="4629791"/>
            <a:ext cx="3162507" cy="1575626"/>
          </a:xfrm>
          <a:prstGeom prst="rect">
            <a:avLst/>
          </a:prstGeom>
        </p:spPr>
      </p:pic>
    </p:spTree>
    <p:extLst>
      <p:ext uri="{BB962C8B-B14F-4D97-AF65-F5344CB8AC3E}">
        <p14:creationId xmlns:p14="http://schemas.microsoft.com/office/powerpoint/2010/main" val="2359169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à coins arrondis 46"/>
          <p:cNvSpPr/>
          <p:nvPr/>
        </p:nvSpPr>
        <p:spPr>
          <a:xfrm>
            <a:off x="5990773" y="1366464"/>
            <a:ext cx="3077022" cy="1275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à coins arrondis 70"/>
          <p:cNvSpPr/>
          <p:nvPr/>
        </p:nvSpPr>
        <p:spPr>
          <a:xfrm>
            <a:off x="3283858" y="4963835"/>
            <a:ext cx="3077023" cy="1265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3265718" y="1373721"/>
            <a:ext cx="3077022" cy="1275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pPr algn="l"/>
            <a:r>
              <a:rPr lang="fr-FR" dirty="0" smtClean="0"/>
              <a:t>Une réponse à un besoin spécifique</a:t>
            </a:r>
            <a:endParaRPr lang="fr-FR" dirty="0"/>
          </a:p>
        </p:txBody>
      </p:sp>
      <p:sp>
        <p:nvSpPr>
          <p:cNvPr id="62" name="Rectangle à coins arrondis 61"/>
          <p:cNvSpPr/>
          <p:nvPr/>
        </p:nvSpPr>
        <p:spPr>
          <a:xfrm>
            <a:off x="6008914" y="3205145"/>
            <a:ext cx="3077022" cy="1279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à coins arrondis 64"/>
          <p:cNvSpPr/>
          <p:nvPr/>
        </p:nvSpPr>
        <p:spPr>
          <a:xfrm>
            <a:off x="3283859" y="3197888"/>
            <a:ext cx="3077022" cy="1279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624111" y="1344334"/>
            <a:ext cx="10987307" cy="1350306"/>
            <a:chOff x="624111" y="1344334"/>
            <a:chExt cx="10987307" cy="1350306"/>
          </a:xfrm>
        </p:grpSpPr>
        <p:sp>
          <p:nvSpPr>
            <p:cNvPr id="48" name="Rectangle à coins arrondis 47"/>
            <p:cNvSpPr/>
            <p:nvPr/>
          </p:nvSpPr>
          <p:spPr>
            <a:xfrm>
              <a:off x="8690423" y="1457228"/>
              <a:ext cx="2920995" cy="11589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624111" y="1344334"/>
              <a:ext cx="2801257" cy="13503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endParaRPr lang="fr-FR" sz="2000" dirty="0">
                <a:solidFill>
                  <a:schemeClr val="bg1"/>
                </a:solidFill>
              </a:endParaRPr>
            </a:p>
          </p:txBody>
        </p:sp>
        <p:sp>
          <p:nvSpPr>
            <p:cNvPr id="45" name="Rectangle à coins arrondis 44"/>
            <p:cNvSpPr/>
            <p:nvPr/>
          </p:nvSpPr>
          <p:spPr>
            <a:xfrm>
              <a:off x="6034315" y="1457228"/>
              <a:ext cx="2920995" cy="115892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à coins arrondis 43"/>
            <p:cNvSpPr/>
            <p:nvPr/>
          </p:nvSpPr>
          <p:spPr>
            <a:xfrm>
              <a:off x="3363689" y="1457228"/>
              <a:ext cx="2844798" cy="11589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smtClean="0">
                  <a:solidFill>
                    <a:schemeClr val="tx2"/>
                  </a:solidFill>
                </a:rPr>
                <a:t>Cumul de freins: financiers, organisationnels, psychologiques, sanitaires,…</a:t>
              </a:r>
              <a:endParaRPr lang="fr-FR" sz="1600" b="1" dirty="0">
                <a:solidFill>
                  <a:schemeClr val="tx2"/>
                </a:solidFill>
              </a:endParaRPr>
            </a:p>
          </p:txBody>
        </p:sp>
        <p:sp>
          <p:nvSpPr>
            <p:cNvPr id="73" name="ZoneTexte 72"/>
            <p:cNvSpPr txBox="1"/>
            <p:nvPr/>
          </p:nvSpPr>
          <p:spPr>
            <a:xfrm>
              <a:off x="6295566" y="1673365"/>
              <a:ext cx="2623466" cy="757130"/>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Des freins qui rejoignent ceux à l’insertion sociale des publics précaires</a:t>
              </a:r>
              <a:endParaRPr lang="fr-FR" sz="1600" b="1" dirty="0">
                <a:solidFill>
                  <a:schemeClr val="tx2"/>
                </a:solidFill>
              </a:endParaRPr>
            </a:p>
          </p:txBody>
        </p:sp>
        <p:sp>
          <p:nvSpPr>
            <p:cNvPr id="77" name="ZoneTexte 76"/>
            <p:cNvSpPr txBox="1"/>
            <p:nvPr/>
          </p:nvSpPr>
          <p:spPr>
            <a:xfrm>
              <a:off x="660393" y="1542739"/>
              <a:ext cx="2623466" cy="923330"/>
            </a:xfrm>
            <a:prstGeom prst="rect">
              <a:avLst/>
            </a:prstGeom>
            <a:noFill/>
          </p:spPr>
          <p:txBody>
            <a:bodyPr wrap="square" rtlCol="0">
              <a:spAutoFit/>
            </a:bodyPr>
            <a:lstStyle/>
            <a:p>
              <a:pPr lvl="0" algn="ctr"/>
              <a:r>
                <a:rPr lang="fr-FR" b="1" dirty="0">
                  <a:solidFill>
                    <a:schemeClr val="bg1"/>
                  </a:solidFill>
                  <a:latin typeface="+mj-lt"/>
                </a:rPr>
                <a:t>Une </a:t>
              </a:r>
              <a:r>
                <a:rPr lang="fr-FR" b="1" dirty="0" smtClean="0">
                  <a:solidFill>
                    <a:schemeClr val="bg1"/>
                  </a:solidFill>
                  <a:latin typeface="+mj-lt"/>
                </a:rPr>
                <a:t>problématique :  </a:t>
              </a:r>
              <a:r>
                <a:rPr lang="fr-FR" dirty="0" smtClean="0">
                  <a:solidFill>
                    <a:schemeClr val="bg1"/>
                  </a:solidFill>
                  <a:latin typeface="+mj-lt"/>
                </a:rPr>
                <a:t>l’exclusion des vacances</a:t>
              </a:r>
              <a:endParaRPr lang="fr-FR" sz="2000" dirty="0">
                <a:solidFill>
                  <a:schemeClr val="bg1"/>
                </a:solidFill>
                <a:latin typeface="+mj-lt"/>
              </a:endParaRPr>
            </a:p>
          </p:txBody>
        </p:sp>
        <p:sp>
          <p:nvSpPr>
            <p:cNvPr id="78" name="ZoneTexte 77"/>
            <p:cNvSpPr txBox="1"/>
            <p:nvPr/>
          </p:nvSpPr>
          <p:spPr>
            <a:xfrm>
              <a:off x="9136447" y="1565790"/>
              <a:ext cx="2474971" cy="978729"/>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Les vacances comme un outil d’intervention au service de la cohésion sociale</a:t>
              </a:r>
              <a:endParaRPr lang="fr-FR" sz="1600" b="1" dirty="0">
                <a:solidFill>
                  <a:schemeClr val="tx2"/>
                </a:solidFill>
              </a:endParaRPr>
            </a:p>
          </p:txBody>
        </p:sp>
      </p:grpSp>
      <p:grpSp>
        <p:nvGrpSpPr>
          <p:cNvPr id="6" name="Groupe 5"/>
          <p:cNvGrpSpPr/>
          <p:nvPr/>
        </p:nvGrpSpPr>
        <p:grpSpPr>
          <a:xfrm>
            <a:off x="642252" y="3139376"/>
            <a:ext cx="10987307" cy="1353826"/>
            <a:chOff x="642252" y="3139376"/>
            <a:chExt cx="10987307" cy="1353826"/>
          </a:xfrm>
        </p:grpSpPr>
        <p:sp>
          <p:nvSpPr>
            <p:cNvPr id="61" name="Rectangle à coins arrondis 60"/>
            <p:cNvSpPr/>
            <p:nvPr/>
          </p:nvSpPr>
          <p:spPr>
            <a:xfrm>
              <a:off x="8708564" y="3238002"/>
              <a:ext cx="2920995" cy="11619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solidFill>
                  <a:schemeClr val="tx2"/>
                </a:solidFill>
              </a:endParaRPr>
            </a:p>
          </p:txBody>
        </p:sp>
        <p:sp>
          <p:nvSpPr>
            <p:cNvPr id="64" name="Rectangle à coins arrondis 63"/>
            <p:cNvSpPr/>
            <p:nvPr/>
          </p:nvSpPr>
          <p:spPr>
            <a:xfrm>
              <a:off x="6037942" y="3252516"/>
              <a:ext cx="2920995"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p>
          </p:txBody>
        </p:sp>
        <p:grpSp>
          <p:nvGrpSpPr>
            <p:cNvPr id="3" name="Groupe 2"/>
            <p:cNvGrpSpPr/>
            <p:nvPr/>
          </p:nvGrpSpPr>
          <p:grpSpPr>
            <a:xfrm>
              <a:off x="642252" y="3139376"/>
              <a:ext cx="10853059" cy="1353826"/>
              <a:chOff x="642252" y="3139376"/>
              <a:chExt cx="10853059" cy="1353826"/>
            </a:xfrm>
          </p:grpSpPr>
          <p:sp>
            <p:nvSpPr>
              <p:cNvPr id="63" name="Rectangle 62"/>
              <p:cNvSpPr/>
              <p:nvPr/>
            </p:nvSpPr>
            <p:spPr>
              <a:xfrm>
                <a:off x="642252" y="3139376"/>
                <a:ext cx="2801257" cy="135382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r>
                  <a:rPr lang="fr-FR" b="1" dirty="0">
                    <a:solidFill>
                      <a:schemeClr val="bg1"/>
                    </a:solidFill>
                  </a:rPr>
                  <a:t>Un programme de l’ANCV</a:t>
                </a:r>
              </a:p>
            </p:txBody>
          </p:sp>
          <p:sp>
            <p:nvSpPr>
              <p:cNvPr id="66" name="Rectangle à coins arrondis 65"/>
              <p:cNvSpPr/>
              <p:nvPr/>
            </p:nvSpPr>
            <p:spPr>
              <a:xfrm>
                <a:off x="3381830" y="3252518"/>
                <a:ext cx="2844798"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a:solidFill>
                      <a:schemeClr val="tx2"/>
                    </a:solidFill>
                  </a:rPr>
                  <a:t>Des séjours de </a:t>
                </a:r>
                <a:r>
                  <a:rPr lang="fr-FR" sz="1600" b="1" dirty="0" smtClean="0">
                    <a:solidFill>
                      <a:schemeClr val="tx2"/>
                    </a:solidFill>
                  </a:rPr>
                  <a:t>4 jours minimum, 15 jours maximum</a:t>
                </a:r>
                <a:endParaRPr lang="fr-FR" sz="1600" dirty="0">
                  <a:solidFill>
                    <a:schemeClr val="tx2"/>
                  </a:solidFill>
                </a:endParaRPr>
              </a:p>
            </p:txBody>
          </p:sp>
          <p:sp>
            <p:nvSpPr>
              <p:cNvPr id="79" name="ZoneTexte 78"/>
              <p:cNvSpPr txBox="1"/>
              <p:nvPr/>
            </p:nvSpPr>
            <p:spPr>
              <a:xfrm>
                <a:off x="6295566" y="3456546"/>
                <a:ext cx="2623466" cy="757130"/>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Coût du séjour plafonné et cofinancement obligatoire</a:t>
                </a:r>
                <a:endParaRPr lang="fr-FR" sz="1600" dirty="0">
                  <a:solidFill>
                    <a:schemeClr val="tx2"/>
                  </a:solidFill>
                </a:endParaRPr>
              </a:p>
            </p:txBody>
          </p:sp>
          <p:sp>
            <p:nvSpPr>
              <p:cNvPr id="80" name="ZoneTexte 79"/>
              <p:cNvSpPr txBox="1"/>
              <p:nvPr/>
            </p:nvSpPr>
            <p:spPr>
              <a:xfrm>
                <a:off x="9209014" y="3573093"/>
                <a:ext cx="2286297" cy="535531"/>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Projet individuel ou collectif</a:t>
                </a:r>
                <a:endParaRPr lang="fr-FR" sz="1600" b="1" dirty="0">
                  <a:solidFill>
                    <a:schemeClr val="tx2"/>
                  </a:solidFill>
                </a:endParaRPr>
              </a:p>
            </p:txBody>
          </p:sp>
        </p:grpSp>
      </p:grpSp>
      <p:grpSp>
        <p:nvGrpSpPr>
          <p:cNvPr id="7" name="Groupe 6"/>
          <p:cNvGrpSpPr/>
          <p:nvPr/>
        </p:nvGrpSpPr>
        <p:grpSpPr>
          <a:xfrm>
            <a:off x="642252" y="4958701"/>
            <a:ext cx="10987307" cy="1353826"/>
            <a:chOff x="642252" y="4958701"/>
            <a:chExt cx="10987307" cy="1353826"/>
          </a:xfrm>
        </p:grpSpPr>
        <p:sp>
          <p:nvSpPr>
            <p:cNvPr id="37" name="Rectangle à coins arrondis 36"/>
            <p:cNvSpPr/>
            <p:nvPr/>
          </p:nvSpPr>
          <p:spPr>
            <a:xfrm>
              <a:off x="8708564" y="5057327"/>
              <a:ext cx="2920995" cy="11619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solidFill>
                  <a:schemeClr val="tx2"/>
                </a:solidFill>
              </a:endParaRPr>
            </a:p>
          </p:txBody>
        </p:sp>
        <p:sp>
          <p:nvSpPr>
            <p:cNvPr id="38" name="Rectangle à coins arrondis 37"/>
            <p:cNvSpPr/>
            <p:nvPr/>
          </p:nvSpPr>
          <p:spPr>
            <a:xfrm>
              <a:off x="6037942" y="5071841"/>
              <a:ext cx="2920995"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endParaRPr lang="fr-FR" dirty="0"/>
            </a:p>
          </p:txBody>
        </p:sp>
        <p:grpSp>
          <p:nvGrpSpPr>
            <p:cNvPr id="39" name="Groupe 38"/>
            <p:cNvGrpSpPr/>
            <p:nvPr/>
          </p:nvGrpSpPr>
          <p:grpSpPr>
            <a:xfrm>
              <a:off x="642252" y="4958701"/>
              <a:ext cx="10853059" cy="1353826"/>
              <a:chOff x="642252" y="3139376"/>
              <a:chExt cx="10853059" cy="1353826"/>
            </a:xfrm>
          </p:grpSpPr>
          <p:sp>
            <p:nvSpPr>
              <p:cNvPr id="40" name="Rectangle 39"/>
              <p:cNvSpPr/>
              <p:nvPr/>
            </p:nvSpPr>
            <p:spPr>
              <a:xfrm>
                <a:off x="642252" y="3139376"/>
                <a:ext cx="2801257" cy="1353826"/>
              </a:xfrm>
              <a:prstGeom prst="rect">
                <a:avLst/>
              </a:prstGeom>
              <a:solidFill>
                <a:srgbClr val="FD4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22350">
                  <a:lnSpc>
                    <a:spcPct val="90000"/>
                  </a:lnSpc>
                  <a:spcBef>
                    <a:spcPct val="0"/>
                  </a:spcBef>
                  <a:spcAft>
                    <a:spcPct val="35000"/>
                  </a:spcAft>
                </a:pPr>
                <a:r>
                  <a:rPr lang="fr-FR" b="1" dirty="0" smtClean="0">
                    <a:solidFill>
                      <a:schemeClr val="bg1"/>
                    </a:solidFill>
                  </a:rPr>
                  <a:t>Ce que cela implique</a:t>
                </a:r>
                <a:endParaRPr lang="fr-FR" b="1" dirty="0">
                  <a:solidFill>
                    <a:schemeClr val="bg1"/>
                  </a:solidFill>
                </a:endParaRPr>
              </a:p>
            </p:txBody>
          </p:sp>
          <p:sp>
            <p:nvSpPr>
              <p:cNvPr id="41" name="Rectangle à coins arrondis 40"/>
              <p:cNvSpPr/>
              <p:nvPr/>
            </p:nvSpPr>
            <p:spPr>
              <a:xfrm>
                <a:off x="3381830" y="3252518"/>
                <a:ext cx="2844798" cy="11619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fr-FR" sz="1600" b="1" dirty="0" smtClean="0">
                    <a:solidFill>
                      <a:schemeClr val="tx2"/>
                    </a:solidFill>
                  </a:rPr>
                  <a:t>Un porteur local rattaché ou rattachable  à un partenaire national</a:t>
                </a:r>
                <a:endParaRPr lang="fr-FR" sz="1600" dirty="0">
                  <a:solidFill>
                    <a:schemeClr val="tx2"/>
                  </a:solidFill>
                </a:endParaRPr>
              </a:p>
            </p:txBody>
          </p:sp>
          <p:sp>
            <p:nvSpPr>
              <p:cNvPr id="42" name="ZoneTexte 41"/>
              <p:cNvSpPr txBox="1"/>
              <p:nvPr/>
            </p:nvSpPr>
            <p:spPr>
              <a:xfrm>
                <a:off x="6295566" y="3558144"/>
                <a:ext cx="2623466" cy="535531"/>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Accompagnement social nécessaire</a:t>
                </a:r>
                <a:endParaRPr lang="fr-FR" sz="1600" dirty="0">
                  <a:solidFill>
                    <a:schemeClr val="tx2"/>
                  </a:solidFill>
                </a:endParaRPr>
              </a:p>
            </p:txBody>
          </p:sp>
          <p:sp>
            <p:nvSpPr>
              <p:cNvPr id="49" name="ZoneTexte 48"/>
              <p:cNvSpPr txBox="1"/>
              <p:nvPr/>
            </p:nvSpPr>
            <p:spPr>
              <a:xfrm>
                <a:off x="9209014" y="3573093"/>
                <a:ext cx="2286297" cy="535531"/>
              </a:xfrm>
              <a:prstGeom prst="rect">
                <a:avLst/>
              </a:prstGeom>
              <a:noFill/>
            </p:spPr>
            <p:txBody>
              <a:bodyPr wrap="square" rtlCol="0">
                <a:spAutoFit/>
              </a:bodyPr>
              <a:lstStyle/>
              <a:p>
                <a:pPr lvl="0" algn="ctr" defTabSz="666750">
                  <a:lnSpc>
                    <a:spcPct val="90000"/>
                  </a:lnSpc>
                  <a:spcBef>
                    <a:spcPct val="0"/>
                  </a:spcBef>
                  <a:spcAft>
                    <a:spcPct val="35000"/>
                  </a:spcAft>
                </a:pPr>
                <a:r>
                  <a:rPr lang="fr-FR" sz="1600" b="1" dirty="0" smtClean="0">
                    <a:solidFill>
                      <a:schemeClr val="tx2"/>
                    </a:solidFill>
                  </a:rPr>
                  <a:t>Des aides versées en Chèques-Vacances</a:t>
                </a:r>
                <a:endParaRPr lang="fr-FR" sz="1600" b="1" dirty="0">
                  <a:solidFill>
                    <a:schemeClr val="tx2"/>
                  </a:solidFill>
                </a:endParaRPr>
              </a:p>
            </p:txBody>
          </p:sp>
        </p:grpSp>
      </p:grpSp>
    </p:spTree>
    <p:extLst>
      <p:ext uri="{BB962C8B-B14F-4D97-AF65-F5344CB8AC3E}">
        <p14:creationId xmlns:p14="http://schemas.microsoft.com/office/powerpoint/2010/main" val="225641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Mouvement international ATD Quart Monde | Linke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517" y="5465776"/>
            <a:ext cx="1392224" cy="13922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roix-Rouge française - Mainvilliers - Site officiel de la comm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80" y="5035808"/>
            <a:ext cx="2528352" cy="182219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Autofit/>
          </a:bodyPr>
          <a:lstStyle/>
          <a:p>
            <a:pPr algn="l"/>
            <a:r>
              <a:rPr lang="fr-FR" baseline="0" dirty="0" smtClean="0"/>
              <a:t>Un outil innovant d’accompagnement </a:t>
            </a:r>
            <a:br>
              <a:rPr lang="fr-FR" baseline="0" dirty="0" smtClean="0"/>
            </a:br>
            <a:r>
              <a:rPr lang="fr-FR" baseline="0" dirty="0" smtClean="0"/>
              <a:t>pour vos publics</a:t>
            </a:r>
            <a:endParaRPr lang="fr-FR" dirty="0"/>
          </a:p>
        </p:txBody>
      </p:sp>
      <p:sp>
        <p:nvSpPr>
          <p:cNvPr id="3" name="Espace réservé du contenu 2"/>
          <p:cNvSpPr>
            <a:spLocks noGrp="1"/>
          </p:cNvSpPr>
          <p:nvPr>
            <p:ph idx="1"/>
          </p:nvPr>
        </p:nvSpPr>
        <p:spPr>
          <a:xfrm>
            <a:off x="675083" y="1337842"/>
            <a:ext cx="10515600" cy="607076"/>
          </a:xfrm>
        </p:spPr>
        <p:txBody>
          <a:bodyPr>
            <a:normAutofit/>
          </a:bodyPr>
          <a:lstStyle/>
          <a:p>
            <a:pPr marL="0" lvl="0" indent="0">
              <a:buNone/>
            </a:pPr>
            <a:r>
              <a:rPr lang="fr-FR" sz="2400" dirty="0" smtClean="0">
                <a:solidFill>
                  <a:schemeClr val="tx2"/>
                </a:solidFill>
              </a:rPr>
              <a:t>Des effets bénéfiques pour l’accompagnement des publics fragiles</a:t>
            </a:r>
            <a:endParaRPr lang="fr-FR" sz="2400" baseline="0" dirty="0" smtClean="0">
              <a:solidFill>
                <a:schemeClr val="tx2"/>
              </a:solidFill>
            </a:endParaRPr>
          </a:p>
        </p:txBody>
      </p:sp>
      <p:graphicFrame>
        <p:nvGraphicFramePr>
          <p:cNvPr id="20" name="Diagramme 19"/>
          <p:cNvGraphicFramePr/>
          <p:nvPr>
            <p:extLst>
              <p:ext uri="{D42A27DB-BD31-4B8C-83A1-F6EECF244321}">
                <p14:modId xmlns:p14="http://schemas.microsoft.com/office/powerpoint/2010/main" val="204348528"/>
              </p:ext>
            </p:extLst>
          </p:nvPr>
        </p:nvGraphicFramePr>
        <p:xfrm>
          <a:off x="4156843" y="2703701"/>
          <a:ext cx="7892407" cy="32228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Image 14"/>
          <p:cNvPicPr>
            <a:picLocks noChangeAspect="1"/>
          </p:cNvPicPr>
          <p:nvPr/>
        </p:nvPicPr>
        <p:blipFill>
          <a:blip r:embed="rId10">
            <a:duotone>
              <a:schemeClr val="accent2">
                <a:shade val="45000"/>
                <a:satMod val="135000"/>
              </a:schemeClr>
              <a:prstClr val="white"/>
            </a:duotone>
          </a:blip>
          <a:stretch>
            <a:fillRect/>
          </a:stretch>
        </p:blipFill>
        <p:spPr>
          <a:xfrm>
            <a:off x="4489715" y="2978761"/>
            <a:ext cx="452614" cy="418417"/>
          </a:xfrm>
          <a:prstGeom prst="rect">
            <a:avLst/>
          </a:prstGeom>
          <a:ln>
            <a:noFill/>
          </a:ln>
        </p:spPr>
      </p:pic>
      <p:pic>
        <p:nvPicPr>
          <p:cNvPr id="17" name="Image 16"/>
          <p:cNvPicPr>
            <a:picLocks noChangeAspect="1"/>
          </p:cNvPicPr>
          <p:nvPr/>
        </p:nvPicPr>
        <p:blipFill>
          <a:blip r:embed="rId10">
            <a:duotone>
              <a:schemeClr val="accent2">
                <a:shade val="45000"/>
                <a:satMod val="135000"/>
              </a:schemeClr>
              <a:prstClr val="white"/>
            </a:duotone>
          </a:blip>
          <a:stretch>
            <a:fillRect/>
          </a:stretch>
        </p:blipFill>
        <p:spPr>
          <a:xfrm>
            <a:off x="4792806" y="3737067"/>
            <a:ext cx="452614" cy="418417"/>
          </a:xfrm>
          <a:prstGeom prst="rect">
            <a:avLst/>
          </a:prstGeom>
          <a:ln>
            <a:noFill/>
          </a:ln>
        </p:spPr>
      </p:pic>
      <p:pic>
        <p:nvPicPr>
          <p:cNvPr id="18" name="Image 17"/>
          <p:cNvPicPr>
            <a:picLocks noChangeAspect="1"/>
          </p:cNvPicPr>
          <p:nvPr/>
        </p:nvPicPr>
        <p:blipFill>
          <a:blip r:embed="rId10">
            <a:duotone>
              <a:schemeClr val="accent2">
                <a:shade val="45000"/>
                <a:satMod val="135000"/>
              </a:schemeClr>
              <a:prstClr val="white"/>
            </a:duotone>
          </a:blip>
          <a:stretch>
            <a:fillRect/>
          </a:stretch>
        </p:blipFill>
        <p:spPr>
          <a:xfrm>
            <a:off x="4795379" y="4478811"/>
            <a:ext cx="452614" cy="418417"/>
          </a:xfrm>
          <a:prstGeom prst="rect">
            <a:avLst/>
          </a:prstGeom>
          <a:ln>
            <a:noFill/>
          </a:ln>
        </p:spPr>
      </p:pic>
      <p:pic>
        <p:nvPicPr>
          <p:cNvPr id="21" name="Image 20"/>
          <p:cNvPicPr>
            <a:picLocks noChangeAspect="1"/>
          </p:cNvPicPr>
          <p:nvPr/>
        </p:nvPicPr>
        <p:blipFill>
          <a:blip r:embed="rId10">
            <a:duotone>
              <a:schemeClr val="accent2">
                <a:shade val="45000"/>
                <a:satMod val="135000"/>
              </a:schemeClr>
              <a:prstClr val="white"/>
            </a:duotone>
          </a:blip>
          <a:stretch>
            <a:fillRect/>
          </a:stretch>
        </p:blipFill>
        <p:spPr>
          <a:xfrm>
            <a:off x="4491897" y="5220393"/>
            <a:ext cx="452614" cy="418417"/>
          </a:xfrm>
          <a:prstGeom prst="rect">
            <a:avLst/>
          </a:prstGeom>
          <a:ln>
            <a:noFill/>
          </a:ln>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931" y="1965868"/>
            <a:ext cx="1967324" cy="100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harte des centres sociaux - Centre social itinérant AJR - Cambrésis : Centre  social itinérant AJR – Cambrési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931" y="3939515"/>
            <a:ext cx="1773025" cy="176956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50177" y="2111570"/>
            <a:ext cx="1979004" cy="906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931" y="3043997"/>
            <a:ext cx="2229691" cy="70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1038" y="3233538"/>
            <a:ext cx="2349182" cy="103364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9517" y="4279479"/>
            <a:ext cx="1235497" cy="123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66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graphicEl>
                                              <a:dgm id="{53C4B011-D721-46A0-A975-3C18DF63FE3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graphicEl>
                                              <a:dgm id="{F77BE285-C6AC-4026-9D08-A6056930B85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graphicEl>
                                              <a:dgm id="{FBE54739-7EF1-44BF-92DC-0D4780E2B384}"/>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graphicEl>
                                              <a:dgm id="{A80B714A-B266-4F3A-94C2-84CCBEA6973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graphicEl>
                                              <a:dgm id="{F99C8831-538E-423E-A0A7-79AE1359CB25}"/>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graphicEl>
                                              <a:dgm id="{3BBE8D4E-309F-44B3-A41C-4B3128FB35C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graphicEl>
                                              <a:dgm id="{78912BE4-9D22-443F-B3DD-D1E414C3189F}"/>
                                            </p:graphic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graphicEl>
                                              <a:dgm id="{2BB449B1-7779-40D0-BCA8-072A90D47D47}"/>
                                            </p:graphic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graphicEl>
                                              <a:dgm id="{F187C6E0-F2BB-4D4A-A284-4C9F1EF1F8F1}"/>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theme/theme1.xml><?xml version="1.0" encoding="utf-8"?>
<a:theme xmlns:a="http://schemas.openxmlformats.org/drawingml/2006/main" name="ANCV">
  <a:themeElements>
    <a:clrScheme name="ANCV">
      <a:dk1>
        <a:sysClr val="windowText" lastClr="000000"/>
      </a:dk1>
      <a:lt1>
        <a:sysClr val="window" lastClr="FFFFFF"/>
      </a:lt1>
      <a:dk2>
        <a:srgbClr val="253979"/>
      </a:dk2>
      <a:lt2>
        <a:srgbClr val="C8B8A3"/>
      </a:lt2>
      <a:accent1>
        <a:srgbClr val="4DC0E2"/>
      </a:accent1>
      <a:accent2>
        <a:srgbClr val="CC0226"/>
      </a:accent2>
      <a:accent3>
        <a:srgbClr val="8ABF39"/>
      </a:accent3>
      <a:accent4>
        <a:srgbClr val="F2BE5C"/>
      </a:accent4>
      <a:accent5>
        <a:srgbClr val="253979"/>
      </a:accent5>
      <a:accent6>
        <a:srgbClr val="83167C"/>
      </a:accent6>
      <a:hlink>
        <a:srgbClr val="005169"/>
      </a:hlink>
      <a:folHlink>
        <a:srgbClr val="655A9F"/>
      </a:folHlink>
    </a:clrScheme>
    <a:fontScheme name="ANC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CV" id="{8F17728C-D0B6-4A8C-BB71-2C6FC4A37BB6}" vid="{7D846323-1A48-418F-8D0C-E2245FBBBCE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ANCV_2020</Template>
  <TotalTime>1424</TotalTime>
  <Words>3121</Words>
  <Application>Microsoft Office PowerPoint</Application>
  <PresentationFormat>Grand écran</PresentationFormat>
  <Paragraphs>590</Paragraphs>
  <Slides>50</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50</vt:i4>
      </vt:variant>
    </vt:vector>
  </HeadingPairs>
  <TitlesOfParts>
    <vt:vector size="57" baseType="lpstr">
      <vt:lpstr>Arial</vt:lpstr>
      <vt:lpstr>Bahnschrift SemiBold SemiConden</vt:lpstr>
      <vt:lpstr>Bahnschrift SemiLight Condensed</vt:lpstr>
      <vt:lpstr>Calibri</vt:lpstr>
      <vt:lpstr>Times New Roman</vt:lpstr>
      <vt:lpstr>Wingdings</vt:lpstr>
      <vt:lpstr>ANCV</vt:lpstr>
      <vt:lpstr>Parce que les vacances,  c’est essentiel</vt:lpstr>
      <vt:lpstr>Les vacances, la création d’un  marqueur d’égalité</vt:lpstr>
      <vt:lpstr>Notre offre de services</vt:lpstr>
      <vt:lpstr>La problématique du non départ</vt:lpstr>
      <vt:lpstr>Pourquoi oser les vacances?</vt:lpstr>
      <vt:lpstr>Nos programmes</vt:lpstr>
      <vt:lpstr>Aides aux Projets Vacances</vt:lpstr>
      <vt:lpstr>Une réponse à un besoin spécifique</vt:lpstr>
      <vt:lpstr>Un outil innovant d’accompagnement  pour vos publics</vt:lpstr>
      <vt:lpstr>Mais concrètement?</vt:lpstr>
      <vt:lpstr>Des exemples de séjours réalisés</vt:lpstr>
      <vt:lpstr>APV : comment faire?</vt:lpstr>
      <vt:lpstr>Bourse Solidarité Vacances</vt:lpstr>
      <vt:lpstr>Une réponse à un besoin spécifique</vt:lpstr>
      <vt:lpstr>Un outil innovant d’accompagnement  pour vos publics</vt:lpstr>
      <vt:lpstr>Mais concrètement?</vt:lpstr>
      <vt:lpstr>Mais concrètement?</vt:lpstr>
      <vt:lpstr>Des séjours de qualité</vt:lpstr>
      <vt:lpstr>BSV: comment faire?</vt:lpstr>
      <vt:lpstr>Seniors en Vacances</vt:lpstr>
      <vt:lpstr>Une réponse à un besoin spécifique</vt:lpstr>
      <vt:lpstr>Un outil innovant d’accompagnement  pour vos publics</vt:lpstr>
      <vt:lpstr>Mais concrètement?</vt:lpstr>
      <vt:lpstr>Mais encore?</vt:lpstr>
      <vt:lpstr>ZOOM sur l’aide financière</vt:lpstr>
      <vt:lpstr>Des séjours de qualité</vt:lpstr>
      <vt:lpstr>Des séjours de qualité toute l’année</vt:lpstr>
      <vt:lpstr>SEV en groupe: comment faire?</vt:lpstr>
      <vt:lpstr>APPEL A PROJETS</vt:lpstr>
      <vt:lpstr>Une réponse à un besoin spécifique</vt:lpstr>
      <vt:lpstr>Un outil innovant d’accompagnement  pour vos publics</vt:lpstr>
      <vt:lpstr>Mais concrètement?</vt:lpstr>
      <vt:lpstr>Mais encore?</vt:lpstr>
      <vt:lpstr>Des exemples de séjours</vt:lpstr>
      <vt:lpstr>SEV en groupe: comment faire?</vt:lpstr>
      <vt:lpstr>Départ 18:25</vt:lpstr>
      <vt:lpstr>Une réponse à un besoin spécifique</vt:lpstr>
      <vt:lpstr>Un outil innovant d’accompagnement  pour vos publics</vt:lpstr>
      <vt:lpstr>Mais concrètement?</vt:lpstr>
      <vt:lpstr>Mais encore?</vt:lpstr>
      <vt:lpstr>Des séjours abordables toute l’année</vt:lpstr>
      <vt:lpstr>Des séjours de qualité toute l’année</vt:lpstr>
      <vt:lpstr>D1825 individuel : comment faire?</vt:lpstr>
      <vt:lpstr>Favoriser le départ en vacances des jeunes  issus des Quartiers Politique de la Ville</vt:lpstr>
      <vt:lpstr>Une réponse à un besoin spécifique</vt:lpstr>
      <vt:lpstr>Un outil innovant d’accompagnement  pour vos publics</vt:lpstr>
      <vt:lpstr>Mais concrètement?</vt:lpstr>
      <vt:lpstr>Mais encore?</vt:lpstr>
      <vt:lpstr>Des exemples de séjours réalisés</vt:lpstr>
      <vt:lpstr>Comment faire?</vt:lpstr>
    </vt:vector>
  </TitlesOfParts>
  <Company>workgroup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Parce que les vacances, c’est essentiel</dc:title>
  <dc:creator>CARON-THIBAULT Gauthier</dc:creator>
  <cp:lastModifiedBy>DUMONT Sonia</cp:lastModifiedBy>
  <cp:revision>150</cp:revision>
  <dcterms:created xsi:type="dcterms:W3CDTF">2020-12-03T10:53:29Z</dcterms:created>
  <dcterms:modified xsi:type="dcterms:W3CDTF">2022-01-21T08:43:33Z</dcterms:modified>
</cp:coreProperties>
</file>