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87" r:id="rId4"/>
  </p:sldMasterIdLst>
  <p:notesMasterIdLst>
    <p:notesMasterId r:id="rId30"/>
  </p:notesMasterIdLst>
  <p:sldIdLst>
    <p:sldId id="1864" r:id="rId5"/>
    <p:sldId id="1846" r:id="rId6"/>
    <p:sldId id="1869" r:id="rId7"/>
    <p:sldId id="1849" r:id="rId8"/>
    <p:sldId id="1845" r:id="rId9"/>
    <p:sldId id="1868" r:id="rId10"/>
    <p:sldId id="1866" r:id="rId11"/>
    <p:sldId id="1848" r:id="rId12"/>
    <p:sldId id="1852" r:id="rId13"/>
    <p:sldId id="1865" r:id="rId14"/>
    <p:sldId id="1858" r:id="rId15"/>
    <p:sldId id="1859" r:id="rId16"/>
    <p:sldId id="1867" r:id="rId17"/>
    <p:sldId id="1875" r:id="rId18"/>
    <p:sldId id="1876" r:id="rId19"/>
    <p:sldId id="1877" r:id="rId20"/>
    <p:sldId id="1878" r:id="rId21"/>
    <p:sldId id="1879" r:id="rId22"/>
    <p:sldId id="1880" r:id="rId23"/>
    <p:sldId id="1882" r:id="rId24"/>
    <p:sldId id="1881" r:id="rId25"/>
    <p:sldId id="1872" r:id="rId26"/>
    <p:sldId id="1871" r:id="rId27"/>
    <p:sldId id="1870" r:id="rId28"/>
    <p:sldId id="1874" r:id="rId2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480" userDrawn="1">
          <p15:clr>
            <a:srgbClr val="A4A3A4"/>
          </p15:clr>
        </p15:guide>
        <p15:guide id="3" pos="7200" userDrawn="1">
          <p15:clr>
            <a:srgbClr val="A4A3A4"/>
          </p15:clr>
        </p15:guide>
        <p15:guide id="4" pos="4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6600"/>
    <a:srgbClr val="3B2E58"/>
    <a:srgbClr val="297C2A"/>
    <a:srgbClr val="F9EEE9"/>
    <a:srgbClr val="007788"/>
    <a:srgbClr val="F69000"/>
    <a:srgbClr val="FE4387"/>
    <a:srgbClr val="FF2625"/>
    <a:srgbClr val="01C2D1"/>
    <a:srgbClr val="D6D73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15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653" autoAdjust="0"/>
    <p:restoredTop sz="94663"/>
  </p:normalViewPr>
  <p:slideViewPr>
    <p:cSldViewPr snapToGrid="0">
      <p:cViewPr>
        <p:scale>
          <a:sx n="51" d="100"/>
          <a:sy n="51" d="100"/>
        </p:scale>
        <p:origin x="-432" y="-178"/>
      </p:cViewPr>
      <p:guideLst>
        <p:guide orient="horz" pos="2160"/>
        <p:guide pos="480"/>
        <p:guide pos="7200"/>
        <p:guide pos="43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4" d="100"/>
        <a:sy n="94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xmlns="" id="{D9F622F8-1824-4338-8C3C-5529D3BDEF4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xmlns="" id="{618DDD53-BB38-4118-BC75-9CE27D49C55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xmlns="" id="{6C03B6F7-B1AE-4118-ABA2-FFEC9B8F0E9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xmlns="" id="{646F5356-BDE8-43C1-9587-85323D02B19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>
            <a:extLst>
              <a:ext uri="{FF2B5EF4-FFF2-40B4-BE49-F238E27FC236}">
                <a16:creationId xmlns:a16="http://schemas.microsoft.com/office/drawing/2014/main" xmlns="" id="{89912C35-11A9-4DA7-8476-F1823F658CA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7" name="Rectangle 7">
            <a:extLst>
              <a:ext uri="{FF2B5EF4-FFF2-40B4-BE49-F238E27FC236}">
                <a16:creationId xmlns:a16="http://schemas.microsoft.com/office/drawing/2014/main" xmlns="" id="{7180ED79-CEC3-4FB9-B511-8597B20A0C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DEB7EE2-04A2-4FB2-9625-C9C73AC4D32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xmlns="" id="{FA4671F7-4D2C-4B1E-AED7-24676BE8B4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47842D7-C728-4EBD-982B-B8BE79E4DBBE}" type="slidenum">
              <a:rPr lang="en-US" altLang="en-US"/>
              <a:pPr eaLnBrk="1" hangingPunct="1"/>
              <a:t>1</a:t>
            </a:fld>
            <a:endParaRPr lang="en-US" altLang="en-US" dirty="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xmlns="" id="{D8E83BD0-7AE4-4323-9047-FC368929C5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xmlns="" id="{FDECF5EC-C5EC-4723-8F4F-A75A20018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0814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1632278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xmlns="" id="{FA4671F7-4D2C-4B1E-AED7-24676BE8B4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47842D7-C728-4EBD-982B-B8BE79E4DBBE}" type="slidenum">
              <a:rPr lang="en-US" altLang="en-US"/>
              <a:pPr eaLnBrk="1" hangingPunct="1"/>
              <a:t>6</a:t>
            </a:fld>
            <a:endParaRPr lang="en-US" altLang="en-US" dirty="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xmlns="" id="{D8E83BD0-7AE4-4323-9047-FC368929C5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xmlns="" id="{FDECF5EC-C5EC-4723-8F4F-A75A20018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0814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1383417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4095288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FE7964CB-E75A-4A03-88D3-6A48EF650A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2012" y="2766219"/>
            <a:ext cx="6220101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Insert title here</a:t>
            </a:r>
          </a:p>
        </p:txBody>
      </p:sp>
      <p:pic>
        <p:nvPicPr>
          <p:cNvPr id="6" name="Picture Placeholder 9" descr="Bright, colorful geometric pattern ">
            <a:extLst>
              <a:ext uri="{FF2B5EF4-FFF2-40B4-BE49-F238E27FC236}">
                <a16:creationId xmlns:a16="http://schemas.microsoft.com/office/drawing/2014/main" xmlns="" id="{47BA4775-9232-44C1-8851-04B6753110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" r="24"/>
          <a:stretch/>
        </p:blipFill>
        <p:spPr>
          <a:xfrm>
            <a:off x="-9236" y="0"/>
            <a:ext cx="4749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067926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28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Content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C7668F4E-0433-49FD-9D92-3B60E9B0A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9742" y="715961"/>
            <a:ext cx="6477000" cy="118903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spcBef>
                <a:spcPts val="1000"/>
              </a:spcBef>
              <a:defRPr sz="4000" b="1" spc="-5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xmlns="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743" y="1905000"/>
            <a:ext cx="6477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228600" indent="-228600">
              <a:lnSpc>
                <a:spcPct val="100000"/>
              </a:lnSpc>
              <a:spcBef>
                <a:spcPts val="1000"/>
              </a:spcBef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pic>
        <p:nvPicPr>
          <p:cNvPr id="5" name="Picture Placeholder 13" descr="Bright, colorful geometric pattern ">
            <a:extLst>
              <a:ext uri="{FF2B5EF4-FFF2-40B4-BE49-F238E27FC236}">
                <a16:creationId xmlns:a16="http://schemas.microsoft.com/office/drawing/2014/main" xmlns="" id="{0E92939E-CAD0-4B0D-A39F-10B9B25E14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" r="34"/>
          <a:stretch/>
        </p:blipFill>
        <p:spPr>
          <a:xfrm>
            <a:off x="0" y="0"/>
            <a:ext cx="4767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0375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2808" userDrawn="1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ter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F87E8F-5716-4A71-B64F-EC5A742B45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1"/>
            <a:ext cx="6477000" cy="118903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spcBef>
                <a:spcPts val="1000"/>
              </a:spcBef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xmlns="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905000"/>
            <a:ext cx="6477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pic>
        <p:nvPicPr>
          <p:cNvPr id="6" name="Picture Placeholder 15" descr="Bright, colorful geometric pattern ">
            <a:extLst>
              <a:ext uri="{FF2B5EF4-FFF2-40B4-BE49-F238E27FC236}">
                <a16:creationId xmlns:a16="http://schemas.microsoft.com/office/drawing/2014/main" xmlns="" id="{D7C393D9-3916-4D61-9B6A-E1B16C079A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" r="3"/>
          <a:stretch/>
        </p:blipFill>
        <p:spPr>
          <a:xfrm>
            <a:off x="7427913" y="0"/>
            <a:ext cx="4764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072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9" descr="Bright, colorful geometric pattern ">
            <a:extLst>
              <a:ext uri="{FF2B5EF4-FFF2-40B4-BE49-F238E27FC236}">
                <a16:creationId xmlns:a16="http://schemas.microsoft.com/office/drawing/2014/main" xmlns="" id="{69F80BBC-9ED9-4167-818A-EB3FAEE372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xmlns="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xmlns="" val="3240882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 userDrawn="1">
          <p15:clr>
            <a:srgbClr val="5ACBF0"/>
          </p15:clr>
        </p15:guide>
        <p15:guide id="4" orient="horz" pos="2488" userDrawn="1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513624-9AD4-4B61-B3D1-7B2121350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4"/>
            <a:ext cx="10591800" cy="64633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000"/>
              </a:spcBef>
              <a:defRPr sz="40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xmlns="" id="{780F473D-F2DF-4163-AB6E-F7327F60EC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432562"/>
            <a:ext cx="10667999" cy="11582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defRPr sz="18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xmlns="" id="{7DC18506-6205-438F-AA5C-D337F9975FC3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757381" y="2591662"/>
            <a:ext cx="10667999" cy="28337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/>
            </a:lvl1pPr>
          </a:lstStyle>
          <a:p>
            <a:r>
              <a:rPr lang="en-US" dirty="0"/>
              <a:t>Insert content here</a:t>
            </a:r>
          </a:p>
        </p:txBody>
      </p:sp>
      <p:pic>
        <p:nvPicPr>
          <p:cNvPr id="7" name="Picture Placeholder 20" descr="Bright, colorful geometric pattern ">
            <a:extLst>
              <a:ext uri="{FF2B5EF4-FFF2-40B4-BE49-F238E27FC236}">
                <a16:creationId xmlns:a16="http://schemas.microsoft.com/office/drawing/2014/main" xmlns="" id="{EB4660F5-5357-48E0-B5C6-3DECB6CB85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3" b="193"/>
          <a:stretch/>
        </p:blipFill>
        <p:spPr>
          <a:xfrm>
            <a:off x="0" y="5990252"/>
            <a:ext cx="12192000" cy="86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2917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C7668F4E-0433-49FD-9D92-3B60E9B0A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9742" y="715961"/>
            <a:ext cx="6477000" cy="118903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spcBef>
                <a:spcPts val="1000"/>
              </a:spcBef>
              <a:defRPr sz="4000" b="1" spc="-5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xmlns="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743" y="1905000"/>
            <a:ext cx="6477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228600" indent="-228600">
              <a:lnSpc>
                <a:spcPct val="100000"/>
              </a:lnSpc>
              <a:spcBef>
                <a:spcPts val="1000"/>
              </a:spcBef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pic>
        <p:nvPicPr>
          <p:cNvPr id="6" name="Picture Placeholder 13" descr="Bright, colorful geometric pattern ">
            <a:extLst>
              <a:ext uri="{FF2B5EF4-FFF2-40B4-BE49-F238E27FC236}">
                <a16:creationId xmlns:a16="http://schemas.microsoft.com/office/drawing/2014/main" xmlns="" id="{2DB741D5-0593-4748-A4D3-EF1E436A1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" r="34"/>
          <a:stretch/>
        </p:blipFill>
        <p:spPr>
          <a:xfrm>
            <a:off x="0" y="0"/>
            <a:ext cx="4767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9876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2808" userDrawn="1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513624-9AD4-4B61-B3D1-7B2121350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4"/>
            <a:ext cx="10591800" cy="64633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000"/>
              </a:spcBef>
              <a:defRPr sz="4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xmlns="" id="{DF03C311-DDF4-44A3-9D51-D5FDC4A8E7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432562"/>
            <a:ext cx="10667999" cy="9274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defRPr sz="18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sp>
        <p:nvSpPr>
          <p:cNvPr id="8" name="SmartArt Placeholder 7">
            <a:extLst>
              <a:ext uri="{FF2B5EF4-FFF2-40B4-BE49-F238E27FC236}">
                <a16:creationId xmlns:a16="http://schemas.microsoft.com/office/drawing/2014/main" xmlns="" id="{9FD563C5-3DFB-47DD-8A9E-30D8084590F6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762001" y="2369129"/>
            <a:ext cx="10667998" cy="33436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/>
            </a:lvl1pPr>
          </a:lstStyle>
          <a:p>
            <a:r>
              <a:rPr lang="en-US" dirty="0"/>
              <a:t>Insert Content here</a:t>
            </a:r>
          </a:p>
        </p:txBody>
      </p:sp>
      <p:pic>
        <p:nvPicPr>
          <p:cNvPr id="9" name="Picture Placeholder 11" descr="Bright, colorful geometric pattern ">
            <a:extLst>
              <a:ext uri="{FF2B5EF4-FFF2-40B4-BE49-F238E27FC236}">
                <a16:creationId xmlns:a16="http://schemas.microsoft.com/office/drawing/2014/main" xmlns="" id="{1DB66C56-FBAE-47D3-9818-61368D74DA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90" b="390"/>
          <a:stretch>
            <a:fillRect/>
          </a:stretch>
        </p:blipFill>
        <p:spPr>
          <a:xfrm>
            <a:off x="0" y="5999582"/>
            <a:ext cx="12192000" cy="85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4626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xmlns="" id="{3F45076F-4240-4B40-8CE4-637DD751A6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3"/>
            <a:ext cx="5334000" cy="118903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spcBef>
                <a:spcPts val="1000"/>
              </a:spcBef>
              <a:defRPr sz="40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8498B63D-F60C-4A9D-8D3E-0C7CD748FE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905000"/>
            <a:ext cx="5334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28600">
              <a:lnSpc>
                <a:spcPct val="100000"/>
              </a:lnSpc>
              <a:spcBef>
                <a:spcPts val="1000"/>
              </a:spcBef>
              <a:defRPr sz="1800"/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xmlns="" id="{827A95C0-AE8D-46E1-9EF9-64504CBEF9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8000" y="715963"/>
            <a:ext cx="4572000" cy="2362200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xmlns="" id="{89E410BA-B0FE-4F0E-8BE5-D33CC01663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0" y="3305541"/>
            <a:ext cx="4572000" cy="2362200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2" name="Picture Placeholder 19" descr="Bright, colorful geometric pattern ">
            <a:extLst>
              <a:ext uri="{FF2B5EF4-FFF2-40B4-BE49-F238E27FC236}">
                <a16:creationId xmlns:a16="http://schemas.microsoft.com/office/drawing/2014/main" xmlns="" id="{C93F15CF-2105-4C28-85E9-BBA0383326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36" b="436"/>
          <a:stretch/>
        </p:blipFill>
        <p:spPr>
          <a:xfrm>
            <a:off x="0" y="5980922"/>
            <a:ext cx="12192000" cy="87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668017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67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tern Content 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F87E8F-5716-4A71-B64F-EC5A742B45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1"/>
            <a:ext cx="6477000" cy="118903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spcBef>
                <a:spcPts val="1000"/>
              </a:spcBef>
              <a:defRPr sz="40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xmlns="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905000"/>
            <a:ext cx="6477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pic>
        <p:nvPicPr>
          <p:cNvPr id="5" name="Picture Placeholder 15" descr="Bright, colorful geometric pattern ">
            <a:extLst>
              <a:ext uri="{FF2B5EF4-FFF2-40B4-BE49-F238E27FC236}">
                <a16:creationId xmlns:a16="http://schemas.microsoft.com/office/drawing/2014/main" xmlns="" id="{9E2B3BF6-B5D6-4D6F-84C6-0EE24AC7C1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" r="3"/>
          <a:stretch/>
        </p:blipFill>
        <p:spPr>
          <a:xfrm>
            <a:off x="7427166" y="0"/>
            <a:ext cx="47648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1428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07724906-4405-47F4-B533-7291B003B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xmlns="" id="{1EEF53A4-35A6-4E43-B220-67DA381C59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  <p:pic>
        <p:nvPicPr>
          <p:cNvPr id="6" name="Picture Placeholder 17" descr="Bright, colorful geometric pattern ">
            <a:extLst>
              <a:ext uri="{FF2B5EF4-FFF2-40B4-BE49-F238E27FC236}">
                <a16:creationId xmlns:a16="http://schemas.microsoft.com/office/drawing/2014/main" xmlns="" id="{9F278CC9-9968-40F5-B18F-B1D45BE36A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90" b="390"/>
          <a:stretch/>
        </p:blipFill>
        <p:spPr>
          <a:xfrm>
            <a:off x="0" y="5999582"/>
            <a:ext cx="12192000" cy="85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5523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296904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9" r:id="rId1"/>
    <p:sldLayoutId id="2147483699" r:id="rId2"/>
    <p:sldLayoutId id="2147483700" r:id="rId3"/>
    <p:sldLayoutId id="2147483691" r:id="rId4"/>
    <p:sldLayoutId id="2147483701" r:id="rId5"/>
    <p:sldLayoutId id="2147483706" r:id="rId6"/>
    <p:sldLayoutId id="2147483702" r:id="rId7"/>
    <p:sldLayoutId id="2147483704" r:id="rId8"/>
    <p:sldLayoutId id="2147483690" r:id="rId9"/>
    <p:sldLayoutId id="214748370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ED2DB031-9003-4F74-A88F-FE2A2ABABC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42012" y="479686"/>
            <a:ext cx="6455127" cy="5906124"/>
          </a:xfrm>
        </p:spPr>
        <p:txBody>
          <a:bodyPr anchor="ctr">
            <a:noAutofit/>
          </a:bodyPr>
          <a:lstStyle/>
          <a:p>
            <a:pPr algn="ctr"/>
            <a:r>
              <a:rPr lang="ru-RU" altLang="en-US" sz="4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Мастер-класс</a:t>
            </a:r>
            <a:br>
              <a:rPr lang="ru-RU" altLang="en-US" sz="4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en-US" sz="4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en-US" sz="40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Кинезиология</a:t>
            </a:r>
            <a:r>
              <a:rPr lang="ru-RU" altLang="en-US" sz="4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в песочной терапии как средство межполушарного развития детей с ОВЗ».</a:t>
            </a:r>
            <a:br>
              <a:rPr lang="ru-RU" altLang="en-US" sz="4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en-US" sz="4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en-US" sz="4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 подготовила педагог–психолог  </a:t>
            </a:r>
            <a:br>
              <a:rPr lang="ru-RU" alt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alt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</a:t>
            </a:r>
            <a:r>
              <a:rPr lang="ru-RU" alt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категории </a:t>
            </a:r>
            <a:br>
              <a:rPr lang="ru-RU" alt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МДОАУ «Детский сад № 106» г. Орска  </a:t>
            </a:r>
            <a:br>
              <a:rPr lang="ru-RU" alt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Дерябина Анна Сергеевна</a:t>
            </a:r>
            <a:endParaRPr lang="en-US" alt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3265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9202AD8E-4C7C-4A1B-89B1-9A0997F4F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15961"/>
            <a:ext cx="6477000" cy="1189038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Задачи данной техники: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5A8ACB1-6D36-496B-91DD-D1C3128C1C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9803" y="1905000"/>
            <a:ext cx="6939197" cy="4166016"/>
          </a:xfrm>
        </p:spPr>
        <p:txBody>
          <a:bodyPr/>
          <a:lstStyle/>
          <a:p>
            <a:pPr lvl="0"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3B2E58"/>
                </a:solidFill>
              </a:rPr>
              <a:t> развитие межполушарного взаимодействия;</a:t>
            </a:r>
          </a:p>
          <a:p>
            <a:pPr lvl="0"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3B2E58"/>
                </a:solidFill>
              </a:rPr>
              <a:t> развитие мелкой моторики, что способствует развитию речи и мозга;</a:t>
            </a:r>
          </a:p>
          <a:p>
            <a:pPr lvl="0"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3B2E58"/>
                </a:solidFill>
              </a:rPr>
              <a:t> развитие фантазии и воображения, памяти и координации движений;</a:t>
            </a:r>
          </a:p>
          <a:p>
            <a:pPr lvl="0"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3B2E58"/>
                </a:solidFill>
              </a:rPr>
              <a:t> во время рисования снимается напряжение, зажатость, дети становятся более раскованными и расслабленными.</a:t>
            </a:r>
          </a:p>
          <a:p>
            <a:endParaRPr lang="en-US" dirty="0">
              <a:solidFill>
                <a:srgbClr val="3B2E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0663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FD9E38B3-4686-8247-9625-49018D29F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301" y="359765"/>
            <a:ext cx="9141397" cy="884419"/>
          </a:xfrm>
        </p:spPr>
        <p:txBody>
          <a:bodyPr/>
          <a:lstStyle/>
          <a:p>
            <a:r>
              <a:rPr lang="ru-RU" dirty="0" smtClean="0"/>
              <a:t>Участники данной техники: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7155E1D-F4AD-41A7-B948-E2D246CCFE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9449" y="1783830"/>
            <a:ext cx="10523094" cy="4706911"/>
          </a:xfrm>
        </p:spPr>
        <p:txBody>
          <a:bodyPr vert="horz" wrap="square" lIns="0" tIns="0" rIns="0" bIns="0" rtlCol="0" anchor="t">
            <a:noAutofit/>
          </a:bodyPr>
          <a:lstStyle/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«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Полушарное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рисование», во-первых, очень рекомендуется для работы с детьми с ОВЗ, во – вторых, с гиперактивными, тревожными детьми,  с детьми с синдромом дефицита внимания. </a:t>
            </a:r>
          </a:p>
          <a:p>
            <a:pPr algn="l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«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Полушарное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рисование» песком очень рекомендовано детям агрессивным, а также всем детям, у которых есть сложности эмоционального характера: скованность, зажатость (гипер- или гипо-) и т.д. В целом «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полушарное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рисование» отлично работает с любым эмоциональным запросом.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4761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068DF32A-D165-40DA-AAE8-A6E9579E2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301" y="163936"/>
            <a:ext cx="9141397" cy="615553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Материалы для работы:</a:t>
            </a:r>
            <a:endParaRPr lang="en-US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C3BC92DE-1779-4A44-AED9-0261C2497D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4833" y="989352"/>
            <a:ext cx="11737298" cy="4886792"/>
          </a:xfrm>
        </p:spPr>
        <p:txBody>
          <a:bodyPr/>
          <a:lstStyle/>
          <a:p>
            <a:pPr algn="l">
              <a:buFont typeface="Wingdings" pitchFamily="2" charset="2"/>
              <a:buChar char="Ø"/>
            </a:pPr>
            <a:r>
              <a:rPr lang="ru-RU" alt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alt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Чистый песок (кварцевый цветной или обычный). Можно взять манную крупу вместо песка.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Она очень похожа на песок, который используется в песочницах, но дешевле и </a:t>
            </a:r>
            <a:r>
              <a:rPr lang="ru-RU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экологичнее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На занятиях можно использовать обычную манку или цветную; </a:t>
            </a:r>
          </a:p>
          <a:p>
            <a:pPr algn="l"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Световой стол или планшет (можно использовать просто поднос небольшого размера);</a:t>
            </a:r>
          </a:p>
          <a:p>
            <a:pPr algn="l">
              <a:buFont typeface="Wingdings" pitchFamily="2" charset="2"/>
              <a:buChar char="Ø"/>
            </a:pPr>
            <a:r>
              <a:rPr lang="ru-RU" altLang="en-US" sz="2800" dirty="0" smtClean="0">
                <a:solidFill>
                  <a:srgbClr val="C00000"/>
                </a:solidFill>
              </a:rPr>
              <a:t>    </a:t>
            </a:r>
            <a:r>
              <a:rPr lang="ru-RU" alt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Трафареты для рисования песком ( из дерева, из, картона, из бумаги);</a:t>
            </a:r>
          </a:p>
          <a:p>
            <a:pPr algn="l">
              <a:buFont typeface="Wingdings" pitchFamily="2" charset="2"/>
              <a:buChar char="Ø"/>
            </a:pPr>
            <a:r>
              <a:rPr lang="ru-RU" alt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Различный бросовый материал (камушки, бусины, ракушки, пуговки и т.д.) для украшения.</a:t>
            </a:r>
            <a:endParaRPr lang="en-US" alt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576716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1611" y="2488368"/>
            <a:ext cx="3193038" cy="254894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9675" y="3835363"/>
            <a:ext cx="3511825" cy="256543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051684" y="329783"/>
            <a:ext cx="67755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Этапы работы с техникой «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Полушарное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рисование песком».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6527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762000" y="434716"/>
            <a:ext cx="10667999" cy="2156084"/>
          </a:xfrm>
        </p:spPr>
        <p:txBody>
          <a:bodyPr/>
          <a:lstStyle/>
          <a:p>
            <a:r>
              <a:rPr lang="ru-RU" sz="4000" b="1" i="1" dirty="0" smtClean="0">
                <a:solidFill>
                  <a:srgbClr val="7030A0"/>
                </a:solidFill>
                <a:latin typeface="+mj-lt"/>
                <a:cs typeface="Times New Roman" pitchFamily="18" charset="0"/>
              </a:rPr>
              <a:t>1 этап. Знакомство с правилами поведения в песочнице:</a:t>
            </a:r>
          </a:p>
          <a:p>
            <a:pPr lvl="0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image4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16970" y="1738860"/>
            <a:ext cx="6805535" cy="382249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6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3672" y="389743"/>
            <a:ext cx="8064709" cy="518659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7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88564" y="254833"/>
            <a:ext cx="7577028" cy="524655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8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78702" y="314794"/>
            <a:ext cx="7816620" cy="55289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269823"/>
            <a:ext cx="6477000" cy="1635176"/>
          </a:xfrm>
        </p:spPr>
        <p:txBody>
          <a:bodyPr/>
          <a:lstStyle/>
          <a:p>
            <a:pPr lvl="0"/>
            <a:r>
              <a:rPr lang="ru-RU" i="1" dirty="0" smtClean="0">
                <a:solidFill>
                  <a:srgbClr val="7030A0"/>
                </a:solidFill>
              </a:rPr>
              <a:t>2 этап. Знакомство участников  с песком.</a:t>
            </a:r>
            <a:r>
              <a:rPr lang="ru-RU" dirty="0" smtClean="0">
                <a:solidFill>
                  <a:srgbClr val="7030A0"/>
                </a:solidFill>
              </a:rPr>
              <a:t/>
            </a:r>
            <a:br>
              <a:rPr lang="ru-RU" dirty="0" smtClean="0">
                <a:solidFill>
                  <a:srgbClr val="7030A0"/>
                </a:solidFill>
              </a:rPr>
            </a:b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026" name="Picture 2" descr="C:\Users\Samsung\Downloads\risovanie-na-manke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2775" y="1558977"/>
            <a:ext cx="3619501" cy="24130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7" name="Picture 3" descr="C:\Users\Samsung\Downloads\1675272561_gas-kvas-com-p-art-terapiya-risunok-na-peske-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62924" y="4088008"/>
            <a:ext cx="3912433" cy="25117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9742" y="194873"/>
            <a:ext cx="6477000" cy="103432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i="1" dirty="0" smtClean="0">
                <a:solidFill>
                  <a:srgbClr val="7030A0"/>
                </a:solidFill>
              </a:rPr>
              <a:t>3</a:t>
            </a:r>
            <a:r>
              <a:rPr lang="ru-RU" i="1" dirty="0" smtClean="0">
                <a:solidFill>
                  <a:srgbClr val="7030A0"/>
                </a:solidFill>
              </a:rPr>
              <a:t> </a:t>
            </a:r>
            <a:r>
              <a:rPr lang="ru-RU" i="1" dirty="0" smtClean="0">
                <a:solidFill>
                  <a:srgbClr val="7030A0"/>
                </a:solidFill>
              </a:rPr>
              <a:t>этап прикосновений и игр на поверхности песка.</a:t>
            </a:r>
            <a:r>
              <a:rPr lang="ru-RU" i="1" dirty="0" smtClean="0"/>
              <a:t>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5006716" y="1319133"/>
            <a:ext cx="6670028" cy="5021705"/>
          </a:xfrm>
        </p:spPr>
        <p:txBody>
          <a:bodyPr/>
          <a:lstStyle/>
          <a:p>
            <a:pPr lvl="0"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Участник легко, или с напряжением сжимает кулачки с песком, затем медленно высыпает его в песочницу, контролируя струйку песка, бегущую из-под мизинца.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Участник перетирает песок между пальцами, затем перетирает его ладонями.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«Песочный дождик»: набрать песок в кулак, посыпать из одного кулачка на одну руку, затем на другую.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Погладили песок, разровняли поверхность. Движения влево, вправо, вверх, вниз и т.д.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Пробежаться пальчиками по песку, оставляя на нем следы.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Поиграть на песке, как на пианино.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Игра «Следы животных» ,«Идут слоны» – ребёнок кулачками и ладонями с силой надавливает на песок. «Прыгают кузнечики» – кончиками пальцев ребёнок ударяет по поверхности песка, двигаясь в разных направлениях.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87BA0B6F-5258-479C-87B7-C806E6757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833" y="1094282"/>
            <a:ext cx="6774305" cy="2353456"/>
          </a:xfrm>
          <a:noFill/>
          <a:ln>
            <a:solidFill>
              <a:schemeClr val="bg2"/>
            </a:solidFill>
          </a:ln>
        </p:spPr>
        <p:txBody>
          <a:bodyPr/>
          <a:lstStyle/>
          <a:p>
            <a:pPr algn="ctr"/>
            <a:r>
              <a:rPr lang="ru-RU" sz="2400" i="1" dirty="0" smtClean="0">
                <a:solidFill>
                  <a:srgbClr val="FF6600"/>
                </a:solidFill>
              </a:rPr>
              <a:t>«Рука является вышедшим</a:t>
            </a:r>
            <a:br>
              <a:rPr lang="ru-RU" sz="2400" i="1" dirty="0" smtClean="0">
                <a:solidFill>
                  <a:srgbClr val="FF6600"/>
                </a:solidFill>
              </a:rPr>
            </a:br>
            <a:r>
              <a:rPr lang="ru-RU" sz="2400" i="1" dirty="0" smtClean="0">
                <a:solidFill>
                  <a:srgbClr val="FF6600"/>
                </a:solidFill>
              </a:rPr>
              <a:t>наружу головным мозгом».</a:t>
            </a:r>
            <a:r>
              <a:rPr lang="ru-RU" sz="2400" dirty="0" smtClean="0">
                <a:solidFill>
                  <a:srgbClr val="FF6600"/>
                </a:solidFill>
              </a:rPr>
              <a:t/>
            </a:r>
            <a:br>
              <a:rPr lang="ru-RU" sz="2400" dirty="0" smtClean="0">
                <a:solidFill>
                  <a:srgbClr val="FF6600"/>
                </a:solidFill>
              </a:rPr>
            </a:br>
            <a:r>
              <a:rPr lang="ru-RU" sz="2400" dirty="0" smtClean="0">
                <a:solidFill>
                  <a:srgbClr val="FF6600"/>
                </a:solidFill>
              </a:rPr>
              <a:t>И. Кант</a:t>
            </a:r>
            <a:br>
              <a:rPr lang="ru-RU" sz="2400" dirty="0" smtClean="0">
                <a:solidFill>
                  <a:srgbClr val="FF6600"/>
                </a:solidFill>
              </a:rPr>
            </a:br>
            <a:r>
              <a:rPr lang="ru-RU" sz="2400" dirty="0" smtClean="0">
                <a:solidFill>
                  <a:srgbClr val="FF6600"/>
                </a:solidFill>
              </a:rPr>
              <a:t/>
            </a:r>
            <a:br>
              <a:rPr lang="ru-RU" sz="2400" dirty="0" smtClean="0">
                <a:solidFill>
                  <a:srgbClr val="FF6600"/>
                </a:solidFill>
              </a:rPr>
            </a:br>
            <a:r>
              <a:rPr lang="ru-RU" sz="2400" dirty="0" smtClean="0">
                <a:solidFill>
                  <a:srgbClr val="FF6600"/>
                </a:solidFill>
              </a:rPr>
              <a:t>«</a:t>
            </a:r>
            <a:r>
              <a:rPr lang="ru-RU" sz="2400" i="1" dirty="0" smtClean="0">
                <a:solidFill>
                  <a:srgbClr val="FF6600"/>
                </a:solidFill>
              </a:rPr>
              <a:t>Ум ребенка находится</a:t>
            </a:r>
            <a:r>
              <a:rPr lang="ru-RU" sz="2400" dirty="0" smtClean="0">
                <a:solidFill>
                  <a:srgbClr val="FF6600"/>
                </a:solidFill>
              </a:rPr>
              <a:t/>
            </a:r>
            <a:br>
              <a:rPr lang="ru-RU" sz="2400" dirty="0" smtClean="0">
                <a:solidFill>
                  <a:srgbClr val="FF6600"/>
                </a:solidFill>
              </a:rPr>
            </a:br>
            <a:r>
              <a:rPr lang="ru-RU" sz="2400" i="1" dirty="0" smtClean="0">
                <a:solidFill>
                  <a:srgbClr val="FF6600"/>
                </a:solidFill>
              </a:rPr>
              <a:t>на кончиках его пальцев».</a:t>
            </a:r>
            <a:r>
              <a:rPr lang="ru-RU" sz="2400" dirty="0" smtClean="0">
                <a:solidFill>
                  <a:srgbClr val="FF6600"/>
                </a:solidFill>
              </a:rPr>
              <a:t/>
            </a:r>
            <a:br>
              <a:rPr lang="ru-RU" sz="2400" dirty="0" smtClean="0">
                <a:solidFill>
                  <a:srgbClr val="FF6600"/>
                </a:solidFill>
              </a:rPr>
            </a:br>
            <a:r>
              <a:rPr lang="ru-RU" sz="2400" i="1" dirty="0" smtClean="0">
                <a:solidFill>
                  <a:srgbClr val="FF6600"/>
                </a:solidFill>
              </a:rPr>
              <a:t> В.А. Сухомлинский</a:t>
            </a:r>
            <a:r>
              <a:rPr lang="ru-RU" sz="2400" dirty="0" smtClean="0">
                <a:solidFill>
                  <a:srgbClr val="297C2A"/>
                </a:solidFill>
              </a:rPr>
              <a:t/>
            </a:r>
            <a:br>
              <a:rPr lang="ru-RU" sz="2400" dirty="0" smtClean="0">
                <a:solidFill>
                  <a:srgbClr val="297C2A"/>
                </a:solidFill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297C2A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КИНЕЗИОЛОГИЯ - </a:t>
            </a:r>
            <a:r>
              <a:rPr lang="ru-RU" sz="2800" dirty="0" smtClean="0">
                <a:solidFill>
                  <a:srgbClr val="297C2A"/>
                </a:solidFill>
                <a:latin typeface="Times New Roman" pitchFamily="18" charset="0"/>
                <a:cs typeface="Times New Roman" pitchFamily="18" charset="0"/>
              </a:rPr>
              <a:t>НАУКА О РАЗВИТИИ УМСТВЕННЫХ СПОСОБНОСТЕЙ И </a:t>
            </a:r>
            <a:br>
              <a:rPr lang="ru-RU" sz="2800" dirty="0" smtClean="0">
                <a:solidFill>
                  <a:srgbClr val="297C2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297C2A"/>
                </a:solidFill>
                <a:latin typeface="Times New Roman" pitchFamily="18" charset="0"/>
                <a:cs typeface="Times New Roman" pitchFamily="18" charset="0"/>
              </a:rPr>
              <a:t>ФИЗИЧЕСКОГО ЗДОРОВЬЯ ЧЕРЕЗ ОПРЕДЕЛЁННЫЕ ДВИГАТЕЛЬНЫЕ УПРАЖНЕНИЯ.</a:t>
            </a:r>
            <a:br>
              <a:rPr lang="ru-RU" sz="2800" dirty="0" smtClean="0">
                <a:solidFill>
                  <a:srgbClr val="297C2A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solidFill>
                <a:srgbClr val="297C2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4124" y="1"/>
            <a:ext cx="60560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Теоретическая часть.</a:t>
            </a:r>
            <a:endParaRPr lang="ru-RU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1669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9742" y="284813"/>
            <a:ext cx="6672468" cy="1620185"/>
          </a:xfrm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rgbClr val="7030A0"/>
                </a:solidFill>
              </a:rPr>
              <a:t>4</a:t>
            </a:r>
            <a:r>
              <a:rPr lang="ru-RU" i="1" dirty="0" smtClean="0">
                <a:solidFill>
                  <a:srgbClr val="7030A0"/>
                </a:solidFill>
              </a:rPr>
              <a:t> </a:t>
            </a:r>
            <a:r>
              <a:rPr lang="ru-RU" i="1" dirty="0" smtClean="0">
                <a:solidFill>
                  <a:srgbClr val="7030A0"/>
                </a:solidFill>
              </a:rPr>
              <a:t>этап. Рисование </a:t>
            </a:r>
            <a:r>
              <a:rPr lang="ru-RU" i="1" dirty="0" smtClean="0">
                <a:solidFill>
                  <a:srgbClr val="7030A0"/>
                </a:solidFill>
              </a:rPr>
              <a:t>фигур одной и двумя </a:t>
            </a:r>
            <a:r>
              <a:rPr lang="ru-RU" i="1" dirty="0" smtClean="0">
                <a:solidFill>
                  <a:srgbClr val="7030A0"/>
                </a:solidFill>
              </a:rPr>
              <a:t>руками.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Рисунок 4" descr="20231207_0927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734" y="1592704"/>
            <a:ext cx="3192906" cy="23946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 descr="20231207_0951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740" y="4152276"/>
            <a:ext cx="3237875" cy="24284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 descr="20231207_09562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9301" y="1603948"/>
            <a:ext cx="3227880" cy="24209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 descr="20231207_09285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9300" y="4152275"/>
            <a:ext cx="3227882" cy="242091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239843"/>
            <a:ext cx="6477000" cy="1665156"/>
          </a:xfrm>
        </p:spPr>
        <p:txBody>
          <a:bodyPr/>
          <a:lstStyle/>
          <a:p>
            <a:r>
              <a:rPr lang="ru-RU" sz="3600" i="1" dirty="0" smtClean="0">
                <a:solidFill>
                  <a:srgbClr val="7030A0"/>
                </a:solidFill>
              </a:rPr>
              <a:t>5</a:t>
            </a:r>
            <a:r>
              <a:rPr lang="ru-RU" sz="3600" i="1" dirty="0" smtClean="0">
                <a:solidFill>
                  <a:srgbClr val="7030A0"/>
                </a:solidFill>
              </a:rPr>
              <a:t>  </a:t>
            </a:r>
            <a:r>
              <a:rPr lang="ru-RU" sz="3600" i="1" dirty="0" smtClean="0">
                <a:solidFill>
                  <a:srgbClr val="7030A0"/>
                </a:solidFill>
              </a:rPr>
              <a:t>этап. Игры на поверхности песка  по образцу. </a:t>
            </a:r>
            <a:endParaRPr lang="ru-RU" sz="3600" dirty="0">
              <a:solidFill>
                <a:srgbClr val="7030A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179882" y="1905000"/>
            <a:ext cx="7059118" cy="3276600"/>
          </a:xfrm>
        </p:spPr>
        <p:txBody>
          <a:bodyPr/>
          <a:lstStyle/>
          <a:p>
            <a:r>
              <a:rPr lang="ru-RU" sz="2400" dirty="0" smtClean="0"/>
              <a:t>«Помоги белочкам достать орешки», «Помоги маме-кошке найти своих котят», «Угости обезьянку бананами», «Помоги снегирям долететь до рябины», «Помоги щенкам найти косточку». </a:t>
            </a:r>
            <a:endParaRPr lang="ru-RU" sz="2400" dirty="0"/>
          </a:p>
        </p:txBody>
      </p:sp>
      <p:pic>
        <p:nvPicPr>
          <p:cNvPr id="20" name="Рисунок 19" descr="20231207_0927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66" y="4002373"/>
            <a:ext cx="3447737" cy="2585803"/>
          </a:xfrm>
          <a:prstGeom prst="rect">
            <a:avLst/>
          </a:prstGeom>
        </p:spPr>
      </p:pic>
      <p:pic>
        <p:nvPicPr>
          <p:cNvPr id="21" name="Рисунок 20" descr="20231207_09443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506" y="4002373"/>
            <a:ext cx="3527685" cy="26457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23" y="1088313"/>
            <a:ext cx="2796289" cy="206775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533" y="843562"/>
            <a:ext cx="2683902" cy="3578536"/>
          </a:xfrm>
          <a:prstGeom prst="rect">
            <a:avLst/>
          </a:prstGeom>
          <a:ln>
            <a:solidFill>
              <a:srgbClr val="C00000"/>
            </a:solidFill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824" y="976618"/>
            <a:ext cx="2656111" cy="1946463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32915" y="1153339"/>
            <a:ext cx="3648440" cy="2736330"/>
          </a:xfrm>
          <a:prstGeom prst="rect">
            <a:avLst/>
          </a:prstGeom>
          <a:ln>
            <a:solidFill>
              <a:srgbClr val="C00000"/>
            </a:solidFill>
          </a:ln>
          <a:effectLst>
            <a:softEdge rad="112500"/>
          </a:effec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761999" y="224853"/>
            <a:ext cx="9955967" cy="1274164"/>
          </a:xfrm>
        </p:spPr>
        <p:txBody>
          <a:bodyPr/>
          <a:lstStyle/>
          <a:p>
            <a:r>
              <a:rPr lang="ru-RU" i="1" dirty="0" smtClean="0">
                <a:solidFill>
                  <a:srgbClr val="7030A0"/>
                </a:solidFill>
              </a:rPr>
              <a:t>6</a:t>
            </a:r>
            <a:r>
              <a:rPr lang="ru-RU" i="1" dirty="0" smtClean="0">
                <a:solidFill>
                  <a:srgbClr val="7030A0"/>
                </a:solidFill>
              </a:rPr>
              <a:t> </a:t>
            </a:r>
            <a:r>
              <a:rPr lang="ru-RU" i="1" dirty="0" smtClean="0">
                <a:solidFill>
                  <a:srgbClr val="7030A0"/>
                </a:solidFill>
              </a:rPr>
              <a:t>этап. Насыпные дорожки.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1" name="Рисунок 10" descr="20231207_09305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1034" y="3447738"/>
            <a:ext cx="3137938" cy="235345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640" y="3203663"/>
            <a:ext cx="1182363" cy="2072585"/>
          </a:xfrm>
          <a:prstGeom prst="rect">
            <a:avLst/>
          </a:prstGeom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77" y="2712338"/>
            <a:ext cx="2278504" cy="3038004"/>
          </a:xfrm>
          <a:prstGeom prst="rect">
            <a:avLst/>
          </a:prstGeom>
          <a:ln>
            <a:solidFill>
              <a:srgbClr val="C00000"/>
            </a:solidFill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581" y="2571132"/>
            <a:ext cx="2411609" cy="3020199"/>
          </a:xfrm>
          <a:prstGeom prst="rect">
            <a:avLst/>
          </a:prstGeom>
          <a:ln>
            <a:solidFill>
              <a:srgbClr val="C00000"/>
            </a:solidFill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787" y="2599117"/>
            <a:ext cx="2510789" cy="3347719"/>
          </a:xfrm>
          <a:prstGeom prst="rect">
            <a:avLst/>
          </a:prstGeom>
          <a:ln>
            <a:solidFill>
              <a:srgbClr val="C00000"/>
            </a:solidFill>
          </a:ln>
          <a:effectLst>
            <a:softEdge rad="112500"/>
          </a:effec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762000" y="209862"/>
            <a:ext cx="10591800" cy="1152434"/>
          </a:xfrm>
        </p:spPr>
        <p:txBody>
          <a:bodyPr/>
          <a:lstStyle/>
          <a:p>
            <a:pPr algn="ctr"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Полушарное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рисование песком» с использованием 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графоморных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дорожек.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2389"/>
            <a:ext cx="1394085" cy="2179259"/>
          </a:xfrm>
          <a:prstGeom prst="rect">
            <a:avLst/>
          </a:prstGeom>
          <a:ln>
            <a:solidFill>
              <a:srgbClr val="C00000"/>
            </a:solidFill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057" y="3053763"/>
            <a:ext cx="1032580" cy="184644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0"/>
            <a:ext cx="10591800" cy="1813810"/>
          </a:xfrm>
        </p:spPr>
        <p:txBody>
          <a:bodyPr/>
          <a:lstStyle/>
          <a:p>
            <a:pPr algn="ctr"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Полушарное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рисование песком» с использованием деревянных трафаретов.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5" name="Рисунок SmartArt 4"/>
          <p:cNvPicPr>
            <a:picLocks noGrp="1" noChangeAspect="1"/>
          </p:cNvPicPr>
          <p:nvPr>
            <p:ph type="dgm" sz="quarter" idx="14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38" y="2258750"/>
            <a:ext cx="3861330" cy="289786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361" y="2293495"/>
            <a:ext cx="3780837" cy="290809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443" y="2105047"/>
            <a:ext cx="2783352" cy="3711137"/>
          </a:xfrm>
          <a:prstGeom prst="rect">
            <a:avLst/>
          </a:prstGeom>
          <a:ln>
            <a:solidFill>
              <a:srgbClr val="C00000"/>
            </a:solidFill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2128603"/>
            <a:ext cx="6477000" cy="1603948"/>
          </a:xfrm>
        </p:spPr>
        <p:txBody>
          <a:bodyPr/>
          <a:lstStyle/>
          <a:p>
            <a:pPr algn="ctr"/>
            <a:r>
              <a:rPr lang="ru-RU" sz="6000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000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xmlns="" id="{87BA0B6F-5258-479C-87B7-C806E6757035}"/>
              </a:ext>
            </a:extLst>
          </p:cNvPr>
          <p:cNvSpPr txBox="1">
            <a:spLocks/>
          </p:cNvSpPr>
          <p:nvPr/>
        </p:nvSpPr>
        <p:spPr>
          <a:xfrm>
            <a:off x="194873" y="254833"/>
            <a:ext cx="6986666" cy="638580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anchor="t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97C2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97C2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97C2A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ОСНОВНАЯ ЦЕЛЬ КИНЕЗИОЛОГИИ: 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развитие межполушарного воздействия, способствующее активизации мыслительной деятельности.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97C2A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ЗАДАЧИ развития межполушарной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297C2A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специализации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97C2A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синхронизация работы полушарий; развитие мелкой моторики; развитие способностей; развитие памяти, внимания, речи; развитие мышления. </a:t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97C2A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1669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D1262CD5-AD01-42E3-9173-97C12BB0D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741" y="715961"/>
            <a:ext cx="6807379" cy="947947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Дети с ограниченными возможностями здоровья (ОВЗ)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F99585A-5E1F-40FA-8E64-BB4F046116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9743" y="1905000"/>
            <a:ext cx="6477000" cy="327660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ru-RU" sz="2400" dirty="0" smtClean="0">
                <a:solidFill>
                  <a:srgbClr val="297C2A"/>
                </a:solidFill>
                <a:latin typeface="Times New Roman" pitchFamily="18" charset="0"/>
                <a:cs typeface="Times New Roman" pitchFamily="18" charset="0"/>
              </a:rPr>
              <a:t>     У детей с ОВЗ отмечается общее моторное отставание, что приводит к торможению мыслительных процессов, снижению концентрации внимания, выносливости, координационных способностей, проблемы с речевым развитием. </a:t>
            </a:r>
          </a:p>
          <a:p>
            <a:pPr algn="just"/>
            <a:r>
              <a:rPr lang="ru-RU" sz="2400" dirty="0" smtClean="0">
                <a:solidFill>
                  <a:srgbClr val="297C2A"/>
                </a:solidFill>
                <a:latin typeface="Times New Roman" pitchFamily="18" charset="0"/>
                <a:cs typeface="Times New Roman" pitchFamily="18" charset="0"/>
              </a:rPr>
              <a:t>     В результате чего, у них проявляется низкая работоспособность, повышенная утомляемость, низкий уровень произвольности психических процессов.</a:t>
            </a:r>
            <a:br>
              <a:rPr lang="ru-RU" sz="2400" dirty="0" smtClean="0">
                <a:solidFill>
                  <a:srgbClr val="297C2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297C2A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297C2A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solidFill>
                <a:srgbClr val="297C2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783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FD9E38B3-4686-8247-9625-49018D29F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555" y="194872"/>
            <a:ext cx="8463144" cy="1364105"/>
          </a:xfrm>
        </p:spPr>
        <p:txBody>
          <a:bodyPr/>
          <a:lstStyle/>
          <a:p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Сферы специализации левого и правого полушарий головного мозга.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7DCBA01B-ECA4-4938-872A-B38BEB13AC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685" y="2008682"/>
            <a:ext cx="2683240" cy="4017363"/>
          </a:xfrm>
        </p:spPr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Левое  полушарие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отвечает за логическое мышление, анализ, способности к математике, речь.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0303" y="1828801"/>
            <a:ext cx="4739002" cy="340276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248930" y="1993691"/>
            <a:ext cx="294307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Правое полушарие </a:t>
            </a:r>
            <a:r>
              <a:rPr lang="ru-RU" sz="2400" dirty="0" smtClean="0"/>
              <a:t>отвечает за умение планировать, образное мышление, </a:t>
            </a:r>
            <a:r>
              <a:rPr lang="ru-RU" sz="2400" dirty="0" err="1" smtClean="0"/>
              <a:t>креативность</a:t>
            </a:r>
            <a:r>
              <a:rPr lang="ru-RU" sz="2400" dirty="0" smtClean="0"/>
              <a:t>, восприятие информации на слух. 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48328" y="5297905"/>
            <a:ext cx="72402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Для правильной работы мозга оба 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полушария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должны быть равноценно развиты.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3542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ED2DB031-9003-4F74-A88F-FE2A2ABABC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61744" y="194872"/>
            <a:ext cx="6935395" cy="6190938"/>
          </a:xfrm>
        </p:spPr>
        <p:txBody>
          <a:bodyPr anchor="ctr">
            <a:noAutofit/>
          </a:bodyPr>
          <a:lstStyle/>
          <a:p>
            <a:r>
              <a:rPr lang="ru-RU" sz="2800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dirty="0" err="1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Кинезиологические</a:t>
            </a:r>
            <a:r>
              <a:rPr lang="ru-RU" sz="2800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 упражнения – это комплекс движений позволяющих активизировать межполушарное воздействие. </a:t>
            </a:r>
            <a:br>
              <a:rPr lang="ru-RU" sz="2800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br>
              <a:rPr lang="ru-RU" sz="2800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br>
              <a:rPr lang="ru-RU" sz="2800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err="1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Кинезиологическими</a:t>
            </a:r>
            <a:r>
              <a:rPr lang="ru-RU" sz="2800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 движениями пользовались Гиппократ и Аристотель</a:t>
            </a:r>
            <a:r>
              <a:rPr lang="ru-RU" sz="2800" dirty="0" smtClean="0"/>
              <a:t>.</a:t>
            </a:r>
            <a:br>
              <a:rPr lang="ru-RU" sz="2800" dirty="0" smtClean="0"/>
            </a:br>
            <a:endParaRPr lang="en-US" alt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6" descr="https://psychologist-dmdou14.edumsko.ru/uploads/7000/25780/persona/folders/shlyapa_myshleniya.png?1477509023664">
            <a:extLst>
              <a:ext uri="{FF2B5EF4-FFF2-40B4-BE49-F238E27FC236}">
                <a16:creationId xmlns="" xmlns:a16="http://schemas.microsoft.com/office/drawing/2014/main" id="{70E5FC8C-37D0-7BFC-6871-2733B05A7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661" y="2513198"/>
            <a:ext cx="1686940" cy="1670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http://www.1000dosok.ru/s/27-06-7124706.jpg">
            <a:extLst>
              <a:ext uri="{FF2B5EF4-FFF2-40B4-BE49-F238E27FC236}">
                <a16:creationId xmlns="" xmlns:a16="http://schemas.microsoft.com/office/drawing/2014/main" id="{7CC24FAC-FA6D-0182-4BCA-1316DBDA7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4820" r="21225"/>
          <a:stretch>
            <a:fillRect/>
          </a:stretch>
        </p:blipFill>
        <p:spPr bwMode="auto">
          <a:xfrm>
            <a:off x="9006699" y="2426772"/>
            <a:ext cx="1906141" cy="166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43265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70">
            <a:extLst>
              <a:ext uri="{FF2B5EF4-FFF2-40B4-BE49-F238E27FC236}">
                <a16:creationId xmlns="" xmlns:a16="http://schemas.microsoft.com/office/drawing/2014/main" id="{26D698D3-8983-5538-D536-AA9DDE2D158B}"/>
              </a:ext>
            </a:extLst>
          </p:cNvPr>
          <p:cNvSpPr>
            <a:spLocks noChangeArrowheads="1"/>
          </p:cNvSpPr>
          <p:nvPr/>
        </p:nvSpPr>
        <p:spPr bwMode="gray">
          <a:xfrm>
            <a:off x="2643188" y="1690688"/>
            <a:ext cx="3743325" cy="3744912"/>
          </a:xfrm>
          <a:prstGeom prst="ellipse">
            <a:avLst/>
          </a:prstGeom>
          <a:noFill/>
          <a:ln w="38100" algn="ctr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8F18C6B5-87AC-4DA5-94CA-6E092A6A0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39843"/>
            <a:ext cx="10591800" cy="644577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КИНЕЗИОЛОГИЧЕСКИЕ УПРАЖНЕНИЯ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95">
            <a:extLst>
              <a:ext uri="{FF2B5EF4-FFF2-40B4-BE49-F238E27FC236}">
                <a16:creationId xmlns="" xmlns:a16="http://schemas.microsoft.com/office/drawing/2014/main" id="{4ADDE26E-F12D-4BB9-AB21-ED9583E19C95}"/>
              </a:ext>
            </a:extLst>
          </p:cNvPr>
          <p:cNvGrpSpPr>
            <a:grpSpLocks/>
          </p:cNvGrpSpPr>
          <p:nvPr/>
        </p:nvGrpSpPr>
        <p:grpSpPr bwMode="auto">
          <a:xfrm>
            <a:off x="3429000" y="2503488"/>
            <a:ext cx="2160588" cy="2160587"/>
            <a:chOff x="2238" y="1769"/>
            <a:chExt cx="1361" cy="1361"/>
          </a:xfrm>
        </p:grpSpPr>
        <p:sp>
          <p:nvSpPr>
            <p:cNvPr id="10" name="Oval 96">
              <a:extLst>
                <a:ext uri="{FF2B5EF4-FFF2-40B4-BE49-F238E27FC236}">
                  <a16:creationId xmlns="" xmlns:a16="http://schemas.microsoft.com/office/drawing/2014/main" id="{7D622D81-2364-75CA-5591-FB60EA5B966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38" y="1769"/>
              <a:ext cx="1361" cy="1361"/>
            </a:xfrm>
            <a:prstGeom prst="ellipse">
              <a:avLst/>
            </a:prstGeom>
            <a:gradFill rotWithShape="1">
              <a:gsLst>
                <a:gs pos="0">
                  <a:srgbClr val="93D4E9"/>
                </a:gs>
                <a:gs pos="50000">
                  <a:srgbClr val="0099CC"/>
                </a:gs>
                <a:gs pos="100000">
                  <a:srgbClr val="93D4E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" name="Oval 97">
              <a:extLst>
                <a:ext uri="{FF2B5EF4-FFF2-40B4-BE49-F238E27FC236}">
                  <a16:creationId xmlns="" xmlns:a16="http://schemas.microsoft.com/office/drawing/2014/main" id="{053EC1B1-6917-F001-DB94-4A616E7AEDC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27" y="1858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536E"/>
                </a:gs>
                <a:gs pos="50000">
                  <a:srgbClr val="0099CC"/>
                </a:gs>
                <a:gs pos="100000">
                  <a:srgbClr val="00536E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" name="Oval 98">
              <a:extLst>
                <a:ext uri="{FF2B5EF4-FFF2-40B4-BE49-F238E27FC236}">
                  <a16:creationId xmlns="" xmlns:a16="http://schemas.microsoft.com/office/drawing/2014/main" id="{2AC0AEBE-18B8-B784-53A9-BDDAF201328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28" y="1860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6182"/>
                </a:gs>
                <a:gs pos="100000">
                  <a:srgbClr val="0099CC">
                    <a:alpha val="0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" name="Oval 99">
              <a:extLst>
                <a:ext uri="{FF2B5EF4-FFF2-40B4-BE49-F238E27FC236}">
                  <a16:creationId xmlns="" xmlns:a16="http://schemas.microsoft.com/office/drawing/2014/main" id="{6BFDA11B-C9A3-F346-D970-5180152ED22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91" y="1917"/>
              <a:ext cx="1065" cy="106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14" name="Group 100">
              <a:extLst>
                <a:ext uri="{FF2B5EF4-FFF2-40B4-BE49-F238E27FC236}">
                  <a16:creationId xmlns="" xmlns:a16="http://schemas.microsoft.com/office/drawing/2014/main" id="{DDA1E5C8-F46F-D424-0CB5-75A02D5127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10" y="1929"/>
              <a:ext cx="1031" cy="1031"/>
              <a:chOff x="4166" y="1706"/>
              <a:chExt cx="1252" cy="1252"/>
            </a:xfrm>
          </p:grpSpPr>
          <p:sp>
            <p:nvSpPr>
              <p:cNvPr id="15" name="Oval 101">
                <a:extLst>
                  <a:ext uri="{FF2B5EF4-FFF2-40B4-BE49-F238E27FC236}">
                    <a16:creationId xmlns="" xmlns:a16="http://schemas.microsoft.com/office/drawing/2014/main" id="{84393B28-3761-43E2-807C-752C259E08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" name="Oval 102">
                <a:extLst>
                  <a:ext uri="{FF2B5EF4-FFF2-40B4-BE49-F238E27FC236}">
                    <a16:creationId xmlns="" xmlns:a16="http://schemas.microsoft.com/office/drawing/2014/main" id="{ADD7DBA3-D9FB-B5F7-300D-59474AE2F0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" name="Oval 103">
                <a:extLst>
                  <a:ext uri="{FF2B5EF4-FFF2-40B4-BE49-F238E27FC236}">
                    <a16:creationId xmlns="" xmlns:a16="http://schemas.microsoft.com/office/drawing/2014/main" id="{6ACC897F-3FA2-0A70-C9C8-07252EE48F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" name="Oval 104">
                <a:extLst>
                  <a:ext uri="{FF2B5EF4-FFF2-40B4-BE49-F238E27FC236}">
                    <a16:creationId xmlns="" xmlns:a16="http://schemas.microsoft.com/office/drawing/2014/main" id="{42F4D45A-830E-3BD0-BDBD-21F0F562E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sp>
        <p:nvSpPr>
          <p:cNvPr id="20" name="AutoShape 64">
            <a:extLst>
              <a:ext uri="{FF2B5EF4-FFF2-40B4-BE49-F238E27FC236}">
                <a16:creationId xmlns="" xmlns:a16="http://schemas.microsoft.com/office/drawing/2014/main" id="{F3890035-2C9B-F397-16B0-2D01946ED110}"/>
              </a:ext>
            </a:extLst>
          </p:cNvPr>
          <p:cNvSpPr>
            <a:spLocks noChangeArrowheads="1"/>
          </p:cNvSpPr>
          <p:nvPr/>
        </p:nvSpPr>
        <p:spPr bwMode="gray">
          <a:xfrm rot="13626930">
            <a:off x="3456702" y="2273782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2" name="AutoShape 64">
            <a:extLst>
              <a:ext uri="{FF2B5EF4-FFF2-40B4-BE49-F238E27FC236}">
                <a16:creationId xmlns="" xmlns:a16="http://schemas.microsoft.com/office/drawing/2014/main" id="{F3890035-2C9B-F397-16B0-2D01946ED110}"/>
              </a:ext>
            </a:extLst>
          </p:cNvPr>
          <p:cNvSpPr>
            <a:spLocks noChangeArrowheads="1"/>
          </p:cNvSpPr>
          <p:nvPr/>
        </p:nvSpPr>
        <p:spPr bwMode="gray">
          <a:xfrm rot="3213546">
            <a:off x="5000690" y="4582267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3" name="AutoShape 64">
            <a:extLst>
              <a:ext uri="{FF2B5EF4-FFF2-40B4-BE49-F238E27FC236}">
                <a16:creationId xmlns="" xmlns:a16="http://schemas.microsoft.com/office/drawing/2014/main" id="{F3890035-2C9B-F397-16B0-2D01946ED110}"/>
              </a:ext>
            </a:extLst>
          </p:cNvPr>
          <p:cNvSpPr>
            <a:spLocks noChangeArrowheads="1"/>
          </p:cNvSpPr>
          <p:nvPr/>
        </p:nvSpPr>
        <p:spPr bwMode="gray">
          <a:xfrm rot="7159727">
            <a:off x="3336782" y="4552287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4" name="AutoShape 64">
            <a:extLst>
              <a:ext uri="{FF2B5EF4-FFF2-40B4-BE49-F238E27FC236}">
                <a16:creationId xmlns="" xmlns:a16="http://schemas.microsoft.com/office/drawing/2014/main" id="{F3890035-2C9B-F397-16B0-2D01946ED110}"/>
              </a:ext>
            </a:extLst>
          </p:cNvPr>
          <p:cNvSpPr>
            <a:spLocks noChangeArrowheads="1"/>
          </p:cNvSpPr>
          <p:nvPr/>
        </p:nvSpPr>
        <p:spPr bwMode="gray">
          <a:xfrm rot="10378547">
            <a:off x="2677215" y="3338084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9" name="AutoShape 64">
            <a:extLst>
              <a:ext uri="{FF2B5EF4-FFF2-40B4-BE49-F238E27FC236}">
                <a16:creationId xmlns="" xmlns:a16="http://schemas.microsoft.com/office/drawing/2014/main" id="{F3890035-2C9B-F397-16B0-2D01946ED110}"/>
              </a:ext>
            </a:extLst>
          </p:cNvPr>
          <p:cNvSpPr>
            <a:spLocks noChangeArrowheads="1"/>
          </p:cNvSpPr>
          <p:nvPr/>
        </p:nvSpPr>
        <p:spPr bwMode="gray">
          <a:xfrm rot="39573186">
            <a:off x="4728369" y="2331244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1" name="AutoShape 64">
            <a:extLst>
              <a:ext uri="{FF2B5EF4-FFF2-40B4-BE49-F238E27FC236}">
                <a16:creationId xmlns="" xmlns:a16="http://schemas.microsoft.com/office/drawing/2014/main" id="{F3890035-2C9B-F397-16B0-2D01946ED110}"/>
              </a:ext>
            </a:extLst>
          </p:cNvPr>
          <p:cNvSpPr>
            <a:spLocks noChangeArrowheads="1"/>
          </p:cNvSpPr>
          <p:nvPr/>
        </p:nvSpPr>
        <p:spPr bwMode="gray">
          <a:xfrm>
            <a:off x="5525345" y="3353073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5" name="Oval 87">
            <a:extLst>
              <a:ext uri="{FF2B5EF4-FFF2-40B4-BE49-F238E27FC236}">
                <a16:creationId xmlns="" xmlns:a16="http://schemas.microsoft.com/office/drawing/2014/main" id="{A2A0DEB0-1008-6774-948C-716906E2CC19}"/>
              </a:ext>
            </a:extLst>
          </p:cNvPr>
          <p:cNvSpPr>
            <a:spLocks noChangeArrowheads="1"/>
          </p:cNvSpPr>
          <p:nvPr/>
        </p:nvSpPr>
        <p:spPr bwMode="gray">
          <a:xfrm>
            <a:off x="5284788" y="1752600"/>
            <a:ext cx="360362" cy="360363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B96F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" name="Oval 84">
            <a:extLst>
              <a:ext uri="{FF2B5EF4-FFF2-40B4-BE49-F238E27FC236}">
                <a16:creationId xmlns="" xmlns:a16="http://schemas.microsoft.com/office/drawing/2014/main" id="{3C7E527D-7F72-8C83-1E0B-AC2BB37716E7}"/>
              </a:ext>
            </a:extLst>
          </p:cNvPr>
          <p:cNvSpPr>
            <a:spLocks noChangeArrowheads="1"/>
          </p:cNvSpPr>
          <p:nvPr/>
        </p:nvSpPr>
        <p:spPr bwMode="gray">
          <a:xfrm>
            <a:off x="6274138" y="3294088"/>
            <a:ext cx="360362" cy="360363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4A6FB9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7" name="Picture 34" descr="https://ds03.infourok.ru/uploads/ex/04f2/00007a21-f1c90cef/img5.jpg">
            <a:extLst>
              <a:ext uri="{FF2B5EF4-FFF2-40B4-BE49-F238E27FC236}">
                <a16:creationId xmlns="" xmlns:a16="http://schemas.microsoft.com/office/drawing/2014/main" id="{358716F0-04D5-C458-17AA-55EA9BE43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075" y="2263073"/>
            <a:ext cx="2447925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81">
            <a:extLst>
              <a:ext uri="{FF2B5EF4-FFF2-40B4-BE49-F238E27FC236}">
                <a16:creationId xmlns="" xmlns:a16="http://schemas.microsoft.com/office/drawing/2014/main" id="{A87C11B8-72E4-6707-70A5-15D4EC5FB373}"/>
              </a:ext>
            </a:extLst>
          </p:cNvPr>
          <p:cNvSpPr>
            <a:spLocks noChangeArrowheads="1"/>
          </p:cNvSpPr>
          <p:nvPr/>
        </p:nvSpPr>
        <p:spPr bwMode="gray">
          <a:xfrm>
            <a:off x="5540870" y="4938010"/>
            <a:ext cx="360362" cy="360363"/>
          </a:xfrm>
          <a:prstGeom prst="ellipse">
            <a:avLst/>
          </a:prstGeom>
          <a:gradFill rotWithShape="1">
            <a:gsLst>
              <a:gs pos="0">
                <a:srgbClr val="CB90EC"/>
              </a:gs>
              <a:gs pos="100000">
                <a:srgbClr val="9368AB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9" name="Oval 72">
            <a:extLst>
              <a:ext uri="{FF2B5EF4-FFF2-40B4-BE49-F238E27FC236}">
                <a16:creationId xmlns="" xmlns:a16="http://schemas.microsoft.com/office/drawing/2014/main" id="{AE19EFE9-1BC5-BE9D-FBA1-75B57654DADD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8845" y="4978218"/>
            <a:ext cx="360363" cy="360362"/>
          </a:xfrm>
          <a:prstGeom prst="ellipse">
            <a:avLst/>
          </a:prstGeom>
          <a:gradFill rotWithShape="1">
            <a:gsLst>
              <a:gs pos="0">
                <a:srgbClr val="4DC9B1"/>
              </a:gs>
              <a:gs pos="100000">
                <a:srgbClr val="38928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" name="Oval 93">
            <a:extLst>
              <a:ext uri="{FF2B5EF4-FFF2-40B4-BE49-F238E27FC236}">
                <a16:creationId xmlns="" xmlns:a16="http://schemas.microsoft.com/office/drawing/2014/main" id="{FCDECBAD-333F-E066-E9D7-EC58EAA334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2375447" y="3369040"/>
            <a:ext cx="360362" cy="360363"/>
          </a:xfrm>
          <a:prstGeom prst="ellipse">
            <a:avLst/>
          </a:prstGeom>
          <a:gradFill rotWithShape="1">
            <a:gsLst>
              <a:gs pos="0">
                <a:srgbClr val="82B820"/>
              </a:gs>
              <a:gs pos="100000">
                <a:srgbClr val="5E8517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" name="Oval 90">
            <a:extLst>
              <a:ext uri="{FF2B5EF4-FFF2-40B4-BE49-F238E27FC236}">
                <a16:creationId xmlns="" xmlns:a16="http://schemas.microsoft.com/office/drawing/2014/main" id="{269ED177-261D-F302-0D83-CEBF6640F214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98657" y="1813810"/>
            <a:ext cx="360362" cy="360363"/>
          </a:xfrm>
          <a:prstGeom prst="ellipse">
            <a:avLst/>
          </a:prstGeom>
          <a:gradFill rotWithShape="1">
            <a:gsLst>
              <a:gs pos="0">
                <a:srgbClr val="EDD947"/>
              </a:gs>
              <a:gs pos="100000">
                <a:srgbClr val="AC9D34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736891" y="1034320"/>
            <a:ext cx="57412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en-US" sz="20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ПОВЫШАЮТ </a:t>
            </a:r>
          </a:p>
          <a:p>
            <a:pPr algn="ctr" eaLnBrk="1" hangingPunct="1"/>
            <a:r>
              <a:rPr lang="ru-RU" altLang="en-US" sz="20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СТРЕССОУСТОЙЧИВОСТЬ</a:t>
            </a:r>
            <a:endParaRPr lang="en-US" altLang="en-US" sz="20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231566" y="2967335"/>
            <a:ext cx="58161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en-US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СИНХРОНИЗИРУЮТ </a:t>
            </a:r>
          </a:p>
          <a:p>
            <a:pPr algn="ctr" eaLnBrk="1" hangingPunct="1"/>
            <a:r>
              <a:rPr lang="ru-RU" altLang="en-US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РАБОТУ </a:t>
            </a:r>
          </a:p>
          <a:p>
            <a:pPr algn="ctr" eaLnBrk="1" hangingPunct="1"/>
            <a:r>
              <a:rPr lang="ru-RU" altLang="en-US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ПОЛУШАРИЙ</a:t>
            </a:r>
            <a:endParaRPr lang="en-US" altLang="en-US" sz="2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711252" y="4813993"/>
            <a:ext cx="30280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en-US" sz="2000" b="1" dirty="0" smtClean="0">
                <a:solidFill>
                  <a:srgbClr val="660066"/>
                </a:solidFill>
                <a:latin typeface="Bookman Old Style" panose="02050604050505020204" pitchFamily="18" charset="0"/>
              </a:rPr>
              <a:t>УЛУЧШАЮТ </a:t>
            </a:r>
          </a:p>
          <a:p>
            <a:pPr algn="ctr" eaLnBrk="1" hangingPunct="1"/>
            <a:r>
              <a:rPr lang="ru-RU" altLang="en-US" sz="2000" b="1" dirty="0" smtClean="0">
                <a:solidFill>
                  <a:srgbClr val="660066"/>
                </a:solidFill>
                <a:latin typeface="Bookman Old Style" panose="02050604050505020204" pitchFamily="18" charset="0"/>
              </a:rPr>
              <a:t>МЫСЛИТЕЛЬНУЮ </a:t>
            </a:r>
          </a:p>
          <a:p>
            <a:pPr algn="ctr" eaLnBrk="1" hangingPunct="1"/>
            <a:r>
              <a:rPr lang="ru-RU" altLang="en-US" sz="2000" b="1" dirty="0" smtClean="0">
                <a:solidFill>
                  <a:srgbClr val="660066"/>
                </a:solidFill>
                <a:latin typeface="Bookman Old Style" panose="02050604050505020204" pitchFamily="18" charset="0"/>
              </a:rPr>
              <a:t>ДЕЯТЕЛЬНОСТЬ</a:t>
            </a:r>
            <a:endParaRPr lang="ru-RU" sz="2000" dirty="0"/>
          </a:p>
        </p:txBody>
      </p:sp>
      <p:sp>
        <p:nvSpPr>
          <p:cNvPr id="36" name="Прямоугольник 35"/>
          <p:cNvSpPr/>
          <p:nvPr/>
        </p:nvSpPr>
        <p:spPr>
          <a:xfrm flipH="1">
            <a:off x="0" y="4721903"/>
            <a:ext cx="38524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en-US" sz="2000" b="1" dirty="0" smtClean="0">
                <a:solidFill>
                  <a:srgbClr val="006666"/>
                </a:solidFill>
                <a:latin typeface="Bookman Old Style" panose="02050604050505020204" pitchFamily="18" charset="0"/>
              </a:rPr>
              <a:t>СПОСОБСТВУЮТ </a:t>
            </a:r>
          </a:p>
          <a:p>
            <a:pPr algn="ctr" eaLnBrk="1" hangingPunct="1"/>
            <a:r>
              <a:rPr lang="ru-RU" altLang="en-US" sz="2000" b="1" dirty="0" smtClean="0">
                <a:solidFill>
                  <a:srgbClr val="006666"/>
                </a:solidFill>
                <a:latin typeface="Bookman Old Style" panose="02050604050505020204" pitchFamily="18" charset="0"/>
              </a:rPr>
              <a:t>УЛУЧШЕНИЮ </a:t>
            </a:r>
          </a:p>
          <a:p>
            <a:pPr algn="ctr" eaLnBrk="1" hangingPunct="1"/>
            <a:r>
              <a:rPr lang="ru-RU" altLang="en-US" sz="2000" b="1" dirty="0" smtClean="0">
                <a:solidFill>
                  <a:srgbClr val="006666"/>
                </a:solidFill>
                <a:latin typeface="Bookman Old Style" panose="02050604050505020204" pitchFamily="18" charset="0"/>
              </a:rPr>
              <a:t>ВНИМАНИЯ </a:t>
            </a:r>
          </a:p>
          <a:p>
            <a:pPr algn="ctr" eaLnBrk="1" hangingPunct="1"/>
            <a:r>
              <a:rPr lang="ru-RU" altLang="en-US" sz="2000" b="1" dirty="0" smtClean="0">
                <a:solidFill>
                  <a:srgbClr val="006666"/>
                </a:solidFill>
                <a:latin typeface="Bookman Old Style" panose="02050604050505020204" pitchFamily="18" charset="0"/>
              </a:rPr>
              <a:t>И ПАМЯТИ</a:t>
            </a:r>
            <a:endParaRPr lang="en-US" altLang="en-US" sz="2000" b="1" dirty="0">
              <a:solidFill>
                <a:srgbClr val="00666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0" y="2623279"/>
            <a:ext cx="238343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endParaRPr lang="ru-RU" altLang="en-US" b="1" dirty="0" smtClean="0">
              <a:solidFill>
                <a:srgbClr val="006600"/>
              </a:solidFill>
              <a:latin typeface="Bookman Old Style" panose="02050604050505020204" pitchFamily="18" charset="0"/>
            </a:endParaRPr>
          </a:p>
          <a:p>
            <a:pPr algn="ctr" eaLnBrk="1" hangingPunct="1"/>
            <a:r>
              <a:rPr lang="ru-RU" alt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ОБЛЕГЧАЮТ </a:t>
            </a:r>
          </a:p>
          <a:p>
            <a:pPr algn="ctr" eaLnBrk="1" hangingPunct="1"/>
            <a:r>
              <a:rPr lang="ru-RU" alt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ПРОЦЕСС </a:t>
            </a:r>
          </a:p>
          <a:p>
            <a:pPr algn="ctr" eaLnBrk="1" hangingPunct="1"/>
            <a:r>
              <a:rPr lang="ru-RU" alt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ЧТЕНИЯ И </a:t>
            </a:r>
          </a:p>
          <a:p>
            <a:pPr algn="ctr" eaLnBrk="1" hangingPunct="1"/>
            <a:r>
              <a:rPr lang="ru-RU" alt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ПИСЬМА</a:t>
            </a:r>
            <a:endParaRPr lang="en-US" altLang="en-US" sz="20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0" y="1049311"/>
            <a:ext cx="37625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РАЗВИВАЮТ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 МОЗОЛИСТОЕ ТЕЛО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0979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048FBE6B-DC67-4E64-80F4-CADE978D2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961" y="194872"/>
            <a:ext cx="10591800" cy="5606321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КИНЕЗИОЛОГИЯ ОТНОСИТСЯ К ЗДОРОВЬЕСБЕРЕГАЮЩЕЙ ТЕХНОЛОГИИ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Многие упражнения направлены на развитие одновременно физических и психофизиологических качеств,  на сохранение здоровья детей и профилактику отклонений в их развитии.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результате </a:t>
            </a:r>
            <a:r>
              <a:rPr lang="ru-RU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кинезиологических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упражнений повышается уровень эмоционального благополучия, улучшается зрительно-моторная координация, формируется пространственная ориентировка. Совершенствуется регулирующая и координирующая роль нервной системы.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7678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158B51BF-780C-45D4-A1D0-32D55EA0F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299803"/>
            <a:ext cx="11065240" cy="1605198"/>
          </a:xfrm>
        </p:spPr>
        <p:txBody>
          <a:bodyPr>
            <a:normAutofit/>
          </a:bodyPr>
          <a:lstStyle/>
          <a:p>
            <a:pPr algn="ctr"/>
            <a:r>
              <a:rPr lang="ru-RU" sz="3600" b="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Практическая часть.</a:t>
            </a:r>
            <a:r>
              <a:rPr lang="ru-RU" sz="3600" b="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Кинезиология</a:t>
            </a:r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в песочной терапии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Rectangle 8">
            <a:extLst>
              <a:ext uri="{FF2B5EF4-FFF2-40B4-BE49-F238E27FC236}">
                <a16:creationId xmlns:a16="http://schemas.microsoft.com/office/drawing/2014/main" xmlns="" id="{A17D04F1-4318-4DD6-B27E-D66AE4D426B2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>
          <a:xfrm>
            <a:off x="762000" y="1873770"/>
            <a:ext cx="5334000" cy="28631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defRPr/>
            </a:pPr>
            <a:r>
              <a:rPr lang="ru-RU" sz="4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Техника </a:t>
            </a:r>
          </a:p>
          <a:p>
            <a:pPr algn="ctr">
              <a:defRPr/>
            </a:pPr>
            <a:r>
              <a:rPr lang="ru-RU" sz="4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Полушарное</a:t>
            </a:r>
            <a:r>
              <a:rPr lang="ru-RU" sz="4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рисование песком».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399" y="1553340"/>
            <a:ext cx="4233260" cy="3708205"/>
          </a:xfrm>
          <a:prstGeom prst="rect">
            <a:avLst/>
          </a:prstGeom>
          <a:ln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15">
      <a:dk1>
        <a:sysClr val="windowText" lastClr="000000"/>
      </a:dk1>
      <a:lt1>
        <a:sysClr val="window" lastClr="FFFFFF"/>
      </a:lt1>
      <a:dk2>
        <a:srgbClr val="F36E36"/>
      </a:dk2>
      <a:lt2>
        <a:srgbClr val="E7E6E6"/>
      </a:lt2>
      <a:accent1>
        <a:srgbClr val="A31312"/>
      </a:accent1>
      <a:accent2>
        <a:srgbClr val="E7E6E6"/>
      </a:accent2>
      <a:accent3>
        <a:srgbClr val="FDB913"/>
      </a:accent3>
      <a:accent4>
        <a:srgbClr val="1E753B"/>
      </a:accent4>
      <a:accent5>
        <a:srgbClr val="067CA2"/>
      </a:accent5>
      <a:accent6>
        <a:srgbClr val="493456"/>
      </a:accent6>
      <a:hlink>
        <a:srgbClr val="067CA2"/>
      </a:hlink>
      <a:folHlink>
        <a:srgbClr val="886D93"/>
      </a:folHlink>
    </a:clrScheme>
    <a:fontScheme name="Custom 8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44967531_win32_mlw v2" id="{D6E82B91-6E0A-4ADE-ABDF-7A3107FF5DC0}" vid="{FDF63795-6842-4874-86B5-D3F4150A0B0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8D17C5B-66E3-4784-8825-129A0E305F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CD97AF3-310A-4DBA-AAE4-E94EC92F74FE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F2509185-7C76-414A-B58D-FA547B6D6E6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2f988bf-86f1-41af-91ab-2d7cd011db47}" enabled="0" method="" siteId="{72f988bf-86f1-41af-91ab-2d7cd011db4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621</Words>
  <Application>Microsoft Office PowerPoint</Application>
  <PresentationFormat>Произвольный</PresentationFormat>
  <Paragraphs>75</Paragraphs>
  <Slides>25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Office Theme</vt:lpstr>
      <vt:lpstr>Мастер-класс «Кинезиология в песочной терапии как средство межполушарного развития детей с ОВЗ».  Материал подготовила педагог–психолог   1 квалиф. категории  МДОАУ «Детский сад № 106» г. Орска   Дерябина Анна Сергеевна</vt:lpstr>
      <vt:lpstr>«Рука является вышедшим наружу головным мозгом». И. Кант  «Ум ребенка находится на кончиках его пальцев».  В.А. Сухомлинский      КИНЕЗИОЛОГИЯ - НАУКА О РАЗВИТИИ УМСТВЕННЫХ СПОСОБНОСТЕЙ И  ФИЗИЧЕСКОГО ЗДОРОВЬЯ ЧЕРЕЗ ОПРЕДЕЛЁННЫЕ ДВИГАТЕЛЬНЫЕ УПРАЖНЕНИЯ. </vt:lpstr>
      <vt:lpstr>Слайд 3</vt:lpstr>
      <vt:lpstr>Дети с ограниченными возможностями здоровья (ОВЗ) </vt:lpstr>
      <vt:lpstr>Сферы специализации левого и правого полушарий головного мозга.</vt:lpstr>
      <vt:lpstr>    Кинезиологические упражнения – это комплекс движений позволяющих активизировать межполушарное воздействие.                  Кинезиологическими движениями пользовались Гиппократ и Аристотель. </vt:lpstr>
      <vt:lpstr>КИНЕЗИОЛОГИЧЕСКИЕ УПРАЖНЕНИЯ</vt:lpstr>
      <vt:lpstr>КИНЕЗИОЛОГИЯ ОТНОСИТСЯ К ЗДОРОВЬЕСБЕРЕГАЮЩЕЙ ТЕХНОЛОГИИ  Многие упражнения направлены на развитие одновременно физических и психофизиологических качеств,  на сохранение здоровья детей и профилактику отклонений в их развитии.   В результате кинезиологических упражнений повышается уровень эмоционального благополучия, улучшается зрительно-моторная координация, формируется пространственная ориентировка. Совершенствуется регулирующая и координирующая роль нервной системы.     </vt:lpstr>
      <vt:lpstr>Практическая часть. Кинезиология  в песочной терапии.</vt:lpstr>
      <vt:lpstr>Задачи данной техники: </vt:lpstr>
      <vt:lpstr>Участники данной техники:</vt:lpstr>
      <vt:lpstr>Материалы для работы:</vt:lpstr>
      <vt:lpstr>Слайд 13</vt:lpstr>
      <vt:lpstr>Слайд 14</vt:lpstr>
      <vt:lpstr>Слайд 15</vt:lpstr>
      <vt:lpstr>Слайд 16</vt:lpstr>
      <vt:lpstr>Слайд 17</vt:lpstr>
      <vt:lpstr>2 этап. Знакомство участников  с песком. </vt:lpstr>
      <vt:lpstr> 3 этап прикосновений и игр на поверхности песка. </vt:lpstr>
      <vt:lpstr>4 этап. Рисование фигур одной и двумя руками.</vt:lpstr>
      <vt:lpstr>5  этап. Игры на поверхности песка  по образцу. </vt:lpstr>
      <vt:lpstr>6 этап. Насыпные дорожки.</vt:lpstr>
      <vt:lpstr> «Полушарное рисование песком» с использованием графоморных дорожек.</vt:lpstr>
      <vt:lpstr> «Полушарное рисование песком» с использованием деревянных трафаретов. 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2022-05-06T06:19:48Z</dcterms:created>
  <dcterms:modified xsi:type="dcterms:W3CDTF">2023-09-04T13:22:44Z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