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7F00"/>
    <a:srgbClr val="FE7E01"/>
    <a:srgbClr val="FFFFCC"/>
    <a:srgbClr val="D20046"/>
    <a:srgbClr val="D20028"/>
    <a:srgbClr val="B6793C"/>
    <a:srgbClr val="A50021"/>
    <a:srgbClr val="CC99FF"/>
    <a:srgbClr val="006666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F9F2-5442-46C6-A8E4-4B6E99606C0B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6600-23B2-4606-AE53-EADE82135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02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6600-23B2-4606-AE53-EADE82135DF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50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26" Type="http://schemas.openxmlformats.org/officeDocument/2006/relationships/slide" Target="slide6.xml"/><Relationship Id="rId3" Type="http://schemas.openxmlformats.org/officeDocument/2006/relationships/slide" Target="slide9.xml"/><Relationship Id="rId21" Type="http://schemas.openxmlformats.org/officeDocument/2006/relationships/slide" Target="slide8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5" Type="http://schemas.openxmlformats.org/officeDocument/2006/relationships/slide" Target="slide5.xml"/><Relationship Id="rId2" Type="http://schemas.openxmlformats.org/officeDocument/2006/relationships/image" Target="../media/image4.jpeg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24" Type="http://schemas.openxmlformats.org/officeDocument/2006/relationships/slide" Target="slide4.xml"/><Relationship Id="rId5" Type="http://schemas.openxmlformats.org/officeDocument/2006/relationships/slide" Target="slide11.xml"/><Relationship Id="rId15" Type="http://schemas.openxmlformats.org/officeDocument/2006/relationships/slide" Target="slide21.xml"/><Relationship Id="rId23" Type="http://schemas.openxmlformats.org/officeDocument/2006/relationships/slide" Target="slide3.xml"/><Relationship Id="rId10" Type="http://schemas.openxmlformats.org/officeDocument/2006/relationships/slide" Target="slide16.xml"/><Relationship Id="rId19" Type="http://schemas.openxmlformats.org/officeDocument/2006/relationships/slide" Target="slide25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slide" Target="slide7.xml"/><Relationship Id="rId27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347172"/>
            <a:ext cx="8352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cap="all" spc="17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Интерактивная </a:t>
            </a:r>
          </a:p>
          <a:p>
            <a:pPr algn="ctr">
              <a:lnSpc>
                <a:spcPct val="120000"/>
              </a:lnSpc>
            </a:pPr>
            <a:r>
              <a:rPr lang="ru-RU" sz="2000" b="1" cap="all" spc="17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</a:t>
            </a:r>
            <a:r>
              <a:rPr lang="ru-RU" sz="2000" b="1" cap="all" spc="17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обж</a:t>
            </a:r>
            <a:endParaRPr lang="ru-RU" sz="2000" b="1" cap="all" spc="17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cap="all" spc="17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«</a:t>
            </a:r>
            <a:r>
              <a:rPr lang="ru-RU" sz="2000" b="1" cap="all" spc="17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Опасно – не опасно»</a:t>
            </a:r>
            <a:endParaRPr lang="ru-RU" sz="2000" b="1" cap="all" spc="17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0" name="Picture 2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44" y="3356992"/>
            <a:ext cx="8800044" cy="32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8910"/>
            <a:ext cx="1656184" cy="3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32901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8"/>
          <p:cNvSpPr>
            <a:spLocks noChangeArrowheads="1"/>
          </p:cNvSpPr>
          <p:nvPr/>
        </p:nvSpPr>
        <p:spPr bwMode="auto">
          <a:xfrm rot="16200000">
            <a:off x="4860494" y="2340569"/>
            <a:ext cx="4592538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6146" name="Picture 2" descr="http://img-fotki.yandex.ru/get/9308/16969765.185/0_7c92d_82201012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143" y="2420888"/>
            <a:ext cx="1978975" cy="32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012160" y="1484784"/>
            <a:ext cx="2312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ГАЗОВАЯ ПЛИТА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5559875" y="1239349"/>
            <a:ext cx="3467773" cy="5097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491" y="2734907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530860" y="1472864"/>
            <a:ext cx="5049252" cy="303625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 бабушки на кухне,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Горели и потухли.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Поспели щи, шипят блины.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До завтра солнца не нужны.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0352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8"/>
          <p:cNvSpPr>
            <a:spLocks noChangeArrowheads="1"/>
          </p:cNvSpPr>
          <p:nvPr/>
        </p:nvSpPr>
        <p:spPr bwMode="auto">
          <a:xfrm rot="16200000">
            <a:off x="4543174" y="2049451"/>
            <a:ext cx="4703944" cy="33501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79146" y="2276872"/>
            <a:ext cx="2032000" cy="3657607"/>
          </a:xfrm>
          <a:prstGeom prst="rect">
            <a:avLst/>
          </a:prstGeom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398423" y="1700807"/>
            <a:ext cx="3019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ХОЛОДИЛЬНИК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974505" y="1058619"/>
            <a:ext cx="4033937" cy="5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021" y="2490728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396251" y="1678030"/>
            <a:ext cx="4536932" cy="3612319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 этом белом </a:t>
            </a:r>
            <a:r>
              <a:rPr lang="ru-RU" sz="2800" i="1" dirty="0" err="1">
                <a:latin typeface="Georgia" pitchFamily="18" charset="0"/>
              </a:rPr>
              <a:t>сундучище</a:t>
            </a: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Мы храним на полках пищу.</a:t>
            </a:r>
          </a:p>
          <a:p>
            <a:pPr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дворе стоит жарища,</a:t>
            </a:r>
          </a:p>
          <a:p>
            <a:pPr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в </a:t>
            </a:r>
            <a:r>
              <a:rPr lang="ru-RU" sz="2800" i="1" dirty="0" err="1">
                <a:latin typeface="Georgia" pitchFamily="18" charset="0"/>
              </a:rPr>
              <a:t>сундучище</a:t>
            </a:r>
            <a:r>
              <a:rPr lang="ru-RU" sz="2800" i="1" dirty="0">
                <a:latin typeface="Georgia" pitchFamily="18" charset="0"/>
              </a:rPr>
              <a:t> — холодища.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8041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1" y="3473424"/>
            <a:ext cx="3756677" cy="2547864"/>
          </a:xfrm>
          <a:prstGeom prst="rect">
            <a:avLst/>
          </a:prstGeom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2786062" y="3074248"/>
            <a:ext cx="3571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Georgia" pitchFamily="18" charset="0"/>
              </a:rPr>
              <a:t>Электричество</a:t>
            </a:r>
            <a:endParaRPr lang="ru-RU" sz="24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2315194" y="2812640"/>
            <a:ext cx="5425158" cy="3923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962" y="3349014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553849" y="1650514"/>
            <a:ext cx="4905236" cy="112879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 дальним сёлам, городам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Кто </a:t>
            </a:r>
            <a:r>
              <a:rPr lang="ru-RU" sz="2800" i="1" dirty="0">
                <a:latin typeface="Georgia" pitchFamily="18" charset="0"/>
              </a:rPr>
              <a:t>идёт по проводам?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Светлое </a:t>
            </a:r>
            <a:r>
              <a:rPr lang="ru-RU" sz="2800" i="1" dirty="0">
                <a:latin typeface="Georgia" pitchFamily="18" charset="0"/>
              </a:rPr>
              <a:t>величество!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Это </a:t>
            </a:r>
            <a:r>
              <a:rPr lang="ru-RU" sz="2800" i="1" dirty="0">
                <a:latin typeface="Georgia" pitchFamily="18" charset="0"/>
              </a:rPr>
              <a:t>...</a:t>
            </a:r>
          </a:p>
        </p:txBody>
      </p:sp>
      <p:pic>
        <p:nvPicPr>
          <p:cNvPr id="18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70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000625" y="2276872"/>
            <a:ext cx="3454400" cy="41080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262" y="3312662"/>
            <a:ext cx="3005176" cy="2984511"/>
          </a:xfrm>
          <a:prstGeom prst="rect">
            <a:avLst/>
          </a:prstGeom>
        </p:spPr>
      </p:pic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484582" y="2565205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ПЫЛЕСОС</a:t>
            </a: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3588484" y="1412776"/>
            <a:ext cx="5087971" cy="512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533" y="2937013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323528" y="2568800"/>
            <a:ext cx="4905236" cy="13080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Есть у меня в квартире робот.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У </a:t>
            </a:r>
            <a:r>
              <a:rPr lang="ru-RU" sz="2800" i="1" dirty="0">
                <a:latin typeface="Georgia" pitchFamily="18" charset="0"/>
              </a:rPr>
              <a:t>него огромный хобот.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Любит </a:t>
            </a:r>
            <a:r>
              <a:rPr lang="ru-RU" sz="2800" i="1" dirty="0">
                <a:latin typeface="Georgia" pitchFamily="18" charset="0"/>
              </a:rPr>
              <a:t>робот чистоту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И </a:t>
            </a:r>
            <a:r>
              <a:rPr lang="ru-RU" sz="2800" i="1" dirty="0">
                <a:latin typeface="Georgia" pitchFamily="18" charset="0"/>
              </a:rPr>
              <a:t>гудит как лайнер «ТУ».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Он </a:t>
            </a:r>
            <a:r>
              <a:rPr lang="ru-RU" sz="2800" i="1" dirty="0">
                <a:latin typeface="Georgia" pitchFamily="18" charset="0"/>
              </a:rPr>
              <a:t>охотно пыль глотает,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Не </a:t>
            </a:r>
            <a:r>
              <a:rPr lang="ru-RU" sz="2800" i="1" dirty="0">
                <a:latin typeface="Georgia" pitchFamily="18" charset="0"/>
              </a:rPr>
              <a:t>болеет, не чихает.</a:t>
            </a:r>
          </a:p>
        </p:txBody>
      </p:sp>
    </p:spTree>
    <p:extLst>
      <p:ext uri="{BB962C8B-B14F-4D97-AF65-F5344CB8AC3E}">
        <p14:creationId xmlns:p14="http://schemas.microsoft.com/office/powerpoint/2010/main" xmlns="" val="10408851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953313" y="1553010"/>
            <a:ext cx="3571875" cy="446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5364" name="Picture 15" descr="6071ae_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43436"/>
            <a:ext cx="31686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296516" y="1750255"/>
            <a:ext cx="3071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ШВЕЙНАЯ</a:t>
            </a:r>
            <a:br>
              <a:rPr lang="ru-RU" sz="2400" b="1" dirty="0">
                <a:solidFill>
                  <a:srgbClr val="CC000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МАШИНКА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873196" y="1271880"/>
            <a:ext cx="4006418" cy="502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113" y="2634383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31082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Наша тётушка игла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Строчку по полю вела.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Будет платье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                    вашей дочке.</a:t>
            </a:r>
          </a:p>
        </p:txBody>
      </p:sp>
      <p:pic>
        <p:nvPicPr>
          <p:cNvPr id="16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6910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Если дым валит </a:t>
            </a:r>
            <a:r>
              <a:rPr lang="ru-RU" sz="2800" i="1" dirty="0" smtClean="0">
                <a:latin typeface="Georgia" pitchFamily="18" charset="0"/>
              </a:rPr>
              <a:t>клубами, пламя </a:t>
            </a:r>
            <a:r>
              <a:rPr lang="ru-RU" sz="2800" i="1" dirty="0">
                <a:latin typeface="Georgia" pitchFamily="18" charset="0"/>
              </a:rPr>
              <a:t>бьется языками,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И </a:t>
            </a:r>
            <a:r>
              <a:rPr lang="ru-RU" sz="2800" i="1" dirty="0">
                <a:latin typeface="Georgia" pitchFamily="18" charset="0"/>
              </a:rPr>
              <a:t>огонь везде, и </a:t>
            </a:r>
            <a:r>
              <a:rPr lang="ru-RU" sz="2800" i="1" dirty="0" smtClean="0">
                <a:latin typeface="Georgia" pitchFamily="18" charset="0"/>
              </a:rPr>
              <a:t>жар. Это </a:t>
            </a:r>
            <a:r>
              <a:rPr lang="ru-RU" sz="2800" i="1" dirty="0">
                <a:latin typeface="Georgia" pitchFamily="18" charset="0"/>
              </a:rPr>
              <a:t>бедствие …</a:t>
            </a:r>
          </a:p>
        </p:txBody>
      </p:sp>
      <p:pic>
        <p:nvPicPr>
          <p:cNvPr id="11" name="Picture 3" descr="C:\Users\Home\Pictures\01_ЗНАКИ\дом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1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927458"/>
            <a:ext cx="2955299" cy="2719298"/>
          </a:xfrm>
          <a:prstGeom prst="rect">
            <a:avLst/>
          </a:prstGeom>
        </p:spPr>
      </p:pic>
      <p:sp useBgFill="1">
        <p:nvSpPr>
          <p:cNvPr id="12" name="Прямоугольник 11"/>
          <p:cNvSpPr/>
          <p:nvPr/>
        </p:nvSpPr>
        <p:spPr>
          <a:xfrm>
            <a:off x="514986" y="2714767"/>
            <a:ext cx="8115627" cy="3484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833" y="3410417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6742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065898"/>
            <a:ext cx="7090263" cy="2627604"/>
          </a:xfrm>
          <a:prstGeom prst="rect">
            <a:avLst/>
          </a:prstGeom>
        </p:spPr>
      </p:pic>
      <p:sp useBgFill="1">
        <p:nvSpPr>
          <p:cNvPr id="10" name="Прямоугольник 9"/>
          <p:cNvSpPr/>
          <p:nvPr/>
        </p:nvSpPr>
        <p:spPr>
          <a:xfrm>
            <a:off x="306678" y="2765853"/>
            <a:ext cx="8028345" cy="376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168" y="3435315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 какому телефону нужно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вызывать пожарную службу?</a:t>
            </a: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5088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207465"/>
            <a:ext cx="7364606" cy="2755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2513" y="3443621"/>
            <a:ext cx="2334970" cy="2097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7483" y="3207465"/>
            <a:ext cx="4395597" cy="2523963"/>
          </a:xfrm>
          <a:prstGeom prst="rect">
            <a:avLst/>
          </a:prstGeom>
        </p:spPr>
      </p:pic>
      <p:sp useBgFill="1">
        <p:nvSpPr>
          <p:cNvPr id="18462" name="Rectangle 30"/>
          <p:cNvSpPr>
            <a:spLocks noChangeArrowheads="1"/>
          </p:cNvSpPr>
          <p:nvPr/>
        </p:nvSpPr>
        <p:spPr bwMode="auto">
          <a:xfrm>
            <a:off x="194866" y="3127910"/>
            <a:ext cx="8709377" cy="291172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922" y="3447951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080119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</p:txBody>
      </p:sp>
      <p:pic>
        <p:nvPicPr>
          <p:cNvPr id="27" name="Picture 3" descr="C:\Users\Home\Pictures\01_ЗНАКИ\дом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5940" y="1487829"/>
            <a:ext cx="7074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Georgia" panose="02040502050405020303" pitchFamily="18" charset="0"/>
              </a:rPr>
              <a:t>В помещении загорелся телевизор. </a:t>
            </a:r>
          </a:p>
          <a:p>
            <a:r>
              <a:rPr lang="ru-RU" sz="2800" i="1" dirty="0">
                <a:latin typeface="Georgia" panose="02040502050405020303" pitchFamily="18" charset="0"/>
              </a:rPr>
              <a:t>Как ты будешь действовать?</a:t>
            </a:r>
          </a:p>
        </p:txBody>
      </p:sp>
    </p:spTree>
    <p:extLst>
      <p:ext uri="{BB962C8B-B14F-4D97-AF65-F5344CB8AC3E}">
        <p14:creationId xmlns:p14="http://schemas.microsoft.com/office/powerpoint/2010/main" xmlns="" val="7971879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4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123728" y="4357688"/>
            <a:ext cx="4608512" cy="642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D7AF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400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Запрещающие  знаки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331640" y="5175540"/>
            <a:ext cx="2786062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Огонь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разжигать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нельзя.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501703" y="5165799"/>
            <a:ext cx="2878609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Костры </a:t>
            </a:r>
          </a:p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не </a:t>
            </a:r>
          </a:p>
          <a:p>
            <a:pPr algn="ctr">
              <a:defRPr/>
            </a:pPr>
            <a:r>
              <a:rPr lang="ru-RU" sz="2800" i="1" dirty="0" smtClean="0">
                <a:latin typeface="Georgia" pitchFamily="18" charset="0"/>
              </a:rPr>
              <a:t>разводить.</a:t>
            </a:r>
            <a:endParaRPr lang="ru-RU" sz="2800" i="1" dirty="0">
              <a:latin typeface="Georgia" pitchFamily="18" charset="0"/>
            </a:endParaRPr>
          </a:p>
        </p:txBody>
      </p:sp>
      <p:sp useBgFill="1">
        <p:nvSpPr>
          <p:cNvPr id="19470" name="Rectangle 14"/>
          <p:cNvSpPr>
            <a:spLocks noChangeArrowheads="1"/>
          </p:cNvSpPr>
          <p:nvPr/>
        </p:nvSpPr>
        <p:spPr bwMode="auto">
          <a:xfrm>
            <a:off x="948571" y="4221088"/>
            <a:ext cx="7416824" cy="23764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1" name="Picture 7" descr="C:\Users\Home\Desktop\ОБЖ\Безимени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351" y="2407212"/>
            <a:ext cx="1790456" cy="17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ome\Desktop\ОБЖ\Безимени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040" y="2436655"/>
            <a:ext cx="1725623" cy="1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138452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называются следующие знаки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пожарной безопасности?  Что они обозначают?</a:t>
            </a:r>
          </a:p>
        </p:txBody>
      </p:sp>
      <p:pic>
        <p:nvPicPr>
          <p:cNvPr id="18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5517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4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520" y="2423197"/>
            <a:ext cx="5040560" cy="3780420"/>
          </a:xfrm>
          <a:prstGeom prst="rect">
            <a:avLst/>
          </a:prstGeom>
        </p:spPr>
      </p:pic>
      <p:sp useBgFill="1">
        <p:nvSpPr>
          <p:cNvPr id="36" name="Rectangle 14"/>
          <p:cNvSpPr>
            <a:spLocks noChangeArrowheads="1"/>
          </p:cNvSpPr>
          <p:nvPr/>
        </p:nvSpPr>
        <p:spPr bwMode="auto">
          <a:xfrm>
            <a:off x="641679" y="2370345"/>
            <a:ext cx="8034778" cy="388612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864095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называется профессия, когда тушат пожар?</a:t>
            </a:r>
          </a:p>
        </p:txBody>
      </p:sp>
      <p:pic>
        <p:nvPicPr>
          <p:cNvPr id="26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436" y="3100356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614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39552" y="1289470"/>
            <a:ext cx="2592000" cy="864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99583">
                <a:schemeClr val="bg1">
                  <a:lumMod val="93000"/>
                </a:schemeClr>
              </a:gs>
              <a:gs pos="0">
                <a:schemeClr val="bg1">
                  <a:lumMod val="8500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ДОРОЖНОЕ</a:t>
            </a:r>
            <a:b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ДВИЖЕНИЕ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9552" y="2281092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БЫТОВЫЕ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ПРИБОРЫ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39552" y="3273901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 smtClean="0">
                <a:solidFill>
                  <a:srgbClr val="990033"/>
                </a:solidFill>
                <a:latin typeface="Georgia" pitchFamily="18" charset="0"/>
              </a:rPr>
              <a:t>ПОЖАРНАЯ</a:t>
            </a:r>
          </a:p>
          <a:p>
            <a:pPr algn="ctr"/>
            <a:r>
              <a:rPr lang="ru-RU" sz="2000" b="1" i="1" dirty="0" smtClean="0">
                <a:solidFill>
                  <a:srgbClr val="990033"/>
                </a:solidFill>
                <a:latin typeface="Georgia" pitchFamily="18" charset="0"/>
              </a:rPr>
              <a:t>БЕЗОПАСНОСТЬ</a:t>
            </a:r>
            <a:endParaRPr lang="ru-RU" sz="2000" b="1" i="1" dirty="0">
              <a:solidFill>
                <a:srgbClr val="990033"/>
              </a:solidFill>
              <a:latin typeface="Georgia" pitchFamily="18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39552" y="4266710"/>
            <a:ext cx="2590800" cy="86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ПРИРОДНЫЕ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ЯВЛЕНИЯ</a:t>
            </a:r>
          </a:p>
        </p:txBody>
      </p:sp>
      <p:sp>
        <p:nvSpPr>
          <p:cNvPr id="205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7984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55" name="AutoShape 4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52300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56" name="AutoShape 4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6616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57" name="AutoShape 4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40932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58" name="AutoShape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085248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59" name="AutoShape 4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29563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0" name="AutoShape 4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07984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1" name="AutoShape 4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52300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2" name="AutoShape 4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96616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3" name="AutoShape 5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240932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64" name="AutoShape 5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085248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65" name="AutoShape 5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29563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6" name="AutoShape 5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22195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7" name="AutoShape 5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563669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8" name="AutoShape 55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40514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9" name="AutoShape 56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46617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70" name="AutoShape 5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88091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1" name="AutoShape 5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92956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2" name="AutoShape 5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929563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3" name="AutoShape 6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85248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4" name="AutoShape 6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707984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75" name="AutoShape 62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552300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76" name="AutoShape 6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396616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77" name="AutoShape 64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240932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06869" y="260648"/>
            <a:ext cx="46794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ОБЖ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6" name="Picture 6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3300" y="6240895"/>
            <a:ext cx="1152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19616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699792" y="4222905"/>
            <a:ext cx="3168352" cy="22288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14" name="Picture 2" descr="Анимашки огонь, анимированные огонь, разные анимашки | Smayli.ru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795" y="4348372"/>
            <a:ext cx="1814826" cy="15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810759" y="1340767"/>
            <a:ext cx="7273428" cy="2948881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Шипит и злится, воды боится.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С языком, а не лает,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Без зубов, а кусает.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635747" y="5949280"/>
            <a:ext cx="14403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CC0000"/>
                </a:solidFill>
                <a:latin typeface="Georgia" pitchFamily="18" charset="0"/>
              </a:rPr>
              <a:t>ОГОНЬ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2384859" y="4170672"/>
            <a:ext cx="5382394" cy="2376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576" y="428964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  <a:endParaRPr lang="ru-RU" sz="2800" b="1" dirty="0">
              <a:solidFill>
                <a:srgbClr val="990033"/>
              </a:solidFill>
              <a:effectLst>
                <a:outerShdw blurRad="63500" dist="63500" dir="2700000" algn="tl">
                  <a:schemeClr val="bg1"/>
                </a:outerShdw>
              </a:effectLst>
              <a:latin typeface="Georgia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63500" dist="38100" dir="2700000" algn="tl">
                  <a:schemeClr val="bg1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0005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prirpodm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8171" y="2592276"/>
            <a:ext cx="3313538" cy="248739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12160" y="5301208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ТУМАН</a:t>
            </a:r>
            <a:endParaRPr lang="ru-RU" sz="2800" b="1" i="1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900798" y="2244904"/>
            <a:ext cx="3843242" cy="3887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1</a:t>
            </a:r>
          </a:p>
        </p:txBody>
      </p:sp>
      <p:pic>
        <p:nvPicPr>
          <p:cNvPr id="7170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Белый, серый он бывает,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Все от нас собой скрывает,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Есть он легкий и густой,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Словно облако большой.</a:t>
            </a:r>
          </a:p>
          <a:p>
            <a:pPr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26200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112571" y="4765883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ветер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290" name="Picture 2" descr="ветер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924944"/>
            <a:ext cx="2887340" cy="1553389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6" name="Прямоугольник 15"/>
          <p:cNvSpPr/>
          <p:nvPr/>
        </p:nvSpPr>
        <p:spPr>
          <a:xfrm>
            <a:off x="5388666" y="2370113"/>
            <a:ext cx="3355374" cy="3795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58713" y="2725464"/>
            <a:ext cx="5390827" cy="293578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За окошком завывает,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Тёплым, ласковым бывает,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Но и может всё на свете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Разломать, разрушить...</a:t>
            </a:r>
          </a:p>
        </p:txBody>
      </p:sp>
      <p:pic>
        <p:nvPicPr>
          <p:cNvPr id="23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165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655241" y="5405828"/>
            <a:ext cx="2178348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молния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67" name="Picture 3" descr="C:\Users\Home\Pictures\01_ПРИРОДНЫЕ ЯВЛЕНИЯ\325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55240" y="2542433"/>
            <a:ext cx="2178349" cy="27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Прямоугольник 13"/>
          <p:cNvSpPr/>
          <p:nvPr/>
        </p:nvSpPr>
        <p:spPr>
          <a:xfrm>
            <a:off x="5351740" y="2493812"/>
            <a:ext cx="3206478" cy="4220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390" y="3284984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Раскалённая </a:t>
            </a:r>
            <a:r>
              <a:rPr lang="ru-RU" sz="2800" i="1" dirty="0" smtClean="0">
                <a:latin typeface="Georgia" pitchFamily="18" charset="0"/>
              </a:rPr>
              <a:t>стрела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Дуб </a:t>
            </a:r>
            <a:r>
              <a:rPr lang="ru-RU" sz="2800" i="1" dirty="0">
                <a:latin typeface="Georgia" pitchFamily="18" charset="0"/>
              </a:rPr>
              <a:t>свалила у села</a:t>
            </a:r>
            <a:r>
              <a:rPr lang="ru-RU" sz="2800" i="1" dirty="0" smtClean="0">
                <a:latin typeface="Georgia" pitchFamily="18" charset="0"/>
              </a:rPr>
              <a:t>.</a:t>
            </a:r>
            <a:endParaRPr lang="ru-RU" sz="2800" i="1" dirty="0">
              <a:latin typeface="Georgia" pitchFamily="18" charset="0"/>
            </a:endParaRP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</a:t>
            </a: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889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5755769" y="5429250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ВЬЮГА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42837" y="2805954"/>
            <a:ext cx="2826115" cy="235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</p:spPr>
      </p:pic>
      <p:sp useBgFill="1">
        <p:nvSpPr>
          <p:cNvPr id="14" name="Прямоугольник 13"/>
          <p:cNvSpPr/>
          <p:nvPr/>
        </p:nvSpPr>
        <p:spPr>
          <a:xfrm>
            <a:off x="4592348" y="2492896"/>
            <a:ext cx="4151692" cy="4027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244" y="348337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Заметает все в пути,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 проехать, ни пройти.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 метели есть подруга,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Звать подружку эту …</a:t>
            </a: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56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5812110" y="5621852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град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16937">
            <a:off x="5385003" y="2692892"/>
            <a:ext cx="2627383" cy="2620226"/>
          </a:xfrm>
          <a:prstGeom prst="rect">
            <a:avLst/>
          </a:prstGeom>
        </p:spPr>
      </p:pic>
      <p:pic>
        <p:nvPicPr>
          <p:cNvPr id="2663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63" y="24288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450" y="30718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325" y="3714750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013" y="3857625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2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700" y="4214813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138" y="486573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013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357688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263" y="32146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013" y="257175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575" y="27860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2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57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013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888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6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651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575" y="5365800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95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169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7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1514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2263" y="536580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700" y="50086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9371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0" name="Прямоугольник 69"/>
          <p:cNvSpPr/>
          <p:nvPr/>
        </p:nvSpPr>
        <p:spPr>
          <a:xfrm>
            <a:off x="5182968" y="2394780"/>
            <a:ext cx="3521464" cy="4320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456" y="287061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359544" y="1953121"/>
            <a:ext cx="4905375" cy="3737570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Что за лёд в жару из тучи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Вниз летит ежом колючим,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Оставляя белый след?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Урожаю это - вред!</a:t>
            </a:r>
          </a:p>
        </p:txBody>
      </p:sp>
      <p:pic>
        <p:nvPicPr>
          <p:cNvPr id="49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8154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706962" y="5589240"/>
            <a:ext cx="2356926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 smtClean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сосулька</a:t>
            </a:r>
            <a:endParaRPr lang="ru-RU" sz="2800" b="1" i="1" cap="all" dirty="0">
              <a:solidFill>
                <a:srgbClr val="D2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http://u74.ru/files/images/news/2014/02/21/1837_o214309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06962" y="2520659"/>
            <a:ext cx="2295718" cy="292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  <a:extLst/>
        </p:spPr>
      </p:pic>
      <p:sp useBgFill="1">
        <p:nvSpPr>
          <p:cNvPr id="13" name="Прямоугольник 12"/>
          <p:cNvSpPr/>
          <p:nvPr/>
        </p:nvSpPr>
        <p:spPr>
          <a:xfrm>
            <a:off x="5313360" y="2438393"/>
            <a:ext cx="3430680" cy="3952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982" y="337224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Снега первого я ждал,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Бегал, прыгал и играл.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теперь я пью </a:t>
            </a:r>
            <a:r>
              <a:rPr lang="ru-RU" sz="2800" i="1" dirty="0" err="1">
                <a:latin typeface="Georgia" pitchFamily="18" charset="0"/>
              </a:rPr>
              <a:t>микстурку</a:t>
            </a:r>
            <a:r>
              <a:rPr lang="ru-RU" sz="2800" i="1" dirty="0">
                <a:latin typeface="Georgia" pitchFamily="18" charset="0"/>
              </a:rPr>
              <a:t>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Потому что съел…</a:t>
            </a:r>
            <a:endParaRPr lang="ru-RU" sz="2400" i="1" dirty="0">
              <a:latin typeface="Georgia" pitchFamily="18" charset="0"/>
            </a:endParaRP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63500" dist="635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399447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 smtClean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называется это природное явление?</a:t>
            </a:r>
            <a:endParaRPr lang="ru-RU" sz="2800" i="1" dirty="0">
              <a:solidFill>
                <a:srgbClr val="D200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6028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5426862" y="1362711"/>
            <a:ext cx="3317177" cy="43705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104" name="Picture 55" descr="клипарт_410_стр5_адре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7" b="9897"/>
          <a:stretch/>
        </p:blipFill>
        <p:spPr bwMode="auto">
          <a:xfrm>
            <a:off x="5725311" y="1922189"/>
            <a:ext cx="2720278" cy="36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436097" y="1556792"/>
            <a:ext cx="3307944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Светофор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439317" y="1988840"/>
            <a:ext cx="4996779" cy="3153635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Встало с краю улицы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 длинном сапоге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Чучело трёхглазое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одной ноге.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Где машины движутся,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Где сошлись пути,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Помогает улицу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Людям перейти.</a:t>
            </a:r>
            <a:endParaRPr lang="ru-RU" sz="3000" i="1" dirty="0">
              <a:latin typeface="Georgia" pitchFamily="18" charset="0"/>
            </a:endParaRPr>
          </a:p>
        </p:txBody>
      </p:sp>
      <p:sp useBgFill="1">
        <p:nvSpPr>
          <p:cNvPr id="46" name="Прямоугольник 45"/>
          <p:cNvSpPr/>
          <p:nvPr/>
        </p:nvSpPr>
        <p:spPr>
          <a:xfrm>
            <a:off x="5181966" y="1362710"/>
            <a:ext cx="3607129" cy="5122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4545" y="2140958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3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24759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561043" y="5024741"/>
            <a:ext cx="2559907" cy="11237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Пешеходный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переход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-1471090" y="1832474"/>
            <a:ext cx="8635378" cy="3384376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дорогах знаков много,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Их все дети должны знать!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И все правила движения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Должны точно выполнять.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 полоскам чёрно-белым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Пешеход шагает смело.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Кто из вас ребята знает –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Знак что этот означает?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5520366" y="1916832"/>
            <a:ext cx="3039045" cy="46319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3" descr="C:\Users\Home\Pictures\01_ЗНАКИ\дом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82753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270" y="1208316"/>
            <a:ext cx="2069599" cy="2035947"/>
          </a:xfrm>
          <a:prstGeom prst="rect">
            <a:avLst/>
          </a:prstGeom>
        </p:spPr>
      </p:pic>
      <p:pic>
        <p:nvPicPr>
          <p:cNvPr id="11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5067" y="3263458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4990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646100" y="5987661"/>
            <a:ext cx="5637206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Пешеход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482" name="Picture 2" descr="http://illustrators.ru/uploads/illustration/image/440890/main_440890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503" y="3524939"/>
            <a:ext cx="4900889" cy="2464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7625">
            <a:solidFill>
              <a:schemeClr val="bg1"/>
            </a:solidFill>
          </a:ln>
          <a:effectLst/>
          <a:extLst/>
        </p:spPr>
      </p:pic>
      <p:sp>
        <p:nvSpPr>
          <p:cNvPr id="50" name="AutoShape 37"/>
          <p:cNvSpPr>
            <a:spLocks noChangeArrowheads="1"/>
          </p:cNvSpPr>
          <p:nvPr/>
        </p:nvSpPr>
        <p:spPr bwMode="auto">
          <a:xfrm>
            <a:off x="-1352072" y="1474723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Я </a:t>
            </a:r>
            <a:r>
              <a:rPr lang="ru-RU" sz="2800" i="1" dirty="0">
                <a:latin typeface="Georgia" pitchFamily="18" charset="0"/>
              </a:rPr>
              <a:t>по городу иду,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Я в беду не попаду.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Потому что твёрдо знаю -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Правила я выполняю</a:t>
            </a:r>
            <a:r>
              <a:rPr lang="ru-RU" sz="2800" i="1" dirty="0" smtClean="0">
                <a:latin typeface="Georgia" pitchFamily="18" charset="0"/>
              </a:rPr>
              <a:t>. Кто это?</a:t>
            </a:r>
            <a:endParaRPr lang="ru-RU" sz="2800" i="1" dirty="0">
              <a:latin typeface="Georgia" pitchFamily="18" charset="0"/>
            </a:endParaRPr>
          </a:p>
        </p:txBody>
      </p:sp>
      <p:sp useBgFill="1">
        <p:nvSpPr>
          <p:cNvPr id="63" name="Прямоугольник 62"/>
          <p:cNvSpPr/>
          <p:nvPr/>
        </p:nvSpPr>
        <p:spPr>
          <a:xfrm>
            <a:off x="687955" y="3356015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4989" y="2804486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5671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167" y="2487409"/>
            <a:ext cx="5004694" cy="3403771"/>
          </a:xfrm>
          <a:prstGeom prst="rect">
            <a:avLst/>
          </a:prstGeom>
        </p:spPr>
      </p:pic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2555776" y="5877303"/>
            <a:ext cx="3566076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запрещается</a:t>
            </a:r>
            <a:endParaRPr lang="ru-RU" sz="2400" b="1" cap="all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255111" y="1268762"/>
            <a:ext cx="8635378" cy="1204770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Можно ли обойти временно </a:t>
            </a:r>
            <a:r>
              <a:rPr lang="ru-RU" sz="2800" i="1" dirty="0" smtClean="0">
                <a:latin typeface="Georgia" pitchFamily="18" charset="0"/>
              </a:rPr>
              <a:t>остановившийся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>
                <a:latin typeface="Georgia" pitchFamily="18" charset="0"/>
              </a:rPr>
              <a:t>у остановки автобус спереди?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686561" y="2445448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5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8742" y="2715299"/>
            <a:ext cx="1731414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3701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7"/>
          <p:cNvSpPr>
            <a:spLocks noChangeArrowheads="1"/>
          </p:cNvSpPr>
          <p:nvPr/>
        </p:nvSpPr>
        <p:spPr bwMode="auto">
          <a:xfrm>
            <a:off x="179513" y="5013325"/>
            <a:ext cx="8786575" cy="164291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29292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8" name="Line 38"/>
          <p:cNvSpPr>
            <a:spLocks noChangeShapeType="1"/>
          </p:cNvSpPr>
          <p:nvPr/>
        </p:nvSpPr>
        <p:spPr bwMode="auto">
          <a:xfrm>
            <a:off x="182037" y="5865378"/>
            <a:ext cx="8784052" cy="23094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Rectangle 58"/>
          <p:cNvSpPr>
            <a:spLocks noChangeArrowheads="1"/>
          </p:cNvSpPr>
          <p:nvPr/>
        </p:nvSpPr>
        <p:spPr bwMode="auto">
          <a:xfrm>
            <a:off x="179513" y="5013325"/>
            <a:ext cx="8786573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59"/>
          <p:cNvSpPr>
            <a:spLocks noChangeArrowheads="1"/>
          </p:cNvSpPr>
          <p:nvPr/>
        </p:nvSpPr>
        <p:spPr bwMode="auto">
          <a:xfrm>
            <a:off x="7164288" y="6395887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60"/>
          <p:cNvSpPr>
            <a:spLocks noChangeArrowheads="1"/>
          </p:cNvSpPr>
          <p:nvPr/>
        </p:nvSpPr>
        <p:spPr bwMode="auto">
          <a:xfrm>
            <a:off x="7164288" y="5949230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61"/>
          <p:cNvSpPr>
            <a:spLocks noChangeArrowheads="1"/>
          </p:cNvSpPr>
          <p:nvPr/>
        </p:nvSpPr>
        <p:spPr bwMode="auto">
          <a:xfrm>
            <a:off x="7164287" y="5517232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Rectangle 62"/>
          <p:cNvSpPr>
            <a:spLocks noChangeArrowheads="1"/>
          </p:cNvSpPr>
          <p:nvPr/>
        </p:nvSpPr>
        <p:spPr bwMode="auto">
          <a:xfrm>
            <a:off x="7164288" y="5112866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505414" y="3249723"/>
            <a:ext cx="3226127" cy="9194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Пожарная машина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61799" y="4321969"/>
            <a:ext cx="1843616" cy="1382712"/>
          </a:xfrm>
          <a:prstGeom prst="rect">
            <a:avLst/>
          </a:prstGeom>
        </p:spPr>
      </p:pic>
      <p:sp useBgFill="1">
        <p:nvSpPr>
          <p:cNvPr id="63" name="Прямоугольник 62"/>
          <p:cNvSpPr/>
          <p:nvPr/>
        </p:nvSpPr>
        <p:spPr>
          <a:xfrm>
            <a:off x="179512" y="3292926"/>
            <a:ext cx="9721079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96164" y="1087037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endParaRPr lang="ru-RU" sz="2800" i="1" dirty="0">
              <a:latin typeface="Georgia" pitchFamily="18" charset="0"/>
            </a:endParaRPr>
          </a:p>
        </p:txBody>
      </p:sp>
      <p:pic>
        <p:nvPicPr>
          <p:cNvPr id="6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0468" y="3119218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6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6650" y="1273144"/>
            <a:ext cx="6059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Georgia" panose="02040502050405020303" pitchFamily="18" charset="0"/>
              </a:rPr>
              <a:t>Эй, не стойте на дороге!</a:t>
            </a:r>
          </a:p>
          <a:p>
            <a:r>
              <a:rPr lang="ru-RU" sz="2800" i="1" dirty="0">
                <a:latin typeface="Georgia" panose="02040502050405020303" pitchFamily="18" charset="0"/>
              </a:rPr>
              <a:t>Мчит машина по тревоге</a:t>
            </a:r>
          </a:p>
          <a:p>
            <a:r>
              <a:rPr lang="ru-RU" sz="2800" i="1" dirty="0">
                <a:latin typeface="Georgia" panose="02040502050405020303" pitchFamily="18" charset="0"/>
              </a:rPr>
              <a:t>А зачем ей так спешить?</a:t>
            </a:r>
          </a:p>
          <a:p>
            <a:r>
              <a:rPr lang="ru-RU" sz="2800" i="1" dirty="0">
                <a:latin typeface="Georgia" panose="02040502050405020303" pitchFamily="18" charset="0"/>
              </a:rPr>
              <a:t>Как зачем? Пожар тушить</a:t>
            </a:r>
          </a:p>
        </p:txBody>
      </p:sp>
    </p:spTree>
    <p:extLst>
      <p:ext uri="{BB962C8B-B14F-4D97-AF65-F5344CB8AC3E}">
        <p14:creationId xmlns:p14="http://schemas.microsoft.com/office/powerpoint/2010/main" xmlns="" val="33852513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4396605" y="4005064"/>
            <a:ext cx="4376019" cy="13280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знак перебегающего разметку ребенка</a:t>
            </a:r>
          </a:p>
        </p:txBody>
      </p:sp>
      <p:sp>
        <p:nvSpPr>
          <p:cNvPr id="45" name="AutoShape 37"/>
          <p:cNvSpPr>
            <a:spLocks noChangeArrowheads="1"/>
          </p:cNvSpPr>
          <p:nvPr/>
        </p:nvSpPr>
        <p:spPr bwMode="auto">
          <a:xfrm>
            <a:off x="389583" y="1282015"/>
            <a:ext cx="8422945" cy="1936699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3000" i="1" dirty="0">
                <a:latin typeface="Georgia" pitchFamily="18" charset="0"/>
              </a:rPr>
              <a:t>Какой знак на дороге сообщает водителю</a:t>
            </a:r>
            <a:r>
              <a:rPr lang="ru-RU" sz="3000" i="1" dirty="0" smtClean="0">
                <a:latin typeface="Georgia" pitchFamily="18" charset="0"/>
              </a:rPr>
              <a:t>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>
                <a:latin typeface="Georgia" pitchFamily="18" charset="0"/>
              </a:rPr>
              <a:t>что рядом </a:t>
            </a:r>
            <a:r>
              <a:rPr lang="ru-RU" sz="3000" i="1" dirty="0" smtClean="0">
                <a:latin typeface="Georgia" pitchFamily="18" charset="0"/>
              </a:rPr>
              <a:t>школа, или </a:t>
            </a:r>
            <a:r>
              <a:rPr lang="ru-RU" sz="3000" i="1" dirty="0">
                <a:latin typeface="Georgia" pitchFamily="18" charset="0"/>
              </a:rPr>
              <a:t>детский сад</a:t>
            </a:r>
            <a:r>
              <a:rPr lang="ru-RU" sz="3000" i="1" dirty="0" smtClean="0">
                <a:latin typeface="Georgia" pitchFamily="18" charset="0"/>
              </a:rPr>
              <a:t>,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>
                <a:latin typeface="Georgia" pitchFamily="18" charset="0"/>
              </a:rPr>
              <a:t>а значит, следует снизить скорость движения</a:t>
            </a:r>
          </a:p>
        </p:txBody>
      </p:sp>
      <p:sp useBgFill="1">
        <p:nvSpPr>
          <p:cNvPr id="57" name="Прямоугольник 56"/>
          <p:cNvSpPr/>
          <p:nvPr/>
        </p:nvSpPr>
        <p:spPr>
          <a:xfrm>
            <a:off x="2934105" y="3212703"/>
            <a:ext cx="8872925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5453" y="3199926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  <a:endParaRPr lang="ru-RU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9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646" y="3212703"/>
            <a:ext cx="3271294" cy="28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5551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5076056" y="1398820"/>
            <a:ext cx="3244733" cy="36248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http://www.econom38.ru/upload/products/5047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950" y="2330151"/>
            <a:ext cx="2952239" cy="21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51654" y="1601342"/>
            <a:ext cx="1493535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solidFill>
                  <a:srgbClr val="CC0000"/>
                </a:solidFill>
                <a:latin typeface="Georgia" pitchFamily="18" charset="0"/>
              </a:rPr>
              <a:t>утюг</a:t>
            </a:r>
            <a:endParaRPr lang="ru-RU" sz="2400" b="1" cap="all" dirty="0">
              <a:solidFill>
                <a:srgbClr val="CC0000"/>
              </a:solidFill>
              <a:latin typeface="Georgia" pitchFamily="18" charset="0"/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535488" y="1268760"/>
            <a:ext cx="4608512" cy="5033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4404407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В полотняной стране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По реке — простыне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Плывёт пароход,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То назад, то вперёд.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А за ним такая гладь-</a:t>
            </a:r>
          </a:p>
          <a:p>
            <a:pPr>
              <a:defRPr/>
            </a:pPr>
            <a:endParaRPr lang="ru-RU" sz="2800" i="1" dirty="0">
              <a:latin typeface="Georgia" pitchFamily="18" charset="0"/>
            </a:endParaRP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Ни морщинки не видать.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41764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ПРИБОРЫ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3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119" y="2665116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70272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659</Words>
  <Application>Microsoft Office PowerPoint</Application>
  <PresentationFormat>Экран (4:3)</PresentationFormat>
  <Paragraphs>227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admin</cp:lastModifiedBy>
  <cp:revision>124</cp:revision>
  <dcterms:created xsi:type="dcterms:W3CDTF">2016-12-18T16:06:27Z</dcterms:created>
  <dcterms:modified xsi:type="dcterms:W3CDTF">2023-03-14T08:47:03Z</dcterms:modified>
</cp:coreProperties>
</file>