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6858000" cy="9144000" type="screen4x3"/>
  <p:notesSz cx="6858000" cy="99456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862" y="-9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5FEB055-56F8-4A02-86DE-9732937124DD}" type="datetimeFigureOut">
              <a:rPr lang="ru-RU" smtClean="0"/>
              <a:t>25.07.21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5FEB055-56F8-4A02-86DE-9732937124DD}" type="datetimeFigureOut">
              <a:rPr lang="ru-RU" smtClean="0"/>
              <a:t>25.07.21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5FEB055-56F8-4A02-86DE-9732937124DD}" type="datetimeFigureOut">
              <a:rPr lang="ru-RU" smtClean="0"/>
              <a:t>25.07.21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FEB055-56F8-4A02-86DE-9732937124DD}" type="datetimeFigureOut">
              <a:rPr lang="ru-RU" smtClean="0"/>
              <a:t>25.07.21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FEB055-56F8-4A02-86DE-9732937124DD}" type="datetimeFigureOut">
              <a:rPr lang="ru-RU" smtClean="0"/>
              <a:t>25.07.21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FEB055-56F8-4A02-86DE-9732937124DD}" type="datetimeFigureOut">
              <a:rPr lang="ru-RU" smtClean="0"/>
              <a:t>25.07.21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228757-41F8-4CBD-A32B-71FDD91FC59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5FEB055-56F8-4A02-86DE-9732937124DD}" type="datetimeFigureOut">
              <a:rPr lang="ru-RU" smtClean="0"/>
              <a:t>25.07.21</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D228757-41F8-4CBD-A32B-71FDD91FC59C}"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683567"/>
            <a:ext cx="5829300" cy="792089"/>
          </a:xfrm>
        </p:spPr>
        <p:txBody>
          <a:bodyPr>
            <a:normAutofit fontScale="90000"/>
          </a:bodyPr>
          <a:lstStyle/>
          <a:p>
            <a:pPr algn="just"/>
            <a:r>
              <a:rPr lang="ru-RU" sz="3100" b="1" dirty="0">
                <a:solidFill>
                  <a:srgbClr val="7030A0"/>
                </a:solidFill>
                <a:latin typeface="Times New Roman" pitchFamily="18" charset="0"/>
                <a:cs typeface="Times New Roman" pitchFamily="18" charset="0"/>
              </a:rPr>
              <a:t>Консультация для родителей «Кризис 3-х летнего возраста».</a:t>
            </a:r>
            <a:r>
              <a:rPr lang="ru-RU" dirty="0"/>
              <a:t/>
            </a:r>
            <a:br>
              <a:rPr lang="ru-RU" dirty="0"/>
            </a:br>
            <a:endParaRPr lang="ru-RU" dirty="0"/>
          </a:p>
        </p:txBody>
      </p:sp>
      <p:sp>
        <p:nvSpPr>
          <p:cNvPr id="3" name="Подзаголовок 2"/>
          <p:cNvSpPr>
            <a:spLocks noGrp="1"/>
          </p:cNvSpPr>
          <p:nvPr>
            <p:ph type="subTitle" idx="1"/>
          </p:nvPr>
        </p:nvSpPr>
        <p:spPr>
          <a:xfrm>
            <a:off x="404664" y="4644008"/>
            <a:ext cx="6192688" cy="4248472"/>
          </a:xfrm>
        </p:spPr>
        <p:txBody>
          <a:bodyPr>
            <a:normAutofit fontScale="92500" lnSpcReduction="10000"/>
          </a:bodyPr>
          <a:lstStyle/>
          <a:p>
            <a:r>
              <a:rPr lang="ru-RU" b="1" dirty="0">
                <a:solidFill>
                  <a:srgbClr val="002060"/>
                </a:solidFill>
                <a:latin typeface="Times New Roman" pitchFamily="18" charset="0"/>
                <a:cs typeface="Times New Roman" pitchFamily="18" charset="0"/>
              </a:rPr>
              <a:t>3 года</a:t>
            </a:r>
            <a:r>
              <a:rPr lang="ru-RU" dirty="0">
                <a:solidFill>
                  <a:srgbClr val="002060"/>
                </a:solidFill>
                <a:latin typeface="Times New Roman" pitchFamily="18" charset="0"/>
                <a:cs typeface="Times New Roman" pitchFamily="18" charset="0"/>
              </a:rPr>
              <a:t>— это возраст, который можно рассматривать как определенный рубеж развития ребенка с момента его рождения.</a:t>
            </a:r>
          </a:p>
          <a:p>
            <a:r>
              <a:rPr lang="ru-RU" dirty="0">
                <a:solidFill>
                  <a:srgbClr val="002060"/>
                </a:solidFill>
                <a:latin typeface="Times New Roman" pitchFamily="18" charset="0"/>
                <a:cs typeface="Times New Roman" pitchFamily="18" charset="0"/>
              </a:rPr>
              <a:t> Основные потребности в этом возрасте — </a:t>
            </a:r>
            <a:r>
              <a:rPr lang="ru-RU" b="1" dirty="0">
                <a:solidFill>
                  <a:srgbClr val="002060"/>
                </a:solidFill>
                <a:latin typeface="Times New Roman" pitchFamily="18" charset="0"/>
                <a:cs typeface="Times New Roman" pitchFamily="18" charset="0"/>
              </a:rPr>
              <a:t>потребность в общении,</a:t>
            </a:r>
            <a:r>
              <a:rPr lang="ru-RU" dirty="0">
                <a:solidFill>
                  <a:srgbClr val="002060"/>
                </a:solidFill>
                <a:latin typeface="Times New Roman" pitchFamily="18" charset="0"/>
                <a:cs typeface="Times New Roman" pitchFamily="18" charset="0"/>
              </a:rPr>
              <a:t> </a:t>
            </a:r>
            <a:r>
              <a:rPr lang="ru-RU" b="1" dirty="0">
                <a:solidFill>
                  <a:srgbClr val="002060"/>
                </a:solidFill>
                <a:latin typeface="Times New Roman" pitchFamily="18" charset="0"/>
                <a:cs typeface="Times New Roman" pitchFamily="18" charset="0"/>
              </a:rPr>
              <a:t>уважении и признании</a:t>
            </a:r>
            <a:r>
              <a:rPr lang="ru-RU" dirty="0">
                <a:solidFill>
                  <a:srgbClr val="002060"/>
                </a:solidFill>
                <a:latin typeface="Times New Roman" pitchFamily="18" charset="0"/>
                <a:cs typeface="Times New Roman" pitchFamily="18" charset="0"/>
              </a:rPr>
              <a:t>. Основной и самый важный для ребенка вид деятельности </a:t>
            </a:r>
            <a:r>
              <a:rPr lang="ru-RU" b="1" dirty="0">
                <a:solidFill>
                  <a:srgbClr val="002060"/>
                </a:solidFill>
                <a:latin typeface="Times New Roman" pitchFamily="18" charset="0"/>
                <a:cs typeface="Times New Roman" pitchFamily="18" charset="0"/>
              </a:rPr>
              <a:t>— игра.</a:t>
            </a:r>
            <a:endParaRPr lang="ru-RU" dirty="0">
              <a:solidFill>
                <a:srgbClr val="002060"/>
              </a:solidFill>
              <a:latin typeface="Times New Roman" pitchFamily="18" charset="0"/>
              <a:cs typeface="Times New Roman" pitchFamily="18" charset="0"/>
            </a:endParaRPr>
          </a:p>
          <a:p>
            <a:endParaRPr lang="ru-RU" dirty="0">
              <a:solidFill>
                <a:srgbClr val="002060"/>
              </a:solidFill>
              <a:latin typeface="Times New Roman" pitchFamily="18" charset="0"/>
              <a:cs typeface="Times New Roman" pitchFamily="18" charset="0"/>
            </a:endParaRPr>
          </a:p>
        </p:txBody>
      </p:sp>
      <p:pic>
        <p:nvPicPr>
          <p:cNvPr id="1026" name="Picture 2" descr="C:\Users\Анна\Desktop\scale_1200.jpg"/>
          <p:cNvPicPr>
            <a:picLocks noChangeAspect="1" noChangeArrowheads="1"/>
          </p:cNvPicPr>
          <p:nvPr/>
        </p:nvPicPr>
        <p:blipFill>
          <a:blip r:embed="rId2" cstate="print"/>
          <a:srcRect/>
          <a:stretch>
            <a:fillRect/>
          </a:stretch>
        </p:blipFill>
        <p:spPr bwMode="auto">
          <a:xfrm>
            <a:off x="980728" y="1475656"/>
            <a:ext cx="4824536" cy="2921310"/>
          </a:xfrm>
          <a:prstGeom prst="rect">
            <a:avLst/>
          </a:prstGeom>
          <a:noFill/>
        </p:spPr>
      </p:pic>
      <p:pic>
        <p:nvPicPr>
          <p:cNvPr id="1027" name="Picture 3" descr="C:\Users\Анна\Desktop\183-1833344_square-png.png"/>
          <p:cNvPicPr>
            <a:picLocks noChangeAspect="1" noChangeArrowheads="1"/>
          </p:cNvPicPr>
          <p:nvPr/>
        </p:nvPicPr>
        <p:blipFill>
          <a:blip r:embed="rId3" cstate="print"/>
          <a:srcRect/>
          <a:stretch>
            <a:fillRect/>
          </a:stretch>
        </p:blipFill>
        <p:spPr bwMode="auto">
          <a:xfrm>
            <a:off x="-747464" y="-1188640"/>
            <a:ext cx="8352928" cy="1144927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323529"/>
            <a:ext cx="5829300" cy="2232248"/>
          </a:xfrm>
        </p:spPr>
        <p:txBody>
          <a:bodyPr>
            <a:normAutofit fontScale="90000"/>
          </a:bodyPr>
          <a:lstStyle/>
          <a:p>
            <a:r>
              <a:rPr lang="ru-RU" sz="1800" b="1" dirty="0">
                <a:solidFill>
                  <a:srgbClr val="0070C0"/>
                </a:solidFill>
              </a:rPr>
              <a:t>Внутренний мир ребенка </a:t>
            </a:r>
            <a:r>
              <a:rPr lang="ru-RU" sz="1800" b="1" dirty="0">
                <a:solidFill>
                  <a:srgbClr val="C00000"/>
                </a:solidFill>
                <a:latin typeface="Times New Roman" pitchFamily="18" charset="0"/>
                <a:cs typeface="Times New Roman" pitchFamily="18" charset="0"/>
              </a:rPr>
              <a:t>3-4 лет </a:t>
            </a:r>
            <a:r>
              <a:rPr lang="ru-RU" sz="1800" b="1" dirty="0">
                <a:solidFill>
                  <a:srgbClr val="0070C0"/>
                </a:solidFill>
                <a:latin typeface="Times New Roman" pitchFamily="18" charset="0"/>
                <a:cs typeface="Times New Roman" pitchFamily="18" charset="0"/>
              </a:rPr>
              <a:t>начинает наполняться противоречиями:</a:t>
            </a:r>
            <a:r>
              <a:rPr lang="ru-RU" sz="1800" dirty="0">
                <a:solidFill>
                  <a:srgbClr val="0070C0"/>
                </a:solidFill>
                <a:latin typeface="Times New Roman" pitchFamily="18" charset="0"/>
                <a:cs typeface="Times New Roman" pitchFamily="18" charset="0"/>
              </a:rPr>
              <a:t/>
            </a:r>
            <a:br>
              <a:rPr lang="ru-RU" sz="1800" dirty="0">
                <a:solidFill>
                  <a:srgbClr val="0070C0"/>
                </a:solidFill>
                <a:latin typeface="Times New Roman" pitchFamily="18" charset="0"/>
                <a:cs typeface="Times New Roman" pitchFamily="18" charset="0"/>
              </a:rPr>
            </a:br>
            <a:r>
              <a:rPr lang="ru-RU" sz="1800" b="1" dirty="0">
                <a:solidFill>
                  <a:srgbClr val="0070C0"/>
                </a:solidFill>
                <a:latin typeface="Times New Roman" pitchFamily="18" charset="0"/>
                <a:cs typeface="Times New Roman" pitchFamily="18" charset="0"/>
              </a:rPr>
              <a:t> - стремится к самостоятельности, но в тоже время не может справиться без взрослого.</a:t>
            </a:r>
            <a:r>
              <a:rPr lang="ru-RU" sz="1800" dirty="0">
                <a:solidFill>
                  <a:srgbClr val="0070C0"/>
                </a:solidFill>
                <a:latin typeface="Times New Roman" pitchFamily="18" charset="0"/>
                <a:cs typeface="Times New Roman" pitchFamily="18" charset="0"/>
              </a:rPr>
              <a:t/>
            </a:r>
            <a:br>
              <a:rPr lang="ru-RU" sz="1800" dirty="0">
                <a:solidFill>
                  <a:srgbClr val="0070C0"/>
                </a:solidFill>
                <a:latin typeface="Times New Roman" pitchFamily="18" charset="0"/>
                <a:cs typeface="Times New Roman" pitchFamily="18" charset="0"/>
              </a:rPr>
            </a:br>
            <a:r>
              <a:rPr lang="ru-RU" sz="1800" b="1" dirty="0">
                <a:solidFill>
                  <a:srgbClr val="0070C0"/>
                </a:solidFill>
                <a:latin typeface="Times New Roman" pitchFamily="18" charset="0"/>
                <a:cs typeface="Times New Roman" pitchFamily="18" charset="0"/>
              </a:rPr>
              <a:t>- ребенок любит близких, но он не может не злится из-за ограничения его свободы.</a:t>
            </a:r>
            <a:r>
              <a:rPr lang="ru-RU" sz="1800" dirty="0">
                <a:solidFill>
                  <a:srgbClr val="0070C0"/>
                </a:solidFill>
                <a:latin typeface="Times New Roman" pitchFamily="18" charset="0"/>
                <a:cs typeface="Times New Roman" pitchFamily="18" charset="0"/>
              </a:rPr>
              <a:t/>
            </a:r>
            <a:br>
              <a:rPr lang="ru-RU" sz="1800" dirty="0">
                <a:solidFill>
                  <a:srgbClr val="0070C0"/>
                </a:solidFill>
                <a:latin typeface="Times New Roman" pitchFamily="18" charset="0"/>
                <a:cs typeface="Times New Roman" pitchFamily="18" charset="0"/>
              </a:rPr>
            </a:br>
            <a:r>
              <a:rPr lang="ru-RU" sz="1800" dirty="0">
                <a:solidFill>
                  <a:srgbClr val="0070C0"/>
                </a:solidFill>
                <a:latin typeface="Times New Roman" pitchFamily="18" charset="0"/>
                <a:cs typeface="Times New Roman" pitchFamily="18" charset="0"/>
              </a:rPr>
              <a:t> </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32656" y="2195736"/>
            <a:ext cx="6264696" cy="6624736"/>
          </a:xfrm>
        </p:spPr>
        <p:txBody>
          <a:bodyPr>
            <a:normAutofit fontScale="47500" lnSpcReduction="20000"/>
          </a:bodyPr>
          <a:lstStyle/>
          <a:p>
            <a:r>
              <a:rPr lang="ru-RU" sz="4200" b="1" dirty="0">
                <a:solidFill>
                  <a:srgbClr val="C00000"/>
                </a:solidFill>
                <a:latin typeface="Times New Roman" pitchFamily="18" charset="0"/>
                <a:cs typeface="Times New Roman" pitchFamily="18" charset="0"/>
              </a:rPr>
              <a:t>СУТЬ КРИЗИСА 3-х ЛЕТ</a:t>
            </a:r>
            <a:endParaRPr lang="ru-RU" sz="4200" dirty="0">
              <a:solidFill>
                <a:srgbClr val="C00000"/>
              </a:solidFill>
              <a:latin typeface="Times New Roman" pitchFamily="18" charset="0"/>
              <a:cs typeface="Times New Roman" pitchFamily="18" charset="0"/>
            </a:endParaRPr>
          </a:p>
          <a:p>
            <a:r>
              <a:rPr lang="ru-RU" dirty="0"/>
              <a:t> </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Происходит </a:t>
            </a:r>
            <a:r>
              <a:rPr lang="ru-RU" sz="3400" dirty="0">
                <a:solidFill>
                  <a:srgbClr val="7030A0"/>
                </a:solidFill>
                <a:latin typeface="Times New Roman" pitchFamily="18" charset="0"/>
                <a:cs typeface="Times New Roman" pitchFamily="18" charset="0"/>
              </a:rPr>
              <a:t>формирование «</a:t>
            </a:r>
            <a:r>
              <a:rPr lang="ru-RU" sz="3400" dirty="0" err="1">
                <a:solidFill>
                  <a:srgbClr val="7030A0"/>
                </a:solidFill>
                <a:latin typeface="Times New Roman" pitchFamily="18" charset="0"/>
                <a:cs typeface="Times New Roman" pitchFamily="18" charset="0"/>
              </a:rPr>
              <a:t>противо-воли</a:t>
            </a:r>
            <a:r>
              <a:rPr lang="ru-RU" sz="3400" dirty="0">
                <a:solidFill>
                  <a:srgbClr val="7030A0"/>
                </a:solidFill>
                <a:latin typeface="Times New Roman" pitchFamily="18" charset="0"/>
                <a:cs typeface="Times New Roman" pitchFamily="18" charset="0"/>
              </a:rPr>
              <a:t>», что выражается в желании делать все по-своему. Она совершенно необходима ребенку для благополучного отделения. Ребёнок бунтует против тех норм воспитания, которые сложились, считая, что он «вырос из них». С одной стороны ребёнок хочет признания своей самостоятельности и независимости, а с другой – к такой форме поведения он ещё не готов.</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Кризис </a:t>
            </a:r>
            <a:r>
              <a:rPr lang="ru-RU" sz="3400" dirty="0">
                <a:solidFill>
                  <a:srgbClr val="7030A0"/>
                </a:solidFill>
                <a:latin typeface="Times New Roman" pitchFamily="18" charset="0"/>
                <a:cs typeface="Times New Roman" pitchFamily="18" charset="0"/>
              </a:rPr>
              <a:t>трех лет завершает период «слияния» с матерью, малыш все больше начинает осознавать собственную «отдельность».</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Проявления </a:t>
            </a:r>
            <a:r>
              <a:rPr lang="ru-RU" sz="3400" dirty="0">
                <a:solidFill>
                  <a:srgbClr val="7030A0"/>
                </a:solidFill>
                <a:latin typeface="Times New Roman" pitchFamily="18" charset="0"/>
                <a:cs typeface="Times New Roman" pitchFamily="18" charset="0"/>
              </a:rPr>
              <a:t>осознания себя как отдельного человека будут выражаться в его потребности отвергать почти все, что предлагают родители, и делать что-то самому, даже если ему этого не очень хочется или пока не по силам. Ребенок дает негативную реакцию не на само действие, которое он отказывается выполнять, а на требование или просьбу взрослого.</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 Изменения </a:t>
            </a:r>
            <a:r>
              <a:rPr lang="ru-RU" sz="3400" dirty="0">
                <a:solidFill>
                  <a:srgbClr val="7030A0"/>
                </a:solidFill>
                <a:latin typeface="Times New Roman" pitchFamily="18" charset="0"/>
                <a:cs typeface="Times New Roman" pitchFamily="18" charset="0"/>
              </a:rPr>
              <a:t>в социальных отношениях ребёнка с окружающими людьми, которые проявляются в деспотизме и обесценивании.</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 Происходят </a:t>
            </a:r>
            <a:r>
              <a:rPr lang="ru-RU" sz="3400" dirty="0">
                <a:solidFill>
                  <a:srgbClr val="7030A0"/>
                </a:solidFill>
                <a:latin typeface="Times New Roman" pitchFamily="18" charset="0"/>
                <a:cs typeface="Times New Roman" pitchFamily="18" charset="0"/>
              </a:rPr>
              <a:t>изменения эмоционально-волевой сферы, что приводит к самостоятельному регулированию поведения и деятельности ребенка.</a:t>
            </a:r>
          </a:p>
          <a:p>
            <a:pPr marL="514350" indent="-514350" algn="just">
              <a:buFont typeface="Wingdings" pitchFamily="2" charset="2"/>
              <a:buChar char="v"/>
            </a:pPr>
            <a:r>
              <a:rPr lang="ru-RU" sz="3400" dirty="0" smtClean="0">
                <a:solidFill>
                  <a:srgbClr val="7030A0"/>
                </a:solidFill>
                <a:latin typeface="Times New Roman" pitchFamily="18" charset="0"/>
                <a:cs typeface="Times New Roman" pitchFamily="18" charset="0"/>
              </a:rPr>
              <a:t> Дети </a:t>
            </a:r>
            <a:r>
              <a:rPr lang="ru-RU" sz="3400" dirty="0">
                <a:solidFill>
                  <a:srgbClr val="7030A0"/>
                </a:solidFill>
                <a:latin typeface="Times New Roman" pitchFamily="18" charset="0"/>
                <a:cs typeface="Times New Roman" pitchFamily="18" charset="0"/>
              </a:rPr>
              <a:t>в игре со сверстниками учатся чувствовать и защищать свои личностные границы и воспринимать их наличие у других людей. Ребенок вынужден учиться учитывать желания и чувства партнеров по игре, иначе рискует остаться в одиночестве и скучать.</a:t>
            </a:r>
          </a:p>
          <a:p>
            <a:pPr marL="514350" indent="-514350" algn="just">
              <a:buFont typeface="Wingdings" pitchFamily="2" charset="2"/>
              <a:buChar char="v"/>
            </a:pPr>
            <a:endParaRPr lang="ru-RU" sz="3400" dirty="0">
              <a:solidFill>
                <a:srgbClr val="7030A0"/>
              </a:solidFill>
              <a:latin typeface="Times New Roman" pitchFamily="18" charset="0"/>
              <a:cs typeface="Times New Roman" pitchFamily="18" charset="0"/>
            </a:endParaRPr>
          </a:p>
        </p:txBody>
      </p:sp>
      <p:pic>
        <p:nvPicPr>
          <p:cNvPr id="2050" name="Picture 2" descr="C:\Users\Анна\Desktop\183-1833344_square-png.png"/>
          <p:cNvPicPr>
            <a:picLocks noChangeAspect="1" noChangeArrowheads="1"/>
          </p:cNvPicPr>
          <p:nvPr/>
        </p:nvPicPr>
        <p:blipFill>
          <a:blip r:embed="rId2" cstate="print"/>
          <a:srcRect/>
          <a:stretch>
            <a:fillRect/>
          </a:stretch>
        </p:blipFill>
        <p:spPr bwMode="auto">
          <a:xfrm>
            <a:off x="-819472" y="-1188640"/>
            <a:ext cx="8424936" cy="1144927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251520"/>
            <a:ext cx="6172200" cy="8568952"/>
          </a:xfrm>
        </p:spPr>
        <p:txBody>
          <a:bodyPr>
            <a:normAutofit fontScale="90000"/>
          </a:bodyPr>
          <a:lstStyle/>
          <a:p>
            <a:pPr algn="just"/>
            <a:r>
              <a:rPr lang="ru-RU" sz="2200" b="1" dirty="0">
                <a:solidFill>
                  <a:srgbClr val="7030A0"/>
                </a:solidFill>
                <a:latin typeface="Times New Roman" pitchFamily="18" charset="0"/>
                <a:cs typeface="Times New Roman" pitchFamily="18" charset="0"/>
              </a:rPr>
              <a:t>ПРОЯВЛЕНИЯ </a:t>
            </a:r>
            <a:r>
              <a:rPr lang="ru-RU" sz="2200" b="1" dirty="0" smtClean="0">
                <a:solidFill>
                  <a:srgbClr val="7030A0"/>
                </a:solidFill>
                <a:latin typeface="Times New Roman" pitchFamily="18" charset="0"/>
                <a:cs typeface="Times New Roman" pitchFamily="18" charset="0"/>
              </a:rPr>
              <a:t>КРИЗИСА </a:t>
            </a:r>
            <a:r>
              <a:rPr lang="ru-RU" sz="2200" b="1" dirty="0">
                <a:solidFill>
                  <a:srgbClr val="7030A0"/>
                </a:solidFill>
                <a:latin typeface="Times New Roman" pitchFamily="18" charset="0"/>
                <a:cs typeface="Times New Roman" pitchFamily="18" charset="0"/>
              </a:rPr>
              <a:t>3-х лет</a:t>
            </a:r>
            <a:r>
              <a:rPr lang="ru-RU" sz="2200" b="1" dirty="0" smtClean="0">
                <a:solidFill>
                  <a:srgbClr val="7030A0"/>
                </a:solidFill>
                <a:latin typeface="Times New Roman" pitchFamily="18" charset="0"/>
                <a:cs typeface="Times New Roman" pitchFamily="18" charset="0"/>
              </a:rPr>
              <a:t>:</a:t>
            </a:r>
            <a:r>
              <a:rPr lang="ru-RU" sz="1800" b="1" dirty="0" smtClean="0">
                <a:latin typeface="Times New Roman" pitchFamily="18" charset="0"/>
                <a:cs typeface="Times New Roman" pitchFamily="18" charset="0"/>
              </a:rPr>
              <a:t/>
            </a:r>
            <a:br>
              <a:rPr lang="ru-RU" sz="1800" b="1" dirty="0" smtClean="0">
                <a:latin typeface="Times New Roman" pitchFamily="18" charset="0"/>
                <a:cs typeface="Times New Roman" pitchFamily="18" charset="0"/>
              </a:rPr>
            </a:br>
            <a:r>
              <a:rPr lang="ru-RU" sz="1800" b="1" dirty="0">
                <a:latin typeface="Times New Roman" pitchFamily="18" charset="0"/>
                <a:cs typeface="Times New Roman" pitchFamily="18" charset="0"/>
              </a:rPr>
              <a:t/>
            </a:r>
            <a:br>
              <a:rPr lang="ru-RU" sz="1800" b="1"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b="1" dirty="0">
                <a:solidFill>
                  <a:srgbClr val="C00000"/>
                </a:solidFill>
                <a:latin typeface="Times New Roman" pitchFamily="18" charset="0"/>
                <a:cs typeface="Times New Roman" pitchFamily="18" charset="0"/>
              </a:rPr>
              <a:t>Деспотизм, Негативизм, Строптивость, Упрямство и Симптом </a:t>
            </a:r>
            <a:r>
              <a:rPr lang="ru-RU" sz="1800" b="1" dirty="0" smtClean="0">
                <a:solidFill>
                  <a:srgbClr val="C00000"/>
                </a:solidFill>
                <a:latin typeface="Times New Roman" pitchFamily="18" charset="0"/>
                <a:cs typeface="Times New Roman" pitchFamily="18" charset="0"/>
              </a:rPr>
              <a:t>обесценивания</a:t>
            </a:r>
            <a:br>
              <a:rPr lang="ru-RU" sz="1800" b="1" dirty="0" smtClean="0">
                <a:solidFill>
                  <a:srgbClr val="C00000"/>
                </a:solidFill>
                <a:latin typeface="Times New Roman" pitchFamily="18" charset="0"/>
                <a:cs typeface="Times New Roman" pitchFamily="18" charset="0"/>
              </a:rPr>
            </a:br>
            <a:r>
              <a:rPr lang="ru-RU" sz="1800" dirty="0">
                <a:solidFill>
                  <a:srgbClr val="002060"/>
                </a:solidFill>
                <a:latin typeface="Times New Roman" pitchFamily="18" charset="0"/>
                <a:cs typeface="Times New Roman" pitchFamily="18" charset="0"/>
              </a:rPr>
              <a:t/>
            </a:r>
            <a:br>
              <a:rPr lang="ru-RU" sz="1800" dirty="0">
                <a:solidFill>
                  <a:srgbClr val="002060"/>
                </a:solidFill>
                <a:latin typeface="Times New Roman" pitchFamily="18" charset="0"/>
                <a:cs typeface="Times New Roman" pitchFamily="18" charset="0"/>
              </a:rPr>
            </a:br>
            <a:r>
              <a:rPr lang="ru-RU" sz="1800" dirty="0" smtClean="0">
                <a:solidFill>
                  <a:srgbClr val="002060"/>
                </a:solidFill>
                <a:latin typeface="Times New Roman" pitchFamily="18" charset="0"/>
                <a:cs typeface="Times New Roman" pitchFamily="18" charset="0"/>
              </a:rPr>
              <a:t>     Симптом </a:t>
            </a:r>
            <a:r>
              <a:rPr lang="ru-RU" sz="1800" dirty="0">
                <a:solidFill>
                  <a:srgbClr val="002060"/>
                </a:solidFill>
                <a:latin typeface="Times New Roman" pitchFamily="18" charset="0"/>
                <a:cs typeface="Times New Roman" pitchFamily="18" charset="0"/>
              </a:rPr>
              <a:t>обесценивания проявляется в то, что ребенок начинает ругаться, дразнить и обзывать родителей. Например, в этом возрасте ребенок впервые вполне осознанно может использовать «скверные» слова в адрес родителей. Если такое поведение остается </a:t>
            </a:r>
            <a:r>
              <a:rPr lang="ru-RU" sz="1800" dirty="0" smtClean="0">
                <a:solidFill>
                  <a:srgbClr val="002060"/>
                </a:solidFill>
                <a:latin typeface="Times New Roman" pitchFamily="18" charset="0"/>
                <a:cs typeface="Times New Roman" pitchFamily="18" charset="0"/>
              </a:rPr>
              <a:t> незамеченным </a:t>
            </a:r>
            <a:r>
              <a:rPr lang="ru-RU" sz="1800" dirty="0">
                <a:solidFill>
                  <a:srgbClr val="002060"/>
                </a:solidFill>
                <a:latin typeface="Times New Roman" pitchFamily="18" charset="0"/>
                <a:cs typeface="Times New Roman" pitchFamily="18" charset="0"/>
              </a:rPr>
              <a:t>или же вызывает смех, удивление, насмешку, то для малыша это стать подкреплением его действий.</a:t>
            </a:r>
            <a:br>
              <a:rPr lang="ru-RU" sz="1800" dirty="0">
                <a:solidFill>
                  <a:srgbClr val="002060"/>
                </a:solidFill>
                <a:latin typeface="Times New Roman" pitchFamily="18" charset="0"/>
                <a:cs typeface="Times New Roman" pitchFamily="18" charset="0"/>
              </a:rPr>
            </a:br>
            <a:r>
              <a:rPr lang="ru-RU" sz="1800" dirty="0">
                <a:solidFill>
                  <a:srgbClr val="002060"/>
                </a:solidFill>
                <a:latin typeface="Times New Roman" pitchFamily="18" charset="0"/>
                <a:cs typeface="Times New Roman" pitchFamily="18" charset="0"/>
              </a:rPr>
              <a:t>Твердый распорядок позволяет свести к минимуму борьбу, которую обычно приходится </a:t>
            </a:r>
            <a:r>
              <a:rPr lang="ru-RU" sz="1800" dirty="0" smtClean="0">
                <a:solidFill>
                  <a:srgbClr val="002060"/>
                </a:solidFill>
                <a:latin typeface="Times New Roman" pitchFamily="18" charset="0"/>
                <a:cs typeface="Times New Roman" pitchFamily="18" charset="0"/>
              </a:rPr>
              <a:t>вести </a:t>
            </a:r>
            <a:r>
              <a:rPr lang="ru-RU" sz="1800" dirty="0">
                <a:solidFill>
                  <a:srgbClr val="002060"/>
                </a:solidFill>
                <a:latin typeface="Times New Roman" pitchFamily="18" charset="0"/>
                <a:cs typeface="Times New Roman" pitchFamily="18" charset="0"/>
              </a:rPr>
              <a:t>родителям, добиваясь от ребенка выполнения таких дел, как одевание, собирание игрушек, чистка зубов. Нужно только быть рядом, чтобы помочь малышу.</a:t>
            </a:r>
            <a:br>
              <a:rPr lang="ru-RU" sz="1800" dirty="0">
                <a:solidFill>
                  <a:srgbClr val="002060"/>
                </a:solidFill>
                <a:latin typeface="Times New Roman" pitchFamily="18" charset="0"/>
                <a:cs typeface="Times New Roman" pitchFamily="18" charset="0"/>
              </a:rPr>
            </a:br>
            <a:r>
              <a:rPr lang="ru-RU" sz="1800" dirty="0">
                <a:solidFill>
                  <a:srgbClr val="002060"/>
                </a:solidFill>
                <a:latin typeface="Times New Roman" pitchFamily="18" charset="0"/>
                <a:cs typeface="Times New Roman" pitchFamily="18" charset="0"/>
              </a:rPr>
              <a:t>Не нужно ожидать от ребенка, что он по собственному почину сделает то, о чем его просят. </a:t>
            </a:r>
            <a:r>
              <a:rPr lang="ru-RU" sz="1800" dirty="0" smtClean="0">
                <a:solidFill>
                  <a:srgbClr val="002060"/>
                </a:solidFill>
                <a:latin typeface="Times New Roman" pitchFamily="18" charset="0"/>
                <a:cs typeface="Times New Roman" pitchFamily="18" charset="0"/>
              </a:rPr>
              <a:t/>
            </a:r>
            <a:br>
              <a:rPr lang="ru-RU" sz="1800" dirty="0" smtClean="0">
                <a:solidFill>
                  <a:srgbClr val="002060"/>
                </a:solidFill>
                <a:latin typeface="Times New Roman" pitchFamily="18" charset="0"/>
                <a:cs typeface="Times New Roman" pitchFamily="18" charset="0"/>
              </a:rPr>
            </a:br>
            <a:r>
              <a:rPr lang="ru-RU" sz="1800" dirty="0" smtClean="0">
                <a:solidFill>
                  <a:srgbClr val="7030A0"/>
                </a:solidFill>
                <a:latin typeface="Times New Roman" pitchFamily="18" charset="0"/>
                <a:cs typeface="Times New Roman" pitchFamily="18" charset="0"/>
              </a:rPr>
              <a:t/>
            </a:r>
            <a:br>
              <a:rPr lang="ru-RU" sz="1800" dirty="0" smtClean="0">
                <a:solidFill>
                  <a:srgbClr val="7030A0"/>
                </a:solidFill>
                <a:latin typeface="Times New Roman" pitchFamily="18" charset="0"/>
                <a:cs typeface="Times New Roman" pitchFamily="18" charset="0"/>
              </a:rPr>
            </a:br>
            <a:r>
              <a:rPr lang="ru-RU" sz="1800" b="1" dirty="0" smtClean="0">
                <a:solidFill>
                  <a:srgbClr val="7030A0"/>
                </a:solidFill>
                <a:latin typeface="Times New Roman" pitchFamily="18" charset="0"/>
                <a:cs typeface="Times New Roman" pitchFamily="18" charset="0"/>
              </a:rPr>
              <a:t>Это </a:t>
            </a:r>
            <a:r>
              <a:rPr lang="ru-RU" sz="1800" b="1" dirty="0">
                <a:solidFill>
                  <a:srgbClr val="7030A0"/>
                </a:solidFill>
                <a:latin typeface="Times New Roman" pitchFamily="18" charset="0"/>
                <a:cs typeface="Times New Roman" pitchFamily="18" charset="0"/>
              </a:rPr>
              <a:t>возраст повторений, ребенку нужно настойчиво и терпеливо все показывать снова и снова, прежде чем он сможет соблюдать установленный распорядок по собственной инициативе</a:t>
            </a:r>
            <a:r>
              <a:rPr lang="ru-RU" sz="1800" b="1" dirty="0" smtClean="0">
                <a:latin typeface="Times New Roman" pitchFamily="18" charset="0"/>
                <a:cs typeface="Times New Roman" pitchFamily="18" charset="0"/>
              </a:rPr>
              <a:t>.</a:t>
            </a:r>
            <a:br>
              <a:rPr lang="ru-RU" sz="1800" b="1"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solidFill>
                  <a:srgbClr val="002060"/>
                </a:solidFill>
                <a:latin typeface="Times New Roman" pitchFamily="18" charset="0"/>
                <a:cs typeface="Times New Roman" pitchFamily="18" charset="0"/>
              </a:rPr>
              <a:t>     Маленькому </a:t>
            </a:r>
            <a:r>
              <a:rPr lang="ru-RU" sz="1800" dirty="0">
                <a:solidFill>
                  <a:srgbClr val="002060"/>
                </a:solidFill>
                <a:latin typeface="Times New Roman" pitchFamily="18" charset="0"/>
                <a:cs typeface="Times New Roman" pitchFamily="18" charset="0"/>
              </a:rPr>
              <a:t>ребенку нужны «кирпичные стены» — абсолютные запреты, при которых не может быть места для дискуссий. Абсолютные запреты создаются родителями и последовательно и строго соблюдаются в семье (не включать плиту, утюг, телевизор, не брать спички, зажигалки, не выходить за пределы </a:t>
            </a:r>
            <a:r>
              <a:rPr lang="ru-RU" sz="1800" dirty="0" err="1">
                <a:solidFill>
                  <a:srgbClr val="002060"/>
                </a:solidFill>
                <a:latin typeface="Times New Roman" pitchFamily="18" charset="0"/>
                <a:cs typeface="Times New Roman" pitchFamily="18" charset="0"/>
              </a:rPr>
              <a:t>двора,т.д</a:t>
            </a:r>
            <a:r>
              <a:rPr lang="ru-RU" sz="1800" dirty="0">
                <a:solidFill>
                  <a:srgbClr val="002060"/>
                </a:solidFill>
                <a:latin typeface="Times New Roman" pitchFamily="18" charset="0"/>
                <a:cs typeface="Times New Roman" pitchFamily="18" charset="0"/>
              </a:rPr>
              <a:t>.)</a:t>
            </a:r>
            <a:br>
              <a:rPr lang="ru-RU" sz="1800" dirty="0">
                <a:solidFill>
                  <a:srgbClr val="002060"/>
                </a:solidFill>
                <a:latin typeface="Times New Roman" pitchFamily="18" charset="0"/>
                <a:cs typeface="Times New Roman" pitchFamily="18" charset="0"/>
              </a:rPr>
            </a:br>
            <a:r>
              <a:rPr lang="ru-RU" sz="1800" dirty="0">
                <a:solidFill>
                  <a:srgbClr val="002060"/>
                </a:solidFill>
                <a:latin typeface="Times New Roman" pitchFamily="18" charset="0"/>
                <a:cs typeface="Times New Roman" pitchFamily="18" charset="0"/>
              </a:rPr>
              <a:t>Причем «кирпичные стены» возводят родители не столько на словах, сколько через создание определенной домашней среды.</a:t>
            </a:r>
            <a:r>
              <a:rPr lang="ru-RU" dirty="0">
                <a:solidFill>
                  <a:srgbClr val="002060"/>
                </a:solidFill>
              </a:rPr>
              <a:t/>
            </a:r>
            <a:br>
              <a:rPr lang="ru-RU" dirty="0">
                <a:solidFill>
                  <a:srgbClr val="002060"/>
                </a:solidFill>
              </a:rPr>
            </a:br>
            <a:r>
              <a:rPr lang="ru-RU" dirty="0" smtClean="0"/>
              <a:t>  </a:t>
            </a:r>
            <a:endParaRPr lang="ru-RU" dirty="0"/>
          </a:p>
        </p:txBody>
      </p:sp>
      <p:pic>
        <p:nvPicPr>
          <p:cNvPr id="3074" name="Picture 2" descr="C:\Users\Анна\Desktop\183-1833344_square-png.png"/>
          <p:cNvPicPr>
            <a:picLocks noChangeAspect="1" noChangeArrowheads="1"/>
          </p:cNvPicPr>
          <p:nvPr/>
        </p:nvPicPr>
        <p:blipFill>
          <a:blip r:embed="rId2" cstate="print"/>
          <a:srcRect/>
          <a:stretch>
            <a:fillRect/>
          </a:stretch>
        </p:blipFill>
        <p:spPr bwMode="auto">
          <a:xfrm>
            <a:off x="-819472" y="-1116632"/>
            <a:ext cx="8424936" cy="1137726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656" y="251520"/>
            <a:ext cx="6264696" cy="8892480"/>
          </a:xfrm>
        </p:spPr>
        <p:txBody>
          <a:bodyPr>
            <a:normAutofit fontScale="90000"/>
          </a:bodyPr>
          <a:lstStyle/>
          <a:p>
            <a:r>
              <a:rPr lang="ru-RU" sz="1800" i="1" dirty="0">
                <a:latin typeface="Times New Roman" pitchFamily="18" charset="0"/>
                <a:cs typeface="Times New Roman" pitchFamily="18" charset="0"/>
              </a:rPr>
              <a:t/>
            </a:r>
            <a:br>
              <a:rPr lang="ru-RU" sz="1800" i="1" dirty="0">
                <a:latin typeface="Times New Roman" pitchFamily="18" charset="0"/>
                <a:cs typeface="Times New Roman" pitchFamily="18" charset="0"/>
              </a:rPr>
            </a:br>
            <a:r>
              <a:rPr lang="ru-RU" sz="1600" b="1" dirty="0">
                <a:solidFill>
                  <a:srgbClr val="C00000"/>
                </a:solidFill>
                <a:latin typeface="Times New Roman" pitchFamily="18" charset="0"/>
                <a:cs typeface="Times New Roman" pitchFamily="18" charset="0"/>
              </a:rPr>
              <a:t>ЧТО ДЕЛАТЬ РОДИТЕЛЯМ, ЧТОБЫ ПОМОЧЬ РЕБЕНКУ БЛАГОПРИЯТНО ПЕРЕЖИТЬ КРИЗИС 3-Х ЛЕТ?</a:t>
            </a: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Избегайте авторитарного стиля взаимоотношений в воспитании.</a:t>
            </a:r>
            <a:br>
              <a:rPr lang="ru-RU" sz="1600" b="1" dirty="0">
                <a:solidFill>
                  <a:srgbClr val="002060"/>
                </a:solidFill>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Договоритесь о единой тактике воспитания в семье.</a:t>
            </a:r>
            <a:br>
              <a:rPr lang="ru-RU" sz="1600" b="1" dirty="0">
                <a:solidFill>
                  <a:srgbClr val="002060"/>
                </a:solidFill>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Научитесь переключать ребенка.</a:t>
            </a: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r>
              <a:rPr lang="ru-RU" sz="1600" dirty="0">
                <a:latin typeface="Times New Roman" pitchFamily="18" charset="0"/>
                <a:cs typeface="Times New Roman" pitchFamily="18" charset="0"/>
              </a:rPr>
              <a:t> Например: Если вы предполагаете поехать в гости к бабушке и ожидаете, что это предложение ребёнок встретит отрицательно, то предложите ребёнку выбрать наряд, в котором он поедет. В результате внимание ребёнка будет сконцентрировано не на решении, ехать к бабушке, или нет, а на выборе наряда, в котором он поедет. Или вместо того, чтобы сказать ребёнку: «Сейчас мы пойдём гулять», можно спросить: «Мы пойдём гулять на детскую площадку или в парк?».</a:t>
            </a:r>
            <a:br>
              <a:rPr lang="ru-RU" sz="1600" dirty="0">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Используйте негативизм ребенка </a:t>
            </a:r>
            <a:r>
              <a:rPr lang="ru-RU" sz="1600" b="1" dirty="0">
                <a:latin typeface="Times New Roman" pitchFamily="18" charset="0"/>
                <a:cs typeface="Times New Roman" pitchFamily="18" charset="0"/>
              </a:rPr>
              <a:t>в</a:t>
            </a:r>
            <a:r>
              <a:rPr lang="ru-RU" sz="1600" dirty="0">
                <a:latin typeface="Times New Roman" pitchFamily="18" charset="0"/>
                <a:cs typeface="Times New Roman" pitchFamily="18" charset="0"/>
              </a:rPr>
              <a:t> своих целях. Например, если вы хотите пойти с ребенком на прогулку, то можно предложить ему остаться дома. Скорей всего ребенок вам возразит, тем самым сделает, так как вы хотели.</a:t>
            </a:r>
            <a:br>
              <a:rPr lang="ru-RU" sz="1600" dirty="0">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Не акцентируйте внимание на капризах и истериках ребенка</a:t>
            </a:r>
            <a:r>
              <a:rPr lang="ru-RU" sz="1600" dirty="0">
                <a:latin typeface="Times New Roman" pitchFamily="18" charset="0"/>
                <a:cs typeface="Times New Roman" pitchFamily="18" charset="0"/>
              </a:rPr>
              <a:t>. Во время истерики не стоит удовлетворять требование ребёнка (иначе такое поведение ребёнок будет демонстрировать всё чаще и по меньшим поводам). Если начать ругать ребёнка во время подобной истерики, то это только усугубит кризис. Поэтому в такие моменты постарайтесь переключить внимание ребёнка на что-то другое. Просто продолжайте выполнять свои дела. Не видя вашей ответной реакции, ребёнок быстро успокоится.</a:t>
            </a:r>
            <a:br>
              <a:rPr lang="ru-RU" sz="1600" dirty="0">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Совместный поиск компромиссных решений в конфликтных ситуациях</a:t>
            </a:r>
            <a:r>
              <a:rPr lang="ru-RU" sz="1600" dirty="0">
                <a:latin typeface="Times New Roman" pitchFamily="18" charset="0"/>
                <a:cs typeface="Times New Roman" pitchFamily="18" charset="0"/>
              </a:rPr>
              <a:t>, предоставляющий ребёнку право выбора и право ребенка на совершение ошибок.</a:t>
            </a:r>
            <a:br>
              <a:rPr lang="ru-RU" sz="1600" dirty="0">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Следите за собой</a:t>
            </a:r>
            <a:r>
              <a:rPr lang="ru-RU" sz="1600" dirty="0">
                <a:latin typeface="Times New Roman" pitchFamily="18" charset="0"/>
                <a:cs typeface="Times New Roman" pitchFamily="18" charset="0"/>
              </a:rPr>
              <a:t>. Так как многие поступки и слова ребенок копирует у </a:t>
            </a:r>
            <a:r>
              <a:rPr lang="ru-RU" sz="1600" dirty="0">
                <a:solidFill>
                  <a:srgbClr val="002060"/>
                </a:solidFill>
                <a:latin typeface="Times New Roman" pitchFamily="18" charset="0"/>
                <a:cs typeface="Times New Roman" pitchFamily="18" charset="0"/>
              </a:rPr>
              <a:t>своих родителей.</a:t>
            </a:r>
            <a:br>
              <a:rPr lang="ru-RU" sz="1600" dirty="0">
                <a:solidFill>
                  <a:srgbClr val="002060"/>
                </a:solidFill>
                <a:latin typeface="Times New Roman" pitchFamily="18" charset="0"/>
                <a:cs typeface="Times New Roman" pitchFamily="18" charset="0"/>
              </a:rPr>
            </a:br>
            <a:r>
              <a:rPr lang="ru-RU" sz="1600" b="1" dirty="0">
                <a:solidFill>
                  <a:srgbClr val="002060"/>
                </a:solidFill>
                <a:latin typeface="Times New Roman" pitchFamily="18" charset="0"/>
                <a:cs typeface="Times New Roman" pitchFamily="18" charset="0"/>
              </a:rPr>
              <a:t>- Озвучивайте для ребенка его переживания и чувства</a:t>
            </a:r>
            <a:r>
              <a:rPr lang="ru-RU" sz="1600" b="1" dirty="0">
                <a:latin typeface="Times New Roman" pitchFamily="18" charset="0"/>
                <a:cs typeface="Times New Roman" pitchFamily="18" charset="0"/>
              </a:rPr>
              <a:t>,</a:t>
            </a:r>
            <a:r>
              <a:rPr lang="ru-RU" sz="1600" dirty="0">
                <a:latin typeface="Times New Roman" pitchFamily="18" charset="0"/>
                <a:cs typeface="Times New Roman" pitchFamily="18" charset="0"/>
              </a:rPr>
              <a:t> это поможет малышу лучше понять свое эмоциональное состояние</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r>
              <a:rPr lang="ru-RU" sz="1600" b="1" dirty="0">
                <a:solidFill>
                  <a:srgbClr val="C00000"/>
                </a:solidFill>
                <a:latin typeface="Times New Roman" pitchFamily="18" charset="0"/>
                <a:cs typeface="Times New Roman" pitchFamily="18" charset="0"/>
              </a:rPr>
              <a:t>Результатом кризиса является осознание себя как отдельного самостоятельного человека, который имеет свою волю.</a:t>
            </a: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r>
              <a:rPr lang="ru-RU" sz="1600" b="1" dirty="0">
                <a:latin typeface="Times New Roman" pitchFamily="18" charset="0"/>
                <a:cs typeface="Times New Roman" pitchFamily="18" charset="0"/>
              </a:rPr>
              <a:t/>
            </a:r>
            <a:br>
              <a:rPr lang="ru-RU" sz="1600" b="1" dirty="0">
                <a:latin typeface="Times New Roman" pitchFamily="18" charset="0"/>
                <a:cs typeface="Times New Roman" pitchFamily="18" charset="0"/>
              </a:rPr>
            </a:br>
            <a:r>
              <a:rPr lang="ru-RU" sz="1600" b="1" dirty="0">
                <a:solidFill>
                  <a:srgbClr val="C00000"/>
                </a:solidFill>
                <a:latin typeface="Times New Roman" pitchFamily="18" charset="0"/>
                <a:cs typeface="Times New Roman" pitchFamily="18" charset="0"/>
              </a:rPr>
              <a:t>ВЗРОСЛЫЙ</a:t>
            </a:r>
            <a:r>
              <a:rPr lang="ru-RU" sz="1600" b="1" dirty="0">
                <a:latin typeface="Times New Roman" pitchFamily="18" charset="0"/>
                <a:cs typeface="Times New Roman" pitchFamily="18" charset="0"/>
              </a:rPr>
              <a:t> </a:t>
            </a:r>
            <a:r>
              <a:rPr lang="ru-RU" sz="1600" dirty="0">
                <a:latin typeface="Times New Roman" pitchFamily="18" charset="0"/>
                <a:cs typeface="Times New Roman" pitchFamily="18" charset="0"/>
              </a:rPr>
              <a:t>начинает выступать для ребенка не только в качестве члена семьи, но и как носитель определенной общественной функции.</a:t>
            </a:r>
            <a:br>
              <a:rPr lang="ru-RU" sz="1600" dirty="0">
                <a:latin typeface="Times New Roman" pitchFamily="18" charset="0"/>
                <a:cs typeface="Times New Roman" pitchFamily="18" charset="0"/>
              </a:rPr>
            </a:br>
            <a:r>
              <a:rPr lang="ru-RU" sz="1600" b="1" dirty="0">
                <a:solidFill>
                  <a:srgbClr val="C00000"/>
                </a:solidFill>
                <a:latin typeface="Times New Roman" pitchFamily="18" charset="0"/>
                <a:cs typeface="Times New Roman" pitchFamily="18" charset="0"/>
              </a:rPr>
              <a:t>СВЕРСТНИК</a:t>
            </a:r>
            <a:r>
              <a:rPr lang="ru-RU" sz="1600" dirty="0">
                <a:solidFill>
                  <a:srgbClr val="C00000"/>
                </a:solidFill>
                <a:latin typeface="Times New Roman" pitchFamily="18" charset="0"/>
                <a:cs typeface="Times New Roman" pitchFamily="18" charset="0"/>
              </a:rPr>
              <a:t> </a:t>
            </a:r>
            <a:r>
              <a:rPr lang="ru-RU" sz="1600" dirty="0">
                <a:latin typeface="Times New Roman" pitchFamily="18" charset="0"/>
                <a:cs typeface="Times New Roman" pitchFamily="18" charset="0"/>
              </a:rPr>
              <a:t>ещё не представляет для малыша особого интереса и рассматривается им как ещё один предмет. Дети играют «рядом, но не  вместе». Друг для друга они нередко становятся источниками отрицательных эмоций</a:t>
            </a:r>
            <a:r>
              <a:rPr lang="ru-RU" sz="1600" dirty="0" smtClean="0"/>
              <a:t>.</a:t>
            </a:r>
            <a:br>
              <a:rPr lang="ru-RU" sz="1600" dirty="0" smtClean="0"/>
            </a:br>
            <a:r>
              <a:rPr lang="ru-RU" sz="1600" b="1" dirty="0">
                <a:solidFill>
                  <a:srgbClr val="7030A0"/>
                </a:solidFill>
                <a:latin typeface="Times New Roman" pitchFamily="18" charset="0"/>
                <a:cs typeface="Times New Roman" pitchFamily="18" charset="0"/>
              </a:rPr>
              <a:t/>
            </a:r>
            <a:br>
              <a:rPr lang="ru-RU" sz="1600" b="1" dirty="0">
                <a:solidFill>
                  <a:srgbClr val="7030A0"/>
                </a:solidFill>
                <a:latin typeface="Times New Roman" pitchFamily="18" charset="0"/>
                <a:cs typeface="Times New Roman" pitchFamily="18" charset="0"/>
              </a:rPr>
            </a:br>
            <a:r>
              <a:rPr lang="ru-RU" sz="1600" b="1" dirty="0">
                <a:solidFill>
                  <a:srgbClr val="7030A0"/>
                </a:solidFill>
                <a:latin typeface="Times New Roman" pitchFamily="18" charset="0"/>
                <a:cs typeface="Times New Roman" pitchFamily="18" charset="0"/>
              </a:rPr>
              <a:t/>
            </a:r>
            <a:br>
              <a:rPr lang="ru-RU" sz="1600" b="1" dirty="0">
                <a:solidFill>
                  <a:srgbClr val="7030A0"/>
                </a:solidFill>
                <a:latin typeface="Times New Roman" pitchFamily="18" charset="0"/>
                <a:cs typeface="Times New Roman" pitchFamily="18" charset="0"/>
              </a:rPr>
            </a:br>
            <a:endParaRPr lang="ru-RU" sz="1600" b="1" dirty="0">
              <a:solidFill>
                <a:srgbClr val="7030A0"/>
              </a:solidFill>
              <a:latin typeface="Times New Roman" pitchFamily="18" charset="0"/>
              <a:cs typeface="Times New Roman" pitchFamily="18" charset="0"/>
            </a:endParaRPr>
          </a:p>
        </p:txBody>
      </p:sp>
      <p:pic>
        <p:nvPicPr>
          <p:cNvPr id="4098" name="Picture 2" descr="C:\Users\Анна\Desktop\183-1833344_square-png.png"/>
          <p:cNvPicPr>
            <a:picLocks noChangeAspect="1" noChangeArrowheads="1"/>
          </p:cNvPicPr>
          <p:nvPr/>
        </p:nvPicPr>
        <p:blipFill>
          <a:blip r:embed="rId2" cstate="print"/>
          <a:srcRect/>
          <a:stretch>
            <a:fillRect/>
          </a:stretch>
        </p:blipFill>
        <p:spPr bwMode="auto">
          <a:xfrm>
            <a:off x="-819472" y="-1188640"/>
            <a:ext cx="8424936" cy="11449272"/>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46</Words>
  <Application>Microsoft Office PowerPoint</Application>
  <PresentationFormat>Экран (4:3)</PresentationFormat>
  <Paragraphs>14</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Консультация для родителей «Кризис 3-х летнего возраста». </vt:lpstr>
      <vt:lpstr>Внутренний мир ребенка 3-4 лет начинает наполняться противоречиями:  - стремится к самостоятельности, но в тоже время не может справиться без взрослого. - ребенок любит близких, но он не может не злится из-за ограничения его свободы.   </vt:lpstr>
      <vt:lpstr>ПРОЯВЛЕНИЯ КРИЗИСА 3-х лет:   Деспотизм, Негативизм, Строптивость, Упрямство и Симптом обесценивания       Симптом обесценивания проявляется в то, что ребенок начинает ругаться, дразнить и обзывать родителей. Например, в этом возрасте ребенок впервые вполне осознанно может использовать «скверные» слова в адрес родителей. Если такое поведение остается  незамеченным или же вызывает смех, удивление, насмешку, то для малыша это стать подкреплением его действий. Твердый распорядок позволяет свести к минимуму борьбу, которую обычно приходится вести родителям, добиваясь от ребенка выполнения таких дел, как одевание, собирание игрушек, чистка зубов. Нужно только быть рядом, чтобы помочь малышу. Не нужно ожидать от ребенка, что он по собственному почину сделает то, о чем его просят.   Это возраст повторений, ребенку нужно настойчиво и терпеливо все показывать снова и снова, прежде чем он сможет соблюдать установленный распорядок по собственной инициативе.       Маленькому ребенку нужны «кирпичные стены» — абсолютные запреты, при которых не может быть места для дискуссий. Абсолютные запреты создаются родителями и последовательно и строго соблюдаются в семье (не включать плиту, утюг, телевизор, не брать спички, зажигалки, не выходить за пределы двора,т.д.) Причем «кирпичные стены» возводят родители не столько на словах, сколько через создание определенной домашней среды.   </vt:lpstr>
      <vt:lpstr> ЧТО ДЕЛАТЬ РОДИТЕЛЯМ, ЧТОБЫ ПОМОЧЬ РЕБЕНКУ БЛАГОПРИЯТНО ПЕРЕЖИТЬ КРИЗИС 3-Х ЛЕТ? - Избегайте авторитарного стиля взаимоотношений в воспитании. - Договоритесь о единой тактике воспитания в семье. - Научитесь переключать ребенка.  Например: Если вы предполагаете поехать в гости к бабушке и ожидаете, что это предложение ребёнок встретит отрицательно, то предложите ребёнку выбрать наряд, в котором он поедет. В результате внимание ребёнка будет сконцентрировано не на решении, ехать к бабушке, или нет, а на выборе наряда, в котором он поедет. Или вместо того, чтобы сказать ребёнку: «Сейчас мы пойдём гулять», можно спросить: «Мы пойдём гулять на детскую площадку или в парк?». - Используйте негативизм ребенка в своих целях. Например, если вы хотите пойти с ребенком на прогулку, то можно предложить ему остаться дома. Скорей всего ребенок вам возразит, тем самым сделает, так как вы хотели. - Не акцентируйте внимание на капризах и истериках ребенка. Во время истерики не стоит удовлетворять требование ребёнка (иначе такое поведение ребёнок будет демонстрировать всё чаще и по меньшим поводам). Если начать ругать ребёнка во время подобной истерики, то это только усугубит кризис. Поэтому в такие моменты постарайтесь переключить внимание ребёнка на что-то другое. Просто продолжайте выполнять свои дела. Не видя вашей ответной реакции, ребёнок быстро успокоится. - Совместный поиск компромиссных решений в конфликтных ситуациях, предоставляющий ребёнку право выбора и право ребенка на совершение ошибок. - Следите за собой. Так как многие поступки и слова ребенок копирует у своих родителей. - Озвучивайте для ребенка его переживания и чувства, это поможет малышу лучше понять свое эмоциональное состояние.  Результатом кризиса является осознание себя как отдельного самостоятельного человека, который имеет свою волю.  ВЗРОСЛЫЙ начинает выступать для ребенка не только в качестве члена семьи, но и как носитель определенной общественной функции. СВЕРСТНИК ещё не представляет для малыша особого интереса и рассматривается им как ещё один предмет. Дети играют «рядом, но не  вместе». Друг для друга они нередко становятся источниками отрицательных эмоций.   </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Консультация для родителей «Кризис 3-х летнего возраста». </dc:title>
  <dc:creator>RePack by SPecialiST</dc:creator>
  <cp:lastModifiedBy>RePack by SPecialiST</cp:lastModifiedBy>
  <cp:revision>7</cp:revision>
  <dcterms:created xsi:type="dcterms:W3CDTF">2021-07-25T04:29:49Z</dcterms:created>
  <dcterms:modified xsi:type="dcterms:W3CDTF">2021-07-25T04:58:12Z</dcterms:modified>
</cp:coreProperties>
</file>