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3" r:id="rId6"/>
    <p:sldId id="266" r:id="rId7"/>
    <p:sldId id="267" r:id="rId8"/>
    <p:sldId id="268" r:id="rId9"/>
    <p:sldId id="270" r:id="rId10"/>
    <p:sldId id="276" r:id="rId11"/>
    <p:sldId id="272" r:id="rId12"/>
    <p:sldId id="273" r:id="rId13"/>
    <p:sldId id="271" r:id="rId14"/>
    <p:sldId id="261" r:id="rId15"/>
    <p:sldId id="274" r:id="rId16"/>
    <p:sldId id="269" r:id="rId17"/>
    <p:sldId id="262" r:id="rId18"/>
    <p:sldId id="264" r:id="rId19"/>
    <p:sldId id="265" r:id="rId20"/>
  </p:sldIdLst>
  <p:sldSz cx="18288000" cy="10287000"/>
  <p:notesSz cx="6858000" cy="9144000"/>
  <p:embeddedFontLst>
    <p:embeddedFont>
      <p:font typeface="Calibri" pitchFamily="34" charset="0"/>
      <p:regular r:id="rId21"/>
      <p:bold r:id="rId22"/>
      <p:italic r:id="rId23"/>
      <p:boldItalic r:id="rId24"/>
    </p:embeddedFont>
    <p:embeddedFont>
      <p:font typeface="Clear Sans Regular Bold" charset="0"/>
      <p:regular r:id="rId25"/>
    </p:embeddedFont>
    <p:embeddedFont>
      <p:font typeface="Clear Sans Regular" charset="0"/>
      <p:regular r:id="rId26"/>
    </p:embeddedFont>
    <p:embeddedFont>
      <p:font typeface="Georgia" pitchFamily="18" charset="0"/>
      <p:regular r:id="rId27"/>
      <p:bold r:id="rId28"/>
      <p:italic r:id="rId29"/>
      <p:boldItalic r:id="rId30"/>
    </p:embeddedFont>
    <p:embeddedFont>
      <p:font typeface="Sylfaen" pitchFamily="18" charset="0"/>
      <p:regular r:id="rId31"/>
    </p:embeddedFont>
    <p:embeddedFont>
      <p:font typeface="Constantia" pitchFamily="18" charset="0"/>
      <p:regular r:id="rId32"/>
      <p:bold r:id="rId33"/>
      <p:italic r:id="rId34"/>
      <p:boldItalic r:id="rId35"/>
    </p:embeddedFont>
    <p:embeddedFont>
      <p:font typeface="Wingdings 2" pitchFamily="18" charset="2"/>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73" d="100"/>
          <a:sy n="73" d="100"/>
        </p:scale>
        <p:origin x="-5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64EACE-453C-42FF-89BC-2593A6A041BA}" type="doc">
      <dgm:prSet loTypeId="urn:microsoft.com/office/officeart/2005/8/layout/radial4" loCatId="relationship" qsTypeId="urn:microsoft.com/office/officeart/2005/8/quickstyle/3d2" qsCatId="3D" csTypeId="urn:microsoft.com/office/officeart/2005/8/colors/colorful1#1" csCatId="colorful" phldr="1"/>
      <dgm:spPr/>
      <dgm:t>
        <a:bodyPr/>
        <a:lstStyle/>
        <a:p>
          <a:endParaRPr lang="ru-RU"/>
        </a:p>
      </dgm:t>
    </dgm:pt>
    <dgm:pt modelId="{3EFDA274-8373-4FBF-AB94-99107774E90F}">
      <dgm:prSet phldrT="[Текст]" custT="1">
        <dgm:style>
          <a:lnRef idx="2">
            <a:schemeClr val="accent2"/>
          </a:lnRef>
          <a:fillRef idx="1">
            <a:schemeClr val="lt1"/>
          </a:fillRef>
          <a:effectRef idx="0">
            <a:schemeClr val="accent2"/>
          </a:effectRef>
          <a:fontRef idx="minor">
            <a:schemeClr val="dk1"/>
          </a:fontRef>
        </dgm:style>
      </dgm:prSet>
      <dgm:spPr/>
      <dgm:t>
        <a:bodyPr/>
        <a:lstStyle/>
        <a:p>
          <a:r>
            <a:rPr lang="ru-RU" sz="2600" b="1" dirty="0" err="1" smtClean="0">
              <a:latin typeface="Arial" pitchFamily="34" charset="0"/>
              <a:cs typeface="Arial" pitchFamily="34" charset="0"/>
            </a:rPr>
            <a:t>Личностнаяи</a:t>
          </a:r>
          <a:r>
            <a:rPr lang="ru-RU" sz="2600" b="1" dirty="0" smtClean="0">
              <a:latin typeface="Arial" pitchFamily="34" charset="0"/>
              <a:cs typeface="Arial" pitchFamily="34" charset="0"/>
            </a:rPr>
            <a:t> социальная </a:t>
          </a:r>
          <a:r>
            <a:rPr lang="ru-RU" sz="2600" b="1" dirty="0" smtClean="0">
              <a:latin typeface="Arial" pitchFamily="34" charset="0"/>
              <a:cs typeface="Arial" pitchFamily="34" charset="0"/>
            </a:rPr>
            <a:t>готовность</a:t>
          </a:r>
          <a:endParaRPr lang="ru-RU" sz="2600" b="1" dirty="0">
            <a:latin typeface="Arial" pitchFamily="34" charset="0"/>
            <a:cs typeface="Arial" pitchFamily="34" charset="0"/>
          </a:endParaRPr>
        </a:p>
      </dgm:t>
    </dgm:pt>
    <dgm:pt modelId="{9E358891-5325-40E8-946E-0400DE5CA16A}" type="parTrans" cxnId="{FAECF414-6702-439D-AB2A-449945747641}">
      <dgm:prSet/>
      <dgm:spPr/>
      <dgm:t>
        <a:bodyPr/>
        <a:lstStyle/>
        <a:p>
          <a:endParaRPr lang="ru-RU" sz="3600"/>
        </a:p>
      </dgm:t>
    </dgm:pt>
    <dgm:pt modelId="{8CC52862-B517-4C0E-8A06-B7FAD82FEA39}" type="sibTrans" cxnId="{FAECF414-6702-439D-AB2A-449945747641}">
      <dgm:prSet/>
      <dgm:spPr/>
      <dgm:t>
        <a:bodyPr/>
        <a:lstStyle/>
        <a:p>
          <a:endParaRPr lang="ru-RU" sz="3600"/>
        </a:p>
      </dgm:t>
    </dgm:pt>
    <dgm:pt modelId="{BA6D7410-9317-4943-A9A7-11667616DBC8}">
      <dgm:prSet phldrT="[Текст]"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ru-RU" sz="2800" b="1" dirty="0" smtClean="0">
              <a:latin typeface="Arial" pitchFamily="34" charset="0"/>
              <a:cs typeface="Arial" pitchFamily="34" charset="0"/>
            </a:rPr>
            <a:t>Желание быть школьником</a:t>
          </a:r>
          <a:endParaRPr lang="ru-RU" sz="2800" b="1" dirty="0">
            <a:latin typeface="Arial" pitchFamily="34" charset="0"/>
            <a:cs typeface="Arial" pitchFamily="34" charset="0"/>
          </a:endParaRPr>
        </a:p>
      </dgm:t>
    </dgm:pt>
    <dgm:pt modelId="{F815A80D-173D-460F-AF9D-F58AA2905D94}" type="parTrans" cxnId="{782992AC-9578-4E34-A698-D84C2BA672B5}">
      <dgm:prSet/>
      <dgm:spPr/>
      <dgm:t>
        <a:bodyPr/>
        <a:lstStyle/>
        <a:p>
          <a:endParaRPr lang="ru-RU" sz="3600"/>
        </a:p>
      </dgm:t>
    </dgm:pt>
    <dgm:pt modelId="{F4089E6D-22C8-4A2B-A782-6A0586D1B70D}" type="sibTrans" cxnId="{782992AC-9578-4E34-A698-D84C2BA672B5}">
      <dgm:prSet/>
      <dgm:spPr/>
      <dgm:t>
        <a:bodyPr/>
        <a:lstStyle/>
        <a:p>
          <a:endParaRPr lang="ru-RU" sz="3600"/>
        </a:p>
      </dgm:t>
    </dgm:pt>
    <dgm:pt modelId="{0F5891F5-2239-45D4-88A2-A67E7ADAC568}">
      <dgm:prSet phldrT="[Текст]"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ru-RU" sz="2800" b="1" dirty="0" smtClean="0">
              <a:latin typeface="Arial" pitchFamily="34" charset="0"/>
              <a:cs typeface="Arial" pitchFamily="34" charset="0"/>
            </a:rPr>
            <a:t>Навыки общения</a:t>
          </a:r>
          <a:endParaRPr lang="ru-RU" sz="2800" b="1" dirty="0">
            <a:latin typeface="Arial" pitchFamily="34" charset="0"/>
            <a:cs typeface="Arial" pitchFamily="34" charset="0"/>
          </a:endParaRPr>
        </a:p>
      </dgm:t>
    </dgm:pt>
    <dgm:pt modelId="{1336A5D3-850F-4EF1-9B1F-ABEABD42B6A4}" type="parTrans" cxnId="{2087B37A-B2AE-4FC4-B904-DE2AAA836397}">
      <dgm:prSet/>
      <dgm:spPr/>
      <dgm:t>
        <a:bodyPr/>
        <a:lstStyle/>
        <a:p>
          <a:endParaRPr lang="ru-RU" sz="3600"/>
        </a:p>
      </dgm:t>
    </dgm:pt>
    <dgm:pt modelId="{62B51187-5A18-4F9C-8DBB-D5901656F5EF}" type="sibTrans" cxnId="{2087B37A-B2AE-4FC4-B904-DE2AAA836397}">
      <dgm:prSet/>
      <dgm:spPr/>
      <dgm:t>
        <a:bodyPr/>
        <a:lstStyle/>
        <a:p>
          <a:endParaRPr lang="ru-RU" sz="3600"/>
        </a:p>
      </dgm:t>
    </dgm:pt>
    <dgm:pt modelId="{2DAEF582-44E9-40BC-9305-C69E4C12DEC6}">
      <dgm:prSet phldrT="[Текст]" custT="1">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ru-RU" sz="2800" b="1" dirty="0" smtClean="0">
              <a:latin typeface="Arial" pitchFamily="34" charset="0"/>
              <a:cs typeface="Arial" pitchFamily="34" charset="0"/>
            </a:rPr>
            <a:t>Эмоциональное </a:t>
          </a:r>
          <a:r>
            <a:rPr lang="ru-RU" sz="2800" b="1" dirty="0" smtClean="0">
              <a:latin typeface="Arial" pitchFamily="34" charset="0"/>
              <a:cs typeface="Arial" pitchFamily="34" charset="0"/>
            </a:rPr>
            <a:t>здоровье</a:t>
          </a:r>
          <a:endParaRPr lang="ru-RU" sz="2800" b="1" dirty="0">
            <a:latin typeface="Arial" pitchFamily="34" charset="0"/>
            <a:cs typeface="Arial" pitchFamily="34" charset="0"/>
          </a:endParaRPr>
        </a:p>
      </dgm:t>
    </dgm:pt>
    <dgm:pt modelId="{FBC7F16A-4B30-4512-B35C-0B55D593DFA7}" type="parTrans" cxnId="{7F637E49-4128-40AF-903F-5B7173111C0C}">
      <dgm:prSet/>
      <dgm:spPr/>
      <dgm:t>
        <a:bodyPr/>
        <a:lstStyle/>
        <a:p>
          <a:endParaRPr lang="ru-RU" sz="3600"/>
        </a:p>
      </dgm:t>
    </dgm:pt>
    <dgm:pt modelId="{C5713E15-48ED-41F5-9F8D-3CDA11508C71}" type="sibTrans" cxnId="{7F637E49-4128-40AF-903F-5B7173111C0C}">
      <dgm:prSet/>
      <dgm:spPr/>
      <dgm:t>
        <a:bodyPr/>
        <a:lstStyle/>
        <a:p>
          <a:endParaRPr lang="ru-RU" sz="3600"/>
        </a:p>
      </dgm:t>
    </dgm:pt>
    <dgm:pt modelId="{A5A53105-4B9C-4255-8AC8-36355E47C666}">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ru-RU" sz="2800" b="1" dirty="0" smtClean="0">
              <a:latin typeface="Arial" pitchFamily="34" charset="0"/>
              <a:cs typeface="Arial" pitchFamily="34" charset="0"/>
            </a:rPr>
            <a:t>Самостоятельность </a:t>
          </a:r>
          <a:endParaRPr lang="ru-RU" sz="2800" b="1" dirty="0">
            <a:latin typeface="Arial" pitchFamily="34" charset="0"/>
            <a:cs typeface="Arial" pitchFamily="34" charset="0"/>
          </a:endParaRPr>
        </a:p>
      </dgm:t>
    </dgm:pt>
    <dgm:pt modelId="{9E08B52A-A31A-498A-B7F7-63265073352B}" type="parTrans" cxnId="{673FFB05-9903-4C37-A9DA-0461D67021E0}">
      <dgm:prSet/>
      <dgm:spPr/>
      <dgm:t>
        <a:bodyPr/>
        <a:lstStyle/>
        <a:p>
          <a:endParaRPr lang="ru-RU" sz="3600"/>
        </a:p>
      </dgm:t>
    </dgm:pt>
    <dgm:pt modelId="{FF435FEE-B46F-4DF6-BF79-E0E73A4C178F}" type="sibTrans" cxnId="{673FFB05-9903-4C37-A9DA-0461D67021E0}">
      <dgm:prSet/>
      <dgm:spPr/>
      <dgm:t>
        <a:bodyPr/>
        <a:lstStyle/>
        <a:p>
          <a:endParaRPr lang="ru-RU" sz="3600"/>
        </a:p>
      </dgm:t>
    </dgm:pt>
    <dgm:pt modelId="{44505A90-37A0-42E5-92A6-36E1EE35A8BB}">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ru-RU" sz="2800" b="1" dirty="0" smtClean="0">
              <a:latin typeface="Arial" pitchFamily="34" charset="0"/>
              <a:cs typeface="Arial" pitchFamily="34" charset="0"/>
            </a:rPr>
            <a:t>Самоорганизация</a:t>
          </a:r>
          <a:endParaRPr lang="ru-RU" sz="2800" b="1" dirty="0">
            <a:latin typeface="Arial" pitchFamily="34" charset="0"/>
            <a:cs typeface="Arial" pitchFamily="34" charset="0"/>
          </a:endParaRPr>
        </a:p>
      </dgm:t>
    </dgm:pt>
    <dgm:pt modelId="{B846F2BC-259B-4C8A-A9F3-EE187218C0AF}" type="parTrans" cxnId="{DB82081F-863E-46AC-A760-E2F8C06CE68E}">
      <dgm:prSet/>
      <dgm:spPr/>
      <dgm:t>
        <a:bodyPr/>
        <a:lstStyle/>
        <a:p>
          <a:endParaRPr lang="ru-RU" sz="3600"/>
        </a:p>
      </dgm:t>
    </dgm:pt>
    <dgm:pt modelId="{BA894FB8-C54D-4613-87D2-8475F98096FA}" type="sibTrans" cxnId="{DB82081F-863E-46AC-A760-E2F8C06CE68E}">
      <dgm:prSet/>
      <dgm:spPr/>
      <dgm:t>
        <a:bodyPr/>
        <a:lstStyle/>
        <a:p>
          <a:endParaRPr lang="ru-RU" sz="3600"/>
        </a:p>
      </dgm:t>
    </dgm:pt>
    <dgm:pt modelId="{AD7C1AF0-21EC-43D4-B4EA-03C3D4E3C5D0}" type="pres">
      <dgm:prSet presAssocID="{CA64EACE-453C-42FF-89BC-2593A6A041BA}" presName="cycle" presStyleCnt="0">
        <dgm:presLayoutVars>
          <dgm:chMax val="1"/>
          <dgm:dir/>
          <dgm:animLvl val="ctr"/>
          <dgm:resizeHandles val="exact"/>
        </dgm:presLayoutVars>
      </dgm:prSet>
      <dgm:spPr/>
      <dgm:t>
        <a:bodyPr/>
        <a:lstStyle/>
        <a:p>
          <a:endParaRPr lang="ru-RU"/>
        </a:p>
      </dgm:t>
    </dgm:pt>
    <dgm:pt modelId="{7E46DF6B-85F9-4A7D-8574-48E62D0FE5B9}" type="pres">
      <dgm:prSet presAssocID="{3EFDA274-8373-4FBF-AB94-99107774E90F}" presName="centerShape" presStyleLbl="node0" presStyleIdx="0" presStyleCnt="1"/>
      <dgm:spPr/>
      <dgm:t>
        <a:bodyPr/>
        <a:lstStyle/>
        <a:p>
          <a:endParaRPr lang="ru-RU"/>
        </a:p>
      </dgm:t>
    </dgm:pt>
    <dgm:pt modelId="{B30E3393-FAE5-4125-A1FB-036C2DF0B5B4}" type="pres">
      <dgm:prSet presAssocID="{F815A80D-173D-460F-AF9D-F58AA2905D94}" presName="parTrans" presStyleLbl="bgSibTrans2D1" presStyleIdx="0" presStyleCnt="5"/>
      <dgm:spPr/>
      <dgm:t>
        <a:bodyPr/>
        <a:lstStyle/>
        <a:p>
          <a:endParaRPr lang="ru-RU"/>
        </a:p>
      </dgm:t>
    </dgm:pt>
    <dgm:pt modelId="{72C21BEE-F6C2-471B-89D5-CB25D96C845E}" type="pres">
      <dgm:prSet presAssocID="{BA6D7410-9317-4943-A9A7-11667616DBC8}" presName="node" presStyleLbl="node1" presStyleIdx="0" presStyleCnt="5">
        <dgm:presLayoutVars>
          <dgm:bulletEnabled val="1"/>
        </dgm:presLayoutVars>
      </dgm:prSet>
      <dgm:spPr/>
      <dgm:t>
        <a:bodyPr/>
        <a:lstStyle/>
        <a:p>
          <a:endParaRPr lang="ru-RU"/>
        </a:p>
      </dgm:t>
    </dgm:pt>
    <dgm:pt modelId="{B559D344-97AE-4DDA-AC30-02294108BCF4}" type="pres">
      <dgm:prSet presAssocID="{1336A5D3-850F-4EF1-9B1F-ABEABD42B6A4}" presName="parTrans" presStyleLbl="bgSibTrans2D1" presStyleIdx="1" presStyleCnt="5"/>
      <dgm:spPr/>
      <dgm:t>
        <a:bodyPr/>
        <a:lstStyle/>
        <a:p>
          <a:endParaRPr lang="ru-RU"/>
        </a:p>
      </dgm:t>
    </dgm:pt>
    <dgm:pt modelId="{E560C52F-1F97-4FDA-8C5D-F1D0BB6F979A}" type="pres">
      <dgm:prSet presAssocID="{0F5891F5-2239-45D4-88A2-A67E7ADAC568}" presName="node" presStyleLbl="node1" presStyleIdx="1" presStyleCnt="5">
        <dgm:presLayoutVars>
          <dgm:bulletEnabled val="1"/>
        </dgm:presLayoutVars>
      </dgm:prSet>
      <dgm:spPr/>
      <dgm:t>
        <a:bodyPr/>
        <a:lstStyle/>
        <a:p>
          <a:endParaRPr lang="ru-RU"/>
        </a:p>
      </dgm:t>
    </dgm:pt>
    <dgm:pt modelId="{688B9B67-2D51-4701-9E46-10C9920480B6}" type="pres">
      <dgm:prSet presAssocID="{FBC7F16A-4B30-4512-B35C-0B55D593DFA7}" presName="parTrans" presStyleLbl="bgSibTrans2D1" presStyleIdx="2" presStyleCnt="5"/>
      <dgm:spPr/>
      <dgm:t>
        <a:bodyPr/>
        <a:lstStyle/>
        <a:p>
          <a:endParaRPr lang="ru-RU"/>
        </a:p>
      </dgm:t>
    </dgm:pt>
    <dgm:pt modelId="{61D7D2A6-200F-4344-9CF7-8E04957FFDFA}" type="pres">
      <dgm:prSet presAssocID="{2DAEF582-44E9-40BC-9305-C69E4C12DEC6}" presName="node" presStyleLbl="node1" presStyleIdx="2" presStyleCnt="5" custScaleX="113407" custRadScaleRad="100890" custRadScaleInc="3785">
        <dgm:presLayoutVars>
          <dgm:bulletEnabled val="1"/>
        </dgm:presLayoutVars>
      </dgm:prSet>
      <dgm:spPr/>
      <dgm:t>
        <a:bodyPr/>
        <a:lstStyle/>
        <a:p>
          <a:endParaRPr lang="ru-RU"/>
        </a:p>
      </dgm:t>
    </dgm:pt>
    <dgm:pt modelId="{D7FED854-19C6-46FA-BC47-98707D99F926}" type="pres">
      <dgm:prSet presAssocID="{9E08B52A-A31A-498A-B7F7-63265073352B}" presName="parTrans" presStyleLbl="bgSibTrans2D1" presStyleIdx="3" presStyleCnt="5" custLinFactNeighborX="-377" custLinFactNeighborY="11119"/>
      <dgm:spPr/>
      <dgm:t>
        <a:bodyPr/>
        <a:lstStyle/>
        <a:p>
          <a:endParaRPr lang="ru-RU"/>
        </a:p>
      </dgm:t>
    </dgm:pt>
    <dgm:pt modelId="{1A74331F-4E8E-4336-951F-8BDC1686F974}" type="pres">
      <dgm:prSet presAssocID="{A5A53105-4B9C-4255-8AC8-36355E47C666}" presName="node" presStyleLbl="node1" presStyleIdx="3" presStyleCnt="5" custScaleX="148812" custScaleY="73976" custRadScaleRad="118493" custRadScaleInc="20639">
        <dgm:presLayoutVars>
          <dgm:bulletEnabled val="1"/>
        </dgm:presLayoutVars>
      </dgm:prSet>
      <dgm:spPr/>
      <dgm:t>
        <a:bodyPr/>
        <a:lstStyle/>
        <a:p>
          <a:endParaRPr lang="ru-RU"/>
        </a:p>
      </dgm:t>
    </dgm:pt>
    <dgm:pt modelId="{C0BDBDC5-4202-42A7-9B6C-F23939FE7C87}" type="pres">
      <dgm:prSet presAssocID="{B846F2BC-259B-4C8A-A9F3-EE187218C0AF}" presName="parTrans" presStyleLbl="bgSibTrans2D1" presStyleIdx="4" presStyleCnt="5"/>
      <dgm:spPr/>
      <dgm:t>
        <a:bodyPr/>
        <a:lstStyle/>
        <a:p>
          <a:endParaRPr lang="ru-RU"/>
        </a:p>
      </dgm:t>
    </dgm:pt>
    <dgm:pt modelId="{6C0F2CEB-0E8F-4754-9FA7-4612670F2A23}" type="pres">
      <dgm:prSet presAssocID="{44505A90-37A0-42E5-92A6-36E1EE35A8BB}" presName="node" presStyleLbl="node1" presStyleIdx="4" presStyleCnt="5" custScaleX="139479">
        <dgm:presLayoutVars>
          <dgm:bulletEnabled val="1"/>
        </dgm:presLayoutVars>
      </dgm:prSet>
      <dgm:spPr/>
      <dgm:t>
        <a:bodyPr/>
        <a:lstStyle/>
        <a:p>
          <a:endParaRPr lang="ru-RU"/>
        </a:p>
      </dgm:t>
    </dgm:pt>
  </dgm:ptLst>
  <dgm:cxnLst>
    <dgm:cxn modelId="{BD4E765B-D0DB-4B05-8B03-A42117DA548D}" type="presOf" srcId="{CA64EACE-453C-42FF-89BC-2593A6A041BA}" destId="{AD7C1AF0-21EC-43D4-B4EA-03C3D4E3C5D0}" srcOrd="0" destOrd="0" presId="urn:microsoft.com/office/officeart/2005/8/layout/radial4"/>
    <dgm:cxn modelId="{FAECF414-6702-439D-AB2A-449945747641}" srcId="{CA64EACE-453C-42FF-89BC-2593A6A041BA}" destId="{3EFDA274-8373-4FBF-AB94-99107774E90F}" srcOrd="0" destOrd="0" parTransId="{9E358891-5325-40E8-946E-0400DE5CA16A}" sibTransId="{8CC52862-B517-4C0E-8A06-B7FAD82FEA39}"/>
    <dgm:cxn modelId="{673FFB05-9903-4C37-A9DA-0461D67021E0}" srcId="{3EFDA274-8373-4FBF-AB94-99107774E90F}" destId="{A5A53105-4B9C-4255-8AC8-36355E47C666}" srcOrd="3" destOrd="0" parTransId="{9E08B52A-A31A-498A-B7F7-63265073352B}" sibTransId="{FF435FEE-B46F-4DF6-BF79-E0E73A4C178F}"/>
    <dgm:cxn modelId="{DB82081F-863E-46AC-A760-E2F8C06CE68E}" srcId="{3EFDA274-8373-4FBF-AB94-99107774E90F}" destId="{44505A90-37A0-42E5-92A6-36E1EE35A8BB}" srcOrd="4" destOrd="0" parTransId="{B846F2BC-259B-4C8A-A9F3-EE187218C0AF}" sibTransId="{BA894FB8-C54D-4613-87D2-8475F98096FA}"/>
    <dgm:cxn modelId="{7042039E-9222-4B89-A4C7-E64D1B32EB01}" type="presOf" srcId="{2DAEF582-44E9-40BC-9305-C69E4C12DEC6}" destId="{61D7D2A6-200F-4344-9CF7-8E04957FFDFA}" srcOrd="0" destOrd="0" presId="urn:microsoft.com/office/officeart/2005/8/layout/radial4"/>
    <dgm:cxn modelId="{80E5E927-68D5-473C-AD1E-60DA0473EAC0}" type="presOf" srcId="{3EFDA274-8373-4FBF-AB94-99107774E90F}" destId="{7E46DF6B-85F9-4A7D-8574-48E62D0FE5B9}" srcOrd="0" destOrd="0" presId="urn:microsoft.com/office/officeart/2005/8/layout/radial4"/>
    <dgm:cxn modelId="{7909D5AE-683D-4C10-979F-AB5D83C08016}" type="presOf" srcId="{A5A53105-4B9C-4255-8AC8-36355E47C666}" destId="{1A74331F-4E8E-4336-951F-8BDC1686F974}" srcOrd="0" destOrd="0" presId="urn:microsoft.com/office/officeart/2005/8/layout/radial4"/>
    <dgm:cxn modelId="{2087B37A-B2AE-4FC4-B904-DE2AAA836397}" srcId="{3EFDA274-8373-4FBF-AB94-99107774E90F}" destId="{0F5891F5-2239-45D4-88A2-A67E7ADAC568}" srcOrd="1" destOrd="0" parTransId="{1336A5D3-850F-4EF1-9B1F-ABEABD42B6A4}" sibTransId="{62B51187-5A18-4F9C-8DBB-D5901656F5EF}"/>
    <dgm:cxn modelId="{3AAD750F-BFCF-472E-BA3D-465685A0DB9F}" type="presOf" srcId="{F815A80D-173D-460F-AF9D-F58AA2905D94}" destId="{B30E3393-FAE5-4125-A1FB-036C2DF0B5B4}" srcOrd="0" destOrd="0" presId="urn:microsoft.com/office/officeart/2005/8/layout/radial4"/>
    <dgm:cxn modelId="{7F637E49-4128-40AF-903F-5B7173111C0C}" srcId="{3EFDA274-8373-4FBF-AB94-99107774E90F}" destId="{2DAEF582-44E9-40BC-9305-C69E4C12DEC6}" srcOrd="2" destOrd="0" parTransId="{FBC7F16A-4B30-4512-B35C-0B55D593DFA7}" sibTransId="{C5713E15-48ED-41F5-9F8D-3CDA11508C71}"/>
    <dgm:cxn modelId="{F6A66673-5AD3-4B1E-9022-FD4A814FF783}" type="presOf" srcId="{9E08B52A-A31A-498A-B7F7-63265073352B}" destId="{D7FED854-19C6-46FA-BC47-98707D99F926}" srcOrd="0" destOrd="0" presId="urn:microsoft.com/office/officeart/2005/8/layout/radial4"/>
    <dgm:cxn modelId="{61F75755-7DF6-4C35-B186-DF8134C2317E}" type="presOf" srcId="{BA6D7410-9317-4943-A9A7-11667616DBC8}" destId="{72C21BEE-F6C2-471B-89D5-CB25D96C845E}" srcOrd="0" destOrd="0" presId="urn:microsoft.com/office/officeart/2005/8/layout/radial4"/>
    <dgm:cxn modelId="{3637C6FA-B177-42CA-9A67-57770953F6A7}" type="presOf" srcId="{0F5891F5-2239-45D4-88A2-A67E7ADAC568}" destId="{E560C52F-1F97-4FDA-8C5D-F1D0BB6F979A}" srcOrd="0" destOrd="0" presId="urn:microsoft.com/office/officeart/2005/8/layout/radial4"/>
    <dgm:cxn modelId="{BB32FDCC-8048-4DDB-A051-30EA2D99187E}" type="presOf" srcId="{1336A5D3-850F-4EF1-9B1F-ABEABD42B6A4}" destId="{B559D344-97AE-4DDA-AC30-02294108BCF4}" srcOrd="0" destOrd="0" presId="urn:microsoft.com/office/officeart/2005/8/layout/radial4"/>
    <dgm:cxn modelId="{782992AC-9578-4E34-A698-D84C2BA672B5}" srcId="{3EFDA274-8373-4FBF-AB94-99107774E90F}" destId="{BA6D7410-9317-4943-A9A7-11667616DBC8}" srcOrd="0" destOrd="0" parTransId="{F815A80D-173D-460F-AF9D-F58AA2905D94}" sibTransId="{F4089E6D-22C8-4A2B-A782-6A0586D1B70D}"/>
    <dgm:cxn modelId="{C104F6E7-E4AB-4894-8D5D-875A09303AA9}" type="presOf" srcId="{B846F2BC-259B-4C8A-A9F3-EE187218C0AF}" destId="{C0BDBDC5-4202-42A7-9B6C-F23939FE7C87}" srcOrd="0" destOrd="0" presId="urn:microsoft.com/office/officeart/2005/8/layout/radial4"/>
    <dgm:cxn modelId="{6AF91B3C-D2DE-44C6-9962-C02CFC5707D4}" type="presOf" srcId="{FBC7F16A-4B30-4512-B35C-0B55D593DFA7}" destId="{688B9B67-2D51-4701-9E46-10C9920480B6}" srcOrd="0" destOrd="0" presId="urn:microsoft.com/office/officeart/2005/8/layout/radial4"/>
    <dgm:cxn modelId="{73B41F64-5F9D-4B76-BC24-19BD39E3DEB4}" type="presOf" srcId="{44505A90-37A0-42E5-92A6-36E1EE35A8BB}" destId="{6C0F2CEB-0E8F-4754-9FA7-4612670F2A23}" srcOrd="0" destOrd="0" presId="urn:microsoft.com/office/officeart/2005/8/layout/radial4"/>
    <dgm:cxn modelId="{0A0C4992-1A30-4E12-A8CD-81B97A81FE81}" type="presParOf" srcId="{AD7C1AF0-21EC-43D4-B4EA-03C3D4E3C5D0}" destId="{7E46DF6B-85F9-4A7D-8574-48E62D0FE5B9}" srcOrd="0" destOrd="0" presId="urn:microsoft.com/office/officeart/2005/8/layout/radial4"/>
    <dgm:cxn modelId="{A827A555-FA72-4697-93D8-AA1D032D80FC}" type="presParOf" srcId="{AD7C1AF0-21EC-43D4-B4EA-03C3D4E3C5D0}" destId="{B30E3393-FAE5-4125-A1FB-036C2DF0B5B4}" srcOrd="1" destOrd="0" presId="urn:microsoft.com/office/officeart/2005/8/layout/radial4"/>
    <dgm:cxn modelId="{730A420E-14D8-47A0-B58E-CBA03E703039}" type="presParOf" srcId="{AD7C1AF0-21EC-43D4-B4EA-03C3D4E3C5D0}" destId="{72C21BEE-F6C2-471B-89D5-CB25D96C845E}" srcOrd="2" destOrd="0" presId="urn:microsoft.com/office/officeart/2005/8/layout/radial4"/>
    <dgm:cxn modelId="{7C3A040C-DC9B-43D1-8920-795ECED67E50}" type="presParOf" srcId="{AD7C1AF0-21EC-43D4-B4EA-03C3D4E3C5D0}" destId="{B559D344-97AE-4DDA-AC30-02294108BCF4}" srcOrd="3" destOrd="0" presId="urn:microsoft.com/office/officeart/2005/8/layout/radial4"/>
    <dgm:cxn modelId="{FBB33FFD-FE88-4875-BDD2-9E0B40701EBC}" type="presParOf" srcId="{AD7C1AF0-21EC-43D4-B4EA-03C3D4E3C5D0}" destId="{E560C52F-1F97-4FDA-8C5D-F1D0BB6F979A}" srcOrd="4" destOrd="0" presId="urn:microsoft.com/office/officeart/2005/8/layout/radial4"/>
    <dgm:cxn modelId="{C9DE30EB-302C-4EE3-9F09-58FAB0C505FB}" type="presParOf" srcId="{AD7C1AF0-21EC-43D4-B4EA-03C3D4E3C5D0}" destId="{688B9B67-2D51-4701-9E46-10C9920480B6}" srcOrd="5" destOrd="0" presId="urn:microsoft.com/office/officeart/2005/8/layout/radial4"/>
    <dgm:cxn modelId="{2F7E9BAE-6713-4BD9-BF4C-592C8A726540}" type="presParOf" srcId="{AD7C1AF0-21EC-43D4-B4EA-03C3D4E3C5D0}" destId="{61D7D2A6-200F-4344-9CF7-8E04957FFDFA}" srcOrd="6" destOrd="0" presId="urn:microsoft.com/office/officeart/2005/8/layout/radial4"/>
    <dgm:cxn modelId="{AC1CA7AE-7866-4FEE-A9CF-20F636B6BA8D}" type="presParOf" srcId="{AD7C1AF0-21EC-43D4-B4EA-03C3D4E3C5D0}" destId="{D7FED854-19C6-46FA-BC47-98707D99F926}" srcOrd="7" destOrd="0" presId="urn:microsoft.com/office/officeart/2005/8/layout/radial4"/>
    <dgm:cxn modelId="{4E4CE998-05E8-4687-A3C0-550F42F41D98}" type="presParOf" srcId="{AD7C1AF0-21EC-43D4-B4EA-03C3D4E3C5D0}" destId="{1A74331F-4E8E-4336-951F-8BDC1686F974}" srcOrd="8" destOrd="0" presId="urn:microsoft.com/office/officeart/2005/8/layout/radial4"/>
    <dgm:cxn modelId="{D380FC8F-2B6C-46BF-BC08-2C01DC5D523E}" type="presParOf" srcId="{AD7C1AF0-21EC-43D4-B4EA-03C3D4E3C5D0}" destId="{C0BDBDC5-4202-42A7-9B6C-F23939FE7C87}" srcOrd="9" destOrd="0" presId="urn:microsoft.com/office/officeart/2005/8/layout/radial4"/>
    <dgm:cxn modelId="{686EF49C-D43B-4C8F-B09E-8154D31DAC45}" type="presParOf" srcId="{AD7C1AF0-21EC-43D4-B4EA-03C3D4E3C5D0}" destId="{6C0F2CEB-0E8F-4754-9FA7-4612670F2A23}" srcOrd="10" destOrd="0" presId="urn:microsoft.com/office/officeart/2005/8/layout/radial4"/>
  </dgm:cxnLst>
  <dgm:bg/>
  <dgm:whole/>
</dgm:dataModel>
</file>

<file path=ppt/diagrams/data2.xml><?xml version="1.0" encoding="utf-8"?>
<dgm:dataModel xmlns:dgm="http://schemas.openxmlformats.org/drawingml/2006/diagram" xmlns:a="http://schemas.openxmlformats.org/drawingml/2006/main">
  <dgm:ptLst>
    <dgm:pt modelId="{03B9BA44-A788-4D0C-AD29-826165E45CCC}" type="doc">
      <dgm:prSet loTypeId="urn:microsoft.com/office/officeart/2005/8/layout/radial3" loCatId="cycle" qsTypeId="urn:microsoft.com/office/officeart/2005/8/quickstyle/3d3" qsCatId="3D" csTypeId="urn:microsoft.com/office/officeart/2005/8/colors/colorful1#2" csCatId="colorful" phldr="1"/>
      <dgm:spPr/>
      <dgm:t>
        <a:bodyPr/>
        <a:lstStyle/>
        <a:p>
          <a:endParaRPr lang="ru-RU"/>
        </a:p>
      </dgm:t>
    </dgm:pt>
    <dgm:pt modelId="{C6EDD583-FF56-4ADC-9E28-33568245403F}">
      <dgm:prSet phldrT="[Текст]" custT="1"/>
      <dgm:spPr/>
      <dgm:t>
        <a:bodyPr/>
        <a:lstStyle/>
        <a:p>
          <a:r>
            <a:rPr lang="ru-RU" sz="2400" b="1" dirty="0" smtClean="0">
              <a:solidFill>
                <a:schemeClr val="tx1"/>
              </a:solidFill>
            </a:rPr>
            <a:t>Интеллектуальная готовность</a:t>
          </a:r>
          <a:endParaRPr lang="ru-RU" sz="2400" b="1" dirty="0">
            <a:solidFill>
              <a:schemeClr val="tx1"/>
            </a:solidFill>
          </a:endParaRPr>
        </a:p>
      </dgm:t>
    </dgm:pt>
    <dgm:pt modelId="{56D6073C-2B2D-41F7-9FEB-64D8A97B1CFE}" type="parTrans" cxnId="{4EB73C33-2AC8-4738-8882-4B884240AF05}">
      <dgm:prSet/>
      <dgm:spPr/>
      <dgm:t>
        <a:bodyPr/>
        <a:lstStyle/>
        <a:p>
          <a:endParaRPr lang="ru-RU" sz="2400"/>
        </a:p>
      </dgm:t>
    </dgm:pt>
    <dgm:pt modelId="{ED74F732-7C64-4EB8-AFAC-8023E60456CB}" type="sibTrans" cxnId="{4EB73C33-2AC8-4738-8882-4B884240AF05}">
      <dgm:prSet/>
      <dgm:spPr/>
      <dgm:t>
        <a:bodyPr/>
        <a:lstStyle/>
        <a:p>
          <a:endParaRPr lang="ru-RU" sz="2400"/>
        </a:p>
      </dgm:t>
    </dgm:pt>
    <dgm:pt modelId="{3D712D2D-9489-439C-8CD4-C2409D68DE4F}">
      <dgm:prSet phldrT="[Текст]" custT="1"/>
      <dgm:spPr/>
      <dgm:t>
        <a:bodyPr/>
        <a:lstStyle/>
        <a:p>
          <a:r>
            <a:rPr lang="ru-RU" sz="2400" dirty="0" smtClean="0">
              <a:solidFill>
                <a:schemeClr val="tx1"/>
              </a:solidFill>
            </a:rPr>
            <a:t>Кругозор ребенка</a:t>
          </a:r>
          <a:endParaRPr lang="ru-RU" sz="2400" dirty="0">
            <a:solidFill>
              <a:schemeClr val="tx1"/>
            </a:solidFill>
          </a:endParaRPr>
        </a:p>
      </dgm:t>
    </dgm:pt>
    <dgm:pt modelId="{620D8101-D470-44D2-9EBF-52F87F7E4261}" type="parTrans" cxnId="{79DFE7C6-9176-4662-86ED-4F14BBA43EDC}">
      <dgm:prSet/>
      <dgm:spPr/>
      <dgm:t>
        <a:bodyPr/>
        <a:lstStyle/>
        <a:p>
          <a:endParaRPr lang="ru-RU" sz="2400"/>
        </a:p>
      </dgm:t>
    </dgm:pt>
    <dgm:pt modelId="{D2B322F8-4331-4F04-A964-0F2042F57A44}" type="sibTrans" cxnId="{79DFE7C6-9176-4662-86ED-4F14BBA43EDC}">
      <dgm:prSet/>
      <dgm:spPr/>
      <dgm:t>
        <a:bodyPr/>
        <a:lstStyle/>
        <a:p>
          <a:endParaRPr lang="ru-RU" sz="2400"/>
        </a:p>
      </dgm:t>
    </dgm:pt>
    <dgm:pt modelId="{F6094FD2-5636-4E33-9B43-69FFC41F4AA4}">
      <dgm:prSet phldrT="[Текст]" custT="1"/>
      <dgm:spPr/>
      <dgm:t>
        <a:bodyPr/>
        <a:lstStyle/>
        <a:p>
          <a:r>
            <a:rPr lang="ru-RU" sz="2400" dirty="0" smtClean="0">
              <a:solidFill>
                <a:schemeClr val="tx1"/>
              </a:solidFill>
            </a:rPr>
            <a:t>Память (слуховая, зрительная)</a:t>
          </a:r>
          <a:endParaRPr lang="ru-RU" sz="2400" dirty="0">
            <a:solidFill>
              <a:schemeClr val="tx1"/>
            </a:solidFill>
          </a:endParaRPr>
        </a:p>
      </dgm:t>
    </dgm:pt>
    <dgm:pt modelId="{1D589320-B46B-49F1-93E8-364DFFC48675}" type="parTrans" cxnId="{72BC3454-5AB9-4566-80FD-08095D1D81ED}">
      <dgm:prSet/>
      <dgm:spPr/>
      <dgm:t>
        <a:bodyPr/>
        <a:lstStyle/>
        <a:p>
          <a:endParaRPr lang="ru-RU" sz="2400"/>
        </a:p>
      </dgm:t>
    </dgm:pt>
    <dgm:pt modelId="{5117375C-8DF3-4326-97D6-03F82AF95510}" type="sibTrans" cxnId="{72BC3454-5AB9-4566-80FD-08095D1D81ED}">
      <dgm:prSet/>
      <dgm:spPr/>
      <dgm:t>
        <a:bodyPr/>
        <a:lstStyle/>
        <a:p>
          <a:endParaRPr lang="ru-RU" sz="2400"/>
        </a:p>
      </dgm:t>
    </dgm:pt>
    <dgm:pt modelId="{C787734D-3E8F-47E9-99ED-35861ACE85D8}">
      <dgm:prSet phldrT="[Текст]" custT="1"/>
      <dgm:spPr/>
      <dgm:t>
        <a:bodyPr/>
        <a:lstStyle/>
        <a:p>
          <a:r>
            <a:rPr lang="ru-RU" sz="2400" dirty="0" smtClean="0">
              <a:solidFill>
                <a:schemeClr val="tx1"/>
              </a:solidFill>
            </a:rPr>
            <a:t>Мышление</a:t>
          </a:r>
          <a:endParaRPr lang="ru-RU" sz="2400" dirty="0">
            <a:solidFill>
              <a:schemeClr val="tx1"/>
            </a:solidFill>
          </a:endParaRPr>
        </a:p>
      </dgm:t>
    </dgm:pt>
    <dgm:pt modelId="{B92EC050-F879-4808-B8DF-0831C2D07F63}" type="parTrans" cxnId="{9C55022F-3780-429E-9376-353FBB02C19C}">
      <dgm:prSet/>
      <dgm:spPr/>
      <dgm:t>
        <a:bodyPr/>
        <a:lstStyle/>
        <a:p>
          <a:endParaRPr lang="ru-RU" sz="2400"/>
        </a:p>
      </dgm:t>
    </dgm:pt>
    <dgm:pt modelId="{00C663A7-BE32-4AC4-86C3-A9BE86AAAEF0}" type="sibTrans" cxnId="{9C55022F-3780-429E-9376-353FBB02C19C}">
      <dgm:prSet/>
      <dgm:spPr/>
      <dgm:t>
        <a:bodyPr/>
        <a:lstStyle/>
        <a:p>
          <a:endParaRPr lang="ru-RU" sz="2400"/>
        </a:p>
      </dgm:t>
    </dgm:pt>
    <dgm:pt modelId="{45C4F75F-1AE3-47B5-A97E-FF899A637A87}">
      <dgm:prSet phldrT="[Текст]" custT="1"/>
      <dgm:spPr/>
      <dgm:t>
        <a:bodyPr rIns="0" anchor="ctr" anchorCtr="1"/>
        <a:lstStyle/>
        <a:p>
          <a:r>
            <a:rPr lang="ru-RU" sz="2400" dirty="0" smtClean="0">
              <a:solidFill>
                <a:schemeClr val="tx1"/>
              </a:solidFill>
            </a:rPr>
            <a:t>Зрительно-моторная координация</a:t>
          </a:r>
          <a:endParaRPr lang="ru-RU" sz="2400" dirty="0">
            <a:solidFill>
              <a:schemeClr val="tx1"/>
            </a:solidFill>
          </a:endParaRPr>
        </a:p>
      </dgm:t>
    </dgm:pt>
    <dgm:pt modelId="{0B295EA4-3C1D-44F9-BA90-5C63737F27FF}" type="parTrans" cxnId="{D31C5197-3B83-451F-BA20-D787CB9BBCD8}">
      <dgm:prSet/>
      <dgm:spPr/>
      <dgm:t>
        <a:bodyPr/>
        <a:lstStyle/>
        <a:p>
          <a:endParaRPr lang="ru-RU" sz="2400"/>
        </a:p>
      </dgm:t>
    </dgm:pt>
    <dgm:pt modelId="{6AC2D5A0-94DC-4126-9350-0DD71BBE2EC3}" type="sibTrans" cxnId="{D31C5197-3B83-451F-BA20-D787CB9BBCD8}">
      <dgm:prSet/>
      <dgm:spPr/>
      <dgm:t>
        <a:bodyPr/>
        <a:lstStyle/>
        <a:p>
          <a:endParaRPr lang="ru-RU" sz="2400"/>
        </a:p>
      </dgm:t>
    </dgm:pt>
    <dgm:pt modelId="{CB5C8331-2F40-4CDC-AA8B-3445484A47F2}">
      <dgm:prSet custT="1"/>
      <dgm:spPr/>
      <dgm:t>
        <a:bodyPr/>
        <a:lstStyle/>
        <a:p>
          <a:r>
            <a:rPr lang="ru-RU" sz="2400" dirty="0" smtClean="0">
              <a:solidFill>
                <a:schemeClr val="tx1"/>
              </a:solidFill>
            </a:rPr>
            <a:t>Развитие речи</a:t>
          </a:r>
          <a:endParaRPr lang="ru-RU" sz="2400" dirty="0">
            <a:solidFill>
              <a:schemeClr val="tx1"/>
            </a:solidFill>
          </a:endParaRPr>
        </a:p>
      </dgm:t>
    </dgm:pt>
    <dgm:pt modelId="{6E10B7A1-1B9F-4776-A17D-7FA66E4ACBEE}" type="parTrans" cxnId="{07F20897-13C6-4090-841B-321C170E675C}">
      <dgm:prSet/>
      <dgm:spPr/>
      <dgm:t>
        <a:bodyPr/>
        <a:lstStyle/>
        <a:p>
          <a:endParaRPr lang="ru-RU" sz="2400"/>
        </a:p>
      </dgm:t>
    </dgm:pt>
    <dgm:pt modelId="{DF874D9A-107F-44ED-8BDB-E995E1F5530D}" type="sibTrans" cxnId="{07F20897-13C6-4090-841B-321C170E675C}">
      <dgm:prSet/>
      <dgm:spPr/>
      <dgm:t>
        <a:bodyPr/>
        <a:lstStyle/>
        <a:p>
          <a:endParaRPr lang="ru-RU" sz="2400"/>
        </a:p>
      </dgm:t>
    </dgm:pt>
    <dgm:pt modelId="{7AF9C760-12B1-43CA-8198-0D8903799BF2}">
      <dgm:prSet custT="1"/>
      <dgm:spPr>
        <a:solidFill>
          <a:schemeClr val="accent2">
            <a:lumMod val="60000"/>
            <a:lumOff val="40000"/>
          </a:schemeClr>
        </a:solidFill>
      </dgm:spPr>
      <dgm:t>
        <a:bodyPr/>
        <a:lstStyle/>
        <a:p>
          <a:r>
            <a:rPr lang="ru-RU" sz="2400" dirty="0" smtClean="0">
              <a:solidFill>
                <a:schemeClr val="tx1"/>
              </a:solidFill>
            </a:rPr>
            <a:t>Внимание</a:t>
          </a:r>
          <a:endParaRPr lang="ru-RU" sz="2400" dirty="0">
            <a:solidFill>
              <a:schemeClr val="tx1"/>
            </a:solidFill>
          </a:endParaRPr>
        </a:p>
      </dgm:t>
    </dgm:pt>
    <dgm:pt modelId="{EC3FD8E7-B7BA-4FB8-AEA8-C64E05AB9932}" type="parTrans" cxnId="{5BC40AF1-0AC2-4269-ADE1-7951F01F3589}">
      <dgm:prSet/>
      <dgm:spPr>
        <a:solidFill>
          <a:schemeClr val="accent2">
            <a:lumMod val="60000"/>
            <a:lumOff val="40000"/>
          </a:schemeClr>
        </a:solidFill>
      </dgm:spPr>
      <dgm:t>
        <a:bodyPr/>
        <a:lstStyle/>
        <a:p>
          <a:endParaRPr lang="ru-RU" sz="2400"/>
        </a:p>
      </dgm:t>
    </dgm:pt>
    <dgm:pt modelId="{31FA549B-52A5-4749-9509-04AE446C0D49}" type="sibTrans" cxnId="{5BC40AF1-0AC2-4269-ADE1-7951F01F3589}">
      <dgm:prSet/>
      <dgm:spPr/>
      <dgm:t>
        <a:bodyPr/>
        <a:lstStyle/>
        <a:p>
          <a:endParaRPr lang="ru-RU" sz="2400"/>
        </a:p>
      </dgm:t>
    </dgm:pt>
    <dgm:pt modelId="{32197E54-17BA-4E35-B18C-0844A535599C}" type="pres">
      <dgm:prSet presAssocID="{03B9BA44-A788-4D0C-AD29-826165E45CCC}" presName="composite" presStyleCnt="0">
        <dgm:presLayoutVars>
          <dgm:chMax val="1"/>
          <dgm:dir/>
          <dgm:resizeHandles val="exact"/>
        </dgm:presLayoutVars>
      </dgm:prSet>
      <dgm:spPr/>
      <dgm:t>
        <a:bodyPr/>
        <a:lstStyle/>
        <a:p>
          <a:endParaRPr lang="ru-RU"/>
        </a:p>
      </dgm:t>
    </dgm:pt>
    <dgm:pt modelId="{948C8F07-4C6B-4EE1-BCA5-08BEF153468C}" type="pres">
      <dgm:prSet presAssocID="{03B9BA44-A788-4D0C-AD29-826165E45CCC}" presName="radial" presStyleCnt="0">
        <dgm:presLayoutVars>
          <dgm:animLvl val="ctr"/>
        </dgm:presLayoutVars>
      </dgm:prSet>
      <dgm:spPr/>
    </dgm:pt>
    <dgm:pt modelId="{76289CAF-DC76-47F4-A04C-461853B57E70}" type="pres">
      <dgm:prSet presAssocID="{C6EDD583-FF56-4ADC-9E28-33568245403F}" presName="centerShape" presStyleLbl="vennNode1" presStyleIdx="0" presStyleCnt="7"/>
      <dgm:spPr/>
      <dgm:t>
        <a:bodyPr/>
        <a:lstStyle/>
        <a:p>
          <a:endParaRPr lang="ru-RU"/>
        </a:p>
      </dgm:t>
    </dgm:pt>
    <dgm:pt modelId="{082F7314-1459-4136-9040-8406DFF0A37F}" type="pres">
      <dgm:prSet presAssocID="{3D712D2D-9489-439C-8CD4-C2409D68DE4F}" presName="node" presStyleLbl="vennNode1" presStyleIdx="1" presStyleCnt="7" custRadScaleRad="106390" custRadScaleInc="2688">
        <dgm:presLayoutVars>
          <dgm:bulletEnabled val="1"/>
        </dgm:presLayoutVars>
      </dgm:prSet>
      <dgm:spPr/>
      <dgm:t>
        <a:bodyPr/>
        <a:lstStyle/>
        <a:p>
          <a:endParaRPr lang="ru-RU"/>
        </a:p>
      </dgm:t>
    </dgm:pt>
    <dgm:pt modelId="{45883252-8016-4542-AA57-089241F6EFDB}" type="pres">
      <dgm:prSet presAssocID="{F6094FD2-5636-4E33-9B43-69FFC41F4AA4}" presName="node" presStyleLbl="vennNode1" presStyleIdx="2" presStyleCnt="7">
        <dgm:presLayoutVars>
          <dgm:bulletEnabled val="1"/>
        </dgm:presLayoutVars>
      </dgm:prSet>
      <dgm:spPr/>
      <dgm:t>
        <a:bodyPr/>
        <a:lstStyle/>
        <a:p>
          <a:endParaRPr lang="ru-RU"/>
        </a:p>
      </dgm:t>
    </dgm:pt>
    <dgm:pt modelId="{62CC5958-B1B4-4A4B-9048-AB9649F0355F}" type="pres">
      <dgm:prSet presAssocID="{CB5C8331-2F40-4CDC-AA8B-3445484A47F2}" presName="node" presStyleLbl="vennNode1" presStyleIdx="3" presStyleCnt="7">
        <dgm:presLayoutVars>
          <dgm:bulletEnabled val="1"/>
        </dgm:presLayoutVars>
      </dgm:prSet>
      <dgm:spPr/>
      <dgm:t>
        <a:bodyPr/>
        <a:lstStyle/>
        <a:p>
          <a:endParaRPr lang="ru-RU"/>
        </a:p>
      </dgm:t>
    </dgm:pt>
    <dgm:pt modelId="{9E086955-EC7A-40F5-8299-8739AA364316}" type="pres">
      <dgm:prSet presAssocID="{C787734D-3E8F-47E9-99ED-35861ACE85D8}" presName="node" presStyleLbl="vennNode1" presStyleIdx="4" presStyleCnt="7">
        <dgm:presLayoutVars>
          <dgm:bulletEnabled val="1"/>
        </dgm:presLayoutVars>
      </dgm:prSet>
      <dgm:spPr/>
      <dgm:t>
        <a:bodyPr/>
        <a:lstStyle/>
        <a:p>
          <a:endParaRPr lang="ru-RU"/>
        </a:p>
      </dgm:t>
    </dgm:pt>
    <dgm:pt modelId="{2FA2D65B-1F01-4DCE-8FEB-FF7FB86CF01A}" type="pres">
      <dgm:prSet presAssocID="{45C4F75F-1AE3-47B5-A97E-FF899A637A87}" presName="node" presStyleLbl="vennNode1" presStyleIdx="5" presStyleCnt="7">
        <dgm:presLayoutVars>
          <dgm:bulletEnabled val="1"/>
        </dgm:presLayoutVars>
      </dgm:prSet>
      <dgm:spPr/>
      <dgm:t>
        <a:bodyPr/>
        <a:lstStyle/>
        <a:p>
          <a:endParaRPr lang="ru-RU"/>
        </a:p>
      </dgm:t>
    </dgm:pt>
    <dgm:pt modelId="{28F8BFE0-55B7-4FA0-AEAB-4DA40B70CF64}" type="pres">
      <dgm:prSet presAssocID="{7AF9C760-12B1-43CA-8198-0D8903799BF2}" presName="node" presStyleLbl="vennNode1" presStyleIdx="6" presStyleCnt="7">
        <dgm:presLayoutVars>
          <dgm:bulletEnabled val="1"/>
        </dgm:presLayoutVars>
      </dgm:prSet>
      <dgm:spPr/>
      <dgm:t>
        <a:bodyPr/>
        <a:lstStyle/>
        <a:p>
          <a:endParaRPr lang="ru-RU"/>
        </a:p>
      </dgm:t>
    </dgm:pt>
  </dgm:ptLst>
  <dgm:cxnLst>
    <dgm:cxn modelId="{4EB73C33-2AC8-4738-8882-4B884240AF05}" srcId="{03B9BA44-A788-4D0C-AD29-826165E45CCC}" destId="{C6EDD583-FF56-4ADC-9E28-33568245403F}" srcOrd="0" destOrd="0" parTransId="{56D6073C-2B2D-41F7-9FEB-64D8A97B1CFE}" sibTransId="{ED74F732-7C64-4EB8-AFAC-8023E60456CB}"/>
    <dgm:cxn modelId="{6A8FC3A8-B349-456B-9461-BF0A401A21AF}" type="presOf" srcId="{45C4F75F-1AE3-47B5-A97E-FF899A637A87}" destId="{2FA2D65B-1F01-4DCE-8FEB-FF7FB86CF01A}" srcOrd="0" destOrd="0" presId="urn:microsoft.com/office/officeart/2005/8/layout/radial3"/>
    <dgm:cxn modelId="{5067CDE2-A133-46B8-9109-47E815107FC1}" type="presOf" srcId="{C6EDD583-FF56-4ADC-9E28-33568245403F}" destId="{76289CAF-DC76-47F4-A04C-461853B57E70}" srcOrd="0" destOrd="0" presId="urn:microsoft.com/office/officeart/2005/8/layout/radial3"/>
    <dgm:cxn modelId="{07F20897-13C6-4090-841B-321C170E675C}" srcId="{C6EDD583-FF56-4ADC-9E28-33568245403F}" destId="{CB5C8331-2F40-4CDC-AA8B-3445484A47F2}" srcOrd="2" destOrd="0" parTransId="{6E10B7A1-1B9F-4776-A17D-7FA66E4ACBEE}" sibTransId="{DF874D9A-107F-44ED-8BDB-E995E1F5530D}"/>
    <dgm:cxn modelId="{DEB3E960-EDF0-4F82-9EFE-78879CC8D5AD}" type="presOf" srcId="{3D712D2D-9489-439C-8CD4-C2409D68DE4F}" destId="{082F7314-1459-4136-9040-8406DFF0A37F}" srcOrd="0" destOrd="0" presId="urn:microsoft.com/office/officeart/2005/8/layout/radial3"/>
    <dgm:cxn modelId="{D31C5197-3B83-451F-BA20-D787CB9BBCD8}" srcId="{C6EDD583-FF56-4ADC-9E28-33568245403F}" destId="{45C4F75F-1AE3-47B5-A97E-FF899A637A87}" srcOrd="4" destOrd="0" parTransId="{0B295EA4-3C1D-44F9-BA90-5C63737F27FF}" sibTransId="{6AC2D5A0-94DC-4126-9350-0DD71BBE2EC3}"/>
    <dgm:cxn modelId="{D8373D63-0860-4EDB-8005-A563FEEA03A1}" type="presOf" srcId="{CB5C8331-2F40-4CDC-AA8B-3445484A47F2}" destId="{62CC5958-B1B4-4A4B-9048-AB9649F0355F}" srcOrd="0" destOrd="0" presId="urn:microsoft.com/office/officeart/2005/8/layout/radial3"/>
    <dgm:cxn modelId="{79DFE7C6-9176-4662-86ED-4F14BBA43EDC}" srcId="{C6EDD583-FF56-4ADC-9E28-33568245403F}" destId="{3D712D2D-9489-439C-8CD4-C2409D68DE4F}" srcOrd="0" destOrd="0" parTransId="{620D8101-D470-44D2-9EBF-52F87F7E4261}" sibTransId="{D2B322F8-4331-4F04-A964-0F2042F57A44}"/>
    <dgm:cxn modelId="{449252EA-611D-4C57-BEFE-F345819E3880}" type="presOf" srcId="{C787734D-3E8F-47E9-99ED-35861ACE85D8}" destId="{9E086955-EC7A-40F5-8299-8739AA364316}" srcOrd="0" destOrd="0" presId="urn:microsoft.com/office/officeart/2005/8/layout/radial3"/>
    <dgm:cxn modelId="{72BC3454-5AB9-4566-80FD-08095D1D81ED}" srcId="{C6EDD583-FF56-4ADC-9E28-33568245403F}" destId="{F6094FD2-5636-4E33-9B43-69FFC41F4AA4}" srcOrd="1" destOrd="0" parTransId="{1D589320-B46B-49F1-93E8-364DFFC48675}" sibTransId="{5117375C-8DF3-4326-97D6-03F82AF95510}"/>
    <dgm:cxn modelId="{8383C861-619A-423F-BEA5-47F5BF12C4E8}" type="presOf" srcId="{03B9BA44-A788-4D0C-AD29-826165E45CCC}" destId="{32197E54-17BA-4E35-B18C-0844A535599C}" srcOrd="0" destOrd="0" presId="urn:microsoft.com/office/officeart/2005/8/layout/radial3"/>
    <dgm:cxn modelId="{29815169-7528-4DDE-B8AC-E7342D875DEF}" type="presOf" srcId="{F6094FD2-5636-4E33-9B43-69FFC41F4AA4}" destId="{45883252-8016-4542-AA57-089241F6EFDB}" srcOrd="0" destOrd="0" presId="urn:microsoft.com/office/officeart/2005/8/layout/radial3"/>
    <dgm:cxn modelId="{B3E28551-BE54-43B2-B7C6-0150E34517ED}" type="presOf" srcId="{7AF9C760-12B1-43CA-8198-0D8903799BF2}" destId="{28F8BFE0-55B7-4FA0-AEAB-4DA40B70CF64}" srcOrd="0" destOrd="0" presId="urn:microsoft.com/office/officeart/2005/8/layout/radial3"/>
    <dgm:cxn modelId="{9C55022F-3780-429E-9376-353FBB02C19C}" srcId="{C6EDD583-FF56-4ADC-9E28-33568245403F}" destId="{C787734D-3E8F-47E9-99ED-35861ACE85D8}" srcOrd="3" destOrd="0" parTransId="{B92EC050-F879-4808-B8DF-0831C2D07F63}" sibTransId="{00C663A7-BE32-4AC4-86C3-A9BE86AAAEF0}"/>
    <dgm:cxn modelId="{5BC40AF1-0AC2-4269-ADE1-7951F01F3589}" srcId="{C6EDD583-FF56-4ADC-9E28-33568245403F}" destId="{7AF9C760-12B1-43CA-8198-0D8903799BF2}" srcOrd="5" destOrd="0" parTransId="{EC3FD8E7-B7BA-4FB8-AEA8-C64E05AB9932}" sibTransId="{31FA549B-52A5-4749-9509-04AE446C0D49}"/>
    <dgm:cxn modelId="{A3E01D24-D265-4BA0-B671-9CD9E8F46004}" type="presParOf" srcId="{32197E54-17BA-4E35-B18C-0844A535599C}" destId="{948C8F07-4C6B-4EE1-BCA5-08BEF153468C}" srcOrd="0" destOrd="0" presId="urn:microsoft.com/office/officeart/2005/8/layout/radial3"/>
    <dgm:cxn modelId="{CBCCBA81-CAF8-41E3-B2D6-58522768DD88}" type="presParOf" srcId="{948C8F07-4C6B-4EE1-BCA5-08BEF153468C}" destId="{76289CAF-DC76-47F4-A04C-461853B57E70}" srcOrd="0" destOrd="0" presId="urn:microsoft.com/office/officeart/2005/8/layout/radial3"/>
    <dgm:cxn modelId="{1CF66D2E-80E0-4374-BC65-862B78A3A7F5}" type="presParOf" srcId="{948C8F07-4C6B-4EE1-BCA5-08BEF153468C}" destId="{082F7314-1459-4136-9040-8406DFF0A37F}" srcOrd="1" destOrd="0" presId="urn:microsoft.com/office/officeart/2005/8/layout/radial3"/>
    <dgm:cxn modelId="{4A121829-94E9-4370-9A2F-4207D024FE48}" type="presParOf" srcId="{948C8F07-4C6B-4EE1-BCA5-08BEF153468C}" destId="{45883252-8016-4542-AA57-089241F6EFDB}" srcOrd="2" destOrd="0" presId="urn:microsoft.com/office/officeart/2005/8/layout/radial3"/>
    <dgm:cxn modelId="{27F50480-1B77-43EF-AFDD-AAA45B8BFF49}" type="presParOf" srcId="{948C8F07-4C6B-4EE1-BCA5-08BEF153468C}" destId="{62CC5958-B1B4-4A4B-9048-AB9649F0355F}" srcOrd="3" destOrd="0" presId="urn:microsoft.com/office/officeart/2005/8/layout/radial3"/>
    <dgm:cxn modelId="{2AE4A34A-96C8-4C7F-B61F-287947169672}" type="presParOf" srcId="{948C8F07-4C6B-4EE1-BCA5-08BEF153468C}" destId="{9E086955-EC7A-40F5-8299-8739AA364316}" srcOrd="4" destOrd="0" presId="urn:microsoft.com/office/officeart/2005/8/layout/radial3"/>
    <dgm:cxn modelId="{D3F6D87E-5959-45EF-BDAC-C9C3E019D90E}" type="presParOf" srcId="{948C8F07-4C6B-4EE1-BCA5-08BEF153468C}" destId="{2FA2D65B-1F01-4DCE-8FEB-FF7FB86CF01A}" srcOrd="5" destOrd="0" presId="urn:microsoft.com/office/officeart/2005/8/layout/radial3"/>
    <dgm:cxn modelId="{54830720-A48C-4267-8898-3E51B8C82C40}" type="presParOf" srcId="{948C8F07-4C6B-4EE1-BCA5-08BEF153468C}" destId="{28F8BFE0-55B7-4FA0-AEAB-4DA40B70CF64}" srcOrd="6" destOrd="0" presId="urn:microsoft.com/office/officeart/2005/8/layout/radial3"/>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16720"/>
            <a:ext cx="16459200" cy="170973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914400" y="2400301"/>
            <a:ext cx="8077200" cy="6796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9296400" y="2400301"/>
            <a:ext cx="8077200" cy="6796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914400" y="9365457"/>
            <a:ext cx="4267200" cy="685800"/>
          </a:xfrm>
        </p:spPr>
        <p:txBody>
          <a:bodyPr/>
          <a:lstStyle>
            <a:lvl1pPr>
              <a:defRPr/>
            </a:lvl1pPr>
          </a:lstStyle>
          <a:p>
            <a:pPr>
              <a:defRPr/>
            </a:pPr>
            <a:endParaRPr lang="ru-RU" altLang="en-US"/>
          </a:p>
        </p:txBody>
      </p:sp>
      <p:sp>
        <p:nvSpPr>
          <p:cNvPr id="6" name="Нижний колонтитул 5"/>
          <p:cNvSpPr>
            <a:spLocks noGrp="1"/>
          </p:cNvSpPr>
          <p:nvPr>
            <p:ph type="ftr" sz="quarter" idx="11"/>
          </p:nvPr>
        </p:nvSpPr>
        <p:spPr>
          <a:xfrm>
            <a:off x="6248400" y="9372600"/>
            <a:ext cx="5791200" cy="685800"/>
          </a:xfrm>
        </p:spPr>
        <p:txBody>
          <a:bodyPr/>
          <a:lstStyle>
            <a:lvl1pPr>
              <a:defRPr/>
            </a:lvl1pPr>
          </a:lstStyle>
          <a:p>
            <a:pPr>
              <a:defRPr/>
            </a:pPr>
            <a:endParaRPr lang="ru-RU" altLang="en-US"/>
          </a:p>
        </p:txBody>
      </p:sp>
      <p:sp>
        <p:nvSpPr>
          <p:cNvPr id="7" name="Номер слайда 6"/>
          <p:cNvSpPr>
            <a:spLocks noGrp="1"/>
          </p:cNvSpPr>
          <p:nvPr>
            <p:ph type="sldNum" sz="quarter" idx="12"/>
          </p:nvPr>
        </p:nvSpPr>
        <p:spPr>
          <a:xfrm>
            <a:off x="13106400" y="9365457"/>
            <a:ext cx="4267200" cy="685800"/>
          </a:xfrm>
        </p:spPr>
        <p:txBody>
          <a:bodyPr/>
          <a:lstStyle>
            <a:lvl1pPr>
              <a:defRPr/>
            </a:lvl1pPr>
          </a:lstStyle>
          <a:p>
            <a:pPr>
              <a:defRPr/>
            </a:pPr>
            <a:fld id="{148766AF-2CBA-44E6-B294-B26C7976D454}" type="slidenum">
              <a:rPr lang="ru-RU" altLang="en-US"/>
              <a:pPr>
                <a:defRPr/>
              </a:pPr>
              <a:t>‹#›</a:t>
            </a:fld>
            <a:endParaRPr lang="ru-RU"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flipH="1">
            <a:off x="3000332" y="2357418"/>
            <a:ext cx="8676223" cy="500066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3231007" y="2533898"/>
            <a:ext cx="3743074" cy="9530974"/>
          </a:xfrm>
          <a:prstGeom prst="rect">
            <a:avLst/>
          </a:prstGeom>
        </p:spPr>
      </p:pic>
      <p:sp>
        <p:nvSpPr>
          <p:cNvPr id="4" name="Прямоугольник 3"/>
          <p:cNvSpPr/>
          <p:nvPr/>
        </p:nvSpPr>
        <p:spPr>
          <a:xfrm>
            <a:off x="3571836" y="2714608"/>
            <a:ext cx="7854651" cy="3046988"/>
          </a:xfrm>
          <a:prstGeom prst="rect">
            <a:avLst/>
          </a:prstGeom>
        </p:spPr>
        <p:txBody>
          <a:bodyPr wrap="none">
            <a:spAutoFit/>
          </a:bodyPr>
          <a:lstStyle/>
          <a:p>
            <a:r>
              <a:rPr lang="ru-RU" sz="4800" b="1" dirty="0" smtClean="0">
                <a:solidFill>
                  <a:schemeClr val="bg1"/>
                </a:solidFill>
              </a:rPr>
              <a:t>Семинар для родителей </a:t>
            </a:r>
          </a:p>
          <a:p>
            <a:pPr algn="ctr"/>
            <a:r>
              <a:rPr lang="ru-RU" sz="4800" b="1" dirty="0" smtClean="0">
                <a:solidFill>
                  <a:schemeClr val="bg1"/>
                </a:solidFill>
              </a:rPr>
              <a:t>Что такое </a:t>
            </a:r>
          </a:p>
          <a:p>
            <a:pPr algn="ctr"/>
            <a:r>
              <a:rPr lang="ru-RU" sz="4800" b="1" dirty="0" smtClean="0">
                <a:solidFill>
                  <a:schemeClr val="bg1"/>
                </a:solidFill>
              </a:rPr>
              <a:t>психологическая готовность </a:t>
            </a:r>
          </a:p>
          <a:p>
            <a:pPr algn="ctr"/>
            <a:r>
              <a:rPr lang="ru-RU" sz="4800" b="1" dirty="0" smtClean="0">
                <a:solidFill>
                  <a:schemeClr val="bg1"/>
                </a:solidFill>
              </a:rPr>
              <a:t>к школе?</a:t>
            </a:r>
            <a:endParaRPr lang="ru-RU" sz="48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2"/>
          <p:cNvSpPr>
            <a:spLocks noChangeArrowheads="1"/>
          </p:cNvSpPr>
          <p:nvPr/>
        </p:nvSpPr>
        <p:spPr bwMode="auto">
          <a:xfrm>
            <a:off x="285688" y="1393006"/>
            <a:ext cx="12501650" cy="8582568"/>
          </a:xfrm>
          <a:prstGeom prst="rect">
            <a:avLst/>
          </a:prstGeom>
          <a:noFill/>
          <a:ln w="9525">
            <a:noFill/>
            <a:miter lim="800000"/>
            <a:headEnd/>
            <a:tailEnd/>
          </a:ln>
        </p:spPr>
        <p:txBody>
          <a:bodyPr wrap="square" lIns="163284" tIns="81642" rIns="163284" bIns="81642" anchor="ctr">
            <a:spAutoFit/>
          </a:bodyPr>
          <a:lstStyle/>
          <a:p>
            <a:pPr algn="just" eaLnBrk="0" hangingPunct="0">
              <a:tabLst>
                <a:tab pos="1632844" algn="l"/>
              </a:tabLst>
            </a:pPr>
            <a:r>
              <a:rPr lang="ru-RU" sz="3600" dirty="0" smtClean="0">
                <a:latin typeface="Times New Roman" pitchFamily="18" charset="0"/>
                <a:cs typeface="Times New Roman" pitchFamily="18" charset="0"/>
              </a:rPr>
              <a:t>ИГРЫ:</a:t>
            </a:r>
          </a:p>
          <a:p>
            <a:pPr algn="just" eaLnBrk="0" hangingPunct="0">
              <a:tabLst>
                <a:tab pos="1632844" algn="l"/>
              </a:tabLst>
            </a:pPr>
            <a:endParaRPr lang="ru-RU" sz="3600" dirty="0" smtClean="0">
              <a:latin typeface="Times New Roman" pitchFamily="18" charset="0"/>
              <a:cs typeface="Times New Roman" pitchFamily="18" charset="0"/>
            </a:endParaRPr>
          </a:p>
          <a:p>
            <a:pPr algn="just" eaLnBrk="0" hangingPunct="0">
              <a:tabLst>
                <a:tab pos="1632844" algn="l"/>
              </a:tabLst>
            </a:pPr>
            <a:r>
              <a:rPr lang="ru-RU" sz="3600" dirty="0" smtClean="0">
                <a:latin typeface="Times New Roman" pitchFamily="18" charset="0"/>
                <a:cs typeface="Times New Roman" pitchFamily="18" charset="0"/>
              </a:rPr>
              <a:t>«Чего </a:t>
            </a:r>
            <a:r>
              <a:rPr lang="ru-RU" sz="3600" dirty="0" smtClean="0">
                <a:latin typeface="Times New Roman" pitchFamily="18" charset="0"/>
                <a:cs typeface="Times New Roman" pitchFamily="18" charset="0"/>
              </a:rPr>
              <a:t>не стало?» - на столе раскладываются 5-6 предметов, картинок, которые необходимо запомнить, затем убирается незаметно одна из них</a:t>
            </a:r>
            <a:r>
              <a:rPr lang="ru-RU" sz="3600" dirty="0" smtClean="0">
                <a:latin typeface="Times New Roman" pitchFamily="18" charset="0"/>
                <a:cs typeface="Times New Roman" pitchFamily="18" charset="0"/>
              </a:rPr>
              <a:t>.</a:t>
            </a:r>
          </a:p>
          <a:p>
            <a:pPr algn="just" eaLnBrk="0" hangingPunct="0">
              <a:buFontTx/>
              <a:buChar char="•"/>
              <a:tabLst>
                <a:tab pos="1632844" algn="l"/>
              </a:tabLst>
            </a:pPr>
            <a:endParaRPr lang="ru-RU" sz="3600" dirty="0" smtClean="0">
              <a:latin typeface="Times New Roman" pitchFamily="18" charset="0"/>
              <a:cs typeface="Times New Roman" pitchFamily="18" charset="0"/>
            </a:endParaRPr>
          </a:p>
          <a:p>
            <a:pPr algn="just" eaLnBrk="0" hangingPunct="0">
              <a:tabLst>
                <a:tab pos="1632844" algn="l"/>
              </a:tabLst>
            </a:pPr>
            <a:r>
              <a:rPr lang="ru-RU" sz="3600" dirty="0" smtClean="0">
                <a:latin typeface="Times New Roman" pitchFamily="18" charset="0"/>
                <a:cs typeface="Times New Roman" pitchFamily="18" charset="0"/>
              </a:rPr>
              <a:t>«</a:t>
            </a:r>
            <a:r>
              <a:rPr lang="ru-RU" sz="3600" dirty="0" smtClean="0">
                <a:latin typeface="Times New Roman" pitchFamily="18" charset="0"/>
                <a:cs typeface="Times New Roman" pitchFamily="18" charset="0"/>
              </a:rPr>
              <a:t>Что изменилось?» - разложить 4-6 картинок, нужно запомнить последовательность их расположения. </a:t>
            </a:r>
            <a:r>
              <a:rPr lang="ru-RU" sz="3600" dirty="0" smtClean="0">
                <a:latin typeface="Times New Roman" pitchFamily="18" charset="0"/>
                <a:cs typeface="Times New Roman" pitchFamily="18" charset="0"/>
              </a:rPr>
              <a:t>Затем  поменять их местами и ребенок показывает, что изменилось, и восстанавливает первоначальное расположение Ребенок называет, чего не стало.</a:t>
            </a:r>
          </a:p>
          <a:p>
            <a:pPr lvl="1" algn="just">
              <a:tabLst>
                <a:tab pos="1632844" algn="l"/>
              </a:tabLst>
            </a:pPr>
            <a:r>
              <a:rPr lang="ru-RU" sz="3600" dirty="0" smtClean="0">
                <a:latin typeface="Times New Roman" pitchFamily="18" charset="0"/>
                <a:cs typeface="Times New Roman" pitchFamily="18" charset="0"/>
              </a:rPr>
              <a:t>ребенок запоминает 4 - 6 картинок, затем их узнают среди других 8 - 10 картинок.</a:t>
            </a:r>
          </a:p>
          <a:p>
            <a:pPr lvl="1">
              <a:tabLst>
                <a:tab pos="1632844" algn="l"/>
              </a:tabLst>
            </a:pPr>
            <a:endParaRPr lang="ru-RU" sz="4300" b="1" dirty="0" smtClean="0">
              <a:latin typeface="Constantia" pitchFamily="18" charset="0"/>
            </a:endParaRPr>
          </a:p>
          <a:p>
            <a:pPr eaLnBrk="0" hangingPunct="0">
              <a:buFontTx/>
              <a:buChar char="•"/>
              <a:tabLst>
                <a:tab pos="1632844" algn="l"/>
              </a:tabLst>
            </a:pPr>
            <a:endParaRPr lang="ru-RU" sz="3600" dirty="0">
              <a:latin typeface="Constantia" pitchFamily="18" charset="0"/>
            </a:endParaRPr>
          </a:p>
        </p:txBody>
      </p:sp>
      <p:sp>
        <p:nvSpPr>
          <p:cNvPr id="8196" name="Rectangle 4"/>
          <p:cNvSpPr>
            <a:spLocks noChangeArrowheads="1"/>
          </p:cNvSpPr>
          <p:nvPr/>
        </p:nvSpPr>
        <p:spPr bwMode="auto">
          <a:xfrm>
            <a:off x="860424" y="321436"/>
            <a:ext cx="17427576" cy="903542"/>
          </a:xfrm>
          <a:prstGeom prst="rect">
            <a:avLst/>
          </a:prstGeom>
          <a:noFill/>
          <a:ln w="9525">
            <a:noFill/>
            <a:miter lim="800000"/>
            <a:headEnd/>
            <a:tailEnd/>
          </a:ln>
          <a:effectLst/>
        </p:spPr>
        <p:txBody>
          <a:bodyPr wrap="square" lIns="163284" tIns="81642" rIns="163284" bIns="81642">
            <a:spAutoFit/>
          </a:bodyPr>
          <a:lstStyle/>
          <a:p>
            <a:pPr algn="ctr">
              <a:defRPr/>
            </a:pPr>
            <a:r>
              <a:rPr lang="ru-RU" sz="4800" b="1" dirty="0"/>
              <a:t>ЗАДАНИЯ НА РАЗВИТИЕ ПАМЯТИ</a:t>
            </a:r>
          </a:p>
        </p:txBody>
      </p:sp>
      <p:pic>
        <p:nvPicPr>
          <p:cNvPr id="4" name="Рисунок 3" descr="500-5005682_thought-brain-mind-enhance-your-memory-power-of.png"/>
          <p:cNvPicPr>
            <a:picLocks noChangeAspect="1"/>
          </p:cNvPicPr>
          <p:nvPr/>
        </p:nvPicPr>
        <p:blipFill>
          <a:blip r:embed="rId2">
            <a:lum bright="10000"/>
          </a:blip>
          <a:stretch>
            <a:fillRect/>
          </a:stretch>
        </p:blipFill>
        <p:spPr>
          <a:xfrm>
            <a:off x="12715900" y="2714608"/>
            <a:ext cx="5334010" cy="496323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857192" y="-36"/>
            <a:ext cx="16459200" cy="535784"/>
          </a:xfrm>
          <a:solidFill>
            <a:schemeClr val="bg1"/>
          </a:solidFill>
        </p:spPr>
        <p:txBody>
          <a:bodyPr>
            <a:normAutofit fontScale="90000"/>
          </a:bodyPr>
          <a:lstStyle/>
          <a:p>
            <a:pPr>
              <a:defRPr/>
            </a:pPr>
            <a:r>
              <a:rPr lang="ru-RU" sz="6800" dirty="0" smtClean="0">
                <a:solidFill>
                  <a:srgbClr val="FF0000"/>
                </a:solidFill>
              </a:rPr>
              <a:t/>
            </a:r>
            <a:br>
              <a:rPr lang="ru-RU" sz="6800" dirty="0" smtClean="0">
                <a:solidFill>
                  <a:srgbClr val="FF0000"/>
                </a:solidFill>
              </a:rPr>
            </a:br>
            <a:r>
              <a:rPr lang="ru-RU" sz="4900" b="1" dirty="0" smtClean="0">
                <a:solidFill>
                  <a:srgbClr val="FF0000"/>
                </a:solidFill>
              </a:rPr>
              <a:t> </a:t>
            </a:r>
            <a:r>
              <a:rPr lang="ru-RU" sz="4900" b="1" dirty="0" smtClean="0"/>
              <a:t>Игры для развития мышления</a:t>
            </a:r>
            <a:endParaRPr lang="ru-RU" sz="7100" b="1" dirty="0" smtClean="0"/>
          </a:p>
        </p:txBody>
      </p:sp>
      <p:sp>
        <p:nvSpPr>
          <p:cNvPr id="134147" name="Rectangle 3"/>
          <p:cNvSpPr>
            <a:spLocks noGrp="1" noChangeArrowheads="1"/>
          </p:cNvSpPr>
          <p:nvPr>
            <p:ph type="body" sz="half" idx="1"/>
          </p:nvPr>
        </p:nvSpPr>
        <p:spPr>
          <a:xfrm>
            <a:off x="357126" y="1643038"/>
            <a:ext cx="11001452" cy="8465403"/>
          </a:xfrm>
        </p:spPr>
        <p:txBody>
          <a:bodyPr>
            <a:noAutofit/>
          </a:bodyPr>
          <a:lstStyle/>
          <a:p>
            <a:pPr marL="489853" indent="-489853" algn="just">
              <a:buClr>
                <a:schemeClr val="accent3"/>
              </a:buClr>
              <a:buFont typeface="Wingdings 2"/>
              <a:buChar char=""/>
              <a:defRPr/>
            </a:pPr>
            <a:r>
              <a:rPr lang="ru-RU" dirty="0" smtClean="0">
                <a:latin typeface="Times New Roman" pitchFamily="18" charset="0"/>
                <a:cs typeface="Times New Roman" pitchFamily="18" charset="0"/>
              </a:rPr>
              <a:t>Конструирование</a:t>
            </a:r>
          </a:p>
          <a:p>
            <a:pPr marL="489853" indent="-489853" algn="just">
              <a:buClr>
                <a:schemeClr val="accent3"/>
              </a:buClr>
              <a:buFont typeface="Wingdings 2"/>
              <a:buChar char=""/>
              <a:defRPr/>
            </a:pPr>
            <a:r>
              <a:rPr lang="ru-RU" dirty="0" smtClean="0">
                <a:latin typeface="Times New Roman" pitchFamily="18" charset="0"/>
                <a:cs typeface="Times New Roman" pitchFamily="18" charset="0"/>
              </a:rPr>
              <a:t>Сюжетно-ролевые игры, загадки, нелепицы,</a:t>
            </a:r>
          </a:p>
          <a:p>
            <a:pPr marL="489853" indent="-489853" algn="just">
              <a:buClr>
                <a:schemeClr val="accent3"/>
              </a:buClr>
              <a:buFont typeface="Wingdings 2"/>
              <a:buChar char=""/>
              <a:defRPr/>
            </a:pPr>
            <a:r>
              <a:rPr lang="ru-RU" dirty="0" smtClean="0">
                <a:latin typeface="Times New Roman" pitchFamily="18" charset="0"/>
                <a:cs typeface="Times New Roman" pitchFamily="18" charset="0"/>
              </a:rPr>
              <a:t>«Говори наоборот», </a:t>
            </a:r>
          </a:p>
          <a:p>
            <a:pPr marL="489853" indent="-489853" algn="just">
              <a:buClr>
                <a:schemeClr val="accent3"/>
              </a:buClr>
              <a:buFont typeface="Wingdings 2"/>
              <a:buChar char=""/>
              <a:defRPr/>
            </a:pPr>
            <a:r>
              <a:rPr lang="ru-RU" dirty="0" smtClean="0">
                <a:latin typeface="Times New Roman" pitchFamily="18" charset="0"/>
                <a:cs typeface="Times New Roman" pitchFamily="18" charset="0"/>
              </a:rPr>
              <a:t>«Бывает - не бывает»</a:t>
            </a:r>
          </a:p>
          <a:p>
            <a:pPr marL="489853" indent="-489853" algn="just">
              <a:spcBef>
                <a:spcPct val="50000"/>
              </a:spcBef>
              <a:buClr>
                <a:schemeClr val="accent3"/>
              </a:buClr>
              <a:buNone/>
              <a:defRPr/>
            </a:pPr>
            <a:r>
              <a:rPr lang="ru-RU" dirty="0" smtClean="0">
                <a:latin typeface="Times New Roman" pitchFamily="18" charset="0"/>
                <a:cs typeface="Times New Roman" pitchFamily="18" charset="0"/>
              </a:rPr>
              <a:t>Речевые игры:</a:t>
            </a:r>
          </a:p>
          <a:p>
            <a:pPr algn="just">
              <a:spcBef>
                <a:spcPct val="50000"/>
              </a:spcBef>
              <a:buClr>
                <a:schemeClr val="accent3"/>
              </a:buClr>
              <a:defRPr/>
            </a:pPr>
            <a:r>
              <a:rPr lang="ru-RU" dirty="0" smtClean="0">
                <a:latin typeface="Times New Roman" pitchFamily="18" charset="0"/>
                <a:cs typeface="Times New Roman" pitchFamily="18" charset="0"/>
              </a:rPr>
              <a:t>Чем похожи и чем  отличаются муха и бабочка, вода и молоко,  девочка и кукла,  собака и кошка?</a:t>
            </a:r>
          </a:p>
          <a:p>
            <a:pPr marL="489853" indent="-489853" algn="just" eaLnBrk="0" hangingPunct="0">
              <a:buClr>
                <a:schemeClr val="accent3"/>
              </a:buClr>
              <a:buFont typeface="Wingdings 2"/>
              <a:buChar char=""/>
              <a:defRPr/>
            </a:pPr>
            <a:r>
              <a:rPr lang="ru-RU" dirty="0" smtClean="0">
                <a:latin typeface="Times New Roman" pitchFamily="18" charset="0"/>
                <a:cs typeface="Times New Roman" pitchFamily="18" charset="0"/>
              </a:rPr>
              <a:t>Найди закономерность – логические цепочки, </a:t>
            </a:r>
          </a:p>
          <a:p>
            <a:pPr marL="489853" indent="-489853" algn="just" eaLnBrk="0" hangingPunct="0">
              <a:buClr>
                <a:schemeClr val="accent3"/>
              </a:buClr>
              <a:buFont typeface="Wingdings 2"/>
              <a:buChar char=""/>
              <a:defRPr/>
            </a:pPr>
            <a:r>
              <a:rPr lang="ru-RU" dirty="0" smtClean="0">
                <a:latin typeface="Times New Roman" pitchFamily="18" charset="0"/>
                <a:cs typeface="Times New Roman" pitchFamily="18" charset="0"/>
              </a:rPr>
              <a:t>Найди 9 недостающую фигуру по 2-5  признакам, </a:t>
            </a:r>
          </a:p>
          <a:p>
            <a:pPr marL="489853" indent="-489853" algn="just" eaLnBrk="0" hangingPunct="0">
              <a:buClr>
                <a:schemeClr val="accent3"/>
              </a:buClr>
              <a:buFont typeface="Wingdings 2"/>
              <a:buChar char=""/>
              <a:defRPr/>
            </a:pPr>
            <a:r>
              <a:rPr lang="ru-RU" dirty="0" smtClean="0">
                <a:latin typeface="Times New Roman" pitchFamily="18" charset="0"/>
                <a:cs typeface="Times New Roman" pitchFamily="18" charset="0"/>
              </a:rPr>
              <a:t>Логические загадки и задачи</a:t>
            </a:r>
          </a:p>
          <a:p>
            <a:pPr marL="489853" indent="-489853" algn="just" eaLnBrk="0" hangingPunct="0">
              <a:buClr>
                <a:schemeClr val="accent3"/>
              </a:buClr>
              <a:buFont typeface="Wingdings 2"/>
              <a:buChar char=""/>
              <a:defRPr/>
            </a:pPr>
            <a:r>
              <a:rPr lang="ru-RU" dirty="0" smtClean="0">
                <a:latin typeface="Times New Roman" pitchFamily="18" charset="0"/>
                <a:cs typeface="Times New Roman" pitchFamily="18" charset="0"/>
              </a:rPr>
              <a:t>Последовательные картинки : составь по картинкам рассказ</a:t>
            </a:r>
          </a:p>
        </p:txBody>
      </p:sp>
      <p:pic>
        <p:nvPicPr>
          <p:cNvPr id="33795" name="Picture 4"/>
          <p:cNvPicPr>
            <a:picLocks noChangeAspect="1" noChangeArrowheads="1"/>
          </p:cNvPicPr>
          <p:nvPr/>
        </p:nvPicPr>
        <p:blipFill>
          <a:blip r:embed="rId2" cstate="print"/>
          <a:srcRect/>
          <a:stretch>
            <a:fillRect/>
          </a:stretch>
        </p:blipFill>
        <p:spPr bwMode="auto">
          <a:xfrm>
            <a:off x="11644329" y="2226470"/>
            <a:ext cx="6294419" cy="72091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
          <p:cNvSpPr>
            <a:spLocks noChangeArrowheads="1"/>
          </p:cNvSpPr>
          <p:nvPr/>
        </p:nvSpPr>
        <p:spPr bwMode="auto">
          <a:xfrm>
            <a:off x="501651" y="1"/>
            <a:ext cx="17786350" cy="14122546"/>
          </a:xfrm>
          <a:prstGeom prst="rect">
            <a:avLst/>
          </a:prstGeom>
          <a:noFill/>
          <a:ln w="9525">
            <a:noFill/>
            <a:miter lim="800000"/>
            <a:headEnd/>
            <a:tailEnd/>
          </a:ln>
        </p:spPr>
        <p:txBody>
          <a:bodyPr lIns="163284" tIns="81642" rIns="163284" bIns="81642">
            <a:spAutoFit/>
          </a:bodyPr>
          <a:lstStyle/>
          <a:p>
            <a:pPr algn="ctr" eaLnBrk="0" hangingPunct="0"/>
            <a:r>
              <a:rPr lang="ru-RU" sz="5000" b="1" dirty="0" smtClean="0">
                <a:latin typeface="Constantia" pitchFamily="18" charset="0"/>
              </a:rPr>
              <a:t>Слуховые </a:t>
            </a:r>
            <a:r>
              <a:rPr lang="ru-RU" sz="5000" b="1" dirty="0" smtClean="0">
                <a:latin typeface="Constantia" pitchFamily="18" charset="0"/>
              </a:rPr>
              <a:t>аналогии</a:t>
            </a:r>
          </a:p>
          <a:p>
            <a:pPr algn="ctr" eaLnBrk="0" hangingPunct="0"/>
            <a:endParaRPr lang="ru-RU" sz="3200" dirty="0">
              <a:latin typeface="Constantia" pitchFamily="18" charset="0"/>
            </a:endParaRPr>
          </a:p>
          <a:p>
            <a:r>
              <a:rPr lang="ru-RU" sz="3200" dirty="0" smtClean="0">
                <a:latin typeface="Constantia" pitchFamily="18" charset="0"/>
              </a:rPr>
              <a:t>Человек </a:t>
            </a:r>
            <a:r>
              <a:rPr lang="ru-RU" sz="3200" dirty="0">
                <a:latin typeface="Constantia" pitchFamily="18" charset="0"/>
              </a:rPr>
              <a:t>– дом, лиса - …? </a:t>
            </a:r>
          </a:p>
          <a:p>
            <a:r>
              <a:rPr lang="ru-RU" sz="3200" dirty="0" smtClean="0">
                <a:latin typeface="Constantia" pitchFamily="18" charset="0"/>
              </a:rPr>
              <a:t>Стул </a:t>
            </a:r>
            <a:r>
              <a:rPr lang="ru-RU" sz="3200" dirty="0">
                <a:latin typeface="Constantia" pitchFamily="18" charset="0"/>
              </a:rPr>
              <a:t>– деревянный, гвоздь - </a:t>
            </a:r>
            <a:r>
              <a:rPr lang="ru-RU" sz="3200" i="1" dirty="0">
                <a:latin typeface="Constantia" pitchFamily="18" charset="0"/>
              </a:rPr>
              <a:t>…?</a:t>
            </a:r>
          </a:p>
          <a:p>
            <a:r>
              <a:rPr lang="ru-RU" sz="3200" dirty="0">
                <a:latin typeface="Constantia" pitchFamily="18" charset="0"/>
              </a:rPr>
              <a:t>Посуда – мыть, бельё - …?</a:t>
            </a:r>
          </a:p>
          <a:p>
            <a:pPr eaLnBrk="0" hangingPunct="0"/>
            <a:r>
              <a:rPr lang="ru-RU" sz="3200" dirty="0">
                <a:latin typeface="Constantia" pitchFamily="18" charset="0"/>
              </a:rPr>
              <a:t>Пылесос – чистить, утюг - …?</a:t>
            </a:r>
          </a:p>
          <a:p>
            <a:pPr eaLnBrk="0" hangingPunct="0"/>
            <a:r>
              <a:rPr lang="ru-RU" sz="3200" dirty="0">
                <a:latin typeface="Constantia" pitchFamily="18" charset="0"/>
              </a:rPr>
              <a:t>Стул – сидеть, кровать - …?</a:t>
            </a:r>
          </a:p>
          <a:p>
            <a:pPr eaLnBrk="0" hangingPunct="0"/>
            <a:r>
              <a:rPr lang="ru-RU" sz="3200" dirty="0">
                <a:latin typeface="Constantia" pitchFamily="18" charset="0"/>
              </a:rPr>
              <a:t>День – солнце, ночь - …?</a:t>
            </a:r>
          </a:p>
          <a:p>
            <a:pPr eaLnBrk="0" hangingPunct="0"/>
            <a:r>
              <a:rPr lang="ru-RU" sz="3200" dirty="0">
                <a:latin typeface="Constantia" pitchFamily="18" charset="0"/>
              </a:rPr>
              <a:t>Стул – деревянный, мяч - </a:t>
            </a:r>
            <a:r>
              <a:rPr lang="ru-RU" sz="3200" dirty="0" smtClean="0">
                <a:latin typeface="Constantia" pitchFamily="18" charset="0"/>
              </a:rPr>
              <a:t>…?</a:t>
            </a:r>
          </a:p>
          <a:p>
            <a:pPr eaLnBrk="0" hangingPunct="0"/>
            <a:endParaRPr lang="ru-RU" sz="5000" dirty="0">
              <a:latin typeface="Constantia" pitchFamily="18" charset="0"/>
            </a:endParaRPr>
          </a:p>
          <a:p>
            <a:pPr algn="ctr"/>
            <a:r>
              <a:rPr lang="ru-RU" sz="5000" b="1" dirty="0">
                <a:latin typeface="Constantia" pitchFamily="18" charset="0"/>
              </a:rPr>
              <a:t>Логические концовки</a:t>
            </a:r>
          </a:p>
          <a:p>
            <a:r>
              <a:rPr lang="ru-RU" sz="3200" dirty="0">
                <a:latin typeface="Times New Roman" pitchFamily="18" charset="0"/>
                <a:cs typeface="Times New Roman" pitchFamily="18" charset="0"/>
              </a:rPr>
              <a:t>Лимоны кислые, а сахар… </a:t>
            </a:r>
          </a:p>
          <a:p>
            <a:r>
              <a:rPr lang="ru-RU" sz="3200" dirty="0">
                <a:latin typeface="Times New Roman" pitchFamily="18" charset="0"/>
                <a:cs typeface="Times New Roman" pitchFamily="18" charset="0"/>
              </a:rPr>
              <a:t>Если на улицах лужи, то...</a:t>
            </a:r>
          </a:p>
          <a:p>
            <a:r>
              <a:rPr lang="ru-RU" sz="3200" dirty="0">
                <a:latin typeface="Times New Roman" pitchFamily="18" charset="0"/>
                <a:cs typeface="Times New Roman" pitchFamily="18" charset="0"/>
              </a:rPr>
              <a:t>Мы тепло одеваемся, потому что ...</a:t>
            </a:r>
          </a:p>
          <a:p>
            <a:r>
              <a:rPr lang="ru-RU" sz="3200" dirty="0">
                <a:latin typeface="Times New Roman" pitchFamily="18" charset="0"/>
                <a:cs typeface="Times New Roman" pitchFamily="18" charset="0"/>
              </a:rPr>
              <a:t>Девочка заплакала, потому что…</a:t>
            </a:r>
          </a:p>
          <a:p>
            <a:r>
              <a:rPr lang="ru-RU" sz="3200" dirty="0">
                <a:latin typeface="Times New Roman" pitchFamily="18" charset="0"/>
                <a:cs typeface="Times New Roman" pitchFamily="18" charset="0"/>
              </a:rPr>
              <a:t>Дети любят мороженое, потому что…</a:t>
            </a:r>
          </a:p>
          <a:p>
            <a:pPr eaLnBrk="0" hangingPunct="0"/>
            <a:endParaRPr lang="ru-RU" sz="4300" b="1" dirty="0">
              <a:latin typeface="Constantia" pitchFamily="18" charset="0"/>
            </a:endParaRPr>
          </a:p>
          <a:p>
            <a:pPr eaLnBrk="0" hangingPunct="0"/>
            <a:endParaRPr lang="ru-RU" sz="4300" b="1" dirty="0">
              <a:latin typeface="Constantia" pitchFamily="18" charset="0"/>
            </a:endParaRPr>
          </a:p>
          <a:p>
            <a:pPr eaLnBrk="0" hangingPunct="0"/>
            <a:endParaRPr lang="ru-RU" dirty="0">
              <a:latin typeface="Constantia" pitchFamily="18" charset="0"/>
            </a:endParaRPr>
          </a:p>
          <a:p>
            <a:pPr eaLnBrk="0" hangingPunct="0"/>
            <a:endParaRPr lang="ru-RU" dirty="0">
              <a:latin typeface="Constantia" pitchFamily="18" charset="0"/>
            </a:endParaRPr>
          </a:p>
          <a:p>
            <a:pPr eaLnBrk="0" hangingPunct="0"/>
            <a:endParaRPr lang="ru-RU" dirty="0">
              <a:latin typeface="Constantia" pitchFamily="18" charset="0"/>
            </a:endParaRPr>
          </a:p>
          <a:p>
            <a:pPr eaLnBrk="0" hangingPunct="0"/>
            <a:endParaRPr lang="ru-RU" dirty="0">
              <a:latin typeface="Constantia" pitchFamily="18" charset="0"/>
            </a:endParaRPr>
          </a:p>
          <a:p>
            <a:pPr eaLnBrk="0" hangingPunct="0"/>
            <a:endParaRPr lang="ru-RU" dirty="0">
              <a:latin typeface="Constantia" pitchFamily="18" charset="0"/>
            </a:endParaRPr>
          </a:p>
          <a:p>
            <a:pPr eaLnBrk="0" hangingPunct="0"/>
            <a:endParaRPr lang="ru-RU" dirty="0">
              <a:latin typeface="Constantia" pitchFamily="18" charset="0"/>
            </a:endParaRPr>
          </a:p>
          <a:p>
            <a:pPr eaLnBrk="0" hangingPunct="0"/>
            <a:endParaRPr lang="ru-RU" dirty="0">
              <a:latin typeface="Constantia" pitchFamily="18" charset="0"/>
            </a:endParaRPr>
          </a:p>
          <a:p>
            <a:pPr eaLnBrk="0" hangingPunct="0"/>
            <a:r>
              <a:rPr lang="ru-RU" sz="4300" b="1" dirty="0">
                <a:latin typeface="Constantia" pitchFamily="18" charset="0"/>
              </a:rPr>
              <a:t>     </a:t>
            </a:r>
          </a:p>
          <a:p>
            <a:pPr eaLnBrk="0" hangingPunct="0"/>
            <a:endParaRPr lang="ru-RU" sz="4300" b="1" dirty="0">
              <a:latin typeface="Constantia" pitchFamily="18" charset="0"/>
            </a:endParaRPr>
          </a:p>
          <a:p>
            <a:pPr eaLnBrk="0" hangingPunct="0"/>
            <a:endParaRPr lang="ru-RU" sz="4300" dirty="0">
              <a:latin typeface="Constantia" pitchFamily="18" charset="0"/>
            </a:endParaRPr>
          </a:p>
        </p:txBody>
      </p:sp>
      <p:pic>
        <p:nvPicPr>
          <p:cNvPr id="35842" name="Picture 11" descr="1"/>
          <p:cNvPicPr>
            <a:picLocks noChangeAspect="1" noChangeArrowheads="1"/>
          </p:cNvPicPr>
          <p:nvPr/>
        </p:nvPicPr>
        <p:blipFill>
          <a:blip r:embed="rId2"/>
          <a:srcRect l="7074" r="51426" b="56508"/>
          <a:stretch>
            <a:fillRect/>
          </a:stretch>
        </p:blipFill>
        <p:spPr bwMode="auto">
          <a:xfrm>
            <a:off x="8286744" y="1285848"/>
            <a:ext cx="4643470" cy="37494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456" y="500030"/>
            <a:ext cx="13401541" cy="934320"/>
          </a:xfrm>
          <a:prstGeom prst="rect">
            <a:avLst/>
          </a:prstGeom>
        </p:spPr>
        <p:txBody>
          <a:bodyPr wrap="none" lIns="163284" tIns="81642" rIns="163284" bIns="81642">
            <a:spAutoFit/>
          </a:bodyPr>
          <a:lstStyle/>
          <a:p>
            <a:r>
              <a:rPr lang="ru-RU" sz="5000" b="1" dirty="0" smtClean="0">
                <a:latin typeface="Times New Roman" pitchFamily="18" charset="0"/>
                <a:cs typeface="Times New Roman" pitchFamily="18" charset="0"/>
              </a:rPr>
              <a:t>Мотивационная </a:t>
            </a:r>
            <a:r>
              <a:rPr lang="ru-RU" sz="5000" b="1" dirty="0" smtClean="0">
                <a:latin typeface="Times New Roman" pitchFamily="18" charset="0"/>
                <a:cs typeface="Times New Roman" pitchFamily="18" charset="0"/>
              </a:rPr>
              <a:t>готовность: как развивать? </a:t>
            </a:r>
            <a:endParaRPr lang="ru-RU" sz="5000" dirty="0">
              <a:latin typeface="Times New Roman" pitchFamily="18" charset="0"/>
              <a:cs typeface="Times New Roman" pitchFamily="18" charset="0"/>
            </a:endParaRPr>
          </a:p>
        </p:txBody>
      </p:sp>
      <p:sp>
        <p:nvSpPr>
          <p:cNvPr id="3" name="Прямоугольник 2"/>
          <p:cNvSpPr/>
          <p:nvPr/>
        </p:nvSpPr>
        <p:spPr>
          <a:xfrm>
            <a:off x="8143868" y="2643170"/>
            <a:ext cx="9072594" cy="6074189"/>
          </a:xfrm>
          <a:prstGeom prst="rect">
            <a:avLst/>
          </a:prstGeom>
        </p:spPr>
        <p:txBody>
          <a:bodyPr wrap="square" lIns="163284" tIns="81642" rIns="163284" bIns="81642">
            <a:spAutoFit/>
          </a:bodyPr>
          <a:lstStyle/>
          <a:p>
            <a:pPr indent="816422" algn="just">
              <a:buClr>
                <a:srgbClr val="0000FF"/>
              </a:buClr>
            </a:pPr>
            <a:r>
              <a:rPr lang="ru-RU" sz="3200" dirty="0" smtClean="0">
                <a:latin typeface="Times New Roman" pitchFamily="18" charset="0"/>
              </a:rPr>
              <a:t>Читать </a:t>
            </a:r>
            <a:r>
              <a:rPr lang="ru-RU" sz="3200" dirty="0" smtClean="0">
                <a:latin typeface="Times New Roman" pitchFamily="18" charset="0"/>
              </a:rPr>
              <a:t>вместе с ребенком книги о школе.</a:t>
            </a:r>
            <a:endParaRPr lang="ru-RU" sz="3200" dirty="0" smtClean="0">
              <a:latin typeface="Times New Roman" pitchFamily="18" charset="0"/>
            </a:endParaRPr>
          </a:p>
          <a:p>
            <a:pPr indent="816422" algn="just">
              <a:buClr>
                <a:srgbClr val="0000FF"/>
              </a:buClr>
            </a:pPr>
            <a:r>
              <a:rPr lang="ru-RU" sz="3200" dirty="0" smtClean="0">
                <a:latin typeface="Times New Roman" pitchFamily="18" charset="0"/>
                <a:cs typeface="Times New Roman" pitchFamily="18" charset="0"/>
              </a:rPr>
              <a:t>Просмотр фильмов о школе, телепередач о школьной жизни с последующим обсуждением.</a:t>
            </a:r>
          </a:p>
          <a:p>
            <a:pPr indent="816422" algn="just">
              <a:buClr>
                <a:srgbClr val="0000FF"/>
              </a:buClr>
            </a:pPr>
            <a:r>
              <a:rPr lang="ru-RU" sz="3200" dirty="0" smtClean="0">
                <a:latin typeface="Times New Roman" pitchFamily="18" charset="0"/>
                <a:cs typeface="Times New Roman" pitchFamily="18" charset="0"/>
              </a:rPr>
              <a:t>Показ фотографий, грамот, связанных со школьными годами родителей.</a:t>
            </a:r>
          </a:p>
          <a:p>
            <a:pPr indent="816422" algn="just">
              <a:buClr>
                <a:srgbClr val="0000FF"/>
              </a:buClr>
            </a:pPr>
            <a:r>
              <a:rPr lang="ru-RU" sz="3200" dirty="0" smtClean="0">
                <a:latin typeface="Times New Roman" pitchFamily="18" charset="0"/>
              </a:rPr>
              <a:t>Можно устроить малышу экскурсию по будущей школе, показав ему, где он будет учиться.</a:t>
            </a:r>
          </a:p>
          <a:p>
            <a:pPr indent="816422" algn="just">
              <a:buClr>
                <a:srgbClr val="0000FF"/>
              </a:buClr>
            </a:pPr>
            <a:r>
              <a:rPr lang="ru-RU" sz="3200" dirty="0" smtClean="0">
                <a:latin typeface="Times New Roman" pitchFamily="18" charset="0"/>
              </a:rPr>
              <a:t>Рассказывать </a:t>
            </a:r>
            <a:r>
              <a:rPr lang="ru-RU" sz="3200" dirty="0" smtClean="0">
                <a:latin typeface="Times New Roman" pitchFamily="18" charset="0"/>
              </a:rPr>
              <a:t>о своих школьных годах, вспоминайте смешные и поучительные случаи. </a:t>
            </a:r>
          </a:p>
          <a:p>
            <a:pPr indent="816422" algn="just">
              <a:buClr>
                <a:srgbClr val="0000FF"/>
              </a:buClr>
            </a:pPr>
            <a:r>
              <a:rPr lang="ru-RU" sz="3200" dirty="0" smtClean="0">
                <a:latin typeface="Times New Roman" pitchFamily="18" charset="0"/>
                <a:cs typeface="Times New Roman" pitchFamily="18" charset="0"/>
              </a:rPr>
              <a:t>Игры </a:t>
            </a:r>
            <a:r>
              <a:rPr lang="ru-RU" sz="3200" dirty="0" smtClean="0">
                <a:latin typeface="Times New Roman" pitchFamily="18" charset="0"/>
                <a:cs typeface="Times New Roman" pitchFamily="18" charset="0"/>
              </a:rPr>
              <a:t>в школу.</a:t>
            </a:r>
          </a:p>
          <a:p>
            <a:pPr indent="816422" algn="just">
              <a:buClr>
                <a:srgbClr val="0000FF"/>
              </a:buClr>
            </a:pPr>
            <a:r>
              <a:rPr lang="ru-RU" sz="3200" dirty="0" smtClean="0">
                <a:latin typeface="Times New Roman" pitchFamily="18" charset="0"/>
              </a:rPr>
              <a:t>Рассказывать </a:t>
            </a:r>
            <a:r>
              <a:rPr lang="ru-RU" sz="3200" dirty="0" smtClean="0">
                <a:latin typeface="Times New Roman" pitchFamily="18" charset="0"/>
              </a:rPr>
              <a:t>о школьных порядках. </a:t>
            </a:r>
            <a:endParaRPr lang="ru-RU" sz="3200" dirty="0" smtClean="0">
              <a:latin typeface="Times New Roman" pitchFamily="18" charset="0"/>
            </a:endParaRPr>
          </a:p>
        </p:txBody>
      </p:sp>
      <p:pic>
        <p:nvPicPr>
          <p:cNvPr id="4" name="Рисунок 3" descr="scale_1200 (5).jpg"/>
          <p:cNvPicPr>
            <a:picLocks noChangeAspect="1"/>
          </p:cNvPicPr>
          <p:nvPr/>
        </p:nvPicPr>
        <p:blipFill>
          <a:blip r:embed="rId2"/>
          <a:stretch>
            <a:fillRect/>
          </a:stretch>
        </p:blipFill>
        <p:spPr>
          <a:xfrm>
            <a:off x="2643142" y="2857484"/>
            <a:ext cx="4762500" cy="5257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361750" y="1566476"/>
            <a:ext cx="5385361" cy="6497610"/>
            <a:chOff x="0" y="0"/>
            <a:chExt cx="1821715" cy="2197957"/>
          </a:xfrm>
        </p:grpSpPr>
        <p:sp>
          <p:nvSpPr>
            <p:cNvPr id="3" name="Freeform 3"/>
            <p:cNvSpPr/>
            <p:nvPr/>
          </p:nvSpPr>
          <p:spPr>
            <a:xfrm>
              <a:off x="0" y="0"/>
              <a:ext cx="1821715" cy="2197957"/>
            </a:xfrm>
            <a:custGeom>
              <a:avLst/>
              <a:gdLst/>
              <a:ahLst/>
              <a:cxnLst/>
              <a:rect l="l" t="t" r="r" b="b"/>
              <a:pathLst>
                <a:path w="1821715" h="2197957">
                  <a:moveTo>
                    <a:pt x="1697255" y="2197957"/>
                  </a:moveTo>
                  <a:lnTo>
                    <a:pt x="124460" y="2197957"/>
                  </a:lnTo>
                  <a:cubicBezTo>
                    <a:pt x="55880" y="2197957"/>
                    <a:pt x="0" y="2142077"/>
                    <a:pt x="0" y="2073497"/>
                  </a:cubicBezTo>
                  <a:lnTo>
                    <a:pt x="0" y="124460"/>
                  </a:lnTo>
                  <a:cubicBezTo>
                    <a:pt x="0" y="55880"/>
                    <a:pt x="55880" y="0"/>
                    <a:pt x="124460" y="0"/>
                  </a:cubicBezTo>
                  <a:lnTo>
                    <a:pt x="1697255" y="0"/>
                  </a:lnTo>
                  <a:cubicBezTo>
                    <a:pt x="1765835" y="0"/>
                    <a:pt x="1821715" y="55880"/>
                    <a:pt x="1821715" y="124460"/>
                  </a:cubicBezTo>
                  <a:lnTo>
                    <a:pt x="1821715" y="2073497"/>
                  </a:lnTo>
                  <a:cubicBezTo>
                    <a:pt x="1821715" y="2142077"/>
                    <a:pt x="1765835" y="2197957"/>
                    <a:pt x="1697255" y="2197957"/>
                  </a:cubicBezTo>
                  <a:close/>
                </a:path>
              </a:pathLst>
            </a:custGeom>
            <a:solidFill>
              <a:srgbClr val="E8E8E8"/>
            </a:solidFill>
          </p:spPr>
        </p:sp>
      </p:grpSp>
      <p:pic>
        <p:nvPicPr>
          <p:cNvPr id="4" name="Picture 4"/>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6564986" y="7813047"/>
            <a:ext cx="1844631" cy="4025979"/>
          </a:xfrm>
          <a:prstGeom prst="rect">
            <a:avLst/>
          </a:prstGeom>
        </p:spPr>
      </p:pic>
      <p:grpSp>
        <p:nvGrpSpPr>
          <p:cNvPr id="5" name="Group 5"/>
          <p:cNvGrpSpPr/>
          <p:nvPr/>
        </p:nvGrpSpPr>
        <p:grpSpPr>
          <a:xfrm>
            <a:off x="697950" y="1566476"/>
            <a:ext cx="5385361" cy="6497610"/>
            <a:chOff x="0" y="0"/>
            <a:chExt cx="1821715" cy="2197957"/>
          </a:xfrm>
        </p:grpSpPr>
        <p:sp>
          <p:nvSpPr>
            <p:cNvPr id="6" name="Freeform 6"/>
            <p:cNvSpPr/>
            <p:nvPr/>
          </p:nvSpPr>
          <p:spPr>
            <a:xfrm>
              <a:off x="0" y="0"/>
              <a:ext cx="1821715" cy="2197957"/>
            </a:xfrm>
            <a:custGeom>
              <a:avLst/>
              <a:gdLst/>
              <a:ahLst/>
              <a:cxnLst/>
              <a:rect l="l" t="t" r="r" b="b"/>
              <a:pathLst>
                <a:path w="1821715" h="2197957">
                  <a:moveTo>
                    <a:pt x="1697255" y="2197957"/>
                  </a:moveTo>
                  <a:lnTo>
                    <a:pt x="124460" y="2197957"/>
                  </a:lnTo>
                  <a:cubicBezTo>
                    <a:pt x="55880" y="2197957"/>
                    <a:pt x="0" y="2142077"/>
                    <a:pt x="0" y="2073497"/>
                  </a:cubicBezTo>
                  <a:lnTo>
                    <a:pt x="0" y="124460"/>
                  </a:lnTo>
                  <a:cubicBezTo>
                    <a:pt x="0" y="55880"/>
                    <a:pt x="55880" y="0"/>
                    <a:pt x="124460" y="0"/>
                  </a:cubicBezTo>
                  <a:lnTo>
                    <a:pt x="1697255" y="0"/>
                  </a:lnTo>
                  <a:cubicBezTo>
                    <a:pt x="1765835" y="0"/>
                    <a:pt x="1821715" y="55880"/>
                    <a:pt x="1821715" y="124460"/>
                  </a:cubicBezTo>
                  <a:lnTo>
                    <a:pt x="1821715" y="2073497"/>
                  </a:lnTo>
                  <a:cubicBezTo>
                    <a:pt x="1821715" y="2142077"/>
                    <a:pt x="1765835" y="2197957"/>
                    <a:pt x="1697255" y="2197957"/>
                  </a:cubicBezTo>
                  <a:close/>
                </a:path>
              </a:pathLst>
            </a:custGeom>
            <a:solidFill>
              <a:srgbClr val="E8E8E8"/>
            </a:solidFill>
          </p:spPr>
        </p:sp>
      </p:grpSp>
      <p:grpSp>
        <p:nvGrpSpPr>
          <p:cNvPr id="7" name="Group 7"/>
          <p:cNvGrpSpPr/>
          <p:nvPr/>
        </p:nvGrpSpPr>
        <p:grpSpPr>
          <a:xfrm>
            <a:off x="6566588" y="1566476"/>
            <a:ext cx="5385361" cy="6497610"/>
            <a:chOff x="0" y="0"/>
            <a:chExt cx="1821715" cy="2197957"/>
          </a:xfrm>
        </p:grpSpPr>
        <p:sp>
          <p:nvSpPr>
            <p:cNvPr id="8" name="Freeform 8"/>
            <p:cNvSpPr/>
            <p:nvPr/>
          </p:nvSpPr>
          <p:spPr>
            <a:xfrm>
              <a:off x="0" y="0"/>
              <a:ext cx="1821715" cy="2197957"/>
            </a:xfrm>
            <a:custGeom>
              <a:avLst/>
              <a:gdLst/>
              <a:ahLst/>
              <a:cxnLst/>
              <a:rect l="l" t="t" r="r" b="b"/>
              <a:pathLst>
                <a:path w="1821715" h="2197957">
                  <a:moveTo>
                    <a:pt x="1697255" y="2197957"/>
                  </a:moveTo>
                  <a:lnTo>
                    <a:pt x="124460" y="2197957"/>
                  </a:lnTo>
                  <a:cubicBezTo>
                    <a:pt x="55880" y="2197957"/>
                    <a:pt x="0" y="2142077"/>
                    <a:pt x="0" y="2073497"/>
                  </a:cubicBezTo>
                  <a:lnTo>
                    <a:pt x="0" y="124460"/>
                  </a:lnTo>
                  <a:cubicBezTo>
                    <a:pt x="0" y="55880"/>
                    <a:pt x="55880" y="0"/>
                    <a:pt x="124460" y="0"/>
                  </a:cubicBezTo>
                  <a:lnTo>
                    <a:pt x="1697255" y="0"/>
                  </a:lnTo>
                  <a:cubicBezTo>
                    <a:pt x="1765835" y="0"/>
                    <a:pt x="1821715" y="55880"/>
                    <a:pt x="1821715" y="124460"/>
                  </a:cubicBezTo>
                  <a:lnTo>
                    <a:pt x="1821715" y="2073497"/>
                  </a:lnTo>
                  <a:cubicBezTo>
                    <a:pt x="1821715" y="2142077"/>
                    <a:pt x="1765835" y="2197957"/>
                    <a:pt x="1697255" y="2197957"/>
                  </a:cubicBezTo>
                  <a:close/>
                </a:path>
              </a:pathLst>
            </a:custGeom>
            <a:solidFill>
              <a:srgbClr val="E8E8E8"/>
            </a:solidFill>
          </p:spPr>
        </p:sp>
      </p:grpSp>
      <p:sp>
        <p:nvSpPr>
          <p:cNvPr id="9" name="Прямоугольник 8"/>
          <p:cNvSpPr/>
          <p:nvPr/>
        </p:nvSpPr>
        <p:spPr>
          <a:xfrm>
            <a:off x="1071506" y="2928922"/>
            <a:ext cx="4714908" cy="3539430"/>
          </a:xfrm>
          <a:prstGeom prst="rect">
            <a:avLst/>
          </a:prstGeom>
        </p:spPr>
        <p:txBody>
          <a:bodyPr wrap="square">
            <a:spAutoFit/>
          </a:bodyPr>
          <a:lstStyle/>
          <a:p>
            <a:pPr marL="742950" indent="-742950" algn="just"/>
            <a:r>
              <a:rPr lang="ru-RU" sz="3200" dirty="0" smtClean="0"/>
              <a:t>Умеет ли </a:t>
            </a:r>
            <a:r>
              <a:rPr lang="ru-RU" sz="3200" dirty="0" smtClean="0"/>
              <a:t>ребенок</a:t>
            </a:r>
          </a:p>
          <a:p>
            <a:pPr marL="742950" indent="-742950" algn="just"/>
            <a:r>
              <a:rPr lang="ru-RU" sz="3200" dirty="0" smtClean="0"/>
              <a:t>общаться </a:t>
            </a:r>
            <a:r>
              <a:rPr lang="ru-RU" sz="3200" dirty="0" smtClean="0"/>
              <a:t>с детьми</a:t>
            </a:r>
            <a:r>
              <a:rPr lang="ru-RU" sz="3200" dirty="0" smtClean="0"/>
              <a:t>?</a:t>
            </a:r>
          </a:p>
          <a:p>
            <a:pPr marL="742950" indent="-742950" algn="just"/>
            <a:endParaRPr lang="ru-RU" sz="3200" dirty="0" smtClean="0"/>
          </a:p>
          <a:p>
            <a:pPr marL="742950" indent="-742950" algn="just"/>
            <a:r>
              <a:rPr lang="ru-RU" sz="3200" dirty="0" smtClean="0"/>
              <a:t> Проявляет </a:t>
            </a:r>
            <a:r>
              <a:rPr lang="ru-RU" sz="3200" dirty="0" smtClean="0"/>
              <a:t>ли</a:t>
            </a:r>
          </a:p>
          <a:p>
            <a:pPr marL="742950" indent="-742950" algn="just"/>
            <a:r>
              <a:rPr lang="ru-RU" sz="3200" dirty="0" smtClean="0"/>
              <a:t>инициативу </a:t>
            </a:r>
            <a:r>
              <a:rPr lang="ru-RU" sz="3200" dirty="0" smtClean="0"/>
              <a:t>в </a:t>
            </a:r>
            <a:r>
              <a:rPr lang="ru-RU" sz="3200" dirty="0" smtClean="0"/>
              <a:t>общении</a:t>
            </a:r>
          </a:p>
          <a:p>
            <a:pPr marL="742950" indent="-742950" algn="just"/>
            <a:r>
              <a:rPr lang="ru-RU" sz="3200" dirty="0" smtClean="0"/>
              <a:t>и</a:t>
            </a:r>
            <a:r>
              <a:rPr lang="ru-RU" sz="3200" dirty="0" smtClean="0"/>
              <a:t>ли ждет</a:t>
            </a:r>
            <a:r>
              <a:rPr lang="ru-RU" sz="3200" dirty="0" smtClean="0"/>
              <a:t>, когда </a:t>
            </a:r>
            <a:r>
              <a:rPr lang="ru-RU" sz="3200" dirty="0" smtClean="0"/>
              <a:t>его</a:t>
            </a:r>
          </a:p>
          <a:p>
            <a:pPr marL="742950" indent="-742950" algn="just"/>
            <a:r>
              <a:rPr lang="ru-RU" sz="3200" dirty="0" smtClean="0"/>
              <a:t>позовут </a:t>
            </a:r>
            <a:r>
              <a:rPr lang="ru-RU" sz="3200" dirty="0" smtClean="0"/>
              <a:t>другие ребята</a:t>
            </a:r>
            <a:r>
              <a:rPr lang="ru-RU" sz="3200" dirty="0" smtClean="0"/>
              <a:t>?</a:t>
            </a:r>
            <a:endParaRPr lang="ru-RU" sz="3200" dirty="0" smtClean="0"/>
          </a:p>
        </p:txBody>
      </p:sp>
      <p:sp>
        <p:nvSpPr>
          <p:cNvPr id="10" name="Прямоугольник 9"/>
          <p:cNvSpPr/>
          <p:nvPr/>
        </p:nvSpPr>
        <p:spPr>
          <a:xfrm>
            <a:off x="6786546" y="2643170"/>
            <a:ext cx="5143536" cy="4031873"/>
          </a:xfrm>
          <a:prstGeom prst="rect">
            <a:avLst/>
          </a:prstGeom>
        </p:spPr>
        <p:txBody>
          <a:bodyPr wrap="square">
            <a:spAutoFit/>
          </a:bodyPr>
          <a:lstStyle/>
          <a:p>
            <a:pPr marL="742950" indent="-742950" algn="just"/>
            <a:r>
              <a:rPr lang="ru-RU" sz="3200" dirty="0" smtClean="0"/>
              <a:t>Чувствует ли принятые </a:t>
            </a:r>
            <a:r>
              <a:rPr lang="ru-RU" sz="3200" dirty="0" smtClean="0"/>
              <a:t>в</a:t>
            </a:r>
          </a:p>
          <a:p>
            <a:pPr marL="742950" indent="-742950" algn="just"/>
            <a:r>
              <a:rPr lang="ru-RU" sz="3200" dirty="0" smtClean="0"/>
              <a:t>обществе </a:t>
            </a:r>
            <a:r>
              <a:rPr lang="ru-RU" sz="3200" dirty="0" smtClean="0"/>
              <a:t>нормы общения</a:t>
            </a:r>
            <a:r>
              <a:rPr lang="ru-RU" sz="3200" dirty="0" smtClean="0"/>
              <a:t>?</a:t>
            </a:r>
          </a:p>
          <a:p>
            <a:pPr marL="742950" indent="-742950" algn="just"/>
            <a:endParaRPr lang="ru-RU" sz="3200" dirty="0" smtClean="0"/>
          </a:p>
          <a:p>
            <a:pPr marL="742950" indent="-742950" algn="just"/>
            <a:r>
              <a:rPr lang="ru-RU" sz="3200" dirty="0" smtClean="0"/>
              <a:t>Готов ли </a:t>
            </a:r>
            <a:r>
              <a:rPr lang="ru-RU" sz="3200" dirty="0" smtClean="0"/>
              <a:t>учитывать</a:t>
            </a:r>
          </a:p>
          <a:p>
            <a:pPr marL="742950" indent="-742950" algn="just"/>
            <a:r>
              <a:rPr lang="ru-RU" sz="3200" dirty="0" smtClean="0"/>
              <a:t>интересы </a:t>
            </a:r>
            <a:r>
              <a:rPr lang="ru-RU" sz="3200" dirty="0" smtClean="0"/>
              <a:t>других детей </a:t>
            </a:r>
            <a:r>
              <a:rPr lang="ru-RU" sz="3200" dirty="0" smtClean="0"/>
              <a:t>или</a:t>
            </a:r>
          </a:p>
          <a:p>
            <a:pPr marL="742950" indent="-742950" algn="just"/>
            <a:r>
              <a:rPr lang="ru-RU" sz="3200" dirty="0" smtClean="0"/>
              <a:t>коллективные интересы,</a:t>
            </a:r>
          </a:p>
          <a:p>
            <a:pPr marL="742950" indent="-742950" algn="just"/>
            <a:r>
              <a:rPr lang="ru-RU" sz="3200" dirty="0" smtClean="0"/>
              <a:t>умеет </a:t>
            </a:r>
            <a:r>
              <a:rPr lang="ru-RU" sz="3200" dirty="0" smtClean="0"/>
              <a:t>ли отстаивать </a:t>
            </a:r>
            <a:r>
              <a:rPr lang="ru-RU" sz="3200" dirty="0" smtClean="0"/>
              <a:t>свое</a:t>
            </a:r>
          </a:p>
          <a:p>
            <a:pPr marL="742950" indent="-742950" algn="just"/>
            <a:r>
              <a:rPr lang="ru-RU" sz="3200" dirty="0" smtClean="0"/>
              <a:t>мнение?</a:t>
            </a:r>
            <a:endParaRPr lang="ru-RU" sz="3200" dirty="0" smtClean="0"/>
          </a:p>
        </p:txBody>
      </p:sp>
      <p:sp>
        <p:nvSpPr>
          <p:cNvPr id="11" name="Прямоугольник 10"/>
          <p:cNvSpPr/>
          <p:nvPr/>
        </p:nvSpPr>
        <p:spPr>
          <a:xfrm>
            <a:off x="12858776" y="3571864"/>
            <a:ext cx="4214810" cy="2554545"/>
          </a:xfrm>
          <a:prstGeom prst="rect">
            <a:avLst/>
          </a:prstGeom>
        </p:spPr>
        <p:txBody>
          <a:bodyPr wrap="square">
            <a:spAutoFit/>
          </a:bodyPr>
          <a:lstStyle/>
          <a:p>
            <a:pPr marL="742950" indent="-742950" algn="just"/>
            <a:r>
              <a:rPr lang="ru-RU" sz="3200" dirty="0" smtClean="0"/>
              <a:t>Чувствует ли разницу </a:t>
            </a:r>
            <a:r>
              <a:rPr lang="ru-RU" sz="3200" dirty="0" smtClean="0"/>
              <a:t>в</a:t>
            </a:r>
          </a:p>
          <a:p>
            <a:pPr marL="742950" indent="-742950" algn="just"/>
            <a:r>
              <a:rPr lang="ru-RU" sz="3200" dirty="0" smtClean="0"/>
              <a:t>общении </a:t>
            </a:r>
            <a:r>
              <a:rPr lang="ru-RU" sz="3200" dirty="0" smtClean="0"/>
              <a:t>с детьми, </a:t>
            </a:r>
            <a:endParaRPr lang="ru-RU" sz="3200" dirty="0" smtClean="0"/>
          </a:p>
          <a:p>
            <a:pPr marL="742950" indent="-742950" algn="just"/>
            <a:r>
              <a:rPr lang="ru-RU" sz="3200" dirty="0" smtClean="0"/>
              <a:t>учителями </a:t>
            </a:r>
            <a:r>
              <a:rPr lang="ru-RU" sz="3200" dirty="0" smtClean="0"/>
              <a:t>и </a:t>
            </a:r>
            <a:r>
              <a:rPr lang="ru-RU" sz="3200" dirty="0" smtClean="0"/>
              <a:t>другими</a:t>
            </a:r>
          </a:p>
          <a:p>
            <a:pPr marL="742950" indent="-742950" algn="just"/>
            <a:r>
              <a:rPr lang="ru-RU" sz="3200" dirty="0" smtClean="0"/>
              <a:t>взрослыми</a:t>
            </a:r>
            <a:r>
              <a:rPr lang="ru-RU" sz="3200" dirty="0" smtClean="0"/>
              <a:t>, </a:t>
            </a:r>
            <a:endParaRPr lang="ru-RU" sz="3200" dirty="0" smtClean="0"/>
          </a:p>
          <a:p>
            <a:pPr marL="742950" indent="-742950" algn="just"/>
            <a:r>
              <a:rPr lang="ru-RU" sz="3200" dirty="0" smtClean="0"/>
              <a:t>родителями</a:t>
            </a:r>
            <a:r>
              <a:rPr lang="ru-RU" sz="3200" dirty="0" smtClean="0"/>
              <a:t>?</a:t>
            </a:r>
            <a:endParaRPr lang="ru-RU" sz="3200" dirty="0"/>
          </a:p>
        </p:txBody>
      </p:sp>
      <p:sp>
        <p:nvSpPr>
          <p:cNvPr id="12" name="Прямоугольник 11"/>
          <p:cNvSpPr/>
          <p:nvPr/>
        </p:nvSpPr>
        <p:spPr>
          <a:xfrm>
            <a:off x="6215042" y="642906"/>
            <a:ext cx="5286961" cy="707886"/>
          </a:xfrm>
          <a:prstGeom prst="rect">
            <a:avLst/>
          </a:prstGeom>
        </p:spPr>
        <p:txBody>
          <a:bodyPr wrap="none">
            <a:spAutoFit/>
          </a:bodyPr>
          <a:lstStyle/>
          <a:p>
            <a:pPr algn="ctr"/>
            <a:r>
              <a:rPr lang="ru-RU" sz="4000" b="1" dirty="0" smtClean="0"/>
              <a:t>Задайте себе вопросы:</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08.jpg"/>
          <p:cNvPicPr>
            <a:picLocks noChangeAspect="1"/>
          </p:cNvPicPr>
          <p:nvPr/>
        </p:nvPicPr>
        <p:blipFill>
          <a:blip r:embed="rId2">
            <a:grayscl/>
            <a:lum bright="-10000" contrast="20000"/>
          </a:blip>
          <a:srcRect r="10937"/>
          <a:stretch>
            <a:fillRect/>
          </a:stretch>
        </p:blipFill>
        <p:spPr>
          <a:xfrm>
            <a:off x="2786018" y="285716"/>
            <a:ext cx="11501518" cy="968545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900igr.net/up/datas/139666/017.jpg"/>
          <p:cNvPicPr>
            <a:picLocks noChangeAspect="1" noChangeArrowheads="1"/>
          </p:cNvPicPr>
          <p:nvPr/>
        </p:nvPicPr>
        <p:blipFill>
          <a:blip r:embed="rId2">
            <a:lum bright="30000" contrast="20000"/>
          </a:blip>
          <a:srcRect l="8333" t="26772" r="7813" b="9975"/>
          <a:stretch>
            <a:fillRect/>
          </a:stretch>
        </p:blipFill>
        <p:spPr bwMode="auto">
          <a:xfrm>
            <a:off x="6500794" y="1785914"/>
            <a:ext cx="11501518" cy="6965157"/>
          </a:xfrm>
          <a:prstGeom prst="rect">
            <a:avLst/>
          </a:prstGeom>
          <a:noFill/>
          <a:ln w="9525">
            <a:noFill/>
            <a:miter lim="800000"/>
            <a:headEnd/>
            <a:tailEnd/>
          </a:ln>
        </p:spPr>
      </p:pic>
      <p:sp>
        <p:nvSpPr>
          <p:cNvPr id="5123" name="Заголовок 4"/>
          <p:cNvSpPr>
            <a:spLocks noGrp="1"/>
          </p:cNvSpPr>
          <p:nvPr>
            <p:ph type="title"/>
          </p:nvPr>
        </p:nvSpPr>
        <p:spPr>
          <a:xfrm>
            <a:off x="2143076" y="357154"/>
            <a:ext cx="13544584" cy="1143000"/>
          </a:xfrm>
        </p:spPr>
        <p:txBody>
          <a:bodyPr>
            <a:normAutofit/>
          </a:bodyPr>
          <a:lstStyle/>
          <a:p>
            <a:r>
              <a:rPr lang="ru-RU" b="1" dirty="0" smtClean="0"/>
              <a:t>ЭМОЦИОНАЛЬНО-ВОЛЕВАЯ ГОТОВНОСТЬ</a:t>
            </a:r>
            <a:endParaRPr lang="ru-RU" dirty="0" smtClean="0"/>
          </a:p>
        </p:txBody>
      </p:sp>
      <p:pic>
        <p:nvPicPr>
          <p:cNvPr id="5" name="Рисунок 4" descr="free-png.ru-59.png"/>
          <p:cNvPicPr>
            <a:picLocks noChangeAspect="1"/>
          </p:cNvPicPr>
          <p:nvPr/>
        </p:nvPicPr>
        <p:blipFill>
          <a:blip r:embed="rId3"/>
          <a:srcRect l="34250" t="31405" r="38750"/>
          <a:stretch>
            <a:fillRect/>
          </a:stretch>
        </p:blipFill>
        <p:spPr>
          <a:xfrm>
            <a:off x="1785886" y="2428856"/>
            <a:ext cx="2786082" cy="553403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43538" y="714344"/>
            <a:ext cx="8143932" cy="1714500"/>
          </a:xfrm>
        </p:spPr>
        <p:txBody>
          <a:bodyPr>
            <a:normAutofit fontScale="90000"/>
          </a:bodyPr>
          <a:lstStyle/>
          <a:p>
            <a:r>
              <a:rPr lang="ru-RU" b="1" dirty="0" smtClean="0"/>
              <a:t>Психологически подготовленный </a:t>
            </a:r>
            <a:br>
              <a:rPr lang="ru-RU" b="1" dirty="0" smtClean="0"/>
            </a:br>
            <a:r>
              <a:rPr lang="ru-RU" b="1" dirty="0" smtClean="0"/>
              <a:t>к школе ребенок</a:t>
            </a:r>
            <a:r>
              <a:rPr lang="ru-RU" dirty="0" smtClean="0"/>
              <a:t/>
            </a:r>
            <a:br>
              <a:rPr lang="ru-RU" dirty="0" smtClean="0"/>
            </a:br>
            <a:endParaRPr lang="ru-RU" dirty="0"/>
          </a:p>
        </p:txBody>
      </p:sp>
      <p:sp>
        <p:nvSpPr>
          <p:cNvPr id="3" name="TextBox 2"/>
          <p:cNvSpPr txBox="1"/>
          <p:nvPr/>
        </p:nvSpPr>
        <p:spPr>
          <a:xfrm>
            <a:off x="714316" y="3071798"/>
            <a:ext cx="5616624" cy="2380870"/>
          </a:xfrm>
          <a:prstGeom prst="rect">
            <a:avLst/>
          </a:prstGeom>
        </p:spPr>
        <p:style>
          <a:lnRef idx="1">
            <a:schemeClr val="accent4"/>
          </a:lnRef>
          <a:fillRef idx="2">
            <a:schemeClr val="accent4"/>
          </a:fillRef>
          <a:effectRef idx="1">
            <a:schemeClr val="accent4"/>
          </a:effectRef>
          <a:fontRef idx="minor">
            <a:schemeClr val="dk1"/>
          </a:fontRef>
        </p:style>
        <p:txBody>
          <a:bodyPr wrap="square" lIns="163284" tIns="81642" rIns="163284" bIns="81642" rtlCol="0">
            <a:spAutoFit/>
          </a:bodyPr>
          <a:lstStyle/>
          <a:p>
            <a:pPr algn="just"/>
            <a:r>
              <a:rPr lang="ru-RU" sz="3600" dirty="0" smtClean="0"/>
              <a:t>Готов к общению и взаимодействию как со взрослыми, так и со сверстниками</a:t>
            </a:r>
            <a:endParaRPr lang="ru-RU" sz="3600" dirty="0"/>
          </a:p>
        </p:txBody>
      </p:sp>
      <p:sp>
        <p:nvSpPr>
          <p:cNvPr id="4" name="TextBox 3"/>
          <p:cNvSpPr txBox="1"/>
          <p:nvPr/>
        </p:nvSpPr>
        <p:spPr>
          <a:xfrm>
            <a:off x="11858644" y="3286112"/>
            <a:ext cx="5328592" cy="1826872"/>
          </a:xfrm>
          <a:prstGeom prst="rect">
            <a:avLst/>
          </a:prstGeom>
        </p:spPr>
        <p:style>
          <a:lnRef idx="1">
            <a:schemeClr val="accent4"/>
          </a:lnRef>
          <a:fillRef idx="2">
            <a:schemeClr val="accent4"/>
          </a:fillRef>
          <a:effectRef idx="1">
            <a:schemeClr val="accent4"/>
          </a:effectRef>
          <a:fontRef idx="minor">
            <a:schemeClr val="dk1"/>
          </a:fontRef>
        </p:style>
        <p:txBody>
          <a:bodyPr wrap="square" lIns="163284" tIns="81642" rIns="163284" bIns="81642" rtlCol="0">
            <a:spAutoFit/>
          </a:bodyPr>
          <a:lstStyle/>
          <a:p>
            <a:r>
              <a:rPr lang="ru-RU" sz="3600" dirty="0" smtClean="0"/>
              <a:t>Имеет желание идти в школу, вызванное учебными мотивами</a:t>
            </a:r>
            <a:endParaRPr lang="ru-RU" sz="3600" dirty="0"/>
          </a:p>
        </p:txBody>
      </p:sp>
      <p:sp>
        <p:nvSpPr>
          <p:cNvPr id="5" name="TextBox 4"/>
          <p:cNvSpPr txBox="1"/>
          <p:nvPr/>
        </p:nvSpPr>
        <p:spPr>
          <a:xfrm>
            <a:off x="4071902" y="8072458"/>
            <a:ext cx="11665296" cy="1272874"/>
          </a:xfrm>
          <a:prstGeom prst="rect">
            <a:avLst/>
          </a:prstGeom>
        </p:spPr>
        <p:style>
          <a:lnRef idx="1">
            <a:schemeClr val="accent4"/>
          </a:lnRef>
          <a:fillRef idx="2">
            <a:schemeClr val="accent4"/>
          </a:fillRef>
          <a:effectRef idx="1">
            <a:schemeClr val="accent4"/>
          </a:effectRef>
          <a:fontRef idx="minor">
            <a:schemeClr val="dk1"/>
          </a:fontRef>
        </p:style>
        <p:txBody>
          <a:bodyPr wrap="square" lIns="163284" tIns="81642" rIns="163284" bIns="81642" rtlCol="0">
            <a:spAutoFit/>
          </a:bodyPr>
          <a:lstStyle/>
          <a:p>
            <a:r>
              <a:rPr lang="ru-RU" sz="3600" dirty="0" smtClean="0"/>
              <a:t>Имеет широкий кругозор, запас конкретных знаний, понимает основные закономерности</a:t>
            </a:r>
            <a:endParaRPr lang="ru-RU" sz="3600" dirty="0"/>
          </a:p>
        </p:txBody>
      </p:sp>
      <p:sp>
        <p:nvSpPr>
          <p:cNvPr id="6" name="TextBox 5"/>
          <p:cNvSpPr txBox="1"/>
          <p:nvPr/>
        </p:nvSpPr>
        <p:spPr>
          <a:xfrm>
            <a:off x="4857720" y="6643698"/>
            <a:ext cx="9649072" cy="718876"/>
          </a:xfrm>
          <a:prstGeom prst="rect">
            <a:avLst/>
          </a:prstGeom>
        </p:spPr>
        <p:style>
          <a:lnRef idx="1">
            <a:schemeClr val="accent4"/>
          </a:lnRef>
          <a:fillRef idx="2">
            <a:schemeClr val="accent4"/>
          </a:fillRef>
          <a:effectRef idx="1">
            <a:schemeClr val="accent4"/>
          </a:effectRef>
          <a:fontRef idx="minor">
            <a:schemeClr val="dk1"/>
          </a:fontRef>
        </p:style>
        <p:txBody>
          <a:bodyPr wrap="square" lIns="163284" tIns="81642" rIns="163284" bIns="81642" rtlCol="0">
            <a:spAutoFit/>
          </a:bodyPr>
          <a:lstStyle/>
          <a:p>
            <a:r>
              <a:rPr lang="ru-RU" sz="3600" dirty="0" smtClean="0"/>
              <a:t>Умеет контролировать эмоции и поведение</a:t>
            </a:r>
            <a:endParaRPr lang="ru-RU" sz="3600" dirty="0"/>
          </a:p>
        </p:txBody>
      </p:sp>
      <p:grpSp>
        <p:nvGrpSpPr>
          <p:cNvPr id="7" name="Group 2"/>
          <p:cNvGrpSpPr/>
          <p:nvPr/>
        </p:nvGrpSpPr>
        <p:grpSpPr>
          <a:xfrm>
            <a:off x="3000332" y="2000228"/>
            <a:ext cx="650911" cy="650911"/>
            <a:chOff x="0" y="0"/>
            <a:chExt cx="867881" cy="867881"/>
          </a:xfrm>
        </p:grpSpPr>
        <p:grpSp>
          <p:nvGrpSpPr>
            <p:cNvPr id="8" name="Group 3"/>
            <p:cNvGrpSpPr/>
            <p:nvPr/>
          </p:nvGrpSpPr>
          <p:grpSpPr>
            <a:xfrm>
              <a:off x="1936" y="0"/>
              <a:ext cx="864008" cy="867881"/>
              <a:chOff x="14167" y="0"/>
              <a:chExt cx="6321665" cy="6350000"/>
            </a:xfrm>
          </p:grpSpPr>
          <p:sp>
            <p:nvSpPr>
              <p:cNvPr id="10"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9" name="TextBox 5"/>
            <p:cNvSpPr txBox="1"/>
            <p:nvPr/>
          </p:nvSpPr>
          <p:spPr>
            <a:xfrm>
              <a:off x="230866" y="198882"/>
              <a:ext cx="424825" cy="507844"/>
            </a:xfrm>
            <a:prstGeom prst="rect">
              <a:avLst/>
            </a:prstGeom>
          </p:spPr>
          <p:txBody>
            <a:bodyPr lIns="0" tIns="0" rIns="0" bIns="0" rtlCol="0" anchor="t">
              <a:spAutoFit/>
            </a:bodyPr>
            <a:lstStyle/>
            <a:p>
              <a:pPr algn="ctr">
                <a:lnSpc>
                  <a:spcPts val="2911"/>
                </a:lnSpc>
              </a:pPr>
              <a:r>
                <a:rPr lang="en-US" sz="2647" dirty="0">
                  <a:solidFill>
                    <a:srgbClr val="FFFFFF"/>
                  </a:solidFill>
                  <a:latin typeface="Clear Sans Regular Bold"/>
                </a:rPr>
                <a:t>1</a:t>
              </a:r>
            </a:p>
          </p:txBody>
        </p:sp>
      </p:grpSp>
      <p:grpSp>
        <p:nvGrpSpPr>
          <p:cNvPr id="11" name="Group 6"/>
          <p:cNvGrpSpPr/>
          <p:nvPr/>
        </p:nvGrpSpPr>
        <p:grpSpPr>
          <a:xfrm>
            <a:off x="14144660" y="2428856"/>
            <a:ext cx="650911" cy="650911"/>
            <a:chOff x="0" y="0"/>
            <a:chExt cx="867881" cy="867881"/>
          </a:xfrm>
        </p:grpSpPr>
        <p:grpSp>
          <p:nvGrpSpPr>
            <p:cNvPr id="12" name="Group 7"/>
            <p:cNvGrpSpPr/>
            <p:nvPr/>
          </p:nvGrpSpPr>
          <p:grpSpPr>
            <a:xfrm>
              <a:off x="1936" y="0"/>
              <a:ext cx="864008" cy="867881"/>
              <a:chOff x="14167" y="0"/>
              <a:chExt cx="6321665" cy="6350000"/>
            </a:xfrm>
          </p:grpSpPr>
          <p:sp>
            <p:nvSpPr>
              <p:cNvPr id="14"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13" name="TextBox 9"/>
            <p:cNvSpPr txBox="1"/>
            <p:nvPr/>
          </p:nvSpPr>
          <p:spPr>
            <a:xfrm>
              <a:off x="230866" y="204663"/>
              <a:ext cx="424825" cy="507844"/>
            </a:xfrm>
            <a:prstGeom prst="rect">
              <a:avLst/>
            </a:prstGeom>
          </p:spPr>
          <p:txBody>
            <a:bodyPr lIns="0" tIns="0" rIns="0" bIns="0" rtlCol="0" anchor="t">
              <a:spAutoFit/>
            </a:bodyPr>
            <a:lstStyle/>
            <a:p>
              <a:pPr algn="ctr">
                <a:lnSpc>
                  <a:spcPts val="2911"/>
                </a:lnSpc>
              </a:pPr>
              <a:r>
                <a:rPr lang="en-US" sz="2647">
                  <a:solidFill>
                    <a:srgbClr val="FFFFFF"/>
                  </a:solidFill>
                  <a:latin typeface="Clear Sans Regular Bold"/>
                </a:rPr>
                <a:t>2</a:t>
              </a:r>
            </a:p>
          </p:txBody>
        </p:sp>
      </p:grpSp>
      <p:grpSp>
        <p:nvGrpSpPr>
          <p:cNvPr id="15" name="Group 10"/>
          <p:cNvGrpSpPr/>
          <p:nvPr/>
        </p:nvGrpSpPr>
        <p:grpSpPr>
          <a:xfrm>
            <a:off x="9215438" y="5572128"/>
            <a:ext cx="650911" cy="650911"/>
            <a:chOff x="0" y="0"/>
            <a:chExt cx="867881" cy="867881"/>
          </a:xfrm>
        </p:grpSpPr>
        <p:grpSp>
          <p:nvGrpSpPr>
            <p:cNvPr id="16" name="Group 11"/>
            <p:cNvGrpSpPr/>
            <p:nvPr/>
          </p:nvGrpSpPr>
          <p:grpSpPr>
            <a:xfrm>
              <a:off x="1936" y="0"/>
              <a:ext cx="864008" cy="867881"/>
              <a:chOff x="14167" y="0"/>
              <a:chExt cx="6321665" cy="6350000"/>
            </a:xfrm>
          </p:grpSpPr>
          <p:sp>
            <p:nvSpPr>
              <p:cNvPr id="18"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17" name="TextBox 13"/>
            <p:cNvSpPr txBox="1"/>
            <p:nvPr/>
          </p:nvSpPr>
          <p:spPr>
            <a:xfrm>
              <a:off x="230866" y="204663"/>
              <a:ext cx="424825" cy="507844"/>
            </a:xfrm>
            <a:prstGeom prst="rect">
              <a:avLst/>
            </a:prstGeom>
          </p:spPr>
          <p:txBody>
            <a:bodyPr lIns="0" tIns="0" rIns="0" bIns="0" rtlCol="0" anchor="t">
              <a:spAutoFit/>
            </a:bodyPr>
            <a:lstStyle/>
            <a:p>
              <a:pPr algn="ctr">
                <a:lnSpc>
                  <a:spcPts val="2911"/>
                </a:lnSpc>
              </a:pPr>
              <a:r>
                <a:rPr lang="en-US" sz="2647">
                  <a:solidFill>
                    <a:srgbClr val="FFFFFF"/>
                  </a:solidFill>
                  <a:latin typeface="Clear Sans Regular Bold"/>
                </a:rPr>
                <a:t>3</a:t>
              </a:r>
            </a:p>
          </p:txBody>
        </p:sp>
      </p:grpSp>
      <p:grpSp>
        <p:nvGrpSpPr>
          <p:cNvPr id="19" name="Group 14"/>
          <p:cNvGrpSpPr/>
          <p:nvPr/>
        </p:nvGrpSpPr>
        <p:grpSpPr>
          <a:xfrm>
            <a:off x="3286084" y="8358210"/>
            <a:ext cx="648006" cy="650911"/>
            <a:chOff x="1942" y="0"/>
            <a:chExt cx="864008" cy="867881"/>
          </a:xfrm>
        </p:grpSpPr>
        <p:grpSp>
          <p:nvGrpSpPr>
            <p:cNvPr id="20" name="Group 15"/>
            <p:cNvGrpSpPr/>
            <p:nvPr/>
          </p:nvGrpSpPr>
          <p:grpSpPr>
            <a:xfrm>
              <a:off x="1942" y="0"/>
              <a:ext cx="864008" cy="867881"/>
              <a:chOff x="14206" y="0"/>
              <a:chExt cx="6321665" cy="6350000"/>
            </a:xfrm>
          </p:grpSpPr>
          <p:sp>
            <p:nvSpPr>
              <p:cNvPr id="22" name="Freeform 16"/>
              <p:cNvSpPr/>
              <p:nvPr/>
            </p:nvSpPr>
            <p:spPr>
              <a:xfrm>
                <a:off x="14206"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21" name="TextBox 17"/>
            <p:cNvSpPr txBox="1"/>
            <p:nvPr/>
          </p:nvSpPr>
          <p:spPr>
            <a:xfrm>
              <a:off x="230866" y="204663"/>
              <a:ext cx="424825" cy="507844"/>
            </a:xfrm>
            <a:prstGeom prst="rect">
              <a:avLst/>
            </a:prstGeom>
          </p:spPr>
          <p:txBody>
            <a:bodyPr lIns="0" tIns="0" rIns="0" bIns="0" rtlCol="0" anchor="t">
              <a:spAutoFit/>
            </a:bodyPr>
            <a:lstStyle/>
            <a:p>
              <a:pPr algn="ctr">
                <a:lnSpc>
                  <a:spcPts val="2911"/>
                </a:lnSpc>
              </a:pPr>
              <a:r>
                <a:rPr lang="en-US" sz="2647" dirty="0">
                  <a:solidFill>
                    <a:srgbClr val="FFFFFF"/>
                  </a:solidFill>
                  <a:latin typeface="Clear Sans Regular Bold"/>
                </a:rPr>
                <a:t>4</a:t>
              </a:r>
            </a:p>
          </p:txBody>
        </p:sp>
      </p:grpSp>
      <p:pic>
        <p:nvPicPr>
          <p:cNvPr id="23" name="Рисунок 22" descr="340-3409749_28-collection-of-school-uniform-clipart-png-school.png"/>
          <p:cNvPicPr>
            <a:picLocks noChangeAspect="1"/>
          </p:cNvPicPr>
          <p:nvPr/>
        </p:nvPicPr>
        <p:blipFill>
          <a:blip r:embed="rId2">
            <a:lum bright="10000"/>
          </a:blip>
          <a:srcRect l="7267" t="7608" r="35174" b="7608"/>
          <a:stretch>
            <a:fillRect/>
          </a:stretch>
        </p:blipFill>
        <p:spPr>
          <a:xfrm>
            <a:off x="6857984" y="2571732"/>
            <a:ext cx="4714908" cy="3714776"/>
          </a:xfrm>
          <a:prstGeom prst="rect">
            <a:avLst/>
          </a:prstGeom>
        </p:spPr>
      </p:pic>
      <p:grpSp>
        <p:nvGrpSpPr>
          <p:cNvPr id="24" name="Group 10"/>
          <p:cNvGrpSpPr/>
          <p:nvPr/>
        </p:nvGrpSpPr>
        <p:grpSpPr>
          <a:xfrm>
            <a:off x="4000464" y="6643698"/>
            <a:ext cx="650911" cy="650911"/>
            <a:chOff x="0" y="0"/>
            <a:chExt cx="867881" cy="867881"/>
          </a:xfrm>
        </p:grpSpPr>
        <p:grpSp>
          <p:nvGrpSpPr>
            <p:cNvPr id="25" name="Group 11"/>
            <p:cNvGrpSpPr/>
            <p:nvPr/>
          </p:nvGrpSpPr>
          <p:grpSpPr>
            <a:xfrm>
              <a:off x="1936" y="0"/>
              <a:ext cx="864008" cy="867881"/>
              <a:chOff x="14167" y="0"/>
              <a:chExt cx="6321665" cy="6350000"/>
            </a:xfrm>
          </p:grpSpPr>
          <p:sp>
            <p:nvSpPr>
              <p:cNvPr id="27"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26" name="TextBox 13"/>
            <p:cNvSpPr txBox="1"/>
            <p:nvPr/>
          </p:nvSpPr>
          <p:spPr>
            <a:xfrm>
              <a:off x="230866" y="204663"/>
              <a:ext cx="424825" cy="507844"/>
            </a:xfrm>
            <a:prstGeom prst="rect">
              <a:avLst/>
            </a:prstGeom>
          </p:spPr>
          <p:txBody>
            <a:bodyPr lIns="0" tIns="0" rIns="0" bIns="0" rtlCol="0" anchor="t">
              <a:spAutoFit/>
            </a:bodyPr>
            <a:lstStyle/>
            <a:p>
              <a:pPr algn="ctr">
                <a:lnSpc>
                  <a:spcPts val="2911"/>
                </a:lnSpc>
              </a:pPr>
              <a:r>
                <a:rPr lang="en-US" sz="2647">
                  <a:solidFill>
                    <a:srgbClr val="FFFFFF"/>
                  </a:solidFill>
                  <a:latin typeface="Clear Sans Regular Bold"/>
                </a:rPr>
                <a:t>3</a:t>
              </a:r>
            </a:p>
          </p:txBody>
        </p:sp>
      </p:grpSp>
    </p:spTree>
    <p:extLst>
      <p:ext uri="{BB962C8B-B14F-4D97-AF65-F5344CB8AC3E}">
        <p14:creationId xmlns="" xmlns:p14="http://schemas.microsoft.com/office/powerpoint/2010/main" val="2945214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7654" y="7715268"/>
            <a:ext cx="13522760" cy="1642206"/>
          </a:xfrm>
          <a:prstGeom prst="rect">
            <a:avLst/>
          </a:prstGeom>
          <a:noFill/>
          <a:effectLst>
            <a:softEdge rad="63500"/>
          </a:effectLst>
        </p:spPr>
        <p:txBody>
          <a:bodyPr wrap="square" lIns="163284" tIns="81642" rIns="163284" bIns="81642">
            <a:spAutoFit/>
          </a:bodyPr>
          <a:lstStyle/>
          <a:p>
            <a:pPr algn="just"/>
            <a:r>
              <a:rPr lang="ru-RU" sz="2400" b="1" i="1" u="sng" dirty="0" smtClean="0">
                <a:effectLst/>
                <a:latin typeface="+mj-lt"/>
              </a:rPr>
              <a:t>Четвертый показатель </a:t>
            </a:r>
            <a:r>
              <a:rPr lang="ru-RU" sz="2400" b="1" dirty="0" smtClean="0">
                <a:effectLst/>
                <a:latin typeface="+mj-lt"/>
              </a:rPr>
              <a:t>– умение ребенка принимать помощь. Умеет ли он попросить помощь, умеет ли он сказать «я не понял», «я не знаю»? До тех пор, пока ребенок не умеет всего этого, ему будет очень сложно учиться…</a:t>
            </a:r>
            <a:endParaRPr lang="ru-RU" sz="2400" dirty="0" smtClean="0">
              <a:latin typeface="+mj-lt"/>
            </a:endParaRPr>
          </a:p>
          <a:p>
            <a:endParaRPr lang="ru-RU" sz="2400" dirty="0">
              <a:latin typeface="+mj-lt"/>
            </a:endParaRPr>
          </a:p>
        </p:txBody>
      </p:sp>
      <p:sp>
        <p:nvSpPr>
          <p:cNvPr id="3" name="Прямоугольник 2"/>
          <p:cNvSpPr/>
          <p:nvPr/>
        </p:nvSpPr>
        <p:spPr>
          <a:xfrm>
            <a:off x="452158" y="247419"/>
            <a:ext cx="17137904" cy="780432"/>
          </a:xfrm>
          <a:prstGeom prst="rect">
            <a:avLst/>
          </a:prstGeom>
        </p:spPr>
        <p:txBody>
          <a:bodyPr wrap="square" lIns="163284" tIns="81642" rIns="163284" bIns="81642">
            <a:spAutoFit/>
          </a:bodyPr>
          <a:lstStyle/>
          <a:p>
            <a:pPr lvl="0" algn="ctr"/>
            <a:r>
              <a:rPr lang="ru-RU" sz="4000" b="1" dirty="0" smtClean="0"/>
              <a:t>Умения </a:t>
            </a:r>
            <a:r>
              <a:rPr lang="ru-RU" sz="4000" b="1" dirty="0"/>
              <a:t>будущего первоклассника</a:t>
            </a:r>
            <a:endParaRPr lang="ru-RU" sz="1200" dirty="0"/>
          </a:p>
        </p:txBody>
      </p:sp>
      <p:sp>
        <p:nvSpPr>
          <p:cNvPr id="4" name="Прямоугольник 3"/>
          <p:cNvSpPr/>
          <p:nvPr/>
        </p:nvSpPr>
        <p:spPr>
          <a:xfrm>
            <a:off x="4143340" y="1714476"/>
            <a:ext cx="13617186" cy="1642206"/>
          </a:xfrm>
          <a:prstGeom prst="rect">
            <a:avLst/>
          </a:prstGeom>
          <a:noFill/>
          <a:effectLst>
            <a:softEdge rad="63500"/>
          </a:effectLst>
        </p:spPr>
        <p:txBody>
          <a:bodyPr wrap="square" lIns="163284" tIns="81642" rIns="163284" bIns="81642">
            <a:spAutoFit/>
          </a:bodyPr>
          <a:lstStyle/>
          <a:p>
            <a:pPr lvl="0" algn="just"/>
            <a:r>
              <a:rPr lang="ru-RU" sz="2400" b="1" i="1" u="sng" dirty="0">
                <a:latin typeface="+mj-lt"/>
              </a:rPr>
              <a:t>Самый главный показатель готовности к школе</a:t>
            </a:r>
            <a:r>
              <a:rPr lang="ru-RU" sz="2400" b="1" dirty="0">
                <a:latin typeface="+mj-lt"/>
              </a:rPr>
              <a:t> – умение ребенка принять инструкцию, услышать и понять, что от него хотят. А инструкция – это любое задание, любая просьба к ребенку. Если вы попросили ребенка что-то сделать, но он не слышит просьбу или слышит только ее часть, значит, он пока не умеет воспринимать инструкцию.</a:t>
            </a:r>
            <a:endParaRPr lang="ru-RU" sz="2400" dirty="0">
              <a:latin typeface="+mj-lt"/>
            </a:endParaRPr>
          </a:p>
        </p:txBody>
      </p:sp>
      <p:sp>
        <p:nvSpPr>
          <p:cNvPr id="5" name="Прямоугольник 4"/>
          <p:cNvSpPr/>
          <p:nvPr/>
        </p:nvSpPr>
        <p:spPr>
          <a:xfrm>
            <a:off x="4286215" y="3778545"/>
            <a:ext cx="13498743" cy="1642206"/>
          </a:xfrm>
          <a:prstGeom prst="rect">
            <a:avLst/>
          </a:prstGeom>
          <a:noFill/>
          <a:effectLst>
            <a:softEdge rad="63500"/>
          </a:effectLst>
        </p:spPr>
        <p:txBody>
          <a:bodyPr wrap="square" lIns="163284" tIns="81642" rIns="163284" bIns="81642">
            <a:spAutoFit/>
          </a:bodyPr>
          <a:lstStyle/>
          <a:p>
            <a:pPr lvl="0" algn="just"/>
            <a:r>
              <a:rPr lang="ru-RU" sz="2400" b="1" i="1" u="sng" dirty="0">
                <a:latin typeface="+mj-lt"/>
              </a:rPr>
              <a:t>Второй показатель: </a:t>
            </a:r>
            <a:r>
              <a:rPr lang="ru-RU" sz="2400" b="1" dirty="0">
                <a:latin typeface="+mj-lt"/>
              </a:rPr>
              <a:t>умеет ли ребенок элементарно спланировать свою работу. Попросите его сложить мозаику по рисунку и посмотрите внимательно, как он это сделает: просто так будет брать фигурки или положит перед собой рисунок, отберет нужные цвета, нужные фигурки? Какое-то элементарное планирование есть? Если нет, то учиться ему будет очень трудно. </a:t>
            </a:r>
            <a:endParaRPr lang="ru-RU" sz="2400" dirty="0">
              <a:latin typeface="+mj-lt"/>
            </a:endParaRPr>
          </a:p>
        </p:txBody>
      </p:sp>
      <p:sp>
        <p:nvSpPr>
          <p:cNvPr id="6" name="Прямоугольник 5"/>
          <p:cNvSpPr/>
          <p:nvPr/>
        </p:nvSpPr>
        <p:spPr>
          <a:xfrm>
            <a:off x="4286216" y="6000756"/>
            <a:ext cx="13499166" cy="903542"/>
          </a:xfrm>
          <a:prstGeom prst="rect">
            <a:avLst/>
          </a:prstGeom>
          <a:noFill/>
          <a:effectLst>
            <a:softEdge rad="63500"/>
          </a:effectLst>
        </p:spPr>
        <p:txBody>
          <a:bodyPr wrap="square" lIns="163284" tIns="81642" rIns="163284" bIns="81642">
            <a:spAutoFit/>
          </a:bodyPr>
          <a:lstStyle/>
          <a:p>
            <a:pPr lvl="0" algn="just"/>
            <a:r>
              <a:rPr lang="ru-RU" sz="2400" b="1" i="1" u="sng" dirty="0">
                <a:latin typeface="+mj-lt"/>
              </a:rPr>
              <a:t>Третий показатель </a:t>
            </a:r>
            <a:r>
              <a:rPr lang="ru-RU" sz="2400" b="1" dirty="0">
                <a:latin typeface="+mj-lt"/>
              </a:rPr>
              <a:t>– умение исправлять то, что он делает неправильно. Если ребенок сделал задание кое-как и результат его не интересует, значит, этого компонента деятельности нет. </a:t>
            </a:r>
            <a:endParaRPr lang="ru-RU" sz="2400" dirty="0">
              <a:latin typeface="+mj-lt"/>
            </a:endParaRPr>
          </a:p>
        </p:txBody>
      </p:sp>
      <p:pic>
        <p:nvPicPr>
          <p:cNvPr id="7" name="Рисунок 6" descr="free-png.ru-59.png"/>
          <p:cNvPicPr>
            <a:picLocks noChangeAspect="1"/>
          </p:cNvPicPr>
          <p:nvPr/>
        </p:nvPicPr>
        <p:blipFill>
          <a:blip r:embed="rId2">
            <a:lum bright="10000"/>
          </a:blip>
          <a:srcRect l="60500" t="32290" b="-4900"/>
          <a:stretch>
            <a:fillRect/>
          </a:stretch>
        </p:blipFill>
        <p:spPr>
          <a:xfrm>
            <a:off x="214250" y="2428856"/>
            <a:ext cx="3762368" cy="5857916"/>
          </a:xfrm>
          <a:prstGeom prst="rect">
            <a:avLst/>
          </a:prstGeom>
        </p:spPr>
      </p:pic>
    </p:spTree>
    <p:extLst>
      <p:ext uri="{BB962C8B-B14F-4D97-AF65-F5344CB8AC3E}">
        <p14:creationId xmlns="" xmlns:p14="http://schemas.microsoft.com/office/powerpoint/2010/main" val="64913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2285952" y="6572260"/>
            <a:ext cx="7143799" cy="2571768"/>
          </a:xfrm>
          <a:prstGeom prst="rect">
            <a:avLst/>
          </a:prstGeom>
        </p:spPr>
      </p:pic>
      <p:pic>
        <p:nvPicPr>
          <p:cNvPr id="11" name="Picture 6"/>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1001388" y="4643434"/>
            <a:ext cx="6908447" cy="2487041"/>
          </a:xfrm>
          <a:prstGeom prst="rect">
            <a:avLst/>
          </a:prstGeom>
        </p:spPr>
      </p:pic>
      <p:pic>
        <p:nvPicPr>
          <p:cNvPr id="10" name="Picture 6"/>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357258" y="2786046"/>
            <a:ext cx="6313130" cy="2272727"/>
          </a:xfrm>
          <a:prstGeom prst="rect">
            <a:avLst/>
          </a:prstGeom>
        </p:spPr>
      </p:pic>
      <p:pic>
        <p:nvPicPr>
          <p:cNvPr id="9" name="Picture 6"/>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0858512" y="1500162"/>
            <a:ext cx="6313130" cy="2272727"/>
          </a:xfrm>
          <a:prstGeom prst="rect">
            <a:avLst/>
          </a:prstGeom>
        </p:spPr>
      </p:pic>
      <p:sp>
        <p:nvSpPr>
          <p:cNvPr id="2" name="Прямоугольник 1"/>
          <p:cNvSpPr/>
          <p:nvPr/>
        </p:nvSpPr>
        <p:spPr>
          <a:xfrm>
            <a:off x="359024" y="174948"/>
            <a:ext cx="17425936" cy="780432"/>
          </a:xfrm>
          <a:prstGeom prst="rect">
            <a:avLst/>
          </a:prstGeom>
        </p:spPr>
        <p:txBody>
          <a:bodyPr wrap="square" lIns="163284" tIns="81642" rIns="163284" bIns="81642">
            <a:spAutoFit/>
          </a:bodyPr>
          <a:lstStyle/>
          <a:p>
            <a:pPr algn="ctr" defTabSz="1632844">
              <a:defRPr/>
            </a:pPr>
            <a:r>
              <a:rPr lang="ru-RU" sz="4000" b="1" dirty="0" smtClean="0"/>
              <a:t>Готовы ли родители к школе?</a:t>
            </a:r>
          </a:p>
        </p:txBody>
      </p:sp>
      <p:sp>
        <p:nvSpPr>
          <p:cNvPr id="4" name="Прямоугольник 3"/>
          <p:cNvSpPr/>
          <p:nvPr/>
        </p:nvSpPr>
        <p:spPr>
          <a:xfrm>
            <a:off x="503040" y="1363080"/>
            <a:ext cx="17281920" cy="1703761"/>
          </a:xfrm>
          <a:prstGeom prst="rect">
            <a:avLst/>
          </a:prstGeom>
        </p:spPr>
        <p:txBody>
          <a:bodyPr wrap="square" lIns="163284" tIns="81642" rIns="163284" bIns="81642">
            <a:spAutoFit/>
          </a:bodyPr>
          <a:lstStyle/>
          <a:p>
            <a:pPr marL="612317" indent="-612317">
              <a:buClr>
                <a:srgbClr val="F0A22E"/>
              </a:buClr>
              <a:buSzPct val="70000"/>
              <a:defRPr/>
            </a:pPr>
            <a:r>
              <a:rPr lang="ru-RU" sz="5000" b="1" dirty="0" smtClean="0">
                <a:solidFill>
                  <a:srgbClr val="4E3B30"/>
                </a:solidFill>
                <a:latin typeface="+mj-lt"/>
                <a:cs typeface="Arial" pitchFamily="34" charset="0"/>
              </a:rPr>
              <a:t>Да, если готовы…</a:t>
            </a:r>
          </a:p>
          <a:p>
            <a:pPr marL="612317" indent="-612317">
              <a:buClr>
                <a:srgbClr val="F0A22E"/>
              </a:buClr>
              <a:buSzPct val="70000"/>
              <a:defRPr/>
            </a:pPr>
            <a:endParaRPr lang="ru-RU" sz="5000" b="1" dirty="0" smtClean="0">
              <a:solidFill>
                <a:srgbClr val="4E3B30"/>
              </a:solidFill>
              <a:latin typeface="+mj-lt"/>
              <a:cs typeface="Arial" pitchFamily="34" charset="0"/>
            </a:endParaRPr>
          </a:p>
        </p:txBody>
      </p:sp>
      <p:sp>
        <p:nvSpPr>
          <p:cNvPr id="5" name="Прямоугольник 4"/>
          <p:cNvSpPr/>
          <p:nvPr/>
        </p:nvSpPr>
        <p:spPr>
          <a:xfrm>
            <a:off x="11215702" y="1500162"/>
            <a:ext cx="5572132" cy="1384995"/>
          </a:xfrm>
          <a:prstGeom prst="rect">
            <a:avLst/>
          </a:prstGeom>
        </p:spPr>
        <p:txBody>
          <a:bodyPr wrap="square">
            <a:spAutoFit/>
          </a:bodyPr>
          <a:lstStyle/>
          <a:p>
            <a:pPr marL="612317" indent="-612317" algn="ctr">
              <a:buClr>
                <a:srgbClr val="F0A22E"/>
              </a:buClr>
              <a:buSzPct val="70000"/>
              <a:defRPr/>
            </a:pPr>
            <a:r>
              <a:rPr lang="ru-RU" sz="2800" b="1" dirty="0" smtClean="0">
                <a:solidFill>
                  <a:schemeClr val="bg1"/>
                </a:solidFill>
                <a:cs typeface="Arial" pitchFamily="34" charset="0"/>
              </a:rPr>
              <a:t>Жертвовать своим личным временем </a:t>
            </a:r>
          </a:p>
          <a:p>
            <a:pPr marL="612317" indent="-612317" algn="ctr">
              <a:buClr>
                <a:srgbClr val="F0A22E"/>
              </a:buClr>
              <a:buSzPct val="70000"/>
              <a:defRPr/>
            </a:pPr>
            <a:r>
              <a:rPr lang="ru-RU" sz="2800" b="1" dirty="0" smtClean="0">
                <a:solidFill>
                  <a:schemeClr val="bg1"/>
                </a:solidFill>
                <a:cs typeface="Arial" pitchFamily="34" charset="0"/>
              </a:rPr>
              <a:t>и некоторыми привычками</a:t>
            </a:r>
          </a:p>
        </p:txBody>
      </p:sp>
      <p:sp>
        <p:nvSpPr>
          <p:cNvPr id="6" name="Прямоугольник 5"/>
          <p:cNvSpPr/>
          <p:nvPr/>
        </p:nvSpPr>
        <p:spPr>
          <a:xfrm>
            <a:off x="11144264" y="4786310"/>
            <a:ext cx="6500858" cy="1200329"/>
          </a:xfrm>
          <a:prstGeom prst="rect">
            <a:avLst/>
          </a:prstGeom>
        </p:spPr>
        <p:txBody>
          <a:bodyPr wrap="square">
            <a:spAutoFit/>
          </a:bodyPr>
          <a:lstStyle/>
          <a:p>
            <a:pPr marL="612317" indent="-612317" algn="ctr">
              <a:buClr>
                <a:srgbClr val="F0A22E"/>
              </a:buClr>
              <a:buSzPct val="70000"/>
              <a:defRPr/>
            </a:pPr>
            <a:r>
              <a:rPr lang="ru-RU" sz="2400" b="1" dirty="0" smtClean="0">
                <a:solidFill>
                  <a:schemeClr val="bg1"/>
                </a:solidFill>
                <a:cs typeface="Arial" pitchFamily="34" charset="0"/>
              </a:rPr>
              <a:t>Сдерживать свои эмоции, не кричать,</a:t>
            </a:r>
          </a:p>
          <a:p>
            <a:pPr marL="612317" indent="-612317" algn="ctr">
              <a:buClr>
                <a:srgbClr val="F0A22E"/>
              </a:buClr>
              <a:buSzPct val="70000"/>
              <a:defRPr/>
            </a:pPr>
            <a:r>
              <a:rPr lang="ru-RU" sz="2400" b="1" dirty="0" smtClean="0">
                <a:solidFill>
                  <a:schemeClr val="bg1"/>
                </a:solidFill>
                <a:cs typeface="Arial" pitchFamily="34" charset="0"/>
              </a:rPr>
              <a:t>   не обижать, не унижать. </a:t>
            </a:r>
          </a:p>
          <a:p>
            <a:pPr marL="612317" indent="-612317" algn="ctr">
              <a:buClr>
                <a:srgbClr val="F0A22E"/>
              </a:buClr>
              <a:buSzPct val="70000"/>
              <a:defRPr/>
            </a:pPr>
            <a:r>
              <a:rPr lang="ru-RU" sz="2400" b="1" dirty="0" smtClean="0">
                <a:solidFill>
                  <a:schemeClr val="bg1"/>
                </a:solidFill>
                <a:cs typeface="Arial" pitchFamily="34" charset="0"/>
              </a:rPr>
              <a:t>Не наказывать без причины.</a:t>
            </a:r>
          </a:p>
        </p:txBody>
      </p:sp>
      <p:sp>
        <p:nvSpPr>
          <p:cNvPr id="7" name="Прямоугольник 6"/>
          <p:cNvSpPr/>
          <p:nvPr/>
        </p:nvSpPr>
        <p:spPr>
          <a:xfrm>
            <a:off x="2214514" y="3000360"/>
            <a:ext cx="4500594" cy="954107"/>
          </a:xfrm>
          <a:prstGeom prst="rect">
            <a:avLst/>
          </a:prstGeom>
        </p:spPr>
        <p:txBody>
          <a:bodyPr wrap="square">
            <a:spAutoFit/>
          </a:bodyPr>
          <a:lstStyle/>
          <a:p>
            <a:pPr marL="612317" indent="-612317" algn="ctr">
              <a:buClr>
                <a:srgbClr val="F0A22E"/>
              </a:buClr>
              <a:buSzPct val="70000"/>
              <a:defRPr/>
            </a:pPr>
            <a:r>
              <a:rPr lang="ru-RU" sz="2800" b="1" dirty="0" smtClean="0">
                <a:solidFill>
                  <a:schemeClr val="bg1"/>
                </a:solidFill>
                <a:cs typeface="Arial" pitchFamily="34" charset="0"/>
              </a:rPr>
              <a:t>Не сравнивать своего</a:t>
            </a:r>
          </a:p>
          <a:p>
            <a:pPr marL="612317" indent="-612317" algn="ctr">
              <a:buClr>
                <a:srgbClr val="F0A22E"/>
              </a:buClr>
              <a:buSzPct val="70000"/>
              <a:defRPr/>
            </a:pPr>
            <a:r>
              <a:rPr lang="ru-RU" sz="2800" b="1" dirty="0" smtClean="0">
                <a:solidFill>
                  <a:schemeClr val="bg1"/>
                </a:solidFill>
                <a:cs typeface="Arial" pitchFamily="34" charset="0"/>
              </a:rPr>
              <a:t>ребёнка с другими</a:t>
            </a:r>
          </a:p>
        </p:txBody>
      </p:sp>
      <p:sp>
        <p:nvSpPr>
          <p:cNvPr id="8" name="Прямоугольник 7"/>
          <p:cNvSpPr/>
          <p:nvPr/>
        </p:nvSpPr>
        <p:spPr>
          <a:xfrm>
            <a:off x="2500266" y="6715136"/>
            <a:ext cx="6643734" cy="1200329"/>
          </a:xfrm>
          <a:prstGeom prst="rect">
            <a:avLst/>
          </a:prstGeom>
        </p:spPr>
        <p:txBody>
          <a:bodyPr wrap="square">
            <a:spAutoFit/>
          </a:bodyPr>
          <a:lstStyle/>
          <a:p>
            <a:pPr marL="612317" indent="-612317" algn="ctr">
              <a:buClr>
                <a:srgbClr val="F0A22E"/>
              </a:buClr>
              <a:buSzPct val="70000"/>
              <a:defRPr/>
            </a:pPr>
            <a:r>
              <a:rPr lang="ru-RU" sz="2400" b="1" dirty="0" smtClean="0">
                <a:solidFill>
                  <a:schemeClr val="bg1"/>
                </a:solidFill>
                <a:cs typeface="Arial" pitchFamily="34" charset="0"/>
              </a:rPr>
              <a:t>Быть щедрым на похвалу за достигнутые успехи, </a:t>
            </a:r>
          </a:p>
          <a:p>
            <a:pPr marL="612317" indent="-612317" algn="ctr">
              <a:buClr>
                <a:srgbClr val="F0A22E"/>
              </a:buClr>
              <a:buSzPct val="70000"/>
              <a:defRPr/>
            </a:pPr>
            <a:r>
              <a:rPr lang="ru-RU" sz="2400" b="1" dirty="0" smtClean="0">
                <a:solidFill>
                  <a:schemeClr val="bg1"/>
                </a:solidFill>
                <a:cs typeface="Arial" pitchFamily="34" charset="0"/>
              </a:rPr>
              <a:t>всегда встречать ребёнка из школы с улыбкой</a:t>
            </a:r>
            <a:endParaRPr lang="ru-RU" sz="2400" b="1" dirty="0">
              <a:solidFill>
                <a:schemeClr val="bg1"/>
              </a:solidFill>
              <a:cs typeface="Arial" pitchFamily="34" charset="0"/>
            </a:endParaRPr>
          </a:p>
        </p:txBody>
      </p:sp>
    </p:spTree>
    <p:extLst>
      <p:ext uri="{BB962C8B-B14F-4D97-AF65-F5344CB8AC3E}">
        <p14:creationId xmlns="" xmlns:p14="http://schemas.microsoft.com/office/powerpoint/2010/main" val="106038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715770" y="3342579"/>
            <a:ext cx="6563309" cy="875703"/>
            <a:chOff x="0" y="0"/>
            <a:chExt cx="14344420" cy="1913890"/>
          </a:xfrm>
        </p:grpSpPr>
        <p:sp>
          <p:nvSpPr>
            <p:cNvPr id="3" name="Freeform 3"/>
            <p:cNvSpPr/>
            <p:nvPr/>
          </p:nvSpPr>
          <p:spPr>
            <a:xfrm>
              <a:off x="0" y="0"/>
              <a:ext cx="14344421" cy="1913890"/>
            </a:xfrm>
            <a:custGeom>
              <a:avLst/>
              <a:gdLst/>
              <a:ahLst/>
              <a:cxnLst/>
              <a:rect l="l" t="t" r="r" b="b"/>
              <a:pathLst>
                <a:path w="14344421" h="1913890">
                  <a:moveTo>
                    <a:pt x="14219960" y="1913890"/>
                  </a:moveTo>
                  <a:lnTo>
                    <a:pt x="124460" y="1913890"/>
                  </a:lnTo>
                  <a:cubicBezTo>
                    <a:pt x="55880" y="1913890"/>
                    <a:pt x="0" y="1858010"/>
                    <a:pt x="0" y="1789430"/>
                  </a:cubicBezTo>
                  <a:lnTo>
                    <a:pt x="0" y="124460"/>
                  </a:lnTo>
                  <a:cubicBezTo>
                    <a:pt x="0" y="55880"/>
                    <a:pt x="55880" y="0"/>
                    <a:pt x="124460" y="0"/>
                  </a:cubicBezTo>
                  <a:lnTo>
                    <a:pt x="14219960" y="0"/>
                  </a:lnTo>
                  <a:cubicBezTo>
                    <a:pt x="14288540" y="0"/>
                    <a:pt x="14344421" y="55880"/>
                    <a:pt x="14344421" y="124460"/>
                  </a:cubicBezTo>
                  <a:lnTo>
                    <a:pt x="14344421" y="1789430"/>
                  </a:lnTo>
                  <a:cubicBezTo>
                    <a:pt x="14344421" y="1858010"/>
                    <a:pt x="14288540" y="1913890"/>
                    <a:pt x="14219960" y="1913890"/>
                  </a:cubicBezTo>
                  <a:close/>
                </a:path>
              </a:pathLst>
            </a:custGeom>
            <a:solidFill>
              <a:srgbClr val="E8E8E8"/>
            </a:solidFill>
          </p:spPr>
        </p:sp>
      </p:grpSp>
      <p:grpSp>
        <p:nvGrpSpPr>
          <p:cNvPr id="4" name="Group 4"/>
          <p:cNvGrpSpPr/>
          <p:nvPr/>
        </p:nvGrpSpPr>
        <p:grpSpPr>
          <a:xfrm>
            <a:off x="9715770" y="5604839"/>
            <a:ext cx="6563309" cy="875703"/>
            <a:chOff x="0" y="0"/>
            <a:chExt cx="14344420" cy="1913890"/>
          </a:xfrm>
        </p:grpSpPr>
        <p:sp>
          <p:nvSpPr>
            <p:cNvPr id="5" name="Freeform 5"/>
            <p:cNvSpPr/>
            <p:nvPr/>
          </p:nvSpPr>
          <p:spPr>
            <a:xfrm>
              <a:off x="0" y="0"/>
              <a:ext cx="14344421" cy="1913890"/>
            </a:xfrm>
            <a:custGeom>
              <a:avLst/>
              <a:gdLst/>
              <a:ahLst/>
              <a:cxnLst/>
              <a:rect l="l" t="t" r="r" b="b"/>
              <a:pathLst>
                <a:path w="14344421" h="1913890">
                  <a:moveTo>
                    <a:pt x="14219960" y="1913890"/>
                  </a:moveTo>
                  <a:lnTo>
                    <a:pt x="124460" y="1913890"/>
                  </a:lnTo>
                  <a:cubicBezTo>
                    <a:pt x="55880" y="1913890"/>
                    <a:pt x="0" y="1858010"/>
                    <a:pt x="0" y="1789430"/>
                  </a:cubicBezTo>
                  <a:lnTo>
                    <a:pt x="0" y="124460"/>
                  </a:lnTo>
                  <a:cubicBezTo>
                    <a:pt x="0" y="55880"/>
                    <a:pt x="55880" y="0"/>
                    <a:pt x="124460" y="0"/>
                  </a:cubicBezTo>
                  <a:lnTo>
                    <a:pt x="14219960" y="0"/>
                  </a:lnTo>
                  <a:cubicBezTo>
                    <a:pt x="14288540" y="0"/>
                    <a:pt x="14344421" y="55880"/>
                    <a:pt x="14344421" y="124460"/>
                  </a:cubicBezTo>
                  <a:lnTo>
                    <a:pt x="14344421" y="1789430"/>
                  </a:lnTo>
                  <a:cubicBezTo>
                    <a:pt x="14344421" y="1858010"/>
                    <a:pt x="14288540" y="1913890"/>
                    <a:pt x="14219960" y="1913890"/>
                  </a:cubicBezTo>
                  <a:close/>
                </a:path>
              </a:pathLst>
            </a:custGeom>
            <a:solidFill>
              <a:srgbClr val="E8E8E8"/>
            </a:solidFill>
          </p:spPr>
        </p:sp>
      </p:grpSp>
      <p:grpSp>
        <p:nvGrpSpPr>
          <p:cNvPr id="6" name="Group 6"/>
          <p:cNvGrpSpPr/>
          <p:nvPr/>
        </p:nvGrpSpPr>
        <p:grpSpPr>
          <a:xfrm>
            <a:off x="9715770" y="4473709"/>
            <a:ext cx="6563309" cy="875703"/>
            <a:chOff x="0" y="0"/>
            <a:chExt cx="14344420" cy="1913890"/>
          </a:xfrm>
        </p:grpSpPr>
        <p:sp>
          <p:nvSpPr>
            <p:cNvPr id="7" name="Freeform 7"/>
            <p:cNvSpPr/>
            <p:nvPr/>
          </p:nvSpPr>
          <p:spPr>
            <a:xfrm>
              <a:off x="0" y="0"/>
              <a:ext cx="14344421" cy="1913890"/>
            </a:xfrm>
            <a:custGeom>
              <a:avLst/>
              <a:gdLst/>
              <a:ahLst/>
              <a:cxnLst/>
              <a:rect l="l" t="t" r="r" b="b"/>
              <a:pathLst>
                <a:path w="14344421" h="1913890">
                  <a:moveTo>
                    <a:pt x="14219960" y="1913890"/>
                  </a:moveTo>
                  <a:lnTo>
                    <a:pt x="124460" y="1913890"/>
                  </a:lnTo>
                  <a:cubicBezTo>
                    <a:pt x="55880" y="1913890"/>
                    <a:pt x="0" y="1858010"/>
                    <a:pt x="0" y="1789430"/>
                  </a:cubicBezTo>
                  <a:lnTo>
                    <a:pt x="0" y="124460"/>
                  </a:lnTo>
                  <a:cubicBezTo>
                    <a:pt x="0" y="55880"/>
                    <a:pt x="55880" y="0"/>
                    <a:pt x="124460" y="0"/>
                  </a:cubicBezTo>
                  <a:lnTo>
                    <a:pt x="14219960" y="0"/>
                  </a:lnTo>
                  <a:cubicBezTo>
                    <a:pt x="14288540" y="0"/>
                    <a:pt x="14344421" y="55880"/>
                    <a:pt x="14344421" y="124460"/>
                  </a:cubicBezTo>
                  <a:lnTo>
                    <a:pt x="14344421" y="1789430"/>
                  </a:lnTo>
                  <a:cubicBezTo>
                    <a:pt x="14344421" y="1858010"/>
                    <a:pt x="14288540" y="1913890"/>
                    <a:pt x="14219960" y="1913890"/>
                  </a:cubicBezTo>
                  <a:close/>
                </a:path>
              </a:pathLst>
            </a:custGeom>
            <a:solidFill>
              <a:srgbClr val="E8E8E8"/>
            </a:solidFill>
          </p:spPr>
        </p:sp>
      </p:grpSp>
      <p:grpSp>
        <p:nvGrpSpPr>
          <p:cNvPr id="8" name="Group 8"/>
          <p:cNvGrpSpPr/>
          <p:nvPr/>
        </p:nvGrpSpPr>
        <p:grpSpPr>
          <a:xfrm>
            <a:off x="9715770" y="6735969"/>
            <a:ext cx="6563309" cy="875703"/>
            <a:chOff x="0" y="0"/>
            <a:chExt cx="14344420" cy="1913890"/>
          </a:xfrm>
        </p:grpSpPr>
        <p:sp>
          <p:nvSpPr>
            <p:cNvPr id="9" name="Freeform 9"/>
            <p:cNvSpPr/>
            <p:nvPr/>
          </p:nvSpPr>
          <p:spPr>
            <a:xfrm>
              <a:off x="0" y="0"/>
              <a:ext cx="14344421" cy="1913890"/>
            </a:xfrm>
            <a:custGeom>
              <a:avLst/>
              <a:gdLst/>
              <a:ahLst/>
              <a:cxnLst/>
              <a:rect l="l" t="t" r="r" b="b"/>
              <a:pathLst>
                <a:path w="14344421" h="1913890">
                  <a:moveTo>
                    <a:pt x="14219960" y="1913890"/>
                  </a:moveTo>
                  <a:lnTo>
                    <a:pt x="124460" y="1913890"/>
                  </a:lnTo>
                  <a:cubicBezTo>
                    <a:pt x="55880" y="1913890"/>
                    <a:pt x="0" y="1858010"/>
                    <a:pt x="0" y="1789430"/>
                  </a:cubicBezTo>
                  <a:lnTo>
                    <a:pt x="0" y="124460"/>
                  </a:lnTo>
                  <a:cubicBezTo>
                    <a:pt x="0" y="55880"/>
                    <a:pt x="55880" y="0"/>
                    <a:pt x="124460" y="0"/>
                  </a:cubicBezTo>
                  <a:lnTo>
                    <a:pt x="14219960" y="0"/>
                  </a:lnTo>
                  <a:cubicBezTo>
                    <a:pt x="14288540" y="0"/>
                    <a:pt x="14344421" y="55880"/>
                    <a:pt x="14344421" y="124460"/>
                  </a:cubicBezTo>
                  <a:lnTo>
                    <a:pt x="14344421" y="1789430"/>
                  </a:lnTo>
                  <a:cubicBezTo>
                    <a:pt x="14344421" y="1858010"/>
                    <a:pt x="14288540" y="1913890"/>
                    <a:pt x="14219960" y="1913890"/>
                  </a:cubicBezTo>
                  <a:close/>
                </a:path>
              </a:pathLst>
            </a:custGeom>
            <a:solidFill>
              <a:srgbClr val="E8E8E8"/>
            </a:solidFill>
          </p:spPr>
        </p:sp>
      </p:grpSp>
      <p:grpSp>
        <p:nvGrpSpPr>
          <p:cNvPr id="10" name="Group 10"/>
          <p:cNvGrpSpPr/>
          <p:nvPr/>
        </p:nvGrpSpPr>
        <p:grpSpPr>
          <a:xfrm>
            <a:off x="9144000" y="3342579"/>
            <a:ext cx="875703" cy="875703"/>
            <a:chOff x="0" y="0"/>
            <a:chExt cx="1913890" cy="1913890"/>
          </a:xfrm>
        </p:grpSpPr>
        <p:sp>
          <p:nvSpPr>
            <p:cNvPr id="11" name="Freeform 11"/>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43C466"/>
            </a:solidFill>
          </p:spPr>
        </p:sp>
      </p:grpSp>
      <p:sp>
        <p:nvSpPr>
          <p:cNvPr id="12" name="TextBox 12"/>
          <p:cNvSpPr txBox="1"/>
          <p:nvPr/>
        </p:nvSpPr>
        <p:spPr>
          <a:xfrm>
            <a:off x="9379481" y="3540293"/>
            <a:ext cx="433316" cy="508850"/>
          </a:xfrm>
          <a:prstGeom prst="rect">
            <a:avLst/>
          </a:prstGeom>
        </p:spPr>
        <p:txBody>
          <a:bodyPr lIns="0" tIns="0" rIns="0" bIns="0" rtlCol="0" anchor="t">
            <a:spAutoFit/>
          </a:bodyPr>
          <a:lstStyle/>
          <a:p>
            <a:pPr algn="ctr">
              <a:lnSpc>
                <a:spcPts val="3960"/>
              </a:lnSpc>
            </a:pPr>
            <a:r>
              <a:rPr lang="en-US" sz="3600">
                <a:solidFill>
                  <a:srgbClr val="FFFFFF"/>
                </a:solidFill>
                <a:latin typeface="Clear Sans Regular Bold"/>
              </a:rPr>
              <a:t>1</a:t>
            </a:r>
          </a:p>
        </p:txBody>
      </p:sp>
      <p:grpSp>
        <p:nvGrpSpPr>
          <p:cNvPr id="13" name="Group 13"/>
          <p:cNvGrpSpPr/>
          <p:nvPr/>
        </p:nvGrpSpPr>
        <p:grpSpPr>
          <a:xfrm>
            <a:off x="9144000" y="5604839"/>
            <a:ext cx="875703" cy="875703"/>
            <a:chOff x="0" y="0"/>
            <a:chExt cx="1913890" cy="1913890"/>
          </a:xfrm>
        </p:grpSpPr>
        <p:sp>
          <p:nvSpPr>
            <p:cNvPr id="14" name="Freeform 14"/>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43C466"/>
            </a:solidFill>
          </p:spPr>
        </p:sp>
      </p:grpSp>
      <p:sp>
        <p:nvSpPr>
          <p:cNvPr id="15" name="TextBox 15"/>
          <p:cNvSpPr txBox="1"/>
          <p:nvPr/>
        </p:nvSpPr>
        <p:spPr>
          <a:xfrm>
            <a:off x="9369956" y="5839177"/>
            <a:ext cx="433316" cy="508850"/>
          </a:xfrm>
          <a:prstGeom prst="rect">
            <a:avLst/>
          </a:prstGeom>
        </p:spPr>
        <p:txBody>
          <a:bodyPr lIns="0" tIns="0" rIns="0" bIns="0" rtlCol="0" anchor="t">
            <a:spAutoFit/>
          </a:bodyPr>
          <a:lstStyle/>
          <a:p>
            <a:pPr algn="ctr">
              <a:lnSpc>
                <a:spcPts val="3960"/>
              </a:lnSpc>
            </a:pPr>
            <a:r>
              <a:rPr lang="en-US" sz="3600">
                <a:solidFill>
                  <a:srgbClr val="FFFFFF"/>
                </a:solidFill>
                <a:latin typeface="Clear Sans Regular Bold"/>
              </a:rPr>
              <a:t>3</a:t>
            </a:r>
          </a:p>
        </p:txBody>
      </p:sp>
      <p:grpSp>
        <p:nvGrpSpPr>
          <p:cNvPr id="16" name="Group 16"/>
          <p:cNvGrpSpPr/>
          <p:nvPr/>
        </p:nvGrpSpPr>
        <p:grpSpPr>
          <a:xfrm>
            <a:off x="9144000" y="4473709"/>
            <a:ext cx="875703" cy="875703"/>
            <a:chOff x="0" y="0"/>
            <a:chExt cx="1913890" cy="1913890"/>
          </a:xfrm>
        </p:grpSpPr>
        <p:sp>
          <p:nvSpPr>
            <p:cNvPr id="17" name="Freeform 17"/>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43C466"/>
            </a:solidFill>
          </p:spPr>
        </p:sp>
      </p:grpSp>
      <p:sp>
        <p:nvSpPr>
          <p:cNvPr id="18" name="TextBox 18"/>
          <p:cNvSpPr txBox="1"/>
          <p:nvPr/>
        </p:nvSpPr>
        <p:spPr>
          <a:xfrm>
            <a:off x="9369956" y="4685710"/>
            <a:ext cx="433316" cy="508850"/>
          </a:xfrm>
          <a:prstGeom prst="rect">
            <a:avLst/>
          </a:prstGeom>
        </p:spPr>
        <p:txBody>
          <a:bodyPr lIns="0" tIns="0" rIns="0" bIns="0" rtlCol="0" anchor="t">
            <a:spAutoFit/>
          </a:bodyPr>
          <a:lstStyle/>
          <a:p>
            <a:pPr algn="ctr">
              <a:lnSpc>
                <a:spcPts val="3960"/>
              </a:lnSpc>
            </a:pPr>
            <a:r>
              <a:rPr lang="en-US" sz="3600">
                <a:solidFill>
                  <a:srgbClr val="FFFFFF"/>
                </a:solidFill>
                <a:latin typeface="Clear Sans Regular Bold"/>
              </a:rPr>
              <a:t>2</a:t>
            </a:r>
          </a:p>
        </p:txBody>
      </p:sp>
      <p:grpSp>
        <p:nvGrpSpPr>
          <p:cNvPr id="19" name="Group 19"/>
          <p:cNvGrpSpPr/>
          <p:nvPr/>
        </p:nvGrpSpPr>
        <p:grpSpPr>
          <a:xfrm>
            <a:off x="9144000" y="6735969"/>
            <a:ext cx="875703" cy="875703"/>
            <a:chOff x="0" y="0"/>
            <a:chExt cx="1913890" cy="1913890"/>
          </a:xfrm>
        </p:grpSpPr>
        <p:sp>
          <p:nvSpPr>
            <p:cNvPr id="20" name="Freeform 20"/>
            <p:cNvSpPr/>
            <p:nvPr/>
          </p:nvSpPr>
          <p:spPr>
            <a:xfrm>
              <a:off x="0" y="0"/>
              <a:ext cx="1913890" cy="1913890"/>
            </a:xfrm>
            <a:custGeom>
              <a:avLst/>
              <a:gdLst/>
              <a:ahLst/>
              <a:cxnLst/>
              <a:rect l="l" t="t" r="r" b="b"/>
              <a:pathLst>
                <a:path w="1913890" h="1913890">
                  <a:moveTo>
                    <a:pt x="1789430" y="1913890"/>
                  </a:moveTo>
                  <a:lnTo>
                    <a:pt x="124460" y="1913890"/>
                  </a:lnTo>
                  <a:cubicBezTo>
                    <a:pt x="55880" y="1913890"/>
                    <a:pt x="0" y="1858010"/>
                    <a:pt x="0" y="1789430"/>
                  </a:cubicBezTo>
                  <a:lnTo>
                    <a:pt x="0" y="124460"/>
                  </a:lnTo>
                  <a:cubicBezTo>
                    <a:pt x="0" y="55880"/>
                    <a:pt x="55880" y="0"/>
                    <a:pt x="124460" y="0"/>
                  </a:cubicBezTo>
                  <a:lnTo>
                    <a:pt x="1789430" y="0"/>
                  </a:lnTo>
                  <a:cubicBezTo>
                    <a:pt x="1858010" y="0"/>
                    <a:pt x="1913890" y="55880"/>
                    <a:pt x="1913890" y="124460"/>
                  </a:cubicBezTo>
                  <a:lnTo>
                    <a:pt x="1913890" y="1789430"/>
                  </a:lnTo>
                  <a:cubicBezTo>
                    <a:pt x="1913890" y="1858010"/>
                    <a:pt x="1858010" y="1913890"/>
                    <a:pt x="1789430" y="1913890"/>
                  </a:cubicBezTo>
                  <a:close/>
                </a:path>
              </a:pathLst>
            </a:custGeom>
            <a:solidFill>
              <a:srgbClr val="43C466"/>
            </a:solidFill>
          </p:spPr>
        </p:sp>
      </p:grpSp>
      <p:sp>
        <p:nvSpPr>
          <p:cNvPr id="21" name="TextBox 21"/>
          <p:cNvSpPr txBox="1"/>
          <p:nvPr/>
        </p:nvSpPr>
        <p:spPr>
          <a:xfrm>
            <a:off x="9360431" y="6962048"/>
            <a:ext cx="433316" cy="508850"/>
          </a:xfrm>
          <a:prstGeom prst="rect">
            <a:avLst/>
          </a:prstGeom>
        </p:spPr>
        <p:txBody>
          <a:bodyPr lIns="0" tIns="0" rIns="0" bIns="0" rtlCol="0" anchor="t">
            <a:spAutoFit/>
          </a:bodyPr>
          <a:lstStyle/>
          <a:p>
            <a:pPr algn="ctr">
              <a:lnSpc>
                <a:spcPts val="3960"/>
              </a:lnSpc>
            </a:pPr>
            <a:r>
              <a:rPr lang="en-US" sz="3600">
                <a:solidFill>
                  <a:srgbClr val="FFFFFF"/>
                </a:solidFill>
                <a:latin typeface="Clear Sans Regular Bold"/>
              </a:rPr>
              <a:t>4</a:t>
            </a:r>
          </a:p>
        </p:txBody>
      </p:sp>
      <p:grpSp>
        <p:nvGrpSpPr>
          <p:cNvPr id="22" name="Group 22"/>
          <p:cNvGrpSpPr/>
          <p:nvPr/>
        </p:nvGrpSpPr>
        <p:grpSpPr>
          <a:xfrm>
            <a:off x="2159355" y="3416942"/>
            <a:ext cx="5991211" cy="3453116"/>
            <a:chOff x="0" y="0"/>
            <a:chExt cx="7988281" cy="4604155"/>
          </a:xfrm>
        </p:grpSpPr>
        <p:pic>
          <p:nvPicPr>
            <p:cNvPr id="23" name="Picture 23"/>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0" y="0"/>
              <a:ext cx="7988281" cy="4604155"/>
            </a:xfrm>
            <a:prstGeom prst="rect">
              <a:avLst/>
            </a:prstGeom>
          </p:spPr>
        </p:pic>
        <p:sp>
          <p:nvSpPr>
            <p:cNvPr id="24" name="TextBox 24"/>
            <p:cNvSpPr txBox="1"/>
            <p:nvPr/>
          </p:nvSpPr>
          <p:spPr>
            <a:xfrm>
              <a:off x="1678177" y="620360"/>
              <a:ext cx="4631928" cy="2279015"/>
            </a:xfrm>
            <a:prstGeom prst="rect">
              <a:avLst/>
            </a:prstGeom>
          </p:spPr>
          <p:txBody>
            <a:bodyPr lIns="0" tIns="0" rIns="0" bIns="0" rtlCol="0" anchor="t">
              <a:spAutoFit/>
            </a:bodyPr>
            <a:lstStyle/>
            <a:p>
              <a:pPr>
                <a:lnSpc>
                  <a:spcPts val="6450"/>
                </a:lnSpc>
              </a:pPr>
              <a:r>
                <a:rPr lang="en-US" sz="6450" dirty="0" err="1">
                  <a:solidFill>
                    <a:srgbClr val="FFFFFF"/>
                  </a:solidFill>
                  <a:latin typeface="Clear Sans Regular"/>
                </a:rPr>
                <a:t>Повестка</a:t>
              </a:r>
              <a:endParaRPr lang="en-US" sz="6450" dirty="0">
                <a:solidFill>
                  <a:srgbClr val="FFFFFF"/>
                </a:solidFill>
                <a:latin typeface="Clear Sans Regular"/>
              </a:endParaRPr>
            </a:p>
            <a:p>
              <a:pPr>
                <a:lnSpc>
                  <a:spcPts val="6450"/>
                </a:lnSpc>
              </a:pPr>
              <a:r>
                <a:rPr lang="en-US" sz="6450" dirty="0" err="1">
                  <a:solidFill>
                    <a:srgbClr val="FFFFFF"/>
                  </a:solidFill>
                  <a:latin typeface="Clear Sans Regular"/>
                </a:rPr>
                <a:t>дня</a:t>
              </a:r>
              <a:endParaRPr lang="en-US" sz="6450" dirty="0">
                <a:solidFill>
                  <a:srgbClr val="FFFFFF"/>
                </a:solidFill>
                <a:latin typeface="Clear Sans Regular"/>
              </a:endParaRPr>
            </a:p>
          </p:txBody>
        </p:sp>
      </p:grpSp>
      <p:pic>
        <p:nvPicPr>
          <p:cNvPr id="25" name="Picture 25"/>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1028700" y="4657135"/>
            <a:ext cx="2328416" cy="6216646"/>
          </a:xfrm>
          <a:prstGeom prst="rect">
            <a:avLst/>
          </a:prstGeom>
        </p:spPr>
      </p:pic>
      <p:sp>
        <p:nvSpPr>
          <p:cNvPr id="26" name="Прямоугольник 25"/>
          <p:cNvSpPr/>
          <p:nvPr/>
        </p:nvSpPr>
        <p:spPr>
          <a:xfrm>
            <a:off x="10501322" y="3357550"/>
            <a:ext cx="5354351" cy="830997"/>
          </a:xfrm>
          <a:prstGeom prst="rect">
            <a:avLst/>
          </a:prstGeom>
        </p:spPr>
        <p:txBody>
          <a:bodyPr wrap="none">
            <a:spAutoFit/>
          </a:bodyPr>
          <a:lstStyle/>
          <a:p>
            <a:pPr algn="ctr"/>
            <a:r>
              <a:rPr lang="ru-RU" sz="2400" b="1" dirty="0" smtClean="0"/>
              <a:t>Что такое психологическая готовность </a:t>
            </a:r>
          </a:p>
          <a:p>
            <a:pPr algn="ctr"/>
            <a:r>
              <a:rPr lang="ru-RU" sz="2400" b="1" dirty="0" smtClean="0"/>
              <a:t>к школьному обучению? </a:t>
            </a:r>
          </a:p>
        </p:txBody>
      </p:sp>
      <p:sp>
        <p:nvSpPr>
          <p:cNvPr id="27" name="Прямоугольник 26"/>
          <p:cNvSpPr/>
          <p:nvPr/>
        </p:nvSpPr>
        <p:spPr>
          <a:xfrm>
            <a:off x="10072694" y="4643434"/>
            <a:ext cx="6242030" cy="461665"/>
          </a:xfrm>
          <a:prstGeom prst="rect">
            <a:avLst/>
          </a:prstGeom>
        </p:spPr>
        <p:txBody>
          <a:bodyPr wrap="none">
            <a:spAutoFit/>
          </a:bodyPr>
          <a:lstStyle/>
          <a:p>
            <a:r>
              <a:rPr lang="ru-RU" sz="2400" b="1" dirty="0" smtClean="0"/>
              <a:t>Психологически не готовый к школе ребенок</a:t>
            </a:r>
            <a:endParaRPr lang="ru-RU" sz="2400" dirty="0"/>
          </a:p>
        </p:txBody>
      </p:sp>
      <p:sp>
        <p:nvSpPr>
          <p:cNvPr id="28" name="Прямоугольник 27"/>
          <p:cNvSpPr/>
          <p:nvPr/>
        </p:nvSpPr>
        <p:spPr>
          <a:xfrm>
            <a:off x="10001256" y="5786442"/>
            <a:ext cx="6393417" cy="461665"/>
          </a:xfrm>
          <a:prstGeom prst="rect">
            <a:avLst/>
          </a:prstGeom>
        </p:spPr>
        <p:txBody>
          <a:bodyPr wrap="none">
            <a:spAutoFit/>
          </a:bodyPr>
          <a:lstStyle/>
          <a:p>
            <a:pPr algn="ctr" defTabSz="1632844" fontAlgn="base">
              <a:spcBef>
                <a:spcPct val="0"/>
              </a:spcBef>
              <a:spcAft>
                <a:spcPct val="0"/>
              </a:spcAft>
              <a:defRPr/>
            </a:pPr>
            <a:r>
              <a:rPr lang="ru-RU" sz="2400" b="1" dirty="0" smtClean="0">
                <a:latin typeface="Times New Roman" pitchFamily="18" charset="0"/>
                <a:cs typeface="Times New Roman" pitchFamily="18" charset="0"/>
              </a:rPr>
              <a:t>Составляющие психологической готовности</a:t>
            </a:r>
          </a:p>
        </p:txBody>
      </p:sp>
      <p:sp>
        <p:nvSpPr>
          <p:cNvPr id="29" name="Прямоугольник 28"/>
          <p:cNvSpPr/>
          <p:nvPr/>
        </p:nvSpPr>
        <p:spPr>
          <a:xfrm>
            <a:off x="10001256" y="6741395"/>
            <a:ext cx="6000792" cy="830997"/>
          </a:xfrm>
          <a:prstGeom prst="rect">
            <a:avLst/>
          </a:prstGeom>
        </p:spPr>
        <p:txBody>
          <a:bodyPr wrap="square">
            <a:spAutoFit/>
          </a:bodyPr>
          <a:lstStyle/>
          <a:p>
            <a:pPr algn="ctr"/>
            <a:r>
              <a:rPr lang="ru-RU" sz="2400" b="1" dirty="0" smtClean="0"/>
              <a:t>Психологически подготовленный </a:t>
            </a:r>
            <a:br>
              <a:rPr lang="ru-RU" sz="2400" b="1" dirty="0" smtClean="0"/>
            </a:br>
            <a:r>
              <a:rPr lang="ru-RU" sz="2400" b="1" dirty="0" smtClean="0"/>
              <a:t>к школе ребенок</a:t>
            </a:r>
            <a:endParaRPr lang="ru-RU"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2571704" y="571468"/>
            <a:ext cx="3515177" cy="3515163"/>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50466"/>
              </a:stretch>
            </a:blipFill>
          </p:spPr>
        </p:sp>
      </p:grpSp>
      <p:grpSp>
        <p:nvGrpSpPr>
          <p:cNvPr id="4" name="Group 4"/>
          <p:cNvGrpSpPr>
            <a:grpSpLocks noChangeAspect="1"/>
          </p:cNvGrpSpPr>
          <p:nvPr/>
        </p:nvGrpSpPr>
        <p:grpSpPr>
          <a:xfrm>
            <a:off x="13215966" y="4286244"/>
            <a:ext cx="3515177" cy="3515163"/>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t="-1586" b="-1586"/>
              </a:stretch>
            </a:blipFill>
          </p:spPr>
        </p:sp>
      </p:grpSp>
      <p:pic>
        <p:nvPicPr>
          <p:cNvPr id="6" name="Picture 6"/>
          <p:cNvPicPr>
            <a:picLocks noChangeAspect="1"/>
          </p:cNvPicPr>
          <p:nvPr/>
        </p:nvPicPr>
        <p:blipFill>
          <a:blip r:embed="rId4">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7215174" y="357154"/>
            <a:ext cx="10120384" cy="3643338"/>
          </a:xfrm>
          <a:prstGeom prst="rect">
            <a:avLst/>
          </a:prstGeom>
        </p:spPr>
      </p:pic>
      <p:sp>
        <p:nvSpPr>
          <p:cNvPr id="7" name="Прямоугольник 6"/>
          <p:cNvSpPr/>
          <p:nvPr/>
        </p:nvSpPr>
        <p:spPr>
          <a:xfrm>
            <a:off x="2928894" y="4500558"/>
            <a:ext cx="7858180" cy="5016758"/>
          </a:xfrm>
          <a:prstGeom prst="rect">
            <a:avLst/>
          </a:prstGeom>
        </p:spPr>
        <p:txBody>
          <a:bodyPr wrap="square">
            <a:spAutoFit/>
          </a:bodyPr>
          <a:lstStyle/>
          <a:p>
            <a:pPr indent="457200" algn="just">
              <a:buFont typeface="Wingdings" pitchFamily="2" charset="2"/>
              <a:buChar char="ü"/>
            </a:pPr>
            <a:r>
              <a:rPr lang="ru-RU" sz="3200" dirty="0" smtClean="0">
                <a:cs typeface="Times New Roman" pitchFamily="18" charset="0"/>
              </a:rPr>
              <a:t>игровая деятельность сменяется учебной,</a:t>
            </a:r>
          </a:p>
          <a:p>
            <a:pPr indent="457200" algn="just">
              <a:buFont typeface="Wingdings" pitchFamily="2" charset="2"/>
              <a:buChar char="ü"/>
            </a:pPr>
            <a:r>
              <a:rPr lang="ru-RU" sz="3200" dirty="0" smtClean="0">
                <a:cs typeface="Times New Roman" pitchFamily="18" charset="0"/>
              </a:rPr>
              <a:t>учитель обращается к ученику, как правило, строже, чем воспитательница,</a:t>
            </a:r>
          </a:p>
          <a:p>
            <a:pPr indent="457200" algn="just">
              <a:buFont typeface="Wingdings" pitchFamily="2" charset="2"/>
              <a:buChar char="ü"/>
            </a:pPr>
            <a:r>
              <a:rPr lang="ru-RU" sz="3200" dirty="0" smtClean="0">
                <a:cs typeface="Times New Roman" pitchFamily="18" charset="0"/>
              </a:rPr>
              <a:t>в классе много незнакомых ребят, с которыми он будет учиться.</a:t>
            </a:r>
          </a:p>
          <a:p>
            <a:pPr indent="457200" algn="just">
              <a:buFont typeface="Wingdings" pitchFamily="2" charset="2"/>
              <a:buChar char="ü"/>
            </a:pPr>
            <a:r>
              <a:rPr lang="ru-RU" sz="3200" dirty="0" smtClean="0">
                <a:cs typeface="Times New Roman" pitchFamily="18" charset="0"/>
              </a:rPr>
              <a:t>возникают </a:t>
            </a:r>
            <a:r>
              <a:rPr lang="ru-RU" sz="3200" dirty="0" smtClean="0">
                <a:cs typeface="Times New Roman" pitchFamily="18" charset="0"/>
              </a:rPr>
              <a:t>отношения «ученик-учитель»,</a:t>
            </a:r>
          </a:p>
          <a:p>
            <a:pPr indent="457200" algn="just">
              <a:buFont typeface="Wingdings" pitchFamily="2" charset="2"/>
              <a:buChar char="ü"/>
            </a:pPr>
            <a:r>
              <a:rPr lang="ru-RU" sz="3200" dirty="0" smtClean="0">
                <a:cs typeface="Times New Roman" pitchFamily="18" charset="0"/>
              </a:rPr>
              <a:t>дома к ребенку относятся по – другому, как к человеку, у которого есть своя «работа», обязанности, права</a:t>
            </a:r>
            <a:r>
              <a:rPr lang="ru-RU" sz="3200" dirty="0" smtClean="0">
                <a:cs typeface="Times New Roman" pitchFamily="18" charset="0"/>
              </a:rPr>
              <a:t>,</a:t>
            </a:r>
            <a:endParaRPr lang="ru-RU" sz="3200" dirty="0" smtClean="0">
              <a:cs typeface="Times New Roman" pitchFamily="18" charset="0"/>
            </a:endParaRPr>
          </a:p>
        </p:txBody>
      </p:sp>
      <p:sp>
        <p:nvSpPr>
          <p:cNvPr id="8" name="TextBox 24"/>
          <p:cNvSpPr txBox="1"/>
          <p:nvPr/>
        </p:nvSpPr>
        <p:spPr>
          <a:xfrm>
            <a:off x="8429620" y="642906"/>
            <a:ext cx="8143932" cy="1608902"/>
          </a:xfrm>
          <a:prstGeom prst="rect">
            <a:avLst/>
          </a:prstGeom>
        </p:spPr>
        <p:txBody>
          <a:bodyPr wrap="square" lIns="0" tIns="0" rIns="0" bIns="0" rtlCol="0" anchor="t">
            <a:spAutoFit/>
          </a:bodyPr>
          <a:lstStyle/>
          <a:p>
            <a:pPr algn="ctr">
              <a:lnSpc>
                <a:spcPts val="6450"/>
              </a:lnSpc>
            </a:pPr>
            <a:r>
              <a:rPr lang="ru-RU" sz="4400" dirty="0" smtClean="0">
                <a:solidFill>
                  <a:srgbClr val="FFFFFF"/>
                </a:solidFill>
                <a:latin typeface="Clear Sans Regular"/>
              </a:rPr>
              <a:t>Какие трудности испытывает первоклассник?</a:t>
            </a:r>
            <a:endParaRPr lang="en-US" sz="4400" dirty="0">
              <a:solidFill>
                <a:srgbClr val="FFFFFF"/>
              </a:solidFill>
              <a:latin typeface="Clear Sans Regul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0002" y="928658"/>
            <a:ext cx="17384733" cy="8856292"/>
            <a:chOff x="0" y="0"/>
            <a:chExt cx="9620467" cy="4900948"/>
          </a:xfrm>
        </p:grpSpPr>
        <p:sp>
          <p:nvSpPr>
            <p:cNvPr id="3" name="Freeform 3"/>
            <p:cNvSpPr/>
            <p:nvPr/>
          </p:nvSpPr>
          <p:spPr>
            <a:xfrm>
              <a:off x="0" y="0"/>
              <a:ext cx="9620467" cy="4900948"/>
            </a:xfrm>
            <a:custGeom>
              <a:avLst/>
              <a:gdLst/>
              <a:ahLst/>
              <a:cxnLst/>
              <a:rect l="l" t="t" r="r" b="b"/>
              <a:pathLst>
                <a:path w="9620467" h="4900948">
                  <a:moveTo>
                    <a:pt x="9496007" y="4900948"/>
                  </a:moveTo>
                  <a:lnTo>
                    <a:pt x="124460" y="4900948"/>
                  </a:lnTo>
                  <a:cubicBezTo>
                    <a:pt x="55880" y="4900948"/>
                    <a:pt x="0" y="4845067"/>
                    <a:pt x="0" y="4776488"/>
                  </a:cubicBezTo>
                  <a:lnTo>
                    <a:pt x="0" y="124460"/>
                  </a:lnTo>
                  <a:cubicBezTo>
                    <a:pt x="0" y="55880"/>
                    <a:pt x="55880" y="0"/>
                    <a:pt x="124460" y="0"/>
                  </a:cubicBezTo>
                  <a:lnTo>
                    <a:pt x="9496007" y="0"/>
                  </a:lnTo>
                  <a:cubicBezTo>
                    <a:pt x="9564587" y="0"/>
                    <a:pt x="9620467" y="55880"/>
                    <a:pt x="9620467" y="124460"/>
                  </a:cubicBezTo>
                  <a:lnTo>
                    <a:pt x="9620467" y="4776488"/>
                  </a:lnTo>
                  <a:cubicBezTo>
                    <a:pt x="9620467" y="4845068"/>
                    <a:pt x="9564587" y="4900948"/>
                    <a:pt x="9496007" y="4900948"/>
                  </a:cubicBezTo>
                  <a:close/>
                </a:path>
              </a:pathLst>
            </a:custGeom>
            <a:solidFill>
              <a:srgbClr val="EDEDED"/>
            </a:solidFill>
          </p:spPr>
        </p:sp>
      </p:grpSp>
      <p:sp>
        <p:nvSpPr>
          <p:cNvPr id="4" name="Прямоугольник 3"/>
          <p:cNvSpPr/>
          <p:nvPr/>
        </p:nvSpPr>
        <p:spPr>
          <a:xfrm>
            <a:off x="1214382" y="1357286"/>
            <a:ext cx="16073550" cy="1754326"/>
          </a:xfrm>
          <a:prstGeom prst="rect">
            <a:avLst/>
          </a:prstGeom>
        </p:spPr>
        <p:txBody>
          <a:bodyPr wrap="square">
            <a:spAutoFit/>
          </a:bodyPr>
          <a:lstStyle/>
          <a:p>
            <a:pPr lvl="0" algn="just"/>
            <a:r>
              <a:rPr lang="ru-RU" sz="3600" dirty="0" smtClean="0">
                <a:solidFill>
                  <a:prstClr val="black"/>
                </a:solidFill>
                <a:cs typeface="Times New Roman" pitchFamily="18" charset="0"/>
              </a:rPr>
              <a:t>Психологическая готовность – это необходимый и достаточный уровень психического развития ребенка для начала освоения школьной учебной программы в условиях обучения в группе сверстников.</a:t>
            </a:r>
            <a:endParaRPr lang="ru-RU" sz="3600" dirty="0">
              <a:solidFill>
                <a:prstClr val="black"/>
              </a:solidFill>
              <a:cs typeface="Times New Roman" pitchFamily="18" charset="0"/>
            </a:endParaRPr>
          </a:p>
        </p:txBody>
      </p:sp>
      <p:sp>
        <p:nvSpPr>
          <p:cNvPr id="5" name="Прямоугольник 4"/>
          <p:cNvSpPr/>
          <p:nvPr/>
        </p:nvSpPr>
        <p:spPr>
          <a:xfrm>
            <a:off x="1214382" y="3214674"/>
            <a:ext cx="10787138" cy="1200329"/>
          </a:xfrm>
          <a:prstGeom prst="rect">
            <a:avLst/>
          </a:prstGeom>
        </p:spPr>
        <p:txBody>
          <a:bodyPr wrap="square">
            <a:spAutoFit/>
          </a:bodyPr>
          <a:lstStyle/>
          <a:p>
            <a:pPr lvl="0" algn="just"/>
            <a:r>
              <a:rPr lang="ru-RU" sz="3600" dirty="0" smtClean="0">
                <a:solidFill>
                  <a:prstClr val="black"/>
                </a:solidFill>
                <a:cs typeface="Times New Roman" pitchFamily="18" charset="0"/>
              </a:rPr>
              <a:t>Психологическая готовность к школе возникает у детей не сама по себе, а образуется постепенно:  </a:t>
            </a:r>
            <a:endParaRPr lang="ru-RU" sz="3600" dirty="0">
              <a:solidFill>
                <a:prstClr val="black"/>
              </a:solidFill>
              <a:cs typeface="Times New Roman" pitchFamily="18" charset="0"/>
            </a:endParaRPr>
          </a:p>
        </p:txBody>
      </p:sp>
      <p:sp>
        <p:nvSpPr>
          <p:cNvPr id="6" name="Прямоугольник 5"/>
          <p:cNvSpPr/>
          <p:nvPr/>
        </p:nvSpPr>
        <p:spPr>
          <a:xfrm>
            <a:off x="3786150" y="4714872"/>
            <a:ext cx="6715172" cy="3539430"/>
          </a:xfrm>
          <a:prstGeom prst="rect">
            <a:avLst/>
          </a:prstGeom>
        </p:spPr>
        <p:txBody>
          <a:bodyPr wrap="square">
            <a:spAutoFit/>
          </a:bodyPr>
          <a:lstStyle/>
          <a:p>
            <a:pPr marL="342900" lvl="0" indent="-342900" algn="just">
              <a:buFontTx/>
              <a:buChar char="-"/>
            </a:pPr>
            <a:r>
              <a:rPr lang="ru-RU" sz="3200" dirty="0">
                <a:solidFill>
                  <a:prstClr val="black"/>
                </a:solidFill>
                <a:cs typeface="Times New Roman" pitchFamily="18" charset="0"/>
              </a:rPr>
              <a:t>В играх;</a:t>
            </a:r>
          </a:p>
          <a:p>
            <a:pPr marL="342900" lvl="0" indent="-342900" algn="just">
              <a:buFontTx/>
              <a:buChar char="-"/>
            </a:pPr>
            <a:r>
              <a:rPr lang="ru-RU" sz="3200" dirty="0">
                <a:solidFill>
                  <a:prstClr val="black"/>
                </a:solidFill>
                <a:cs typeface="Times New Roman" pitchFamily="18" charset="0"/>
              </a:rPr>
              <a:t>В труде;</a:t>
            </a:r>
          </a:p>
          <a:p>
            <a:pPr marL="342900" lvl="0" indent="-342900" algn="just">
              <a:buFontTx/>
              <a:buChar char="-"/>
            </a:pPr>
            <a:r>
              <a:rPr lang="ru-RU" sz="3200" dirty="0">
                <a:solidFill>
                  <a:prstClr val="black"/>
                </a:solidFill>
                <a:cs typeface="Times New Roman" pitchFamily="18" charset="0"/>
              </a:rPr>
              <a:t>В общении со взрослыми и сверстниками;</a:t>
            </a:r>
          </a:p>
          <a:p>
            <a:pPr marL="342900" lvl="0" indent="-342900" algn="just">
              <a:buFontTx/>
              <a:buChar char="-"/>
            </a:pPr>
            <a:r>
              <a:rPr lang="ru-RU" sz="3200" dirty="0">
                <a:solidFill>
                  <a:prstClr val="black"/>
                </a:solidFill>
                <a:cs typeface="Times New Roman" pitchFamily="18" charset="0"/>
              </a:rPr>
              <a:t>В процессе формирования традиционных школьных навыков (письма, счета, чтения) </a:t>
            </a:r>
          </a:p>
        </p:txBody>
      </p:sp>
      <p:pic>
        <p:nvPicPr>
          <p:cNvPr id="7" name="Рисунок 6" descr="house.png"/>
          <p:cNvPicPr>
            <a:picLocks noChangeAspect="1"/>
          </p:cNvPicPr>
          <p:nvPr/>
        </p:nvPicPr>
        <p:blipFill>
          <a:blip r:embed="rId2"/>
          <a:stretch>
            <a:fillRect/>
          </a:stretch>
        </p:blipFill>
        <p:spPr>
          <a:xfrm>
            <a:off x="11644330" y="3428988"/>
            <a:ext cx="5953150" cy="41672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14910" y="714344"/>
            <a:ext cx="8229600" cy="1143000"/>
          </a:xfrm>
        </p:spPr>
        <p:txBody>
          <a:bodyPr>
            <a:noAutofit/>
          </a:bodyPr>
          <a:lstStyle/>
          <a:p>
            <a:r>
              <a:rPr lang="ru-RU" sz="4800" b="1" dirty="0" smtClean="0"/>
              <a:t>Психологически не готовый к школе ребенок</a:t>
            </a:r>
            <a:endParaRPr lang="ru-RU" sz="4800" b="1" dirty="0"/>
          </a:p>
        </p:txBody>
      </p:sp>
      <p:sp>
        <p:nvSpPr>
          <p:cNvPr id="3" name="TextBox 2"/>
          <p:cNvSpPr txBox="1"/>
          <p:nvPr/>
        </p:nvSpPr>
        <p:spPr>
          <a:xfrm>
            <a:off x="785754" y="2500294"/>
            <a:ext cx="7200800" cy="1272874"/>
          </a:xfrm>
          <a:prstGeom prst="rect">
            <a:avLst/>
          </a:prstGeom>
        </p:spPr>
        <p:style>
          <a:lnRef idx="1">
            <a:schemeClr val="accent6"/>
          </a:lnRef>
          <a:fillRef idx="3">
            <a:schemeClr val="accent6"/>
          </a:fillRef>
          <a:effectRef idx="2">
            <a:schemeClr val="accent6"/>
          </a:effectRef>
          <a:fontRef idx="minor">
            <a:schemeClr val="lt1"/>
          </a:fontRef>
        </p:style>
        <p:txBody>
          <a:bodyPr wrap="square" lIns="163284" tIns="81642" rIns="163284" bIns="81642" rtlCol="0">
            <a:spAutoFit/>
          </a:bodyPr>
          <a:lstStyle/>
          <a:p>
            <a:r>
              <a:rPr lang="ru-RU" sz="3600" dirty="0" smtClean="0"/>
              <a:t>Не может сосредоточиться на уроке, часто отвлекается</a:t>
            </a:r>
            <a:endParaRPr lang="ru-RU" sz="3600" dirty="0"/>
          </a:p>
        </p:txBody>
      </p:sp>
      <p:sp>
        <p:nvSpPr>
          <p:cNvPr id="4" name="TextBox 3"/>
          <p:cNvSpPr txBox="1"/>
          <p:nvPr/>
        </p:nvSpPr>
        <p:spPr>
          <a:xfrm>
            <a:off x="13287404" y="2500294"/>
            <a:ext cx="3744416" cy="2380870"/>
          </a:xfrm>
          <a:prstGeom prst="rect">
            <a:avLst/>
          </a:prstGeom>
        </p:spPr>
        <p:style>
          <a:lnRef idx="1">
            <a:schemeClr val="accent6"/>
          </a:lnRef>
          <a:fillRef idx="3">
            <a:schemeClr val="accent6"/>
          </a:fillRef>
          <a:effectRef idx="2">
            <a:schemeClr val="accent6"/>
          </a:effectRef>
          <a:fontRef idx="minor">
            <a:schemeClr val="lt1"/>
          </a:fontRef>
        </p:style>
        <p:txBody>
          <a:bodyPr wrap="square" lIns="163284" tIns="81642" rIns="163284" bIns="81642" rtlCol="0">
            <a:spAutoFit/>
          </a:bodyPr>
          <a:lstStyle/>
          <a:p>
            <a:pPr algn="ctr"/>
            <a:r>
              <a:rPr lang="ru-RU" sz="3600" dirty="0" smtClean="0"/>
              <a:t>Тяготеет к шаблонным действиям и решениям</a:t>
            </a:r>
            <a:endParaRPr lang="ru-RU" sz="3600" dirty="0"/>
          </a:p>
        </p:txBody>
      </p:sp>
      <p:sp>
        <p:nvSpPr>
          <p:cNvPr id="5" name="TextBox 4"/>
          <p:cNvSpPr txBox="1"/>
          <p:nvPr/>
        </p:nvSpPr>
        <p:spPr>
          <a:xfrm>
            <a:off x="1142944" y="5072062"/>
            <a:ext cx="5616624" cy="2446824"/>
          </a:xfrm>
          <a:prstGeom prst="rect">
            <a:avLst/>
          </a:prstGeom>
        </p:spPr>
        <p:style>
          <a:lnRef idx="1">
            <a:schemeClr val="accent6"/>
          </a:lnRef>
          <a:fillRef idx="3">
            <a:schemeClr val="accent6"/>
          </a:fillRef>
          <a:effectRef idx="2">
            <a:schemeClr val="accent6"/>
          </a:effectRef>
          <a:fontRef idx="minor">
            <a:schemeClr val="lt1"/>
          </a:fontRef>
        </p:style>
        <p:txBody>
          <a:bodyPr wrap="square" lIns="163284" tIns="81642" rIns="163284" bIns="81642" rtlCol="0">
            <a:spAutoFit/>
          </a:bodyPr>
          <a:lstStyle/>
          <a:p>
            <a:r>
              <a:rPr lang="ru-RU" sz="3600" dirty="0" smtClean="0"/>
              <a:t>Испытывает затруднения в общении со взрослыми и сверстниками по поводу учебных задач</a:t>
            </a:r>
            <a:endParaRPr lang="ru-RU" sz="3600" dirty="0"/>
          </a:p>
        </p:txBody>
      </p:sp>
      <p:sp>
        <p:nvSpPr>
          <p:cNvPr id="6" name="TextBox 5"/>
          <p:cNvSpPr txBox="1"/>
          <p:nvPr/>
        </p:nvSpPr>
        <p:spPr>
          <a:xfrm>
            <a:off x="11160224" y="5575549"/>
            <a:ext cx="5904656" cy="1826872"/>
          </a:xfrm>
          <a:prstGeom prst="rect">
            <a:avLst/>
          </a:prstGeom>
        </p:spPr>
        <p:style>
          <a:lnRef idx="1">
            <a:schemeClr val="accent6"/>
          </a:lnRef>
          <a:fillRef idx="3">
            <a:schemeClr val="accent6"/>
          </a:fillRef>
          <a:effectRef idx="2">
            <a:schemeClr val="accent6"/>
          </a:effectRef>
          <a:fontRef idx="minor">
            <a:schemeClr val="lt1"/>
          </a:fontRef>
        </p:style>
        <p:txBody>
          <a:bodyPr wrap="square" lIns="163284" tIns="81642" rIns="163284" bIns="81642" rtlCol="0">
            <a:spAutoFit/>
          </a:bodyPr>
          <a:lstStyle/>
          <a:p>
            <a:r>
              <a:rPr lang="ru-RU" sz="3600" dirty="0" smtClean="0"/>
              <a:t>Не может включиться в общий режим работы группы (класса)</a:t>
            </a:r>
            <a:endParaRPr lang="ru-RU" sz="3600" dirty="0"/>
          </a:p>
        </p:txBody>
      </p:sp>
      <p:sp>
        <p:nvSpPr>
          <p:cNvPr id="7" name="TextBox 6"/>
          <p:cNvSpPr txBox="1"/>
          <p:nvPr/>
        </p:nvSpPr>
        <p:spPr>
          <a:xfrm>
            <a:off x="5857852" y="8572524"/>
            <a:ext cx="6768752" cy="718876"/>
          </a:xfrm>
          <a:prstGeom prst="rect">
            <a:avLst/>
          </a:prstGeom>
        </p:spPr>
        <p:style>
          <a:lnRef idx="1">
            <a:schemeClr val="accent6"/>
          </a:lnRef>
          <a:fillRef idx="3">
            <a:schemeClr val="accent6"/>
          </a:fillRef>
          <a:effectRef idx="2">
            <a:schemeClr val="accent6"/>
          </a:effectRef>
          <a:fontRef idx="minor">
            <a:schemeClr val="lt1"/>
          </a:fontRef>
        </p:style>
        <p:txBody>
          <a:bodyPr wrap="square" lIns="163284" tIns="81642" rIns="163284" bIns="81642" rtlCol="0">
            <a:spAutoFit/>
          </a:bodyPr>
          <a:lstStyle/>
          <a:p>
            <a:r>
              <a:rPr lang="ru-RU" sz="3600" dirty="0" smtClean="0"/>
              <a:t>Проявляет мало инициативы</a:t>
            </a:r>
            <a:endParaRPr lang="ru-RU" sz="3600" dirty="0"/>
          </a:p>
        </p:txBody>
      </p:sp>
      <p:grpSp>
        <p:nvGrpSpPr>
          <p:cNvPr id="8" name="Group 2"/>
          <p:cNvGrpSpPr/>
          <p:nvPr/>
        </p:nvGrpSpPr>
        <p:grpSpPr>
          <a:xfrm>
            <a:off x="3428960" y="1643038"/>
            <a:ext cx="650911" cy="650911"/>
            <a:chOff x="0" y="0"/>
            <a:chExt cx="867881" cy="867881"/>
          </a:xfrm>
        </p:grpSpPr>
        <p:grpSp>
          <p:nvGrpSpPr>
            <p:cNvPr id="9" name="Group 3"/>
            <p:cNvGrpSpPr/>
            <p:nvPr/>
          </p:nvGrpSpPr>
          <p:grpSpPr>
            <a:xfrm>
              <a:off x="1936" y="0"/>
              <a:ext cx="864008" cy="867881"/>
              <a:chOff x="14167" y="0"/>
              <a:chExt cx="6321665" cy="6350000"/>
            </a:xfrm>
          </p:grpSpPr>
          <p:sp>
            <p:nvSpPr>
              <p:cNvPr id="11"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10" name="TextBox 5"/>
            <p:cNvSpPr txBox="1"/>
            <p:nvPr/>
          </p:nvSpPr>
          <p:spPr>
            <a:xfrm>
              <a:off x="230866" y="198882"/>
              <a:ext cx="424825" cy="507844"/>
            </a:xfrm>
            <a:prstGeom prst="rect">
              <a:avLst/>
            </a:prstGeom>
          </p:spPr>
          <p:txBody>
            <a:bodyPr lIns="0" tIns="0" rIns="0" bIns="0" rtlCol="0" anchor="t">
              <a:spAutoFit/>
            </a:bodyPr>
            <a:lstStyle/>
            <a:p>
              <a:pPr algn="ctr">
                <a:lnSpc>
                  <a:spcPts val="2911"/>
                </a:lnSpc>
              </a:pPr>
              <a:r>
                <a:rPr lang="en-US" sz="2647" dirty="0">
                  <a:solidFill>
                    <a:srgbClr val="FFFFFF"/>
                  </a:solidFill>
                  <a:latin typeface="Clear Sans Regular Bold"/>
                </a:rPr>
                <a:t>1</a:t>
              </a:r>
            </a:p>
          </p:txBody>
        </p:sp>
      </p:grpSp>
      <p:grpSp>
        <p:nvGrpSpPr>
          <p:cNvPr id="12" name="Group 6"/>
          <p:cNvGrpSpPr/>
          <p:nvPr/>
        </p:nvGrpSpPr>
        <p:grpSpPr>
          <a:xfrm>
            <a:off x="12358710" y="3214674"/>
            <a:ext cx="650911" cy="650911"/>
            <a:chOff x="0" y="0"/>
            <a:chExt cx="867881" cy="867881"/>
          </a:xfrm>
        </p:grpSpPr>
        <p:grpSp>
          <p:nvGrpSpPr>
            <p:cNvPr id="13" name="Group 7"/>
            <p:cNvGrpSpPr/>
            <p:nvPr/>
          </p:nvGrpSpPr>
          <p:grpSpPr>
            <a:xfrm>
              <a:off x="1936" y="0"/>
              <a:ext cx="864008" cy="867881"/>
              <a:chOff x="14167" y="0"/>
              <a:chExt cx="6321665" cy="6350000"/>
            </a:xfrm>
          </p:grpSpPr>
          <p:sp>
            <p:nvSpPr>
              <p:cNvPr id="15"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14" name="TextBox 9"/>
            <p:cNvSpPr txBox="1"/>
            <p:nvPr/>
          </p:nvSpPr>
          <p:spPr>
            <a:xfrm>
              <a:off x="230866" y="204663"/>
              <a:ext cx="424825" cy="507844"/>
            </a:xfrm>
            <a:prstGeom prst="rect">
              <a:avLst/>
            </a:prstGeom>
          </p:spPr>
          <p:txBody>
            <a:bodyPr lIns="0" tIns="0" rIns="0" bIns="0" rtlCol="0" anchor="t">
              <a:spAutoFit/>
            </a:bodyPr>
            <a:lstStyle/>
            <a:p>
              <a:pPr algn="ctr">
                <a:lnSpc>
                  <a:spcPts val="2911"/>
                </a:lnSpc>
              </a:pPr>
              <a:r>
                <a:rPr lang="en-US" sz="2647">
                  <a:solidFill>
                    <a:srgbClr val="FFFFFF"/>
                  </a:solidFill>
                  <a:latin typeface="Clear Sans Regular Bold"/>
                </a:rPr>
                <a:t>2</a:t>
              </a:r>
            </a:p>
          </p:txBody>
        </p:sp>
      </p:grpSp>
      <p:grpSp>
        <p:nvGrpSpPr>
          <p:cNvPr id="16" name="Group 14"/>
          <p:cNvGrpSpPr/>
          <p:nvPr/>
        </p:nvGrpSpPr>
        <p:grpSpPr>
          <a:xfrm>
            <a:off x="5072034" y="8643962"/>
            <a:ext cx="648006" cy="650911"/>
            <a:chOff x="1942" y="0"/>
            <a:chExt cx="864008" cy="867881"/>
          </a:xfrm>
        </p:grpSpPr>
        <p:grpSp>
          <p:nvGrpSpPr>
            <p:cNvPr id="17" name="Group 15"/>
            <p:cNvGrpSpPr/>
            <p:nvPr/>
          </p:nvGrpSpPr>
          <p:grpSpPr>
            <a:xfrm>
              <a:off x="1942" y="0"/>
              <a:ext cx="864008" cy="867881"/>
              <a:chOff x="14206" y="0"/>
              <a:chExt cx="6321665" cy="6350000"/>
            </a:xfrm>
          </p:grpSpPr>
          <p:sp>
            <p:nvSpPr>
              <p:cNvPr id="19" name="Freeform 16"/>
              <p:cNvSpPr/>
              <p:nvPr/>
            </p:nvSpPr>
            <p:spPr>
              <a:xfrm>
                <a:off x="14206"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18" name="TextBox 17"/>
            <p:cNvSpPr txBox="1"/>
            <p:nvPr/>
          </p:nvSpPr>
          <p:spPr>
            <a:xfrm>
              <a:off x="230866" y="204663"/>
              <a:ext cx="424825" cy="507844"/>
            </a:xfrm>
            <a:prstGeom prst="rect">
              <a:avLst/>
            </a:prstGeom>
          </p:spPr>
          <p:txBody>
            <a:bodyPr lIns="0" tIns="0" rIns="0" bIns="0" rtlCol="0" anchor="t">
              <a:spAutoFit/>
            </a:bodyPr>
            <a:lstStyle/>
            <a:p>
              <a:pPr algn="ctr">
                <a:lnSpc>
                  <a:spcPts val="2911"/>
                </a:lnSpc>
              </a:pPr>
              <a:r>
                <a:rPr lang="ru-RU" sz="2647" dirty="0" smtClean="0">
                  <a:solidFill>
                    <a:srgbClr val="FFFFFF"/>
                  </a:solidFill>
                  <a:latin typeface="Clear Sans Regular Bold"/>
                </a:rPr>
                <a:t>5</a:t>
              </a:r>
              <a:endParaRPr lang="en-US" sz="2647" dirty="0">
                <a:solidFill>
                  <a:srgbClr val="FFFFFF"/>
                </a:solidFill>
                <a:latin typeface="Clear Sans Regular Bold"/>
              </a:endParaRPr>
            </a:p>
          </p:txBody>
        </p:sp>
      </p:grpSp>
      <p:grpSp>
        <p:nvGrpSpPr>
          <p:cNvPr id="20" name="Group 10"/>
          <p:cNvGrpSpPr/>
          <p:nvPr/>
        </p:nvGrpSpPr>
        <p:grpSpPr>
          <a:xfrm>
            <a:off x="357126" y="5929318"/>
            <a:ext cx="650911" cy="650911"/>
            <a:chOff x="0" y="0"/>
            <a:chExt cx="867881" cy="867881"/>
          </a:xfrm>
        </p:grpSpPr>
        <p:grpSp>
          <p:nvGrpSpPr>
            <p:cNvPr id="21" name="Group 11"/>
            <p:cNvGrpSpPr/>
            <p:nvPr/>
          </p:nvGrpSpPr>
          <p:grpSpPr>
            <a:xfrm>
              <a:off x="1936" y="0"/>
              <a:ext cx="864008" cy="867881"/>
              <a:chOff x="14167" y="0"/>
              <a:chExt cx="6321665" cy="6350000"/>
            </a:xfrm>
          </p:grpSpPr>
          <p:sp>
            <p:nvSpPr>
              <p:cNvPr id="23"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22" name="TextBox 13"/>
            <p:cNvSpPr txBox="1"/>
            <p:nvPr/>
          </p:nvSpPr>
          <p:spPr>
            <a:xfrm>
              <a:off x="230866" y="204663"/>
              <a:ext cx="424825" cy="507844"/>
            </a:xfrm>
            <a:prstGeom prst="rect">
              <a:avLst/>
            </a:prstGeom>
          </p:spPr>
          <p:txBody>
            <a:bodyPr lIns="0" tIns="0" rIns="0" bIns="0" rtlCol="0" anchor="t">
              <a:spAutoFit/>
            </a:bodyPr>
            <a:lstStyle/>
            <a:p>
              <a:pPr algn="ctr">
                <a:lnSpc>
                  <a:spcPts val="2911"/>
                </a:lnSpc>
              </a:pPr>
              <a:r>
                <a:rPr lang="en-US" sz="2647">
                  <a:solidFill>
                    <a:srgbClr val="FFFFFF"/>
                  </a:solidFill>
                  <a:latin typeface="Clear Sans Regular Bold"/>
                </a:rPr>
                <a:t>3</a:t>
              </a:r>
            </a:p>
          </p:txBody>
        </p:sp>
      </p:grpSp>
      <p:grpSp>
        <p:nvGrpSpPr>
          <p:cNvPr id="24" name="Group 14"/>
          <p:cNvGrpSpPr/>
          <p:nvPr/>
        </p:nvGrpSpPr>
        <p:grpSpPr>
          <a:xfrm>
            <a:off x="10358446" y="6072194"/>
            <a:ext cx="648006" cy="650911"/>
            <a:chOff x="1942" y="0"/>
            <a:chExt cx="864008" cy="867881"/>
          </a:xfrm>
        </p:grpSpPr>
        <p:grpSp>
          <p:nvGrpSpPr>
            <p:cNvPr id="25" name="Group 15"/>
            <p:cNvGrpSpPr/>
            <p:nvPr/>
          </p:nvGrpSpPr>
          <p:grpSpPr>
            <a:xfrm>
              <a:off x="1942" y="0"/>
              <a:ext cx="864008" cy="867881"/>
              <a:chOff x="14206" y="0"/>
              <a:chExt cx="6321665" cy="6350000"/>
            </a:xfrm>
          </p:grpSpPr>
          <p:sp>
            <p:nvSpPr>
              <p:cNvPr id="27" name="Freeform 16"/>
              <p:cNvSpPr/>
              <p:nvPr/>
            </p:nvSpPr>
            <p:spPr>
              <a:xfrm>
                <a:off x="14206"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3C466"/>
              </a:solidFill>
            </p:spPr>
          </p:sp>
        </p:grpSp>
        <p:sp>
          <p:nvSpPr>
            <p:cNvPr id="26" name="TextBox 25"/>
            <p:cNvSpPr txBox="1"/>
            <p:nvPr/>
          </p:nvSpPr>
          <p:spPr>
            <a:xfrm>
              <a:off x="230866" y="204663"/>
              <a:ext cx="424825" cy="507844"/>
            </a:xfrm>
            <a:prstGeom prst="rect">
              <a:avLst/>
            </a:prstGeom>
          </p:spPr>
          <p:txBody>
            <a:bodyPr lIns="0" tIns="0" rIns="0" bIns="0" rtlCol="0" anchor="t">
              <a:spAutoFit/>
            </a:bodyPr>
            <a:lstStyle/>
            <a:p>
              <a:pPr algn="ctr">
                <a:lnSpc>
                  <a:spcPts val="2911"/>
                </a:lnSpc>
              </a:pPr>
              <a:r>
                <a:rPr lang="en-US" sz="2647" dirty="0">
                  <a:solidFill>
                    <a:srgbClr val="FFFFFF"/>
                  </a:solidFill>
                  <a:latin typeface="Clear Sans Regular Bold"/>
                </a:rPr>
                <a:t>4</a:t>
              </a:r>
            </a:p>
          </p:txBody>
        </p:sp>
      </p:grpSp>
      <p:pic>
        <p:nvPicPr>
          <p:cNvPr id="28" name="Рисунок 27" descr="22d00d23b412954ac531979583569726.png"/>
          <p:cNvPicPr>
            <a:picLocks noChangeAspect="1"/>
          </p:cNvPicPr>
          <p:nvPr/>
        </p:nvPicPr>
        <p:blipFill>
          <a:blip r:embed="rId2"/>
          <a:stretch>
            <a:fillRect/>
          </a:stretch>
        </p:blipFill>
        <p:spPr>
          <a:xfrm>
            <a:off x="7286612" y="3643302"/>
            <a:ext cx="3167063" cy="4560571"/>
          </a:xfrm>
          <a:prstGeom prst="rect">
            <a:avLst/>
          </a:prstGeom>
        </p:spPr>
      </p:pic>
    </p:spTree>
    <p:extLst>
      <p:ext uri="{BB962C8B-B14F-4D97-AF65-F5344CB8AC3E}">
        <p14:creationId xmlns="" xmlns:p14="http://schemas.microsoft.com/office/powerpoint/2010/main" val="3085666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16616418" cy="1143000"/>
          </a:xfrm>
        </p:spPr>
        <p:txBody>
          <a:bodyPr>
            <a:normAutofit/>
          </a:bodyPr>
          <a:lstStyle/>
          <a:p>
            <a:pPr algn="ctr"/>
            <a:r>
              <a:rPr lang="ru-RU" sz="5700" dirty="0" smtClean="0"/>
              <a:t>Что включает в себя подготовка к школе?</a:t>
            </a:r>
            <a:endParaRPr lang="ru-RU" sz="5700" dirty="0"/>
          </a:p>
        </p:txBody>
      </p:sp>
      <p:sp>
        <p:nvSpPr>
          <p:cNvPr id="7" name="Прямоугольник 6"/>
          <p:cNvSpPr/>
          <p:nvPr/>
        </p:nvSpPr>
        <p:spPr>
          <a:xfrm>
            <a:off x="3959424" y="2551212"/>
            <a:ext cx="12961440" cy="1188132"/>
          </a:xfrm>
          <a:prstGeom prst="rect">
            <a:avLst/>
          </a:prstGeom>
          <a:ln/>
        </p:spPr>
        <p:style>
          <a:lnRef idx="1">
            <a:schemeClr val="accent2"/>
          </a:lnRef>
          <a:fillRef idx="2">
            <a:schemeClr val="accent2"/>
          </a:fillRef>
          <a:effectRef idx="1">
            <a:schemeClr val="accent2"/>
          </a:effectRef>
          <a:fontRef idx="minor">
            <a:schemeClr val="dk1"/>
          </a:fontRef>
        </p:style>
        <p:txBody>
          <a:bodyPr lIns="163284" tIns="81642" rIns="163284" bIns="81642" rtlCol="0" anchor="ctr"/>
          <a:lstStyle/>
          <a:p>
            <a:pPr algn="ctr"/>
            <a:r>
              <a:rPr lang="ru-RU" sz="4400" b="1" dirty="0" smtClean="0">
                <a:solidFill>
                  <a:schemeClr val="accent2">
                    <a:lumMod val="50000"/>
                  </a:schemeClr>
                </a:solidFill>
              </a:rPr>
              <a:t>Готовность  к школе</a:t>
            </a:r>
            <a:endParaRPr lang="ru-RU" sz="4400" b="1" dirty="0">
              <a:solidFill>
                <a:schemeClr val="accent2">
                  <a:lumMod val="50000"/>
                </a:schemeClr>
              </a:solidFill>
            </a:endParaRPr>
          </a:p>
        </p:txBody>
      </p:sp>
      <p:sp>
        <p:nvSpPr>
          <p:cNvPr id="8" name="Скругленный прямоугольник 7"/>
          <p:cNvSpPr/>
          <p:nvPr/>
        </p:nvSpPr>
        <p:spPr>
          <a:xfrm>
            <a:off x="2663280" y="4927476"/>
            <a:ext cx="4464496" cy="2052228"/>
          </a:xfrm>
          <a:prstGeom prst="roundRect">
            <a:avLst/>
          </a:prstGeom>
          <a:ln/>
        </p:spPr>
        <p:style>
          <a:lnRef idx="1">
            <a:schemeClr val="accent2"/>
          </a:lnRef>
          <a:fillRef idx="2">
            <a:schemeClr val="accent2"/>
          </a:fillRef>
          <a:effectRef idx="1">
            <a:schemeClr val="accent2"/>
          </a:effectRef>
          <a:fontRef idx="minor">
            <a:schemeClr val="dk1"/>
          </a:fontRef>
        </p:style>
        <p:txBody>
          <a:bodyPr lIns="163284" tIns="81642" rIns="163284" bIns="81642" rtlCol="0" anchor="ctr"/>
          <a:lstStyle/>
          <a:p>
            <a:pPr algn="ctr"/>
            <a:r>
              <a:rPr lang="ru-RU" sz="4000" dirty="0" smtClean="0"/>
              <a:t>Физиологическая готовность</a:t>
            </a:r>
            <a:endParaRPr lang="ru-RU" sz="4000" dirty="0"/>
          </a:p>
        </p:txBody>
      </p:sp>
      <p:sp>
        <p:nvSpPr>
          <p:cNvPr id="9" name="Скругленный прямоугольник 8"/>
          <p:cNvSpPr/>
          <p:nvPr/>
        </p:nvSpPr>
        <p:spPr>
          <a:xfrm>
            <a:off x="10929950" y="5072062"/>
            <a:ext cx="4320480" cy="1944216"/>
          </a:xfrm>
          <a:prstGeom prst="roundRect">
            <a:avLst/>
          </a:prstGeom>
          <a:ln/>
        </p:spPr>
        <p:style>
          <a:lnRef idx="1">
            <a:schemeClr val="accent2"/>
          </a:lnRef>
          <a:fillRef idx="2">
            <a:schemeClr val="accent2"/>
          </a:fillRef>
          <a:effectRef idx="1">
            <a:schemeClr val="accent2"/>
          </a:effectRef>
          <a:fontRef idx="minor">
            <a:schemeClr val="dk1"/>
          </a:fontRef>
        </p:style>
        <p:txBody>
          <a:bodyPr lIns="163284" tIns="81642" rIns="163284" bIns="81642" rtlCol="0" anchor="ctr"/>
          <a:lstStyle/>
          <a:p>
            <a:pPr algn="ctr"/>
            <a:r>
              <a:rPr lang="ru-RU" sz="4000" dirty="0" smtClean="0"/>
              <a:t>Психологическая готовность</a:t>
            </a:r>
            <a:endParaRPr lang="ru-RU" sz="4000" dirty="0"/>
          </a:p>
        </p:txBody>
      </p:sp>
      <p:sp>
        <p:nvSpPr>
          <p:cNvPr id="12" name="Стрелка вниз 11"/>
          <p:cNvSpPr/>
          <p:nvPr/>
        </p:nvSpPr>
        <p:spPr>
          <a:xfrm>
            <a:off x="4679504" y="3739344"/>
            <a:ext cx="432048" cy="1188132"/>
          </a:xfrm>
          <a:prstGeom prst="downArrow">
            <a:avLst/>
          </a:prstGeom>
          <a:ln/>
        </p:spPr>
        <p:style>
          <a:lnRef idx="2">
            <a:schemeClr val="accent2"/>
          </a:lnRef>
          <a:fillRef idx="1">
            <a:schemeClr val="lt1"/>
          </a:fillRef>
          <a:effectRef idx="0">
            <a:schemeClr val="accent2"/>
          </a:effectRef>
          <a:fontRef idx="minor">
            <a:schemeClr val="dk1"/>
          </a:fontRef>
        </p:style>
        <p:txBody>
          <a:bodyPr lIns="163284" tIns="81642" rIns="163284" bIns="81642" rtlCol="0" anchor="ctr"/>
          <a:lstStyle/>
          <a:p>
            <a:pPr algn="ctr"/>
            <a:endParaRPr lang="ru-RU"/>
          </a:p>
        </p:txBody>
      </p:sp>
      <p:sp>
        <p:nvSpPr>
          <p:cNvPr id="13" name="Стрелка вниз 12"/>
          <p:cNvSpPr/>
          <p:nvPr/>
        </p:nvSpPr>
        <p:spPr>
          <a:xfrm>
            <a:off x="12787338" y="3786178"/>
            <a:ext cx="432048" cy="1188132"/>
          </a:xfrm>
          <a:prstGeom prst="downArrow">
            <a:avLst/>
          </a:prstGeom>
          <a:ln/>
        </p:spPr>
        <p:style>
          <a:lnRef idx="2">
            <a:schemeClr val="accent2"/>
          </a:lnRef>
          <a:fillRef idx="1">
            <a:schemeClr val="lt1"/>
          </a:fillRef>
          <a:effectRef idx="0">
            <a:schemeClr val="accent2"/>
          </a:effectRef>
          <a:fontRef idx="minor">
            <a:schemeClr val="dk1"/>
          </a:fontRef>
        </p:style>
        <p:txBody>
          <a:bodyPr lIns="163284" tIns="81642" rIns="163284" bIns="81642" rtlCol="0" anchor="ctr"/>
          <a:lstStyle/>
          <a:p>
            <a:pPr algn="ctr"/>
            <a:endParaRPr lang="ru-RU"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3571836" y="714344"/>
            <a:ext cx="11515748" cy="1393041"/>
          </a:xfrm>
        </p:spPr>
        <p:txBody>
          <a:bodyPr>
            <a:normAutofit fontScale="90000"/>
          </a:bodyPr>
          <a:lstStyle/>
          <a:p>
            <a:pPr eaLnBrk="1" hangingPunct="1"/>
            <a:r>
              <a:rPr lang="ru-RU" sz="4300" b="1" dirty="0" smtClean="0">
                <a:latin typeface="Georgia" pitchFamily="18" charset="0"/>
              </a:rPr>
              <a:t>Психологическая готовность ребёнка к школе</a:t>
            </a:r>
          </a:p>
        </p:txBody>
      </p:sp>
      <p:sp>
        <p:nvSpPr>
          <p:cNvPr id="3" name="Содержимое 2"/>
          <p:cNvSpPr>
            <a:spLocks noGrp="1"/>
          </p:cNvSpPr>
          <p:nvPr>
            <p:ph idx="1"/>
          </p:nvPr>
        </p:nvSpPr>
        <p:spPr>
          <a:xfrm>
            <a:off x="3714712" y="5143500"/>
            <a:ext cx="12001584" cy="3707607"/>
          </a:xfrm>
        </p:spPr>
        <p:txBody>
          <a:bodyPr/>
          <a:lstStyle/>
          <a:p>
            <a:pPr eaLnBrk="1" hangingPunct="1">
              <a:buFont typeface="Arial" charset="0"/>
              <a:buNone/>
            </a:pPr>
            <a:r>
              <a:rPr lang="ru-RU" sz="4300" dirty="0" smtClean="0">
                <a:latin typeface="Sylfaen" pitchFamily="18" charset="0"/>
              </a:rPr>
              <a:t>     </a:t>
            </a:r>
            <a:endParaRPr lang="ru-RU" sz="4300" b="1" dirty="0" smtClean="0">
              <a:solidFill>
                <a:srgbClr val="003300"/>
              </a:solidFill>
              <a:latin typeface="Sylfaen" pitchFamily="18" charset="0"/>
            </a:endParaRPr>
          </a:p>
        </p:txBody>
      </p:sp>
      <p:sp>
        <p:nvSpPr>
          <p:cNvPr id="8" name="Oval 8"/>
          <p:cNvSpPr>
            <a:spLocks noChangeArrowheads="1"/>
          </p:cNvSpPr>
          <p:nvPr/>
        </p:nvSpPr>
        <p:spPr bwMode="auto">
          <a:xfrm>
            <a:off x="8143932" y="2643170"/>
            <a:ext cx="9144000" cy="1485900"/>
          </a:xfrm>
          <a:prstGeom prst="ellipse">
            <a:avLst/>
          </a:prstGeom>
          <a:solidFill>
            <a:srgbClr val="FFCC00"/>
          </a:solidFill>
          <a:ln w="9525">
            <a:solidFill>
              <a:schemeClr val="tx1"/>
            </a:solidFill>
            <a:round/>
            <a:headEnd/>
            <a:tailEnd/>
          </a:ln>
        </p:spPr>
        <p:txBody>
          <a:bodyPr wrap="none" lIns="163284" tIns="81642" rIns="163284" bIns="81642" anchor="ctr"/>
          <a:lstStyle/>
          <a:p>
            <a:pPr algn="ctr"/>
            <a:r>
              <a:rPr lang="ru-RU" sz="3500" b="1" dirty="0"/>
              <a:t>Личностно-социальная готовность</a:t>
            </a:r>
          </a:p>
        </p:txBody>
      </p:sp>
      <p:sp>
        <p:nvSpPr>
          <p:cNvPr id="9" name="Oval 7"/>
          <p:cNvSpPr>
            <a:spLocks noChangeArrowheads="1"/>
          </p:cNvSpPr>
          <p:nvPr/>
        </p:nvSpPr>
        <p:spPr bwMode="auto">
          <a:xfrm>
            <a:off x="8286744" y="4500558"/>
            <a:ext cx="9144000" cy="1485900"/>
          </a:xfrm>
          <a:prstGeom prst="ellipse">
            <a:avLst/>
          </a:prstGeom>
          <a:solidFill>
            <a:srgbClr val="FFC000"/>
          </a:solidFill>
          <a:ln w="9525">
            <a:solidFill>
              <a:schemeClr val="tx1"/>
            </a:solidFill>
            <a:round/>
            <a:headEnd/>
            <a:tailEnd/>
          </a:ln>
        </p:spPr>
        <p:txBody>
          <a:bodyPr wrap="none" lIns="163284" tIns="81642" rIns="163284" bIns="81642" anchor="ctr"/>
          <a:lstStyle/>
          <a:p>
            <a:pPr algn="ctr"/>
            <a:r>
              <a:rPr lang="ru-RU" sz="3500" b="1" dirty="0"/>
              <a:t>Интеллектуальная готовность</a:t>
            </a:r>
            <a:r>
              <a:rPr lang="ru-RU" b="1" dirty="0"/>
              <a:t/>
            </a:r>
            <a:br>
              <a:rPr lang="ru-RU" b="1" dirty="0"/>
            </a:br>
            <a:endParaRPr lang="ru-RU" b="1" dirty="0"/>
          </a:p>
        </p:txBody>
      </p:sp>
      <p:sp>
        <p:nvSpPr>
          <p:cNvPr id="10" name="Oval 6"/>
          <p:cNvSpPr>
            <a:spLocks noChangeArrowheads="1"/>
          </p:cNvSpPr>
          <p:nvPr/>
        </p:nvSpPr>
        <p:spPr bwMode="auto">
          <a:xfrm>
            <a:off x="8572496" y="6500822"/>
            <a:ext cx="8991600" cy="1485900"/>
          </a:xfrm>
          <a:prstGeom prst="ellipse">
            <a:avLst/>
          </a:prstGeom>
          <a:solidFill>
            <a:srgbClr val="FFC000"/>
          </a:solidFill>
          <a:ln w="9525">
            <a:solidFill>
              <a:schemeClr val="tx1"/>
            </a:solidFill>
            <a:round/>
            <a:headEnd/>
            <a:tailEnd/>
          </a:ln>
        </p:spPr>
        <p:txBody>
          <a:bodyPr wrap="none" lIns="163284" tIns="81642" rIns="163284" bIns="81642" anchor="ctr"/>
          <a:lstStyle/>
          <a:p>
            <a:pPr algn="ctr">
              <a:spcBef>
                <a:spcPct val="20000"/>
              </a:spcBef>
            </a:pPr>
            <a:endParaRPr lang="ru-RU" b="1" dirty="0"/>
          </a:p>
          <a:p>
            <a:pPr algn="ctr">
              <a:spcBef>
                <a:spcPct val="20000"/>
              </a:spcBef>
            </a:pPr>
            <a:r>
              <a:rPr lang="ru-RU" sz="3500" b="1" dirty="0"/>
              <a:t>Мотивационная готовность</a:t>
            </a:r>
          </a:p>
          <a:p>
            <a:pPr algn="ctr"/>
            <a:endParaRPr lang="ru-RU" b="1" dirty="0"/>
          </a:p>
        </p:txBody>
      </p:sp>
      <p:sp>
        <p:nvSpPr>
          <p:cNvPr id="11" name="Oval 5"/>
          <p:cNvSpPr>
            <a:spLocks noChangeArrowheads="1"/>
          </p:cNvSpPr>
          <p:nvPr/>
        </p:nvSpPr>
        <p:spPr bwMode="auto">
          <a:xfrm>
            <a:off x="8572496" y="8286772"/>
            <a:ext cx="9144000" cy="1485900"/>
          </a:xfrm>
          <a:prstGeom prst="ellipse">
            <a:avLst/>
          </a:prstGeom>
          <a:solidFill>
            <a:srgbClr val="FFC000"/>
          </a:solidFill>
          <a:ln w="9525">
            <a:solidFill>
              <a:schemeClr val="tx1"/>
            </a:solidFill>
            <a:round/>
            <a:headEnd/>
            <a:tailEnd/>
          </a:ln>
        </p:spPr>
        <p:txBody>
          <a:bodyPr wrap="none" lIns="163284" tIns="81642" rIns="163284" bIns="81642" anchor="ctr"/>
          <a:lstStyle/>
          <a:p>
            <a:pPr algn="ctr"/>
            <a:r>
              <a:rPr lang="ru-RU" sz="3500" b="1" dirty="0"/>
              <a:t>Эмоционально-волевая готовность</a:t>
            </a:r>
          </a:p>
        </p:txBody>
      </p:sp>
      <p:sp>
        <p:nvSpPr>
          <p:cNvPr id="12" name="Заголовок 1"/>
          <p:cNvSpPr txBox="1">
            <a:spLocks/>
          </p:cNvSpPr>
          <p:nvPr/>
        </p:nvSpPr>
        <p:spPr>
          <a:xfrm>
            <a:off x="214250" y="3786178"/>
            <a:ext cx="6500858" cy="850106"/>
          </a:xfrm>
          <a:prstGeom prst="rect">
            <a:avLst/>
          </a:prstGeom>
        </p:spPr>
        <p:txBody>
          <a:bodyPr lIns="163284" tIns="81642" rIns="163284" bIns="81642"/>
          <a:lstStyle/>
          <a:p>
            <a:pPr algn="ctr" defTabSz="1632844" fontAlgn="base">
              <a:spcBef>
                <a:spcPct val="0"/>
              </a:spcBef>
              <a:spcAft>
                <a:spcPct val="0"/>
              </a:spcAft>
              <a:defRPr/>
            </a:pPr>
            <a:r>
              <a:rPr lang="ru-RU" sz="4300" b="1" dirty="0" smtClean="0">
                <a:latin typeface="Times New Roman" pitchFamily="18" charset="0"/>
                <a:ea typeface="+mj-ea"/>
                <a:cs typeface="Times New Roman" pitchFamily="18" charset="0"/>
              </a:rPr>
              <a:t>Составляющие психологической </a:t>
            </a:r>
            <a:r>
              <a:rPr lang="ru-RU" sz="4300" b="1" dirty="0" smtClean="0">
                <a:latin typeface="Times New Roman" pitchFamily="18" charset="0"/>
                <a:ea typeface="+mj-ea"/>
                <a:cs typeface="Times New Roman" pitchFamily="18" charset="0"/>
              </a:rPr>
              <a:t>готовности</a:t>
            </a:r>
            <a:endParaRPr lang="ru-RU" sz="4300" b="1" dirty="0" smtClean="0">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ppt_w*0.70"/>
                                          </p:val>
                                        </p:tav>
                                        <p:tav tm="100000">
                                          <p:val>
                                            <p:strVal val="#ppt_w"/>
                                          </p:val>
                                        </p:tav>
                                      </p:tavLst>
                                    </p:anim>
                                    <p:anim calcmode="lin" valueType="num">
                                      <p:cBhvr>
                                        <p:cTn id="8" dur="2000" fill="hold"/>
                                        <p:tgtEl>
                                          <p:spTgt spid="12"/>
                                        </p:tgtEl>
                                        <p:attrNameLst>
                                          <p:attrName>ppt_h</p:attrName>
                                        </p:attrNameLst>
                                      </p:cBhvr>
                                      <p:tavLst>
                                        <p:tav tm="0">
                                          <p:val>
                                            <p:strVal val="#ppt_h"/>
                                          </p:val>
                                        </p:tav>
                                        <p:tav tm="100000">
                                          <p:val>
                                            <p:strVal val="#ppt_h"/>
                                          </p:val>
                                        </p:tav>
                                      </p:tavLst>
                                    </p:anim>
                                    <p:animEffect transition="in" filter="fade">
                                      <p:cBhvr>
                                        <p:cTn id="9" dur="2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edg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edge">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edge">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edge">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4294967295"/>
          </p:nvPr>
        </p:nvGraphicFramePr>
        <p:xfrm>
          <a:off x="2571704" y="1607320"/>
          <a:ext cx="14400000" cy="6788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8143804" y="1285848"/>
          <a:ext cx="10144196" cy="7465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642878" y="428592"/>
            <a:ext cx="7429552" cy="2677656"/>
          </a:xfrm>
          <a:prstGeom prst="rect">
            <a:avLst/>
          </a:prstGeom>
        </p:spPr>
        <p:txBody>
          <a:bodyPr wrap="square">
            <a:spAutoFit/>
          </a:bodyPr>
          <a:lstStyle/>
          <a:p>
            <a:pPr algn="ctr"/>
            <a:r>
              <a:rPr lang="ru-RU" sz="2000" b="1" dirty="0" smtClean="0">
                <a:solidFill>
                  <a:schemeClr val="accent6">
                    <a:lumMod val="75000"/>
                  </a:schemeClr>
                </a:solidFill>
              </a:rPr>
              <a:t> </a:t>
            </a:r>
            <a:r>
              <a:rPr lang="ru-RU" sz="2800" b="1" dirty="0" smtClean="0"/>
              <a:t>Интеллектуальный аспект готовности к </a:t>
            </a:r>
            <a:r>
              <a:rPr lang="ru-RU" sz="2800" b="1" dirty="0" smtClean="0"/>
              <a:t> школе</a:t>
            </a:r>
          </a:p>
          <a:p>
            <a:pPr algn="just"/>
            <a:r>
              <a:rPr lang="ru-RU" sz="2800" dirty="0" smtClean="0"/>
              <a:t> </a:t>
            </a:r>
            <a:r>
              <a:rPr lang="ru-RU" sz="2800" dirty="0" smtClean="0"/>
              <a:t>– это </a:t>
            </a:r>
            <a:r>
              <a:rPr lang="ru-RU" sz="2800" dirty="0" smtClean="0"/>
              <a:t>уровень    </a:t>
            </a:r>
            <a:r>
              <a:rPr lang="ru-RU" sz="2800" dirty="0" smtClean="0"/>
              <a:t>развития познавательной </a:t>
            </a:r>
            <a:r>
              <a:rPr lang="ru-RU" sz="2800" dirty="0" smtClean="0"/>
              <a:t>сферы психики</a:t>
            </a:r>
            <a:r>
              <a:rPr lang="ru-RU" sz="2800" dirty="0" smtClean="0"/>
              <a:t>. Он затрагивает такие </a:t>
            </a:r>
            <a:r>
              <a:rPr lang="ru-RU" sz="2800" dirty="0" smtClean="0"/>
              <a:t>психические </a:t>
            </a:r>
            <a:r>
              <a:rPr lang="ru-RU" sz="2800" dirty="0" smtClean="0"/>
              <a:t>функции, как восприятие, внимание, </a:t>
            </a:r>
            <a:r>
              <a:rPr lang="ru-RU" sz="2800" dirty="0" smtClean="0"/>
              <a:t>память, мышление</a:t>
            </a:r>
            <a:r>
              <a:rPr lang="ru-RU" sz="2800" dirty="0" smtClean="0"/>
              <a:t>, речь.</a:t>
            </a:r>
            <a:endParaRPr lang="ru-RU" sz="2800" dirty="0"/>
          </a:p>
        </p:txBody>
      </p:sp>
      <p:sp>
        <p:nvSpPr>
          <p:cNvPr id="4" name="Прямоугольник 3"/>
          <p:cNvSpPr/>
          <p:nvPr/>
        </p:nvSpPr>
        <p:spPr>
          <a:xfrm>
            <a:off x="500002" y="3286112"/>
            <a:ext cx="9144000" cy="6740307"/>
          </a:xfrm>
          <a:prstGeom prst="rect">
            <a:avLst/>
          </a:prstGeom>
        </p:spPr>
        <p:txBody>
          <a:bodyPr wrap="square">
            <a:spAutoFit/>
          </a:bodyPr>
          <a:lstStyle/>
          <a:p>
            <a:pPr algn="just"/>
            <a:r>
              <a:rPr lang="ru-RU" sz="2400" b="1" dirty="0" smtClean="0"/>
              <a:t>Внимание: </a:t>
            </a:r>
            <a:r>
              <a:rPr lang="ru-RU" sz="2400" dirty="0" smtClean="0"/>
              <a:t>важным показателем развития внимания </a:t>
            </a:r>
            <a:r>
              <a:rPr lang="ru-RU" sz="2400" dirty="0" smtClean="0"/>
              <a:t>является то</a:t>
            </a:r>
            <a:r>
              <a:rPr lang="ru-RU" sz="2400" dirty="0" smtClean="0"/>
              <a:t>, что в деятельности ребенка появляется действие по </a:t>
            </a:r>
            <a:r>
              <a:rPr lang="ru-RU" sz="2400" dirty="0" smtClean="0"/>
              <a:t>правилу </a:t>
            </a:r>
            <a:r>
              <a:rPr lang="ru-RU" sz="2400" dirty="0" smtClean="0"/>
              <a:t>– первый необходимый элемент </a:t>
            </a:r>
            <a:r>
              <a:rPr lang="ru-RU" sz="2400" dirty="0" smtClean="0"/>
              <a:t> произвольного внимания</a:t>
            </a:r>
            <a:r>
              <a:rPr lang="ru-RU" sz="2400" dirty="0" smtClean="0"/>
              <a:t>. </a:t>
            </a:r>
            <a:endParaRPr lang="ru-RU" sz="2400" dirty="0" smtClean="0"/>
          </a:p>
          <a:p>
            <a:pPr algn="just"/>
            <a:r>
              <a:rPr lang="ru-RU" sz="2400" dirty="0" smtClean="0"/>
              <a:t>Вызывает </a:t>
            </a:r>
            <a:r>
              <a:rPr lang="ru-RU" sz="2400" dirty="0" smtClean="0"/>
              <a:t>тревогу ребенок </a:t>
            </a:r>
            <a:r>
              <a:rPr lang="ru-RU" sz="2400" dirty="0" smtClean="0"/>
              <a:t>6-7 </a:t>
            </a:r>
            <a:r>
              <a:rPr lang="ru-RU" sz="2400" dirty="0" smtClean="0"/>
              <a:t>лет, который не </a:t>
            </a:r>
            <a:r>
              <a:rPr lang="ru-RU" sz="2400" dirty="0" smtClean="0"/>
              <a:t>в состоянии </a:t>
            </a:r>
            <a:r>
              <a:rPr lang="ru-RU" sz="2400" dirty="0" smtClean="0"/>
              <a:t>сосредоточиться на необходимой, но не интересной </a:t>
            </a:r>
            <a:r>
              <a:rPr lang="ru-RU" sz="2400" dirty="0" smtClean="0"/>
              <a:t>деятельности     </a:t>
            </a:r>
            <a:r>
              <a:rPr lang="ru-RU" sz="2400" dirty="0" smtClean="0"/>
              <a:t>хотя бы 5-10 минут.</a:t>
            </a:r>
          </a:p>
          <a:p>
            <a:pPr algn="just"/>
            <a:endParaRPr lang="ru-RU" sz="2400" dirty="0" smtClean="0"/>
          </a:p>
          <a:p>
            <a:pPr algn="just"/>
            <a:r>
              <a:rPr lang="ru-RU" sz="2400" b="1" dirty="0" smtClean="0"/>
              <a:t>Память</a:t>
            </a:r>
            <a:r>
              <a:rPr lang="ru-RU" sz="2400" b="1" dirty="0" smtClean="0"/>
              <a:t>: </a:t>
            </a:r>
            <a:r>
              <a:rPr lang="ru-RU" sz="2400" dirty="0" smtClean="0"/>
              <a:t>для ребенка 6 – 7 лет </a:t>
            </a:r>
            <a:r>
              <a:rPr lang="ru-RU" sz="2400" dirty="0" smtClean="0"/>
              <a:t>должно быть по силам задание- </a:t>
            </a:r>
            <a:r>
              <a:rPr lang="ru-RU" sz="2400" dirty="0" smtClean="0"/>
              <a:t>запомнить 10 слов, не связанных </a:t>
            </a:r>
            <a:r>
              <a:rPr lang="ru-RU" sz="2400" dirty="0" smtClean="0"/>
              <a:t>по смыслу</a:t>
            </a:r>
            <a:r>
              <a:rPr lang="ru-RU" sz="2400" dirty="0" smtClean="0"/>
              <a:t>. </a:t>
            </a:r>
            <a:endParaRPr lang="ru-RU" sz="2400" dirty="0" smtClean="0"/>
          </a:p>
          <a:p>
            <a:pPr algn="just"/>
            <a:endParaRPr lang="ru-RU" sz="2400" dirty="0" smtClean="0"/>
          </a:p>
          <a:p>
            <a:pPr algn="just"/>
            <a:r>
              <a:rPr lang="ru-RU" sz="2400" b="1" dirty="0" smtClean="0"/>
              <a:t>Мышление</a:t>
            </a:r>
            <a:r>
              <a:rPr lang="ru-RU" sz="2400" dirty="0" smtClean="0"/>
              <a:t>: совершенствуется наглядно-действенное мышление </a:t>
            </a:r>
          </a:p>
          <a:p>
            <a:pPr algn="just"/>
            <a:r>
              <a:rPr lang="ru-RU" sz="2400" dirty="0" smtClean="0"/>
              <a:t> </a:t>
            </a:r>
            <a:r>
              <a:rPr lang="ru-RU" sz="2400" dirty="0" smtClean="0"/>
              <a:t>(манипулирование предметами), улучшается наглядно-</a:t>
            </a:r>
          </a:p>
          <a:p>
            <a:pPr algn="just"/>
            <a:r>
              <a:rPr lang="ru-RU" sz="2400" dirty="0" smtClean="0"/>
              <a:t>образное </a:t>
            </a:r>
            <a:r>
              <a:rPr lang="ru-RU" sz="2400" dirty="0" smtClean="0"/>
              <a:t>мышление (манипулирование образами и</a:t>
            </a:r>
          </a:p>
          <a:p>
            <a:pPr algn="just"/>
            <a:r>
              <a:rPr lang="ru-RU" sz="2400" dirty="0" smtClean="0"/>
              <a:t>представлениями).</a:t>
            </a:r>
          </a:p>
          <a:p>
            <a:pPr algn="just"/>
            <a:r>
              <a:rPr lang="ru-RU" sz="2400" dirty="0" smtClean="0"/>
              <a:t> </a:t>
            </a:r>
            <a:r>
              <a:rPr lang="ru-RU" sz="2400" dirty="0" smtClean="0"/>
              <a:t>Например, </a:t>
            </a:r>
            <a:r>
              <a:rPr lang="ru-RU" sz="2400" dirty="0" smtClean="0"/>
              <a:t>дети  этого </a:t>
            </a:r>
            <a:r>
              <a:rPr lang="ru-RU" sz="2400" dirty="0" smtClean="0"/>
              <a:t>возраста уже могут понять, </a:t>
            </a:r>
            <a:r>
              <a:rPr lang="ru-RU" sz="2400" dirty="0" smtClean="0"/>
              <a:t>что                              </a:t>
            </a:r>
            <a:r>
              <a:rPr lang="ru-RU" sz="2400" dirty="0" smtClean="0"/>
              <a:t>такое план комнаты. С </a:t>
            </a:r>
            <a:r>
              <a:rPr lang="ru-RU" sz="2400" dirty="0" smtClean="0"/>
              <a:t>помощью  </a:t>
            </a:r>
            <a:r>
              <a:rPr lang="ru-RU" sz="2400" dirty="0" smtClean="0"/>
              <a:t>схематичного </a:t>
            </a:r>
            <a:r>
              <a:rPr lang="ru-RU" sz="2400" dirty="0" smtClean="0"/>
              <a:t>изображения</a:t>
            </a:r>
            <a:endParaRPr lang="ru-RU" sz="2400" dirty="0" smtClean="0"/>
          </a:p>
          <a:p>
            <a:pPr algn="just"/>
            <a:r>
              <a:rPr lang="ru-RU" sz="2400" dirty="0" smtClean="0"/>
              <a:t>комнаты </a:t>
            </a:r>
            <a:r>
              <a:rPr lang="ru-RU" sz="2400" dirty="0" smtClean="0"/>
              <a:t>ребенок может </a:t>
            </a:r>
            <a:r>
              <a:rPr lang="ru-RU" sz="2400" dirty="0" smtClean="0"/>
              <a:t>найти спрятанную игрушку.</a:t>
            </a:r>
            <a:endParaRPr lang="ru-RU" sz="2400" dirty="0" smtClean="0"/>
          </a:p>
          <a:p>
            <a:pPr algn="just"/>
            <a:endParaRPr lang="ru-RU" sz="2400" dirty="0" smtClean="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1103</Words>
  <Application>Microsoft Office PowerPoint</Application>
  <PresentationFormat>Произвольный</PresentationFormat>
  <Paragraphs>176</Paragraphs>
  <Slides>19</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19</vt:i4>
      </vt:variant>
    </vt:vector>
  </HeadingPairs>
  <TitlesOfParts>
    <vt:vector size="30" baseType="lpstr">
      <vt:lpstr>Arial</vt:lpstr>
      <vt:lpstr>Calibri</vt:lpstr>
      <vt:lpstr>Clear Sans Regular Bold</vt:lpstr>
      <vt:lpstr>Clear Sans Regular</vt:lpstr>
      <vt:lpstr>Times New Roman</vt:lpstr>
      <vt:lpstr>Wingdings</vt:lpstr>
      <vt:lpstr>Georgia</vt:lpstr>
      <vt:lpstr>Sylfaen</vt:lpstr>
      <vt:lpstr>Constantia</vt:lpstr>
      <vt:lpstr>Wingdings 2</vt:lpstr>
      <vt:lpstr>Office Theme</vt:lpstr>
      <vt:lpstr>Слайд 1</vt:lpstr>
      <vt:lpstr>Слайд 2</vt:lpstr>
      <vt:lpstr>Слайд 3</vt:lpstr>
      <vt:lpstr>Слайд 4</vt:lpstr>
      <vt:lpstr>Психологически не готовый к школе ребенок</vt:lpstr>
      <vt:lpstr>Что включает в себя подготовка к школе?</vt:lpstr>
      <vt:lpstr>Психологическая готовность ребёнка к школе</vt:lpstr>
      <vt:lpstr>Слайд 8</vt:lpstr>
      <vt:lpstr>Слайд 9</vt:lpstr>
      <vt:lpstr>Слайд 10</vt:lpstr>
      <vt:lpstr>  Игры для развития мышления</vt:lpstr>
      <vt:lpstr>Слайд 12</vt:lpstr>
      <vt:lpstr>Слайд 13</vt:lpstr>
      <vt:lpstr>Слайд 14</vt:lpstr>
      <vt:lpstr>Слайд 15</vt:lpstr>
      <vt:lpstr>ЭМОЦИОНАЛЬНО-ВОЛЕВАЯ ГОТОВНОСТЬ</vt:lpstr>
      <vt:lpstr>Психологически подготовленный  к школе ребенок </vt:lpstr>
      <vt:lpstr>Слайд 18</vt:lpstr>
      <vt:lpstr>Слайд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Кристина</cp:lastModifiedBy>
  <cp:revision>14</cp:revision>
  <dcterms:created xsi:type="dcterms:W3CDTF">2006-08-16T00:00:00Z</dcterms:created>
  <dcterms:modified xsi:type="dcterms:W3CDTF">2022-04-11T12:22:27Z</dcterms:modified>
  <dc:identifier>DAE9GTx30og</dc:identifier>
</cp:coreProperties>
</file>