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54"/>
  </p:notesMasterIdLst>
  <p:handoutMasterIdLst>
    <p:handoutMasterId r:id="rId55"/>
  </p:handoutMasterIdLst>
  <p:sldIdLst>
    <p:sldId id="256" r:id="rId2"/>
    <p:sldId id="393" r:id="rId3"/>
    <p:sldId id="394" r:id="rId4"/>
    <p:sldId id="395" r:id="rId5"/>
    <p:sldId id="396" r:id="rId6"/>
    <p:sldId id="433" r:id="rId7"/>
    <p:sldId id="399" r:id="rId8"/>
    <p:sldId id="398" r:id="rId9"/>
    <p:sldId id="400" r:id="rId10"/>
    <p:sldId id="280" r:id="rId11"/>
    <p:sldId id="402" r:id="rId12"/>
    <p:sldId id="403" r:id="rId13"/>
    <p:sldId id="404" r:id="rId14"/>
    <p:sldId id="405" r:id="rId15"/>
    <p:sldId id="406" r:id="rId16"/>
    <p:sldId id="367" r:id="rId17"/>
    <p:sldId id="368" r:id="rId18"/>
    <p:sldId id="370" r:id="rId19"/>
    <p:sldId id="407" r:id="rId20"/>
    <p:sldId id="432" r:id="rId21"/>
    <p:sldId id="363" r:id="rId22"/>
    <p:sldId id="387" r:id="rId23"/>
    <p:sldId id="420" r:id="rId24"/>
    <p:sldId id="421" r:id="rId25"/>
    <p:sldId id="422" r:id="rId26"/>
    <p:sldId id="353" r:id="rId27"/>
    <p:sldId id="356" r:id="rId28"/>
    <p:sldId id="357" r:id="rId29"/>
    <p:sldId id="430" r:id="rId30"/>
    <p:sldId id="429" r:id="rId31"/>
    <p:sldId id="431" r:id="rId32"/>
    <p:sldId id="408" r:id="rId33"/>
    <p:sldId id="409" r:id="rId34"/>
    <p:sldId id="410" r:id="rId35"/>
    <p:sldId id="411" r:id="rId36"/>
    <p:sldId id="423" r:id="rId37"/>
    <p:sldId id="412" r:id="rId38"/>
    <p:sldId id="413" r:id="rId39"/>
    <p:sldId id="414" r:id="rId40"/>
    <p:sldId id="416" r:id="rId41"/>
    <p:sldId id="401" r:id="rId42"/>
    <p:sldId id="279" r:id="rId43"/>
    <p:sldId id="347" r:id="rId44"/>
    <p:sldId id="346" r:id="rId45"/>
    <p:sldId id="373" r:id="rId46"/>
    <p:sldId id="417" r:id="rId47"/>
    <p:sldId id="418" r:id="rId48"/>
    <p:sldId id="371" r:id="rId49"/>
    <p:sldId id="425" r:id="rId50"/>
    <p:sldId id="426" r:id="rId51"/>
    <p:sldId id="427" r:id="rId52"/>
    <p:sldId id="428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715A6"/>
    <a:srgbClr val="99FF33"/>
    <a:srgbClr val="F3750D"/>
    <a:srgbClr val="FA6EC8"/>
    <a:srgbClr val="091093"/>
    <a:srgbClr val="B239D3"/>
    <a:srgbClr val="FC9EDA"/>
    <a:srgbClr val="29E0E9"/>
    <a:srgbClr val="159CF7"/>
    <a:srgbClr val="11C1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83380" autoAdjust="0"/>
  </p:normalViewPr>
  <p:slideViewPr>
    <p:cSldViewPr>
      <p:cViewPr varScale="1">
        <p:scale>
          <a:sx n="56" d="100"/>
          <a:sy n="56" d="100"/>
        </p:scale>
        <p:origin x="-1099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-348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dLbl>
              <c:idx val="0"/>
              <c:layout>
                <c:manualLayout>
                  <c:x val="1.1305723865439505E-2"/>
                  <c:y val="-0.20576417435099856"/>
                </c:manualLayout>
              </c:layout>
              <c:showVal val="1"/>
            </c:dLbl>
            <c:dLbl>
              <c:idx val="1"/>
              <c:layout>
                <c:manualLayout>
                  <c:x val="1.5828013411615292E-2"/>
                  <c:y val="-0.33436678332037434"/>
                </c:manualLayout>
              </c:layout>
              <c:showVal val="1"/>
            </c:dLbl>
            <c:dLbl>
              <c:idx val="2"/>
              <c:layout>
                <c:manualLayout>
                  <c:x val="2.0350302957790951E-2"/>
                  <c:y val="-0.33804143289634486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</c:v>
                </c:pt>
                <c:pt idx="1">
                  <c:v>0.38000000000000089</c:v>
                </c:pt>
                <c:pt idx="2">
                  <c:v>0.42000000000000032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Лист1!$C$2:$C$5</c:f>
            </c:numRef>
          </c:val>
          <c:shape val="box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Лист1!$D$2:$D$5</c:f>
            </c:numRef>
          </c:val>
          <c:shape val="box"/>
        </c:ser>
        <c:shape val="cylinder"/>
        <c:axId val="67273088"/>
        <c:axId val="67274624"/>
        <c:axId val="0"/>
      </c:bar3DChart>
      <c:catAx>
        <c:axId val="67273088"/>
        <c:scaling>
          <c:orientation val="minMax"/>
        </c:scaling>
        <c:axPos val="b"/>
        <c:tickLblPos val="nextTo"/>
        <c:spPr>
          <a:solidFill>
            <a:schemeClr val="bg2">
              <a:lumMod val="75000"/>
            </a:schemeClr>
          </a:solidFill>
        </c:spPr>
        <c:crossAx val="67274624"/>
        <c:crosses val="autoZero"/>
        <c:auto val="1"/>
        <c:lblAlgn val="ctr"/>
        <c:lblOffset val="100"/>
      </c:catAx>
      <c:valAx>
        <c:axId val="67274624"/>
        <c:scaling>
          <c:orientation val="minMax"/>
        </c:scaling>
        <c:axPos val="l"/>
        <c:majorGridlines/>
        <c:numFmt formatCode="0%" sourceLinked="1"/>
        <c:tickLblPos val="nextTo"/>
        <c:crossAx val="672730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9.5027242104829684E-2"/>
          <c:y val="9.700311076547051E-2"/>
          <c:w val="0.88497211650022845"/>
          <c:h val="0.39639004329086019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dLbl>
              <c:idx val="0"/>
              <c:layout>
                <c:manualLayout>
                  <c:x val="2.2611447730879028E-3"/>
                  <c:y val="-0.10514323194858731"/>
                </c:manualLayout>
              </c:layout>
              <c:showVal val="1"/>
            </c:dLbl>
            <c:dLbl>
              <c:idx val="1"/>
              <c:layout>
                <c:manualLayout>
                  <c:x val="1.1305723865439489E-2"/>
                  <c:y val="-0.23742020117422913"/>
                </c:manualLayout>
              </c:layout>
              <c:showVal val="1"/>
            </c:dLbl>
            <c:dLbl>
              <c:idx val="2"/>
              <c:layout>
                <c:manualLayout>
                  <c:x val="4.5222895461757683E-3"/>
                  <c:y val="-0.14923555502380079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3"/>
                <c:pt idx="0">
                  <c:v>Отриц.эмоции</c:v>
                </c:pt>
                <c:pt idx="1">
                  <c:v>Норм. эмоц. состояние</c:v>
                </c:pt>
                <c:pt idx="2">
                  <c:v>Полож. эмоции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0.17</c:v>
                </c:pt>
                <c:pt idx="1">
                  <c:v>0.58000000000000007</c:v>
                </c:pt>
                <c:pt idx="2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Отриц.эмоции</c:v>
                </c:pt>
                <c:pt idx="1">
                  <c:v>Норм. эмоц. состояние</c:v>
                </c:pt>
                <c:pt idx="2">
                  <c:v>Полож. эмоции</c:v>
                </c:pt>
              </c:strCache>
            </c:strRef>
          </c:cat>
          <c:val>
            <c:numRef>
              <c:f>Лист1!$C$2:$C$5</c:f>
            </c:numRef>
          </c:val>
          <c:shape val="box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Отриц.эмоции</c:v>
                </c:pt>
                <c:pt idx="1">
                  <c:v>Норм. эмоц. состояние</c:v>
                </c:pt>
                <c:pt idx="2">
                  <c:v>Полож. эмоции</c:v>
                </c:pt>
              </c:strCache>
            </c:strRef>
          </c:cat>
          <c:val>
            <c:numRef>
              <c:f>Лист1!$D$2:$D$5</c:f>
            </c:numRef>
          </c:val>
          <c:shape val="box"/>
        </c:ser>
        <c:shape val="cylinder"/>
        <c:axId val="85164032"/>
        <c:axId val="85165568"/>
        <c:axId val="0"/>
      </c:bar3DChart>
      <c:catAx>
        <c:axId val="85164032"/>
        <c:scaling>
          <c:orientation val="minMax"/>
        </c:scaling>
        <c:axPos val="b"/>
        <c:tickLblPos val="nextTo"/>
        <c:spPr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c:spPr>
        <c:crossAx val="85165568"/>
        <c:crosses val="autoZero"/>
        <c:auto val="1"/>
        <c:lblAlgn val="ctr"/>
        <c:lblOffset val="100"/>
      </c:catAx>
      <c:valAx>
        <c:axId val="85165568"/>
        <c:scaling>
          <c:orientation val="minMax"/>
        </c:scaling>
        <c:axPos val="l"/>
        <c:majorGridlines/>
        <c:numFmt formatCode="0%" sourceLinked="1"/>
        <c:tickLblPos val="nextTo"/>
        <c:crossAx val="851640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dLbl>
              <c:idx val="0"/>
              <c:layout>
                <c:manualLayout>
                  <c:x val="1.1305723865439482E-2"/>
                  <c:y val="-0.11390516794430249"/>
                </c:manualLayout>
              </c:layout>
              <c:showVal val="1"/>
            </c:dLbl>
            <c:dLbl>
              <c:idx val="1"/>
              <c:layout>
                <c:manualLayout>
                  <c:x val="1.5828013411615247E-2"/>
                  <c:y val="-0.11390516794430249"/>
                </c:manualLayout>
              </c:layout>
              <c:showVal val="1"/>
            </c:dLbl>
            <c:dLbl>
              <c:idx val="2"/>
              <c:layout>
                <c:manualLayout>
                  <c:x val="2.0350302957790951E-2"/>
                  <c:y val="-0.33804143289634486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2.0000000000000011E-2</c:v>
                </c:pt>
                <c:pt idx="1">
                  <c:v>0.12000000000000002</c:v>
                </c:pt>
                <c:pt idx="2">
                  <c:v>0.86000000000000065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Лист1!$C$2:$C$5</c:f>
            </c:numRef>
          </c:val>
          <c:shape val="box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Лист1!$D$2:$D$5</c:f>
            </c:numRef>
          </c:val>
          <c:shape val="box"/>
        </c:ser>
        <c:shape val="cylinder"/>
        <c:axId val="87614592"/>
        <c:axId val="87616128"/>
        <c:axId val="0"/>
      </c:bar3DChart>
      <c:catAx>
        <c:axId val="87614592"/>
        <c:scaling>
          <c:orientation val="minMax"/>
        </c:scaling>
        <c:axPos val="b"/>
        <c:tickLblPos val="nextTo"/>
        <c:spPr>
          <a:solidFill>
            <a:schemeClr val="bg2">
              <a:lumMod val="75000"/>
            </a:schemeClr>
          </a:solidFill>
        </c:spPr>
        <c:crossAx val="87616128"/>
        <c:crosses val="autoZero"/>
        <c:auto val="1"/>
        <c:lblAlgn val="ctr"/>
        <c:lblOffset val="100"/>
      </c:catAx>
      <c:valAx>
        <c:axId val="87616128"/>
        <c:scaling>
          <c:orientation val="minMax"/>
        </c:scaling>
        <c:axPos val="l"/>
        <c:majorGridlines/>
        <c:numFmt formatCode="0%" sourceLinked="1"/>
        <c:tickLblPos val="nextTo"/>
        <c:crossAx val="876145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8.5936041470764502E-2"/>
          <c:y val="3.1238289907524412E-2"/>
          <c:w val="0.88497211650022845"/>
          <c:h val="0.87043365238137538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dLbl>
              <c:idx val="0"/>
              <c:layout>
                <c:manualLayout>
                  <c:x val="1.8625364650204961E-2"/>
                  <c:y val="-9.0196663647542238E-2"/>
                </c:manualLayout>
              </c:layout>
              <c:showVal val="1"/>
            </c:dLbl>
            <c:dLbl>
              <c:idx val="1"/>
              <c:layout>
                <c:manualLayout>
                  <c:x val="1.312397133422751E-2"/>
                  <c:y val="-0.1268159470040052"/>
                </c:manualLayout>
              </c:layout>
              <c:showVal val="1"/>
            </c:dLbl>
            <c:dLbl>
              <c:idx val="2"/>
              <c:layout>
                <c:manualLayout>
                  <c:x val="8.158744102888936E-3"/>
                  <c:y val="-0.24489345816566568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3"/>
                <c:pt idx="0">
                  <c:v>Отриц.эмоции</c:v>
                </c:pt>
                <c:pt idx="1">
                  <c:v>Норм. эмоц. состояние</c:v>
                </c:pt>
                <c:pt idx="2">
                  <c:v>Полож. эмоции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3.0000000000000002E-2</c:v>
                </c:pt>
                <c:pt idx="1">
                  <c:v>0.22</c:v>
                </c:pt>
                <c:pt idx="2">
                  <c:v>0.75000000000000133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Отриц.эмоции</c:v>
                </c:pt>
                <c:pt idx="1">
                  <c:v>Норм. эмоц. состояние</c:v>
                </c:pt>
                <c:pt idx="2">
                  <c:v>Полож. эмоции</c:v>
                </c:pt>
              </c:strCache>
            </c:strRef>
          </c:cat>
          <c:val>
            <c:numRef>
              <c:f>Лист1!$C$2:$C$5</c:f>
            </c:numRef>
          </c:val>
          <c:shape val="box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Отриц.эмоции</c:v>
                </c:pt>
                <c:pt idx="1">
                  <c:v>Норм. эмоц. состояние</c:v>
                </c:pt>
                <c:pt idx="2">
                  <c:v>Полож. эмоции</c:v>
                </c:pt>
              </c:strCache>
            </c:strRef>
          </c:cat>
          <c:val>
            <c:numRef>
              <c:f>Лист1!$D$2:$D$5</c:f>
            </c:numRef>
          </c:val>
          <c:shape val="box"/>
        </c:ser>
        <c:shape val="cylinder"/>
        <c:axId val="87954176"/>
        <c:axId val="87955712"/>
        <c:axId val="0"/>
      </c:bar3DChart>
      <c:catAx>
        <c:axId val="87954176"/>
        <c:scaling>
          <c:orientation val="minMax"/>
        </c:scaling>
        <c:axPos val="b"/>
        <c:tickLblPos val="nextTo"/>
        <c:spPr>
          <a:solidFill>
            <a:schemeClr val="bg1"/>
          </a:solidFill>
          <a:ln>
            <a:noFill/>
          </a:ln>
        </c:spPr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955712"/>
        <c:crosses val="autoZero"/>
        <c:auto val="1"/>
        <c:lblAlgn val="ctr"/>
        <c:lblOffset val="100"/>
      </c:catAx>
      <c:valAx>
        <c:axId val="87955712"/>
        <c:scaling>
          <c:orientation val="minMax"/>
        </c:scaling>
        <c:axPos val="l"/>
        <c:majorGridlines/>
        <c:numFmt formatCode="0%" sourceLinked="1"/>
        <c:tickLblPos val="nextTo"/>
        <c:crossAx val="879541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view3D>
      <c:perspective val="30"/>
    </c:view3D>
    <c:plotArea>
      <c:layout>
        <c:manualLayout>
          <c:layoutTarget val="inner"/>
          <c:xMode val="edge"/>
          <c:yMode val="edge"/>
          <c:x val="9.7718396517527784E-2"/>
          <c:y val="3.0717651742398978E-2"/>
          <c:w val="0.56749380485529743"/>
          <c:h val="0.50129892974854651"/>
        </c:manualLayout>
      </c:layout>
      <c:line3D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Тест тревожности</c:v>
                </c:pt>
              </c:strCache>
            </c:strRef>
          </c:tx>
          <c:dLbls>
            <c:dLbl>
              <c:idx val="0"/>
              <c:layout>
                <c:manualLayout>
                  <c:x val="-7.4789294413063215E-2"/>
                  <c:y val="-3.8213346665185416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Диагностический этап</c:v>
                </c:pt>
                <c:pt idx="1">
                  <c:v>Контрольный этап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</c:v>
                </c:pt>
                <c:pt idx="1">
                  <c:v>2.0000000000000011E-2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Цветовой тест М. Люшера</c:v>
                </c:pt>
              </c:strCache>
            </c:strRef>
          </c:tx>
          <c:dLbls>
            <c:dLbl>
              <c:idx val="0"/>
              <c:layout>
                <c:manualLayout>
                  <c:x val="-4.4873576647837914E-2"/>
                  <c:y val="-2.6455393845128385E-2"/>
                </c:manualLayout>
              </c:layout>
              <c:showVal val="1"/>
            </c:dLbl>
            <c:dLbl>
              <c:idx val="1"/>
              <c:layout>
                <c:manualLayout>
                  <c:x val="-1.3088126522285963E-2"/>
                  <c:y val="2.9394882050142578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Диагностический этап</c:v>
                </c:pt>
                <c:pt idx="1">
                  <c:v>Контрольный этап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0.17</c:v>
                </c:pt>
                <c:pt idx="1">
                  <c:v>3.0000000000000002E-2</c:v>
                </c:pt>
              </c:numCache>
            </c:numRef>
          </c:val>
        </c:ser>
        <c:axId val="100130816"/>
        <c:axId val="100132352"/>
        <c:axId val="100088896"/>
      </c:line3DChart>
      <c:catAx>
        <c:axId val="100130816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0132352"/>
        <c:crosses val="autoZero"/>
        <c:auto val="1"/>
        <c:lblAlgn val="ctr"/>
        <c:lblOffset val="100"/>
      </c:catAx>
      <c:valAx>
        <c:axId val="100132352"/>
        <c:scaling>
          <c:orientation val="minMax"/>
        </c:scaling>
        <c:axPos val="l"/>
        <c:majorGridlines/>
        <c:numFmt formatCode="0%" sourceLinked="1"/>
        <c:tickLblPos val="nextTo"/>
        <c:crossAx val="100130816"/>
        <c:crosses val="autoZero"/>
        <c:crossBetween val="between"/>
      </c:valAx>
      <c:serAx>
        <c:axId val="100088896"/>
        <c:scaling>
          <c:orientation val="minMax"/>
        </c:scaling>
        <c:delete val="1"/>
        <c:axPos val="b"/>
        <c:tickLblPos val="none"/>
        <c:crossAx val="100132352"/>
        <c:crosses val="autoZero"/>
      </c:serAx>
    </c:plotArea>
    <c:legend>
      <c:legendPos val="r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DE956-9069-4B92-A267-79D559DCDB5A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1CF7E-4BD0-4CF1-BC9D-F78F2A6CD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4595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1A32F-E88E-4957-878F-B39182C7A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285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ransition spd="slow">
    <p:strips dir="ru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3275856" y="5149406"/>
            <a:ext cx="5544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  1 КК</a:t>
            </a:r>
            <a:br>
              <a:rPr lang="ru-RU" sz="2800" b="1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Дерябина Анна Сергеевна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260648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МДОАУ «Детский сад № 106 «Анютины глазки» комбинированного вида» г. Орска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96208" y="1268760"/>
            <a:ext cx="612068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 – класс на тему:</a:t>
            </a:r>
          </a:p>
          <a:p>
            <a:pPr algn="ctr"/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–терапия» как метод в арт – терапевтической работе с детьми старшего дошкольного возраста»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7848872" cy="4097616"/>
          </a:xfrm>
        </p:spPr>
        <p:txBody>
          <a:bodyPr>
            <a:normAutofit/>
          </a:bodyPr>
          <a:lstStyle/>
          <a:p>
            <a:pPr fontAlgn="base"/>
            <a:endParaRPr lang="ru-RU" dirty="0" smtClean="0"/>
          </a:p>
          <a:p>
            <a:pPr fontAlgn="base"/>
            <a:endParaRPr lang="ru-RU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1619672" y="548680"/>
            <a:ext cx="6079576" cy="55774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Этапы проекта:</a:t>
            </a:r>
          </a:p>
          <a:p>
            <a:pPr>
              <a:buNone/>
            </a:pPr>
            <a:endParaRPr lang="ru-RU" sz="40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</a:p>
          <a:p>
            <a:pPr marL="514350" indent="-514350">
              <a:buAutoNum type="arabicPeriod"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Диагностический</a:t>
            </a:r>
          </a:p>
          <a:p>
            <a:pPr marL="514350" indent="-514350">
              <a:buAutoNum type="arabicPeriod"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Коррекционно-развивающий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(занятия)</a:t>
            </a:r>
          </a:p>
          <a:p>
            <a:pPr marL="514350" indent="-514350">
              <a:buAutoNum type="arabicPeriod"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Контрольный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(повторная диагностика)</a:t>
            </a:r>
          </a:p>
          <a:p>
            <a:pPr>
              <a:buNone/>
            </a:pPr>
            <a:endParaRPr lang="ru-RU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5" y="260648"/>
            <a:ext cx="1224136" cy="1147406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7848872" cy="4097616"/>
          </a:xfrm>
        </p:spPr>
        <p:txBody>
          <a:bodyPr>
            <a:normAutofit/>
          </a:bodyPr>
          <a:lstStyle/>
          <a:p>
            <a:pPr fontAlgn="base"/>
            <a:endParaRPr lang="ru-RU" dirty="0" smtClean="0"/>
          </a:p>
          <a:p>
            <a:pPr fontAlgn="base"/>
            <a:endParaRPr lang="ru-RU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051720" y="548680"/>
            <a:ext cx="5647528" cy="557748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Подготовительный этап (01.09. – 11.09.)</a:t>
            </a:r>
          </a:p>
          <a:p>
            <a:pPr marL="514350" indent="-514350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психолого-педагогической литературы по данной теме.</a:t>
            </a:r>
          </a:p>
          <a:p>
            <a:pPr algn="just">
              <a:buFont typeface="Wingdings" pitchFamily="2" charset="2"/>
              <a:buChar char="v"/>
            </a:pPr>
            <a:endPara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Сбор информации об опыте использования мандала - терапии в работе с дошкольниками.</a:t>
            </a:r>
            <a:endParaRPr lang="ru-RU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080120" cy="1012417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7848872" cy="4097616"/>
          </a:xfrm>
        </p:spPr>
        <p:txBody>
          <a:bodyPr>
            <a:normAutofit/>
          </a:bodyPr>
          <a:lstStyle/>
          <a:p>
            <a:pPr fontAlgn="base"/>
            <a:endParaRPr lang="ru-RU" dirty="0" smtClean="0"/>
          </a:p>
          <a:p>
            <a:pPr fontAlgn="base"/>
            <a:endParaRPr lang="ru-RU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051720" y="548680"/>
            <a:ext cx="5647528" cy="557748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Диагностический этап </a:t>
            </a:r>
          </a:p>
          <a:p>
            <a:pPr marL="514350" indent="-514350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( 12.09. -30.09.)</a:t>
            </a:r>
          </a:p>
          <a:p>
            <a:pPr marL="514350" indent="-514350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Подбор методов и методик исследования эмоциональной сферы у детей.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Проведение психологической диагностики.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Обработка результатов психодиагностики.</a:t>
            </a:r>
          </a:p>
          <a:p>
            <a:pPr>
              <a:buNone/>
            </a:pPr>
            <a:endParaRPr lang="ru-RU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1152128" cy="1079912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7848872" cy="4097616"/>
          </a:xfrm>
        </p:spPr>
        <p:txBody>
          <a:bodyPr>
            <a:normAutofit/>
          </a:bodyPr>
          <a:lstStyle/>
          <a:p>
            <a:pPr fontAlgn="base"/>
            <a:endParaRPr lang="ru-RU" dirty="0" smtClean="0"/>
          </a:p>
          <a:p>
            <a:pPr fontAlgn="base"/>
            <a:endParaRPr lang="ru-RU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55576" y="548680"/>
            <a:ext cx="6943672" cy="557748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Диагностический этап</a:t>
            </a:r>
          </a:p>
          <a:p>
            <a:pPr marL="514350" indent="-514350" algn="ctr">
              <a:buNone/>
            </a:pP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Тест тревожности  (Р. </a:t>
            </a:r>
            <a:r>
              <a:rPr lang="ru-RU" sz="2000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Тэммпл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В. </a:t>
            </a:r>
            <a:r>
              <a:rPr lang="ru-RU" sz="2000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Амен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М. </a:t>
            </a:r>
            <a:r>
              <a:rPr lang="ru-RU" sz="2000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Дорки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 algn="ctr">
              <a:buNone/>
            </a:pP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методики: определить уровень тревожности  ребенка.</a:t>
            </a: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1043608" cy="978194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/>
        </p:nvGraphicFramePr>
        <p:xfrm>
          <a:off x="1187624" y="2564904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7848872" cy="4097616"/>
          </a:xfrm>
        </p:spPr>
        <p:txBody>
          <a:bodyPr>
            <a:normAutofit/>
          </a:bodyPr>
          <a:lstStyle/>
          <a:p>
            <a:pPr fontAlgn="base"/>
            <a:endParaRPr lang="ru-RU" dirty="0" smtClean="0"/>
          </a:p>
          <a:p>
            <a:pPr fontAlgn="base"/>
            <a:endParaRPr lang="ru-RU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55576" y="548680"/>
            <a:ext cx="6943672" cy="557748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Диагностический этап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Цветовой тест М. Люшера.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1080120" cy="1012417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/>
        </p:nvGraphicFramePr>
        <p:xfrm>
          <a:off x="395536" y="1844824"/>
          <a:ext cx="698477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7848872" cy="5544616"/>
          </a:xfrm>
        </p:spPr>
        <p:txBody>
          <a:bodyPr>
            <a:normAutofit fontScale="25000" lnSpcReduction="20000"/>
          </a:bodyPr>
          <a:lstStyle/>
          <a:p>
            <a:pPr fontAlgn="base"/>
            <a:endParaRPr lang="ru-RU" dirty="0" smtClean="0"/>
          </a:p>
          <a:p>
            <a:pPr fontAlgn="base"/>
            <a:endParaRPr lang="ru-RU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3528" y="692696"/>
            <a:ext cx="7375720" cy="5433467"/>
          </a:xfrm>
        </p:spPr>
        <p:txBody>
          <a:bodyPr>
            <a:normAutofit fontScale="25000" lnSpcReduction="20000"/>
          </a:bodyPr>
          <a:lstStyle/>
          <a:p>
            <a:pPr marL="514350" indent="-514350" algn="ctr">
              <a:buNone/>
            </a:pPr>
            <a:r>
              <a:rPr lang="ru-RU" sz="11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3. Коррекционно-развивающий этап </a:t>
            </a:r>
          </a:p>
          <a:p>
            <a:pPr marL="514350" indent="-514350" algn="ctr">
              <a:buNone/>
            </a:pPr>
            <a:r>
              <a:rPr lang="ru-RU" sz="96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(1.10.- 06.11)</a:t>
            </a:r>
            <a:endParaRPr lang="ru-RU" sz="11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6200" dirty="0" smtClean="0"/>
          </a:p>
          <a:p>
            <a:pPr marL="514350" indent="-514350" algn="just">
              <a:buNone/>
            </a:pPr>
            <a:r>
              <a:rPr lang="ru-RU" sz="6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коррекционно-развивающих занятий с использование метода «</a:t>
            </a:r>
            <a:r>
              <a:rPr lang="ru-RU" sz="9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pPr marL="514350" indent="-514350" algn="just">
              <a:buNone/>
            </a:pP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9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Мандала-терапия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включает в себя</a:t>
            </a: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9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Раскрашивание готовых </a:t>
            </a:r>
            <a:r>
              <a:rPr lang="ru-RU" sz="9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</a:t>
            </a: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(начиная от простых узоров, заканчивая более сложными). Одну и ту же </a:t>
            </a:r>
            <a:r>
              <a:rPr lang="ru-RU" sz="9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мандалу</a:t>
            </a: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можно раскрасить по-всякому, много раз, и выглядеть они будут совершенно по-разному.</a:t>
            </a:r>
          </a:p>
          <a:p>
            <a:pPr algn="just">
              <a:buNone/>
            </a:pP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Рисование и создание собственных </a:t>
            </a:r>
            <a:r>
              <a:rPr lang="ru-RU" sz="9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ниток, кинетического песка, цветного кварцевого песка, круп, с использованием бусин, декоративных мелких камней, природного материала, </a:t>
            </a:r>
            <a:r>
              <a:rPr lang="ru-RU" sz="9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мозайки</a:t>
            </a: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пуговиц и т.д.</a:t>
            </a:r>
          </a:p>
          <a:p>
            <a:pPr algn="just">
              <a:buNone/>
            </a:pPr>
            <a:endParaRPr lang="ru-RU" sz="9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endParaRPr lang="ru-RU" sz="96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96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96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96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r>
              <a:rPr lang="ru-RU" sz="96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 algn="ctr">
              <a:buNone/>
            </a:pPr>
            <a:endParaRPr lang="ru-RU" sz="96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9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96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060859" cy="994363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51520" y="0"/>
            <a:ext cx="7920880" cy="126876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                      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ЭТАПЫ РАБОТЫ  С «МАНДАЛОЙ».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1. Организационный момент. </a:t>
            </a:r>
            <a:r>
              <a:rPr lang="ru-RU" sz="1600" b="0" dirty="0" smtClean="0">
                <a:solidFill>
                  <a:schemeClr val="accent1">
                    <a:lumMod val="75000"/>
                  </a:schemeClr>
                </a:solidFill>
              </a:rPr>
              <a:t>Установление </a:t>
            </a:r>
            <a:r>
              <a:rPr lang="ru-RU" sz="1600" b="0" dirty="0">
                <a:solidFill>
                  <a:schemeClr val="accent1">
                    <a:lumMod val="75000"/>
                  </a:schemeClr>
                </a:solidFill>
              </a:rPr>
              <a:t>доверительных отношений </a:t>
            </a:r>
            <a:r>
              <a:rPr lang="ru-RU" sz="1600" b="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600" b="0" dirty="0">
                <a:solidFill>
                  <a:schemeClr val="accent1">
                    <a:lumMod val="75000"/>
                  </a:schemeClr>
                </a:solidFill>
              </a:rPr>
              <a:t>снятие эмоционального </a:t>
            </a:r>
            <a:r>
              <a:rPr lang="ru-RU" sz="1600" b="0" dirty="0" smtClean="0">
                <a:solidFill>
                  <a:schemeClr val="accent1">
                    <a:lumMod val="75000"/>
                  </a:schemeClr>
                </a:solidFill>
              </a:rPr>
              <a:t>напряжения.</a:t>
            </a:r>
            <a:endParaRPr lang="ru-RU" sz="16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F:\Электронное Портфолио педагога - психолога Дерябина А.С\Видео и фото материалы\Занятия с детьми по проекту Поделись улыбкою своей\SAM_4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6912240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481485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647"/>
          <a:stretch>
            <a:fillRect/>
          </a:stretch>
        </p:blipFill>
        <p:spPr>
          <a:xfrm rot="5400000">
            <a:off x="4756570" y="1012182"/>
            <a:ext cx="2896937" cy="26900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200800" cy="576064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ru-RU" dirty="0" smtClean="0"/>
              <a:t>      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Раскрашивание готовых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мандал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                 раскрасок»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6" name="Содержимое 5" descr="detsad-263204-16024651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7037"/>
          <a:stretch>
            <a:fillRect/>
          </a:stretch>
        </p:blipFill>
        <p:spPr>
          <a:xfrm>
            <a:off x="395536" y="980728"/>
            <a:ext cx="4025825" cy="5112568"/>
          </a:xfr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0801" y="4112327"/>
            <a:ext cx="2376266" cy="244977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2879322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5816" y="1052736"/>
            <a:ext cx="5616624" cy="4320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535" y="2492898"/>
            <a:ext cx="4032448" cy="30243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hg-cu-coloredmanda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1584176" cy="14848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705591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27280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создание собственных »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мандал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» из бросового материала.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2" descr="C:\Users\Анна\Desktop\СЕМИНАР-практикум Мандала\IMG_20190123_151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980728"/>
            <a:ext cx="3312368" cy="54006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050" name="Picture 2" descr="F:\Электронное Портфолио педагога - психолога Дерябина А.С\Видео и фото материалы\Развивающие занятия с детьми\IMG_20190123_162440.jpg"/>
          <p:cNvPicPr>
            <a:picLocks noChangeAspect="1" noChangeArrowheads="1"/>
          </p:cNvPicPr>
          <p:nvPr/>
        </p:nvPicPr>
        <p:blipFill>
          <a:blip r:embed="rId3" cstate="print"/>
          <a:srcRect t="17071" b="6112"/>
          <a:stretch>
            <a:fillRect/>
          </a:stretch>
        </p:blipFill>
        <p:spPr bwMode="auto">
          <a:xfrm>
            <a:off x="179512" y="980728"/>
            <a:ext cx="4104456" cy="560525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2879322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3808" y="980728"/>
            <a:ext cx="61206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мастер – класса: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способствовать компетентности коллег в вопросах использования технологии «мандала» с детьми старшего дошкольного возраста.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27280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создание собственных »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</a:rPr>
              <a:t>мандал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» из бросового материала.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3" descr="IMG_20190123_162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67" r="19444"/>
          <a:stretch>
            <a:fillRect/>
          </a:stretch>
        </p:blipFill>
        <p:spPr>
          <a:xfrm>
            <a:off x="251520" y="849804"/>
            <a:ext cx="7560840" cy="5567528"/>
          </a:xfr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2879322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496482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Создание мандалы на трафаретах.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Содержимое 8" descr="IMG_20190123_1625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3443968" cy="5256584"/>
          </a:xfr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098" name="Picture 2" descr="C:\Users\Анна\Desktop\СЕМИНАР-практикум Мандала\IMG_20190123_155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268760"/>
            <a:ext cx="3634023" cy="518457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21112961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на\Desktop\СЕМИНАР-практикум Мандала\IMG_20190123_152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73016"/>
            <a:ext cx="3571727" cy="295232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123" name="Picture 3" descr="C:\Users\Анна\Desktop\СЕМИНАР-практикум Мандала\IMG_20190123_152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3459109" cy="295232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124" name="Picture 4" descr="C:\Users\Анна\Desktop\СЕМИНАР-практикум Мандала\IMG_20190123_163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8680"/>
            <a:ext cx="6984776" cy="275094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467544" y="0"/>
            <a:ext cx="7879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мандалы  «Цветочная поляна».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amsung\Desktop\IMG_20191128_094747.jpg"/>
          <p:cNvPicPr>
            <a:picLocks noChangeAspect="1" noChangeArrowheads="1"/>
          </p:cNvPicPr>
          <p:nvPr/>
        </p:nvPicPr>
        <p:blipFill>
          <a:blip r:embed="rId2" cstate="print"/>
          <a:srcRect l="12070" r="30600" b="8808"/>
          <a:stretch>
            <a:fillRect/>
          </a:stretch>
        </p:blipFill>
        <p:spPr bwMode="auto">
          <a:xfrm>
            <a:off x="251520" y="1412776"/>
            <a:ext cx="4104456" cy="48965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Users\Samsung\Desktop\IMG_20191128_094737.jpg"/>
          <p:cNvPicPr>
            <a:picLocks noChangeAspect="1" noChangeArrowheads="1"/>
          </p:cNvPicPr>
          <p:nvPr/>
        </p:nvPicPr>
        <p:blipFill>
          <a:blip r:embed="rId3" cstate="print"/>
          <a:srcRect l="7534" t="18726" r="2582" b="24160"/>
          <a:stretch>
            <a:fillRect/>
          </a:stretch>
        </p:blipFill>
        <p:spPr bwMode="auto">
          <a:xfrm>
            <a:off x="4644008" y="1052736"/>
            <a:ext cx="3096344" cy="26232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" name="Picture 2" descr="F:\ФОТО работа\IMG_20191206_174139.jpg"/>
          <p:cNvPicPr>
            <a:picLocks noChangeAspect="1" noChangeArrowheads="1"/>
          </p:cNvPicPr>
          <p:nvPr/>
        </p:nvPicPr>
        <p:blipFill>
          <a:blip r:embed="rId4" cstate="print"/>
          <a:srcRect t="11014" b="19840"/>
          <a:stretch>
            <a:fillRect/>
          </a:stretch>
        </p:blipFill>
        <p:spPr bwMode="auto">
          <a:xfrm>
            <a:off x="4716016" y="3861048"/>
            <a:ext cx="3024336" cy="27882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467544" y="0"/>
            <a:ext cx="7879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мандалы «Цветочная поляна».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G:\ДОКУМЕНТЫ. Работа\ПСИХОЛОГИЯ\РАБОТА С ПЕДАГОГАМИ\СЕМИНАР-практикум Мандала\IMG_20190124_092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640397" cy="42484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2" descr="G:\ДОКУМЕНТЫ. Работа\ПСИХОЛОГИЯ\РАБОТА С ПЕДАГОГАМИ\СЕМИНАР-практикум Мандала\IMG_20190124_092702.jpg"/>
          <p:cNvPicPr>
            <a:picLocks noChangeAspect="1" noChangeArrowheads="1"/>
          </p:cNvPicPr>
          <p:nvPr/>
        </p:nvPicPr>
        <p:blipFill>
          <a:blip r:embed="rId3" cstate="print"/>
          <a:srcRect l="8681" t="25229" r="-1276" b="17654"/>
          <a:stretch>
            <a:fillRect/>
          </a:stretch>
        </p:blipFill>
        <p:spPr bwMode="auto">
          <a:xfrm>
            <a:off x="4067944" y="1916832"/>
            <a:ext cx="4021974" cy="34563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467544" y="0"/>
            <a:ext cx="7879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мандалы «Цветочная поляна»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G:\ДОКУМЕНТЫ. Работа\ПСИХОЛОГИЯ\РАБОТА С ПЕДАГОГАМИ\СЕМИНАР-практикум Мандала\IMG_20190124_092633.jpg"/>
          <p:cNvPicPr>
            <a:picLocks noChangeAspect="1" noChangeArrowheads="1"/>
          </p:cNvPicPr>
          <p:nvPr/>
        </p:nvPicPr>
        <p:blipFill>
          <a:blip r:embed="rId2" cstate="print"/>
          <a:srcRect t="21026" b="20902"/>
          <a:stretch>
            <a:fillRect/>
          </a:stretch>
        </p:blipFill>
        <p:spPr bwMode="auto">
          <a:xfrm>
            <a:off x="251520" y="1628800"/>
            <a:ext cx="4045442" cy="42484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5" name="Picture 3" descr="G:\ДОКУМЕНТЫ. Работа\ПСИХОЛОГИЯ\РАБОТА С ПЕДАГОГАМИ\СЕМИНАР-практикум Мандала\IMG_20190124_092856.jpg"/>
          <p:cNvPicPr>
            <a:picLocks noChangeAspect="1" noChangeArrowheads="1"/>
          </p:cNvPicPr>
          <p:nvPr/>
        </p:nvPicPr>
        <p:blipFill>
          <a:blip r:embed="rId3" cstate="print"/>
          <a:srcRect t="20394" b="19352"/>
          <a:stretch>
            <a:fillRect/>
          </a:stretch>
        </p:blipFill>
        <p:spPr bwMode="auto">
          <a:xfrm>
            <a:off x="4427984" y="1772816"/>
            <a:ext cx="3630028" cy="38884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755576" y="248650"/>
            <a:ext cx="6192688" cy="4440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Насыпные «</a:t>
            </a:r>
            <a:r>
              <a:rPr lang="ru-RU" sz="32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мандалы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5"/>
            <a:ext cx="7776864" cy="151216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7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Насыпные «</a:t>
            </a:r>
            <a:r>
              <a:rPr lang="ru-RU" sz="17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мандалы</a:t>
            </a:r>
            <a:r>
              <a:rPr lang="ru-RU" sz="17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творятся из всевозможных круп. Чем их больше, тем лучше, т.к. это дает большую свободу высвобождения внутренних импульсов наружу и больше рассказать самому себе о себе. Так же можно использовать цветной песок, бросовый материал, геометрические фигуры (из бумаги, дерева), пуговицы, камушки, стразы.</a:t>
            </a:r>
            <a:endParaRPr lang="ru-RU" sz="17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3219" y="3023485"/>
            <a:ext cx="3578570" cy="26614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2140" y="2312876"/>
            <a:ext cx="1800200" cy="23042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725144"/>
            <a:ext cx="2375425" cy="1728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2376264" cy="15791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2" descr="C:\Users\Анна\Desktop\mandala-iz-pes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564904"/>
            <a:ext cx="2475475" cy="1872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8907572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64704"/>
            <a:ext cx="2035701" cy="199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80710"/>
            <a:ext cx="6352466" cy="31198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sz="2200" b="1" dirty="0" err="1" smtClean="0">
                <a:solidFill>
                  <a:schemeClr val="bg2">
                    <a:lumMod val="50000"/>
                  </a:schemeClr>
                </a:solidFill>
              </a:rPr>
              <a:t>Мандалы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</a:rPr>
              <a:t>», используемые в работе.</a:t>
            </a:r>
            <a:endParaRPr lang="ru-RU" sz="2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3816424" cy="540059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«Страна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Цвета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Упражнения: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Ощущение цвета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Волшебное превращение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Самовыражение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цвете. (Рисование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акварельными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красками). Развитие творческого воображения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Установление доверительных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отношений 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группе.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Упражнения: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200" dirty="0" smtClean="0"/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«Здравствуй песок», «День и ночь», «Песочный круг», «Хорошее и  плохое», «Ее Величество-Соль»  и др.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764704"/>
            <a:ext cx="1973963" cy="20162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12976"/>
            <a:ext cx="3546445" cy="26642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64132714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"/>
            <a:ext cx="6768752" cy="836711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91093"/>
                </a:solidFill>
              </a:rPr>
              <a:t/>
            </a:r>
            <a:br>
              <a:rPr lang="ru-RU" sz="2000" dirty="0" smtClean="0">
                <a:solidFill>
                  <a:srgbClr val="091093"/>
                </a:solidFill>
              </a:rPr>
            </a:b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F:\ФОТО работа\IMG_20191126_101638.jpg"/>
          <p:cNvPicPr>
            <a:picLocks noChangeAspect="1" noChangeArrowheads="1"/>
          </p:cNvPicPr>
          <p:nvPr/>
        </p:nvPicPr>
        <p:blipFill>
          <a:blip r:embed="rId2" cstate="print"/>
          <a:srcRect b="21164"/>
          <a:stretch>
            <a:fillRect/>
          </a:stretch>
        </p:blipFill>
        <p:spPr bwMode="auto">
          <a:xfrm>
            <a:off x="539552" y="908719"/>
            <a:ext cx="7128792" cy="57060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0"/>
            <a:ext cx="7504594" cy="764704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22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Мандалы</a:t>
            </a:r>
            <a:r>
              <a:rPr kumimoji="0" lang="ru-RU" sz="2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r>
              <a:rPr kumimoji="0" lang="ru-RU" sz="22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на световом столе с использованием обычного и кинетического песка.</a:t>
            </a:r>
            <a:endParaRPr kumimoji="0" lang="ru-RU" sz="2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9497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"/>
            <a:ext cx="6768752" cy="836711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91093"/>
                </a:solidFill>
              </a:rPr>
              <a:t/>
            </a:r>
            <a:br>
              <a:rPr lang="ru-RU" sz="2000" dirty="0" smtClean="0">
                <a:solidFill>
                  <a:srgbClr val="091093"/>
                </a:solidFill>
              </a:rPr>
            </a:b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0"/>
            <a:ext cx="7504594" cy="764704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22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Мандалы</a:t>
            </a:r>
            <a:r>
              <a:rPr kumimoji="0" lang="ru-RU" sz="2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r>
              <a:rPr kumimoji="0" lang="ru-RU" sz="22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на световом столе с использованием обычного и кинетического песка.</a:t>
            </a:r>
            <a:endParaRPr kumimoji="0" lang="ru-RU" sz="2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F:\ФОТО работа\IMG_20191125_103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7128792" cy="560542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4329497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3808" y="0"/>
            <a:ext cx="612068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 – класса: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коллег с методом «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тарапия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в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терапевтической работе с детьми дошкольного возраста.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Заинтересовать коллег в применении технологии метода «мандала» для снижения уровня эмоционального напряжения, тревожности у детей, а так же развитие произвольности и концентрации внимания, творческого потенциала, гармонизации внутреннего состояния у детей.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Познакомить коллег с опытом работы применения метода «мандала» в работе с педагогами.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Познакомить с различными техниками по изготовлению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Показать как можно создать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мандалу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световых планшетах (коробах) с использованием кварцевого песка и создать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мандалу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применением кинетического песка и различных материалов.</a:t>
            </a:r>
          </a:p>
          <a:p>
            <a:pPr lvl="0" algn="just">
              <a:buFont typeface="Wingdings" pitchFamily="2" charset="2"/>
              <a:buChar char="v"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"/>
            <a:ext cx="6768752" cy="836711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91093"/>
                </a:solidFill>
              </a:rPr>
              <a:t/>
            </a:r>
            <a:br>
              <a:rPr lang="ru-RU" sz="2000" dirty="0" smtClean="0">
                <a:solidFill>
                  <a:srgbClr val="091093"/>
                </a:solidFill>
              </a:rPr>
            </a:b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6" descr="IMG_20191120_102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7632848" cy="572463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0"/>
            <a:ext cx="7504594" cy="764704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«Мандалы»</a:t>
            </a:r>
            <a:r>
              <a:rPr kumimoji="0" lang="ru-RU" sz="22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с использованием кинетического песка.</a:t>
            </a:r>
            <a:endParaRPr kumimoji="0" lang="ru-RU" sz="2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9497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"/>
            <a:ext cx="6768752" cy="836711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91093"/>
                </a:solidFill>
              </a:rPr>
              <a:t/>
            </a:r>
            <a:br>
              <a:rPr lang="ru-RU" sz="2000" dirty="0" smtClean="0">
                <a:solidFill>
                  <a:srgbClr val="091093"/>
                </a:solidFill>
              </a:rPr>
            </a:b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Содержимое 3" descr="IMG_20191120_103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539" y="980728"/>
            <a:ext cx="7392821" cy="55446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0"/>
            <a:ext cx="7504594" cy="764704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«Мандалы»</a:t>
            </a:r>
            <a:r>
              <a:rPr kumimoji="0" lang="ru-RU" sz="2200" b="1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с использованием кинетического песка.</a:t>
            </a:r>
            <a:endParaRPr kumimoji="0" lang="ru-RU" sz="22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9497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844824"/>
            <a:ext cx="7239000" cy="4610912"/>
          </a:xfrm>
        </p:spPr>
        <p:txBody>
          <a:bodyPr>
            <a:normAutofit/>
          </a:bodyPr>
          <a:lstStyle/>
          <a:p>
            <a:pPr lvl="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Провести повторное психодиагностическое обследование детей.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основании диагностики определить наличие/отсутствие динамики в эмоциональной и поведенческой сфере, а также результативность проведенной работы.</a:t>
            </a:r>
          </a:p>
          <a:p>
            <a:endParaRPr lang="ru-RU" sz="2800" dirty="0"/>
          </a:p>
        </p:txBody>
      </p:sp>
      <p:pic>
        <p:nvPicPr>
          <p:cNvPr id="8" name="Рисунок 7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1060859" cy="9943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5576" y="738664"/>
            <a:ext cx="6912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4. Контрольный этап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(07.11.- 30.11)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4329497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7848872" cy="4097616"/>
          </a:xfrm>
        </p:spPr>
        <p:txBody>
          <a:bodyPr>
            <a:normAutofit/>
          </a:bodyPr>
          <a:lstStyle/>
          <a:p>
            <a:pPr fontAlgn="base"/>
            <a:endParaRPr lang="ru-RU" dirty="0" smtClean="0"/>
          </a:p>
          <a:p>
            <a:pPr fontAlgn="base"/>
            <a:endParaRPr lang="ru-RU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55576" y="548680"/>
            <a:ext cx="6943672" cy="557748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Контрольный этап</a:t>
            </a:r>
          </a:p>
          <a:p>
            <a:pPr marL="514350" indent="-514350" algn="ctr">
              <a:buNone/>
            </a:pP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Тест тревожности  (Р. </a:t>
            </a:r>
            <a:r>
              <a:rPr lang="ru-RU" sz="2000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Тэммпл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В. </a:t>
            </a:r>
            <a:r>
              <a:rPr lang="ru-RU" sz="2000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Амен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М. </a:t>
            </a:r>
            <a:r>
              <a:rPr lang="ru-RU" sz="2000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Дорки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 algn="ctr">
              <a:buNone/>
            </a:pP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методики: определить итоговый уровень тревожности  ребенка.</a:t>
            </a: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1043608" cy="978194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/>
        </p:nvGraphicFramePr>
        <p:xfrm>
          <a:off x="1187624" y="2564904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7848872" cy="4097616"/>
          </a:xfrm>
        </p:spPr>
        <p:txBody>
          <a:bodyPr>
            <a:normAutofit/>
          </a:bodyPr>
          <a:lstStyle/>
          <a:p>
            <a:pPr fontAlgn="base"/>
            <a:endParaRPr lang="ru-RU" dirty="0" smtClean="0"/>
          </a:p>
          <a:p>
            <a:pPr fontAlgn="base"/>
            <a:endParaRPr lang="ru-RU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55576" y="548680"/>
            <a:ext cx="6943672" cy="557748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Контрольный этап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Цветовой тест М.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Люшера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1080120" cy="1012417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/>
        </p:nvGraphicFramePr>
        <p:xfrm>
          <a:off x="395536" y="1844824"/>
          <a:ext cx="698477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7848872" cy="4097616"/>
          </a:xfrm>
        </p:spPr>
        <p:txBody>
          <a:bodyPr>
            <a:normAutofit/>
          </a:bodyPr>
          <a:lstStyle/>
          <a:p>
            <a:pPr fontAlgn="base"/>
            <a:endParaRPr lang="ru-RU" dirty="0" smtClean="0"/>
          </a:p>
          <a:p>
            <a:pPr fontAlgn="base"/>
            <a:endParaRPr lang="ru-RU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55576" y="548680"/>
            <a:ext cx="6943672" cy="557748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buNone/>
            </a:pP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 algn="ctr">
              <a:buNone/>
            </a:pP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32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1080120" cy="1012417"/>
          </a:xfrm>
          <a:prstGeom prst="rect">
            <a:avLst/>
          </a:prstGeom>
        </p:spPr>
      </p:pic>
      <p:sp>
        <p:nvSpPr>
          <p:cNvPr id="9" name="Содержимое 6"/>
          <p:cNvSpPr txBox="1">
            <a:spLocks/>
          </p:cNvSpPr>
          <p:nvPr/>
        </p:nvSpPr>
        <p:spPr>
          <a:xfrm>
            <a:off x="1115616" y="188640"/>
            <a:ext cx="6736032" cy="666936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Сводная диаграмма результатов развития эмоционально- волевой сферы у детей старшего дошкольного возраста.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827584" y="1772816"/>
          <a:ext cx="679241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Таким образом, можно сделать вывод, что гипотеза подтвердилась.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1772816"/>
            <a:ext cx="61206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Действительно, «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терапия позволила детям  научиться адекватно выражать свои эмоции и чувства, стабилизировала их эмоциональное состояние и снизила уровень тревоги и страха.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3808" y="1124744"/>
            <a:ext cx="61206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Обобщение опыта работы в МДОАУ № 106 «Анютины глазки» комбинированного вида» г. Орска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Мастер-класс «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как метод в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арт-терапевтической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работе с детьми старшего дошкольного возраста».</a:t>
            </a:r>
            <a:endParaRPr lang="ru-RU" sz="3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3808" y="1124744"/>
            <a:ext cx="612068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мастер – класса для педагогов: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способствовать компетентности педагогов в вопросах использования технологии «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у дошкольников, а так же развитие произвольности и концентрации внимания, творческого потенциала, гармонизации внутреннего состояния у детей.</a:t>
            </a:r>
          </a:p>
          <a:p>
            <a:pPr algn="just"/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3808" y="188640"/>
            <a:ext cx="61206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457200" indent="-457200" algn="just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Заинтересовать педагогов в применении технологии метода «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для снижения уровня эмоционального напряжения, тревожности, а так же развитие произвольности и концентрации внимания, творческого потенциала, гармонизации внутреннего состояния у детей.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Познакомить педагогов с различными техниками по изготовлению «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 Создать «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мандалу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на световых планшетах (коробах) с использованием кварцевого песка и создать «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мандалу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с применением кинетического песка и различных материалов.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Активизировать творческий потенциал, внутренние ресурсы, речевую активность педагогов, а так же гармонизировать их внутреннее состояние путем снижения уровня эмоционального напряжения и тревожности.</a:t>
            </a:r>
          </a:p>
          <a:p>
            <a:pPr algn="just"/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1997407" cy="18722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31840" y="476672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Мандала-терапия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как метод в арт – терапевтической работе с детьми старшего дошкольного возраста»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1556791"/>
            <a:ext cx="59766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Обоснованность проекта.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Проект позволит детям научиться адекватно выражать свои эмоции, расслабляться, а также развить образную память, восприятие и мелкую моторику.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Мандала-терапия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благоприятно сказывается на эмоциональном состоянии детей и позволяет развивать у них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саморегуляцию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Перспективность.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Изучение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мандала-терапии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позволит открыть новые горизонты в работе с детьми дошкольного возраста. В дальнейшем проект планируется использовать в работе с детьми с ОВЗ, а также в работе с педагогами и родителями.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3808" y="188640"/>
            <a:ext cx="612068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Теоретическая часть:     </a:t>
            </a:r>
          </a:p>
          <a:p>
            <a:pPr marL="457200" indent="-457200" algn="just"/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Мандала-терапия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– это одно из направлений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Чем полезны 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мандалы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для детей? Что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Мандала-терапия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включает в себя?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Этапы работы с 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мандалой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т.д.</a:t>
            </a:r>
          </a:p>
          <a:p>
            <a:pPr marL="457200" indent="-457200" algn="just"/>
            <a:endParaRPr lang="ru-RU" sz="2400" b="1" i="1" dirty="0" smtClean="0"/>
          </a:p>
          <a:p>
            <a:pPr marL="457200" indent="-457200" algn="just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Более подробно я рассказала о рисовании «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мандалы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на песке.</a:t>
            </a:r>
          </a:p>
          <a:p>
            <a:pPr marL="457200" indent="-457200" algn="just"/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7848872" cy="409761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Существуют разные формы 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»: круглые, лабиринты, многоугольники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dirty="0" smtClean="0"/>
          </a:p>
        </p:txBody>
      </p:sp>
      <p:pic>
        <p:nvPicPr>
          <p:cNvPr id="6" name="Содержимое 5" descr="krugi-mandaly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21088"/>
            <a:ext cx="7704856" cy="1814767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C:\Users\Анна\Desktop\ancient-caves-manda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3670843" cy="252028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27" name="Picture 3" descr="C:\Users\Анна\Desktop\0a845ff3-c4f5-4a49-a72e-0320e1c1b477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340768"/>
            <a:ext cx="3024336" cy="255840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62755_main.jpg"/>
          <p:cNvPicPr>
            <a:picLocks noChangeAspect="1"/>
          </p:cNvPicPr>
          <p:nvPr/>
        </p:nvPicPr>
        <p:blipFill>
          <a:blip r:embed="rId2" cstate="print"/>
          <a:srcRect t="10603" r="45205"/>
          <a:stretch>
            <a:fillRect/>
          </a:stretch>
        </p:blipFill>
        <p:spPr>
          <a:xfrm rot="5400000">
            <a:off x="6142932" y="2074092"/>
            <a:ext cx="1538655" cy="1944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57166"/>
            <a:ext cx="8435280" cy="38576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Мандалы, созданные человеком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природой.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D:\компьютер\работа мандалы\новое\Мандалы\fvgQ6O7N4w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8640"/>
            <a:ext cx="2552359" cy="20162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6867" name="Picture 3" descr="D:\компьютер\работа мандалы\новое\Мандалы\ef8D30V11n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2995533" cy="2592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Рисунок 12" descr="mandaly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348880"/>
            <a:ext cx="5508104" cy="15841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 descr="2017Space_Beautiful_planet_Jupiter_113856_.jpg"/>
          <p:cNvPicPr>
            <a:picLocks noChangeAspect="1"/>
          </p:cNvPicPr>
          <p:nvPr/>
        </p:nvPicPr>
        <p:blipFill>
          <a:blip r:embed="rId6" cstate="print"/>
          <a:srcRect l="23410" r="25666" b="-3053"/>
          <a:stretch>
            <a:fillRect/>
          </a:stretch>
        </p:blipFill>
        <p:spPr>
          <a:xfrm>
            <a:off x="6012160" y="4077072"/>
            <a:ext cx="1919620" cy="26369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2" descr="C:\Users\Анна\Desktop\0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077072"/>
            <a:ext cx="2595244" cy="2592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3168352" cy="24989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0034" y="357167"/>
            <a:ext cx="421598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славянской и христианской культуре можно встретить «мандалы». Это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павлопоссадский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платок , икона «Всевидящее око».</a:t>
            </a:r>
          </a:p>
          <a:p>
            <a:pPr algn="just"/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Витражные окна готических соборов – типичные мандалы.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Содержимое 4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996952"/>
            <a:ext cx="3580743" cy="3385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5" descr="Marsh-chapel-Round-window-510x5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068960"/>
            <a:ext cx="3187100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04664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Буддистские </a:t>
            </a:r>
            <a:r>
              <a:rPr lang="ru-RU" sz="24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мандалы</a:t>
            </a:r>
            <a:r>
              <a:rPr lang="ru-RU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ru-RU" sz="2000" b="1" dirty="0" smtClean="0"/>
              <a:t> </a:t>
            </a:r>
            <a:endParaRPr lang="ru-RU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57158" y="3857628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88641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Тибетские монахи долгими часами кропотливо создавали круг из цветных песчинок, восхитительные красочные  узоры и орнаменты. 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Красивые мандалы Тибет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476616" cy="2428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 descr="Красивые мандалы Тибет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3714744" cy="26557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 descr="Красивые мандалы Тибет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005064"/>
            <a:ext cx="2232248" cy="15841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Рисунок 11" descr="Красивые мандалы Тибет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005064"/>
            <a:ext cx="2452688" cy="2428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Рисунок 12" descr="Красивые мандалы Тибета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077072"/>
            <a:ext cx="2595564" cy="19288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2390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Готовая «</a:t>
            </a:r>
            <a:r>
              <a:rPr lang="ru-RU" sz="1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18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у буддистов существует некоторое время для молитвы и медитаций, а потом разрушается теми, </a:t>
            </a:r>
            <a:br>
              <a:rPr lang="ru-RU" sz="18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ее создавал</a:t>
            </a:r>
            <a:r>
              <a:rPr lang="ru-RU" sz="24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нна\Desktop\1344806042_img_73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7128792" cy="52118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3808" y="188640"/>
            <a:ext cx="612068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Практическая часть.</a:t>
            </a:r>
            <a:endParaRPr 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Просмотр видеофильма «Сакральная геометрия. Принцип «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мандалы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на песке».</a:t>
            </a:r>
          </a:p>
          <a:p>
            <a:pPr algn="just"/>
            <a:endParaRPr lang="ru-RU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Создание групповых «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на световых планшетах с использованием обычного песка, деталей мелкого конструктора, ракушек, пуговиц, камушек, страз, бусин</a:t>
            </a:r>
          </a:p>
          <a:p>
            <a:pPr marL="457200" indent="-457200" algn="just"/>
            <a:endParaRPr lang="ru-RU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43808" y="188640"/>
            <a:ext cx="6120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ЭЛЕКТР~1.С\МЕТОДИ~1\ОБОБЩЕ~1.201\ФОТООБ~1\IMG_20191121_134101.jpg"/>
          <p:cNvPicPr>
            <a:picLocks noChangeAspect="1" noChangeArrowheads="1"/>
          </p:cNvPicPr>
          <p:nvPr/>
        </p:nvPicPr>
        <p:blipFill>
          <a:blip r:embed="rId2" cstate="print"/>
          <a:srcRect l="21001" t="14224" r="4794" b="20438"/>
          <a:stretch>
            <a:fillRect/>
          </a:stretch>
        </p:blipFill>
        <p:spPr bwMode="auto">
          <a:xfrm>
            <a:off x="288694" y="3713263"/>
            <a:ext cx="4536504" cy="29958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0" name="Picture 2" descr="F:\ЭЛЕКТР~1.С\МЕТОДИ~1\ОБОБЩЕ~1.201\ФОТООБ~1\IMG_20191121_133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471029" cy="3353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1" name="Picture 3" descr="F:\ЭЛЕКТР~1.С\МЕТОДИ~1\ОБОБЩЕ~1.201\ФОТООБ~1\IMG_20191121_134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60648"/>
            <a:ext cx="3461284" cy="60486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ЭЛЕКТР~1.С\МЕТОДИ~1\ОБОБЩЕ~1.201\ФОТООБ~1\IMG_20191121_134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600400" cy="5184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2" name="Picture 2" descr="F:\ЭЛЕКТР~1.С\МЕТОДИ~1\ОБОБЩЕ~1.201\ФОТООБ~1\IMG_20191121_134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0074" y="1408489"/>
            <a:ext cx="3634979" cy="5184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2390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Процесс создания «</a:t>
            </a:r>
            <a:r>
              <a:rPr lang="ru-RU" sz="2400" b="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</a:t>
            </a:r>
            <a:r>
              <a:rPr lang="ru-RU" sz="24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на световых планшетах.</a:t>
            </a:r>
            <a:endParaRPr lang="ru-RU" sz="2400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038984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239000" cy="504056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Мандалы</a:t>
            </a:r>
            <a:r>
              <a:rPr lang="ru-RU" sz="24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на световых планшетах.</a:t>
            </a:r>
            <a:endParaRPr lang="ru-RU" sz="2400" b="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:\ЭЛЕКТР~1.С\МЕТОДИ~1\ОБОБЩЕ~1.201\ФОТООБ~1\IMG_20191121_134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757" b="23265"/>
          <a:stretch>
            <a:fillRect/>
          </a:stretch>
        </p:blipFill>
        <p:spPr bwMode="auto">
          <a:xfrm>
            <a:off x="179512" y="980728"/>
            <a:ext cx="3847229" cy="33837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3" descr="F:\ЭЛЕКТР~1.С\МЕТОДИ~1\ОБОБЩЕ~1.201\ФОТООБ~1\IMG_20191121_134153.jpg"/>
          <p:cNvPicPr>
            <a:picLocks noChangeAspect="1" noChangeArrowheads="1"/>
          </p:cNvPicPr>
          <p:nvPr/>
        </p:nvPicPr>
        <p:blipFill>
          <a:blip r:embed="rId3" cstate="print"/>
          <a:srcRect b="13933"/>
          <a:stretch>
            <a:fillRect/>
          </a:stretch>
        </p:blipFill>
        <p:spPr bwMode="auto">
          <a:xfrm rot="5400000">
            <a:off x="4379029" y="2891264"/>
            <a:ext cx="3384377" cy="38837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1038984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1997407" cy="18722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87824" y="260648"/>
            <a:ext cx="58326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Актуальность проекта.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   Проблема развития эмоциональной сферы у детей дошкольного возраста по-прежнему актуальна. Кардинальные экономические, политические, социальные преобразования и процесс глобализации оказывают на современного дошкольника большое влияние и подвергают серьёзным эмоциональным испытаниям, что или тормозит развитие эмоционального мира дошкольника, или искажает этот процесс.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    Дети очень часто неадекватно выражают свои эмоции, не могут правильно оценить эмоции других детей, что является барьером в налаживании доброжелательных взаимоотношений. Для того чтобы стабилизировать эмоциональное состояние тревожных, импульсивных и агрессивных детей, развить у них навыки саморегуляции и был разработан данный проект с использованием одного из направлений </a:t>
            </a:r>
            <a:r>
              <a:rPr lang="ru-RU" dirty="0" err="1" smtClean="0">
                <a:solidFill>
                  <a:schemeClr val="bg1"/>
                </a:solidFill>
              </a:rPr>
              <a:t>арт-терапии</a:t>
            </a:r>
            <a:r>
              <a:rPr lang="ru-RU" dirty="0" smtClean="0">
                <a:solidFill>
                  <a:schemeClr val="bg1"/>
                </a:solidFill>
              </a:rPr>
              <a:t> (исцеление искусством) – </a:t>
            </a:r>
            <a:r>
              <a:rPr lang="ru-RU" dirty="0" err="1" smtClean="0">
                <a:solidFill>
                  <a:schemeClr val="bg1"/>
                </a:solidFill>
              </a:rPr>
              <a:t>мандала-терапия</a:t>
            </a:r>
            <a:r>
              <a:rPr lang="ru-RU" dirty="0" smtClean="0">
                <a:solidFill>
                  <a:schemeClr val="bg1"/>
                </a:solidFill>
              </a:rPr>
              <a:t> (мандала - в переводе – круг, а терапия – лечение).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3808" y="188640"/>
            <a:ext cx="61206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рекомендации.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ЭЛЕКТР~1.С\МЕТОДИ~1\ОБОБЩЕ~1.201\ФОТООБ~1\IMG_20191121_081540.jpg"/>
          <p:cNvPicPr>
            <a:picLocks noChangeAspect="1" noChangeArrowheads="1"/>
          </p:cNvPicPr>
          <p:nvPr/>
        </p:nvPicPr>
        <p:blipFill>
          <a:blip r:embed="rId3" cstate="print"/>
          <a:srcRect b="11395"/>
          <a:stretch>
            <a:fillRect/>
          </a:stretch>
        </p:blipFill>
        <p:spPr bwMode="auto">
          <a:xfrm>
            <a:off x="3491880" y="908720"/>
            <a:ext cx="4510410" cy="53285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3808" y="188640"/>
            <a:ext cx="6120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692696"/>
            <a:ext cx="63722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Красный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Принято считать, что этот цвет символизирует силу, энергию, страсть. Красный – огонь, биение сердца человека. Много красного в изображении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мандалы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может указывать на высокий жизненный потенциал человека, наличие у него ярких устремлений, целей и способов их реализации.  Полное отсутствие красного цвета может сказать нам о физической или эмоциональной усталости человека, его пассивности, нехватке «огня», или даже о депрессии.</a:t>
            </a:r>
          </a:p>
          <a:p>
            <a:pPr algn="just" fontAlgn="base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Зеленый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Цвет жизни. В природе живое представлено чаще всего именно зеленым цветом – трава, деверья, кусты. Когда человек в своей творческой работе активно использует зеленые тона, можно предположить, что он склонен к естественности, непосредственности, честности. Если зеленого в рисунке много, часто это говорит о гармонии женского и мужского начал в человеке, его душевном равновесии.</a:t>
            </a:r>
          </a:p>
          <a:p>
            <a:pPr algn="just" fontAlgn="base"/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Желтый.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Этот цвет говорит нам об оптимизме, радости жизни, бодрости духа. Часто мы можем заметить, что желтым цветом любят рисовать активные и нестандартные, творческие люди, обладающие художественными талантами.</a:t>
            </a:r>
          </a:p>
          <a:p>
            <a:pPr algn="just" fontAlgn="base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Синий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Данный цвет символизирует спокойствие, серьезность. Присутствие синего в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мандале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может говорить о сильной интуиции, мудрости человека, его глубоком понимании ситуации.</a:t>
            </a:r>
          </a:p>
          <a:p>
            <a:pPr algn="just" fontAlgn="base"/>
            <a:r>
              <a:rPr lang="ru-RU" sz="14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— Оранжевый</a:t>
            </a:r>
            <a:r>
              <a:rPr lang="ru-RU" sz="1400" dirty="0" smtClean="0">
                <a:solidFill>
                  <a:srgbClr val="F3750D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Чистый поток энергии. Если в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мандале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присутствует оранжевый цвет, скорее всего, человек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самореализуется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самоутверждается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движется к цели.</a:t>
            </a:r>
          </a:p>
          <a:p>
            <a:pPr algn="just" fontAlgn="base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Коричневый.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Традиционно мы связываем этот цвет с землей. Обилие коричневого цвета в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мандале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может указывать на нехватку у человека чувства защищенности, его желание стать на надежную почву, заземлиться.</a:t>
            </a:r>
          </a:p>
          <a:p>
            <a:pPr algn="just"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Черный.. По сути, это отсутствие цвета. Черный указывает на пустоту, забытье. Обилие черного в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мандале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может сказать нам об эмоциональном выгорании рисующего, его опустошенности или даже депрессивном состоянии.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188640"/>
            <a:ext cx="61206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Значение цветов  с  психологической точки зрения.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3808" y="188640"/>
            <a:ext cx="61206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/>
            <a:endParaRPr lang="ru-RU" sz="4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1997407" cy="18722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87824" y="1052736"/>
            <a:ext cx="58326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проекта -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диагностика и коррекция эмоционального состояния, а также развитие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детей старшего дошкольного возраста, развитие произвольности и концентрации внимания, творческого потенциала, гармонизации внутреннего состояния у детей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1997407" cy="18722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31840" y="476672"/>
            <a:ext cx="56166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algn="just"/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Диагностика нарушений в психоэмоциональном состоянии детей.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Снятие внутреннего напряжения и тревожности, релаксация.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произвольности поведения.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творческой активности и мелкой моторики рук.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Воспитание аккуратности.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Активизация бессознательного и внутренних ресурсов детей.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1997407" cy="1872208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915816" y="880273"/>
            <a:ext cx="604867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достижения поставленных целей и задач, мною были использованы следующие методы: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630238" algn="l"/>
              </a:tabLs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спользование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мультимедийных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презентаций;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630238" algn="l"/>
              </a:tabLs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етод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Мандала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созидание, разукрашивание готовых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мандал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рисование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мандал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создание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мандал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 различных материалов (природного, бросового);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630238" algn="l"/>
              </a:tabLs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узыкотерапия;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630238" algn="l"/>
              </a:tabLst>
            </a:pP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ветотерапия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630238" algn="l"/>
              </a:tabLs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елаксация и визуализация.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1997407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43808" y="1124744"/>
            <a:ext cx="61206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ГИПОТЕЗА – «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терапия» позволит детям  научиться адекватно выражать свои эмоции и стабилизирует их эмоциональное состояние.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3864</TotalTime>
  <Words>1105</Words>
  <Application>Microsoft Office PowerPoint</Application>
  <PresentationFormat>Экран (4:3)</PresentationFormat>
  <Paragraphs>211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                        ЭТАПЫ РАБОТЫ  С «МАНДАЛОЙ».  1. Организационный момент. Установление доверительных отношений , снятие эмоционального напряжения.</vt:lpstr>
      <vt:lpstr>       2. Раскрашивание готовых мандал-                 раскрасок»</vt:lpstr>
      <vt:lpstr>Слайд 18</vt:lpstr>
      <vt:lpstr>  создание собственных »мандал» из бросового материала.</vt:lpstr>
      <vt:lpstr>  создание собственных »мандал» из бросового материала.</vt:lpstr>
      <vt:lpstr>Создание мандалы на трафаретах.</vt:lpstr>
      <vt:lpstr>Слайд 22</vt:lpstr>
      <vt:lpstr>Слайд 23</vt:lpstr>
      <vt:lpstr>Слайд 24</vt:lpstr>
      <vt:lpstr>Слайд 25</vt:lpstr>
      <vt:lpstr>Насыпные «мандалы».</vt:lpstr>
      <vt:lpstr>«Мандалы», используемые в работе.</vt:lpstr>
      <vt:lpstr> </vt:lpstr>
      <vt:lpstr> </vt:lpstr>
      <vt:lpstr> </vt:lpstr>
      <vt:lpstr> </vt:lpstr>
      <vt:lpstr>Слайд 32</vt:lpstr>
      <vt:lpstr>Слайд 33</vt:lpstr>
      <vt:lpstr>Слайд 34</vt:lpstr>
      <vt:lpstr>Слайд 35</vt:lpstr>
      <vt:lpstr>     Таким образом, можно сделать вывод, что гипотеза подтвердилась.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Готовая «мандала « у буддистов существует некоторое время для молитвы и медитаций, а потом разрушается теми,  кто ее создавал.</vt:lpstr>
      <vt:lpstr>Слайд 46</vt:lpstr>
      <vt:lpstr>Слайд 47</vt:lpstr>
      <vt:lpstr>Процесс создания «мандал» на световых планшетах.</vt:lpstr>
      <vt:lpstr>«Мандалы» на световых планшетах.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МАНДАЛА  ПО  ДАТЕ  РОЖДЕНИЯ</dc:title>
  <dc:creator>user</dc:creator>
  <cp:lastModifiedBy>Samsung</cp:lastModifiedBy>
  <cp:revision>482</cp:revision>
  <dcterms:created xsi:type="dcterms:W3CDTF">2015-06-23T20:18:17Z</dcterms:created>
  <dcterms:modified xsi:type="dcterms:W3CDTF">2023-04-21T12:35:21Z</dcterms:modified>
</cp:coreProperties>
</file>