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214546" y="1500174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smtClean="0"/>
              <a:t>Семинар для родителей </a:t>
            </a:r>
          </a:p>
          <a:p>
            <a:pPr algn="ctr"/>
            <a:r>
              <a:rPr lang="ru-RU" sz="2800" b="1" dirty="0" smtClean="0"/>
              <a:t>«Мотивируем Детей к учебе»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3501008"/>
            <a:ext cx="4803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Проводит </a:t>
            </a: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педагог-психолог Дерябина Анна </a:t>
            </a: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С</a:t>
            </a:r>
            <a:r>
              <a:rPr lang="ru-RU" b="1" dirty="0" smtClean="0">
                <a:solidFill>
                  <a:srgbClr val="002060"/>
                </a:solidFill>
                <a:latin typeface="Arial Black" pitchFamily="34" charset="0"/>
              </a:rPr>
              <a:t>ергеевна</a:t>
            </a:r>
            <a:endParaRPr lang="ru-RU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85984" y="1500174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b="1" dirty="0" smtClean="0"/>
              <a:t>Спасибо за ваше внимание!</a:t>
            </a:r>
          </a:p>
          <a:p>
            <a:pPr algn="ctr"/>
            <a:endParaRPr lang="ru-RU" sz="3200" dirty="0" smtClean="0"/>
          </a:p>
          <a:p>
            <a:pPr algn="ctr">
              <a:buFont typeface="Wingdings" pitchFamily="2" charset="2"/>
              <a:buChar char="ü"/>
            </a:pPr>
            <a:r>
              <a:rPr lang="ru-RU" sz="3200" dirty="0" smtClean="0"/>
              <a:t>Что было полезного?</a:t>
            </a:r>
          </a:p>
          <a:p>
            <a:pPr algn="ctr">
              <a:buFont typeface="Wingdings" pitchFamily="2" charset="2"/>
              <a:buChar char="ü"/>
            </a:pPr>
            <a:r>
              <a:rPr lang="ru-RU" sz="3200" dirty="0" smtClean="0"/>
              <a:t>Что вы запомнили?</a:t>
            </a:r>
          </a:p>
          <a:p>
            <a:pPr algn="ctr">
              <a:buFont typeface="Wingdings" pitchFamily="2" charset="2"/>
              <a:buChar char="ü"/>
            </a:pPr>
            <a:r>
              <a:rPr lang="ru-RU" sz="3200" dirty="0" smtClean="0"/>
              <a:t>Какие есть вопросы?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8001"/>
          </a:xfrm>
        </p:spPr>
      </p:pic>
      <p:sp>
        <p:nvSpPr>
          <p:cNvPr id="5" name="Прямоугольник 4"/>
          <p:cNvSpPr/>
          <p:nvPr/>
        </p:nvSpPr>
        <p:spPr>
          <a:xfrm>
            <a:off x="2143108" y="85723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 smtClean="0"/>
              <a:t>Что такое </a:t>
            </a:r>
            <a:r>
              <a:rPr lang="ru-RU" sz="2800" b="1" u="sng" dirty="0" smtClean="0"/>
              <a:t>МОТИВАЦИЯ?</a:t>
            </a:r>
            <a:endParaRPr lang="ru-RU" sz="2800" b="1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857364"/>
            <a:ext cx="55007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МОТИВАЦИЯ  - это внутреннее состояние, которое</a:t>
            </a:r>
            <a:r>
              <a:rPr lang="ru-RU" sz="2400" b="1" dirty="0" smtClean="0"/>
              <a:t> поддерживает стремление что-то делать, достигать цели, двигаться вперед.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28794" y="3643314"/>
            <a:ext cx="4572000" cy="2246769"/>
          </a:xfrm>
          <a:prstGeom prst="rect">
            <a:avLst/>
          </a:prstGeom>
        </p:spPr>
        <p:txBody>
          <a:bodyPr numCol="2">
            <a:spAutoFit/>
          </a:bodyPr>
          <a:lstStyle/>
          <a:p>
            <a:pPr algn="ctr"/>
            <a:r>
              <a:rPr lang="ru-RU" sz="2000" b="1" dirty="0" smtClean="0"/>
              <a:t>2 вида мотивации:</a:t>
            </a:r>
          </a:p>
          <a:p>
            <a:endParaRPr lang="ru-RU" sz="2000" b="1" dirty="0" smtClean="0"/>
          </a:p>
          <a:p>
            <a:r>
              <a:rPr lang="ru-RU" sz="2000" b="1" dirty="0" smtClean="0"/>
              <a:t>Внутренняя:</a:t>
            </a:r>
          </a:p>
          <a:p>
            <a:r>
              <a:rPr lang="ru-RU" sz="2000" dirty="0" smtClean="0"/>
              <a:t>мы сами себя хвалим за что-то, поощряем.</a:t>
            </a:r>
          </a:p>
          <a:p>
            <a:endParaRPr lang="ru-RU" sz="2000" b="1" dirty="0" smtClean="0"/>
          </a:p>
          <a:p>
            <a:endParaRPr lang="ru-RU" sz="2000" b="1" dirty="0" smtClean="0"/>
          </a:p>
          <a:p>
            <a:endParaRPr lang="ru-RU" sz="2000" b="1" dirty="0" smtClean="0"/>
          </a:p>
          <a:p>
            <a:r>
              <a:rPr lang="ru-RU" sz="2000" b="1" dirty="0" smtClean="0"/>
              <a:t>Внешняя:</a:t>
            </a:r>
          </a:p>
          <a:p>
            <a:r>
              <a:rPr lang="ru-RU" sz="2000" dirty="0" smtClean="0"/>
              <a:t>нас поощряют окружающие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000232" y="428604"/>
            <a:ext cx="55372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В чем особенность детской мотивации?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2285992"/>
            <a:ext cx="32861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Отсутствие навыка самомотивации. </a:t>
            </a:r>
          </a:p>
          <a:p>
            <a:pPr algn="just"/>
            <a:r>
              <a:rPr lang="ru-RU" sz="1400" dirty="0" smtClean="0"/>
              <a:t>К 7-ми годам у ребенка нет понимания, что такое мотивация. Он оценивает свою деятельность на основе внешних стимулов: похвалили-поругали.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428868"/>
            <a:ext cx="32861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Получение бонусов за старания не формирует у ребенка интерес к предметам.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4143380"/>
            <a:ext cx="33575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Внешняя мотивация не длится долго, ребенку не интересны исполнения желаний за усердие  «Через полгода, в конце четверти» и т.д.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4105825"/>
            <a:ext cx="32147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Картинки страшного будущего также не вдохновляют ребенка, а могут наоборот, отпугнуть или расстроить : «Будешь как наш дворник дядя Саша»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58001"/>
          </a:xfrm>
        </p:spPr>
      </p:pic>
      <p:sp>
        <p:nvSpPr>
          <p:cNvPr id="5" name="Прямоугольник 4"/>
          <p:cNvSpPr/>
          <p:nvPr/>
        </p:nvSpPr>
        <p:spPr>
          <a:xfrm>
            <a:off x="214282" y="142852"/>
            <a:ext cx="48965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Почему ребенок не хочет учиться?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642918"/>
            <a:ext cx="52149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Проблемы в школе: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Конфликт с учителем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Новый материал недостаточно объясняется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Напряженная обстановка в классе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Учитель не учел особенности ребенка: каналы восприятия (зрительный, слуховой, кинестетический), скорость восприятия, способности.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43240" y="2500306"/>
            <a:ext cx="514350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Личностные проблемы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Неуверенность в своих силах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 не справиться с заданием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 получить критику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Страх наказания за ошибки (поэтому легче не сделать, чем сделать и быть отруганным)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Особенности темперамента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14678" y="4429132"/>
            <a:ext cx="53578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Проблемы внутри семьи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Домашние задания делаются под контролем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Ощущение ненужности и </a:t>
            </a:r>
            <a:r>
              <a:rPr lang="ru-RU" sz="1600" dirty="0" err="1" smtClean="0"/>
              <a:t>брошенности</a:t>
            </a:r>
            <a:endParaRPr lang="ru-RU" sz="1600" dirty="0" smtClean="0"/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Нежелание родителей понять причины поведения у ребенка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86116" y="5857892"/>
            <a:ext cx="53578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smtClean="0"/>
              <a:t>Особенности психологического и физического развития.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/>
              <a:t>Ребенок отстает в психологическом развитии, не может освоить учебную программу.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357290" y="357166"/>
            <a:ext cx="692948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Блиц – опрос</a:t>
            </a:r>
          </a:p>
          <a:p>
            <a:pPr algn="ctr"/>
            <a:endParaRPr lang="ru-RU" sz="2800" b="1" dirty="0" smtClean="0">
              <a:solidFill>
                <a:schemeClr val="bg1"/>
              </a:solidFill>
            </a:endParaRPr>
          </a:p>
          <a:p>
            <a:r>
              <a:rPr lang="ru-RU" sz="2400" dirty="0" smtClean="0">
                <a:solidFill>
                  <a:schemeClr val="bg1"/>
                </a:solidFill>
              </a:rPr>
              <a:t>Постарайтесь коротко ответить на эти вопросы:</a:t>
            </a:r>
          </a:p>
          <a:p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2400" b="1" dirty="0" smtClean="0">
                <a:solidFill>
                  <a:schemeClr val="bg1"/>
                </a:solidFill>
              </a:rPr>
              <a:t>Знаете ли вы….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Нравится ли вашему ребенку его школа?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Комфортен ли для него режим дня и учебы?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Нравится ли ему учитель?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Хорошие ли взаимоотношения внутри класса?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Что в школе самое интересное для ребенка?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Что в школе самое неинтересное для ребенка?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К чему у вашего ребенка есть стремление?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785786" y="357166"/>
            <a:ext cx="8001056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/>
              <a:t>Рекомендации по формированию мотивации к учебе</a:t>
            </a:r>
            <a:endParaRPr lang="ru-RU" sz="2300" b="1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1714488"/>
            <a:ext cx="7000924" cy="9541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Через интерес формируется внутренняя мотивация ребенка.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5" name="Прямоугольник 4"/>
          <p:cNvSpPr/>
          <p:nvPr/>
        </p:nvSpPr>
        <p:spPr>
          <a:xfrm>
            <a:off x="928662" y="785794"/>
            <a:ext cx="75724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000" b="1" dirty="0" smtClean="0"/>
              <a:t>Самый важный момент: объясните своему ребенку, зачем ему ходить в школу. </a:t>
            </a:r>
          </a:p>
          <a:p>
            <a:pPr marL="342900" indent="-342900" algn="just"/>
            <a:r>
              <a:rPr lang="ru-RU" sz="2000" dirty="0" smtClean="0"/>
              <a:t>Не для того, чтобы в будущем (через 10 лет) зарабатывать деньги или не стать дворником. </a:t>
            </a:r>
          </a:p>
          <a:p>
            <a:pPr marL="342900" indent="-342900" algn="just"/>
            <a:r>
              <a:rPr lang="ru-RU" sz="2000" dirty="0" smtClean="0"/>
              <a:t>Обсудите с ребенком, зачем ему «навык получения знаний», как он потом пригодится в жизни? Как ребенок уже умеет с ним обращаться? (например, научился читать  - можно читать интересные книги о любимым персонажах). </a:t>
            </a:r>
          </a:p>
          <a:p>
            <a:pPr marL="342900" indent="-342900" algn="just"/>
            <a:r>
              <a:rPr lang="ru-RU" sz="2000" dirty="0" smtClean="0"/>
              <a:t>Как учеба в школе поможет в достижении </a:t>
            </a:r>
            <a:r>
              <a:rPr lang="ru-RU" sz="2000" dirty="0" err="1" smtClean="0"/>
              <a:t>мечт</a:t>
            </a:r>
            <a:r>
              <a:rPr lang="ru-RU" sz="2000" dirty="0" smtClean="0"/>
              <a:t> вашему ребенку?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4500570"/>
            <a:ext cx="67151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2. Проанализируйте увлечения ребенка, возможно, сфера его интересов привязана к каким-либо учебным предметам</a:t>
            </a:r>
            <a:r>
              <a:rPr lang="ru-RU" sz="2000" dirty="0" smtClean="0"/>
              <a:t>. Либо ее можно связать с ними.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8" name="Прямоугольник 7"/>
          <p:cNvSpPr/>
          <p:nvPr/>
        </p:nvSpPr>
        <p:spPr>
          <a:xfrm>
            <a:off x="1071538" y="785794"/>
            <a:ext cx="75009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3</a:t>
            </a:r>
            <a:r>
              <a:rPr lang="ru-RU" sz="2000" b="1" dirty="0" smtClean="0"/>
              <a:t>. У ребенка нет примера перед глазами: </a:t>
            </a:r>
            <a:r>
              <a:rPr lang="ru-RU" sz="2000" dirty="0" smtClean="0"/>
              <a:t>классный руководитель не заинтересовывает своими предметами. Тогда стоит поискать педагога, который сможет увлечь ребенка, найти к нему подход и включить в увлекательную игру по названием «учеба»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3286124"/>
            <a:ext cx="72866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4. Интерес к самой учебе, к процессу обучения быстрее формируется через положительную мотивацию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Нужно создавать множество ситуаций успеха, </a:t>
            </a:r>
            <a:r>
              <a:rPr lang="ru-RU" sz="2000" dirty="0" err="1" smtClean="0"/>
              <a:t>хвалилки</a:t>
            </a:r>
            <a:r>
              <a:rPr lang="ru-RU" sz="2000" dirty="0" smtClean="0"/>
              <a:t>. Перехвалить нельзя, можно создать ощущение, что ребенок многое может.  Искренне хвалите за все успехи даже самые маленькие, обсуждайте что помогло это сделать, в случае неудачи, обсуждайте чего не хватило.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1"/>
          </a:xfrm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71538" y="1285860"/>
            <a:ext cx="707236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 напоследок…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Если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дома неблагоприятная атмосфера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то об учебе речь не идет, ребенок всё чувствует, даже если родители скрывают конфликт.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Атмосфера в доме для ребенка намного важнее любой учебы.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Родителям нужно решить проблемы между собой и не сливать на ребенка негатив, предназначенный другому родителю.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615</Words>
  <Application>Microsoft Office PowerPoint</Application>
  <PresentationFormat>Экран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Кристина</dc:creator>
  <cp:lastModifiedBy>Samsung</cp:lastModifiedBy>
  <cp:revision>8</cp:revision>
  <dcterms:created xsi:type="dcterms:W3CDTF">2021-03-19T06:53:28Z</dcterms:created>
  <dcterms:modified xsi:type="dcterms:W3CDTF">2025-03-31T15:54:08Z</dcterms:modified>
</cp:coreProperties>
</file>