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80" r:id="rId4"/>
    <p:sldId id="279" r:id="rId5"/>
    <p:sldId id="372" r:id="rId6"/>
    <p:sldId id="347" r:id="rId7"/>
    <p:sldId id="346" r:id="rId8"/>
    <p:sldId id="352" r:id="rId9"/>
    <p:sldId id="373" r:id="rId10"/>
    <p:sldId id="351" r:id="rId11"/>
    <p:sldId id="368" r:id="rId12"/>
    <p:sldId id="374" r:id="rId13"/>
    <p:sldId id="375" r:id="rId14"/>
    <p:sldId id="376" r:id="rId15"/>
    <p:sldId id="377" r:id="rId16"/>
    <p:sldId id="378" r:id="rId17"/>
    <p:sldId id="354" r:id="rId18"/>
    <p:sldId id="367" r:id="rId19"/>
    <p:sldId id="319" r:id="rId20"/>
    <p:sldId id="370" r:id="rId21"/>
    <p:sldId id="318" r:id="rId22"/>
    <p:sldId id="356" r:id="rId23"/>
    <p:sldId id="357" r:id="rId24"/>
    <p:sldId id="360" r:id="rId25"/>
    <p:sldId id="313" r:id="rId26"/>
    <p:sldId id="387" r:id="rId27"/>
    <p:sldId id="353" r:id="rId28"/>
    <p:sldId id="315" r:id="rId29"/>
    <p:sldId id="363" r:id="rId30"/>
    <p:sldId id="388" r:id="rId31"/>
    <p:sldId id="364" r:id="rId32"/>
    <p:sldId id="389" r:id="rId33"/>
    <p:sldId id="392" r:id="rId34"/>
    <p:sldId id="390" r:id="rId35"/>
    <p:sldId id="391" r:id="rId36"/>
    <p:sldId id="371" r:id="rId37"/>
    <p:sldId id="379" r:id="rId38"/>
    <p:sldId id="380" r:id="rId39"/>
    <p:sldId id="381" r:id="rId40"/>
    <p:sldId id="382" r:id="rId41"/>
    <p:sldId id="383" r:id="rId42"/>
    <p:sldId id="384" r:id="rId43"/>
    <p:sldId id="385" r:id="rId44"/>
    <p:sldId id="386" r:id="rId45"/>
    <p:sldId id="303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715A6"/>
    <a:srgbClr val="99FF33"/>
    <a:srgbClr val="F3750D"/>
    <a:srgbClr val="FA6EC8"/>
    <a:srgbClr val="091093"/>
    <a:srgbClr val="B239D3"/>
    <a:srgbClr val="FC9EDA"/>
    <a:srgbClr val="29E0E9"/>
    <a:srgbClr val="159CF7"/>
    <a:srgbClr val="11C1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83380" autoAdjust="0"/>
  </p:normalViewPr>
  <p:slideViewPr>
    <p:cSldViewPr>
      <p:cViewPr varScale="1">
        <p:scale>
          <a:sx n="59" d="100"/>
          <a:sy n="59" d="100"/>
        </p:scale>
        <p:origin x="-1003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2" d="100"/>
          <a:sy n="72" d="100"/>
        </p:scale>
        <p:origin x="-348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DE956-9069-4B92-A267-79D559DCDB5A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1CF7E-4BD0-4CF1-BC9D-F78F2A6CDA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4595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1A32F-E88E-4957-878F-B39182C7A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2854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113765"/>
      </p:ext>
    </p:extLst>
  </p:cSld>
  <p:clrMapOvr>
    <a:masterClrMapping/>
  </p:clrMapOvr>
  <p:transition spd="slow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057614"/>
      </p:ext>
    </p:extLst>
  </p:cSld>
  <p:clrMapOvr>
    <a:masterClrMapping/>
  </p:clrMapOvr>
  <p:transition spd="slow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1381457"/>
      </p:ext>
    </p:extLst>
  </p:cSld>
  <p:clrMapOvr>
    <a:masterClrMapping/>
  </p:clrMapOvr>
  <p:transition spd="slow">
    <p:strips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841219661"/>
      </p:ext>
    </p:extLst>
  </p:cSld>
  <p:clrMapOvr>
    <a:masterClrMapping/>
  </p:clrMapOvr>
  <p:transition spd="slow">
    <p:strips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4033828"/>
      </p:ext>
    </p:extLst>
  </p:cSld>
  <p:clrMapOvr>
    <a:masterClrMapping/>
  </p:clrMapOvr>
  <p:transition spd="slow">
    <p:strips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0598339"/>
      </p:ext>
    </p:extLst>
  </p:cSld>
  <p:clrMapOvr>
    <a:masterClrMapping/>
  </p:clrMapOvr>
  <p:transition spd="slow">
    <p:strips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7161598"/>
      </p:ext>
    </p:extLst>
  </p:cSld>
  <p:clrMapOvr>
    <a:masterClrMapping/>
  </p:clrMapOvr>
  <p:transition spd="slow">
    <p:strips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2541377"/>
      </p:ext>
    </p:extLst>
  </p:cSld>
  <p:clrMapOvr>
    <a:masterClrMapping/>
  </p:clrMapOvr>
  <p:transition spd="slow">
    <p:strips dir="r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8358255"/>
      </p:ext>
    </p:extLst>
  </p:cSld>
  <p:clrMapOvr>
    <a:masterClrMapping/>
  </p:clrMapOvr>
  <p:transition spd="slow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1506817"/>
      </p:ext>
    </p:extLst>
  </p:cSld>
  <p:clrMapOvr>
    <a:masterClrMapping/>
  </p:clrMapOvr>
  <p:transition spd="slow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8859344"/>
      </p:ext>
    </p:extLst>
  </p:cSld>
  <p:clrMapOvr>
    <a:masterClrMapping/>
  </p:clrMapOvr>
  <p:transition spd="slow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4222898"/>
      </p:ext>
    </p:extLst>
  </p:cSld>
  <p:clrMapOvr>
    <a:masterClrMapping/>
  </p:clrMapOvr>
  <p:transition spd="slow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8630975"/>
      </p:ext>
    </p:extLst>
  </p:cSld>
  <p:clrMapOvr>
    <a:masterClrMapping/>
  </p:clrMapOvr>
  <p:transition spd="slow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6528086"/>
      </p:ext>
    </p:extLst>
  </p:cSld>
  <p:clrMapOvr>
    <a:masterClrMapping/>
  </p:clrMapOvr>
  <p:transition spd="slow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7743007"/>
      </p:ext>
    </p:extLst>
  </p:cSld>
  <p:clrMapOvr>
    <a:masterClrMapping/>
  </p:clrMapOvr>
  <p:transition spd="slow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6365864"/>
      </p:ext>
    </p:extLst>
  </p:cSld>
  <p:clrMapOvr>
    <a:masterClrMapping/>
  </p:clrMapOvr>
  <p:transition spd="slow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7657633"/>
      </p:ext>
    </p:extLst>
  </p:cSld>
  <p:clrMapOvr>
    <a:masterClrMapping/>
  </p:clrMapOvr>
  <p:transition spd="slow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8582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transition spd="slow">
    <p:strips dir="ru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g-cu-coloredmanda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564904"/>
            <a:ext cx="5177601" cy="429309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260649"/>
            <a:ext cx="7884368" cy="2304255"/>
          </a:xfrm>
        </p:spPr>
        <p:txBody>
          <a:bodyPr/>
          <a:lstStyle/>
          <a:p>
            <a:pPr algn="ctr"/>
            <a:r>
              <a:rPr lang="ru-RU" sz="4400" i="1" dirty="0" err="1" smtClean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Мандалотерапия</a:t>
            </a:r>
            <a:r>
              <a:rPr lang="ru-RU" sz="4400" i="1" dirty="0" smtClean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 как метод в </a:t>
            </a:r>
            <a:r>
              <a:rPr lang="ru-RU" sz="4400" i="1" dirty="0" smtClean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400" i="1" dirty="0" err="1" smtClean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арт-терапевтической</a:t>
            </a:r>
            <a:r>
              <a:rPr lang="ru-RU" sz="4400" i="1" dirty="0" smtClean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i="1" dirty="0" smtClean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работе с детьми</a:t>
            </a:r>
            <a:r>
              <a:rPr lang="ru-RU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     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педагог-психолог 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Дерябина Анна Сергеевна.</a:t>
            </a:r>
            <a:endParaRPr lang="ru-RU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571480"/>
            <a:ext cx="8176992" cy="60007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err="1" smtClean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Мандалотерапия</a:t>
            </a:r>
            <a:r>
              <a:rPr lang="ru-RU" b="1" dirty="0" smtClean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 – это одно из направлений </a:t>
            </a:r>
            <a:r>
              <a:rPr lang="ru-RU" b="1" dirty="0" err="1" smtClean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арт-терапии</a:t>
            </a:r>
            <a:r>
              <a:rPr lang="ru-RU" b="1" dirty="0" smtClean="0">
                <a:latin typeface="Times New Roman" pitchFamily="18" charset="0"/>
                <a:ea typeface="Microsoft JhengHei" pitchFamily="34" charset="-12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Снятие напряжения;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Выражение своих чувств;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мелкой моторики рук;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Тренировка усидчивости;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аккуратности;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Раскрытие творческого потенциала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812781" y="781353"/>
            <a:ext cx="2788769" cy="322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417339" y="3199285"/>
            <a:ext cx="2852938" cy="4464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745832" y="3776464"/>
            <a:ext cx="2987824" cy="3175248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298323" y="913638"/>
            <a:ext cx="6759314" cy="4932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064896" cy="864096"/>
          </a:xfrm>
        </p:spPr>
        <p:txBody>
          <a:bodyPr/>
          <a:lstStyle/>
          <a:p>
            <a:r>
              <a:rPr lang="ru-RU" dirty="0" smtClean="0"/>
              <a:t>       </a:t>
            </a:r>
            <a:r>
              <a:rPr lang="ru-RU" sz="2400" dirty="0" err="1" smtClean="0"/>
              <a:t>Мандалотерапия</a:t>
            </a:r>
            <a:r>
              <a:rPr lang="ru-RU" sz="2400" dirty="0" smtClean="0"/>
              <a:t> включает в себя: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3"/>
            <a:ext cx="4104456" cy="56612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Раскрашивание готовых </a:t>
            </a:r>
            <a:r>
              <a:rPr lang="ru-RU" sz="24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мандал</a:t>
            </a:r>
            <a:r>
              <a:rPr lang="ru-RU" sz="24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(начиная от простых узоров, заканчивая более сложными).Одну и ту же </a:t>
            </a:r>
            <a:r>
              <a:rPr lang="ru-RU" sz="2400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мандалу</a:t>
            </a:r>
            <a:r>
              <a:rPr lang="ru-RU" sz="24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можно раскрасить по-всякому, много раз, и выглядеть они будут совершенно по-разному.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Рисование </a:t>
            </a:r>
            <a:r>
              <a:rPr lang="ru-RU" sz="24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 создание собственных </a:t>
            </a:r>
            <a:r>
              <a:rPr lang="ru-RU" sz="2400" b="1" dirty="0" err="1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мандал</a:t>
            </a:r>
            <a:r>
              <a:rPr lang="ru-RU" sz="24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из ниток, цветного песка, </a:t>
            </a:r>
            <a:r>
              <a:rPr lang="ru-RU" sz="24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бусин, декоративных </a:t>
            </a:r>
            <a:r>
              <a:rPr lang="ru-RU" sz="24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мелких камней, природного материала и т.д.</a:t>
            </a:r>
          </a:p>
          <a:p>
            <a:endParaRPr lang="ru-RU" sz="2400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79322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20190123_1519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04664"/>
            <a:ext cx="4320480" cy="6120680"/>
          </a:xfrm>
        </p:spPr>
      </p:pic>
      <p:pic>
        <p:nvPicPr>
          <p:cNvPr id="1026" name="Picture 2" descr="C:\Users\Анна\Desktop\СЕМИНАР-практикум Мандала\IMG_20190123_151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248472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нна\Desktop\9b6aa8568e5905444119aa05be99ecc2--montessori-promena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352928" cy="64087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нна\Desktop\22945243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2" cy="64087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нна\Desktop\mandala-iz-pesk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68952" cy="64807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нна\Desktop\img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856984" cy="64087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Цель </a:t>
            </a:r>
            <a:r>
              <a:rPr lang="ru-RU" sz="2000" dirty="0" smtClean="0"/>
              <a:t>работы: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400" dirty="0"/>
              <a:t>Профилактика и коррекция эмоциональной сферы дошкольника; привлечь детей к активной продуктивно-познавательной деятельности способствующей формированию психических процессов; создание условий для эмоционального благополучия ребёнка.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Задачи </a:t>
            </a:r>
            <a:r>
              <a:rPr lang="ru-RU" dirty="0" smtClean="0"/>
              <a:t>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• развивать коммуникативные умения и рефлексивные навыки;</a:t>
            </a:r>
          </a:p>
          <a:p>
            <a:pPr marL="0" indent="0">
              <a:buNone/>
            </a:pPr>
            <a:r>
              <a:rPr lang="ru-RU" dirty="0"/>
              <a:t>• обучать ребенка положительному </a:t>
            </a:r>
            <a:r>
              <a:rPr lang="ru-RU" dirty="0" err="1"/>
              <a:t>самоотношению</a:t>
            </a:r>
            <a:r>
              <a:rPr lang="ru-RU" dirty="0"/>
              <a:t> и принятию других людей;</a:t>
            </a:r>
          </a:p>
          <a:p>
            <a:pPr marL="0" indent="0">
              <a:buNone/>
            </a:pPr>
            <a:r>
              <a:rPr lang="ru-RU" dirty="0"/>
              <a:t>• воспитывать терпеливость и аккуратность;</a:t>
            </a:r>
          </a:p>
          <a:p>
            <a:pPr marL="0" indent="0">
              <a:buNone/>
            </a:pPr>
            <a:r>
              <a:rPr lang="ru-RU" dirty="0"/>
              <a:t>• вырабатывать у ребенка положительные черты характера, способствующие лучшему взаимопониманию в процессе общения;</a:t>
            </a:r>
          </a:p>
          <a:p>
            <a:pPr marL="0" indent="0">
              <a:buNone/>
            </a:pPr>
            <a:r>
              <a:rPr lang="ru-RU" dirty="0"/>
              <a:t>• корректировать нежелательные черты характера и поведения;</a:t>
            </a:r>
          </a:p>
          <a:p>
            <a:pPr marL="0" indent="0">
              <a:buNone/>
            </a:pPr>
            <a:r>
              <a:rPr lang="ru-RU" dirty="0"/>
              <a:t>• формировать самоуверенность на основе спокойствия и стимуляции творческого потенциала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2505031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66873" y="1889511"/>
            <a:ext cx="4339170" cy="45378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23528" y="188640"/>
            <a:ext cx="8136904" cy="187220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                         ЭТАПЫ РАБОТЫ  С МАНДАЛОЙ.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1. Организационный момент.</a:t>
            </a:r>
            <a:br>
              <a:rPr lang="ru-RU" sz="2000" b="1" dirty="0" smtClean="0"/>
            </a:br>
            <a:r>
              <a:rPr lang="ru-RU" sz="2000" dirty="0" smtClean="0"/>
              <a:t>Установление </a:t>
            </a:r>
            <a:r>
              <a:rPr lang="ru-RU" sz="2000" dirty="0"/>
              <a:t>доверительных отношений </a:t>
            </a:r>
            <a:r>
              <a:rPr lang="ru-RU" sz="2000" dirty="0" smtClean="0"/>
              <a:t>, </a:t>
            </a:r>
            <a:r>
              <a:rPr lang="ru-RU" sz="2000" dirty="0"/>
              <a:t>снятие эмоционального напряжения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41464" y="1723432"/>
            <a:ext cx="3249095" cy="33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481485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469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2.Раскрашивание готовых </a:t>
            </a:r>
            <a:r>
              <a:rPr lang="ru-RU" sz="44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мандал</a:t>
            </a:r>
            <a:r>
              <a:rPr lang="ru-RU" sz="44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или их создание.</a:t>
            </a:r>
            <a:endParaRPr lang="ru-RU" b="1" dirty="0">
              <a:solidFill>
                <a:schemeClr val="bg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71612"/>
            <a:ext cx="9144000" cy="45216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smtClean="0"/>
              <a:t> 1. Предлагается несколько  </a:t>
            </a:r>
            <a:r>
              <a:rPr lang="ru-RU" sz="1600" b="1" dirty="0" err="1" smtClean="0"/>
              <a:t>мандал</a:t>
            </a:r>
            <a:r>
              <a:rPr lang="ru-RU" sz="1600" b="1" dirty="0" smtClean="0"/>
              <a:t> на выбор (то, что  ближе по настроению).</a:t>
            </a:r>
            <a:r>
              <a:rPr lang="ru-RU" sz="1600" dirty="0" smtClean="0"/>
              <a:t> </a:t>
            </a:r>
            <a:r>
              <a:rPr lang="ru-RU" sz="1600" b="1" dirty="0" smtClean="0"/>
              <a:t>Ребёнку даётся четкую инструкцию о том, что нужно выбрать только один «волшебный круг».</a:t>
            </a:r>
          </a:p>
          <a:p>
            <a:pPr marL="0" indent="0">
              <a:buNone/>
            </a:pPr>
            <a:r>
              <a:rPr lang="ru-RU" sz="1600" b="1" dirty="0" smtClean="0"/>
              <a:t> 2. Ребенок самостоятельно выбирает материалы для работы и цветовую гамму.</a:t>
            </a:r>
          </a:p>
          <a:p>
            <a:pPr marL="0" indent="0">
              <a:buNone/>
            </a:pPr>
            <a:r>
              <a:rPr lang="ru-RU" sz="1600" b="1" dirty="0" smtClean="0"/>
              <a:t> 3. На одном занятии  предлагается только одна </a:t>
            </a:r>
            <a:r>
              <a:rPr lang="ru-RU" sz="1600" b="1" dirty="0" err="1" smtClean="0"/>
              <a:t>мандала</a:t>
            </a:r>
            <a:r>
              <a:rPr lang="ru-RU" sz="1600" b="1" dirty="0" smtClean="0"/>
              <a:t>.</a:t>
            </a:r>
          </a:p>
          <a:p>
            <a:pPr marL="0" indent="0">
              <a:buNone/>
            </a:pPr>
            <a:r>
              <a:rPr lang="ru-RU" sz="1600" b="1" dirty="0" smtClean="0"/>
              <a:t> 4. Практикуется использование музыкального сопровождения.</a:t>
            </a:r>
          </a:p>
          <a:p>
            <a:pPr marL="0" indent="0">
              <a:buNone/>
            </a:pPr>
            <a:r>
              <a:rPr lang="ru-RU" sz="1600" b="1" dirty="0" smtClean="0"/>
              <a:t> 5. Педагог   не вмешивается в работу ребенка, без его согласия.</a:t>
            </a:r>
          </a:p>
          <a:p>
            <a:pPr marL="0" indent="0">
              <a:buNone/>
            </a:pPr>
            <a:r>
              <a:rPr lang="ru-RU" sz="1600" b="1" dirty="0" smtClean="0"/>
              <a:t> 6.Следит за состоянием напряжения/расслабленности в процессе работы.</a:t>
            </a:r>
          </a:p>
          <a:p>
            <a:pPr marL="0" indent="0">
              <a:buNone/>
            </a:pPr>
            <a:r>
              <a:rPr lang="ru-RU" sz="1600" b="1" dirty="0" smtClean="0"/>
              <a:t> 7. Педагог не высказывает оценочные комментарии по поводу работы.</a:t>
            </a:r>
          </a:p>
          <a:p>
            <a:pPr marL="0" indent="0">
              <a:buNone/>
            </a:pPr>
            <a:r>
              <a:rPr lang="ru-RU" sz="1600" b="1" dirty="0" smtClean="0"/>
              <a:t> 8. После работы  предлагается дать название </a:t>
            </a:r>
            <a:r>
              <a:rPr lang="ru-RU" sz="1600" b="1" dirty="0" err="1" smtClean="0"/>
              <a:t>мандале</a:t>
            </a:r>
            <a:r>
              <a:rPr lang="ru-RU" sz="1600" b="1" dirty="0" smtClean="0"/>
              <a:t>, проанализировать  деятельность ребенка  (допускаются корректные наводящие вопросы). Важно дать возможность проговорить о своих чувствах и переживаниях</a:t>
            </a:r>
            <a:r>
              <a:rPr lang="ru-RU" sz="1600" dirty="0" smtClean="0"/>
              <a:t>.</a:t>
            </a:r>
            <a:endParaRPr lang="ru-RU" sz="1600" b="1" dirty="0" smtClean="0"/>
          </a:p>
          <a:p>
            <a:pPr>
              <a:buNone/>
            </a:pPr>
            <a:r>
              <a:rPr lang="ru-RU" sz="1600" b="1" i="1" dirty="0" smtClean="0"/>
              <a:t>Разрисовывание </a:t>
            </a:r>
            <a:r>
              <a:rPr lang="ru-RU" sz="1600" b="1" i="1" dirty="0" err="1" smtClean="0"/>
              <a:t>мандалы</a:t>
            </a:r>
            <a:r>
              <a:rPr lang="ru-RU" sz="1600" b="1" i="1" dirty="0" smtClean="0"/>
              <a:t> должно приносить радость. Главное правило: ребенок должен работать без принуждения</a:t>
            </a:r>
            <a:r>
              <a:rPr lang="ru-RU" sz="1600" b="1" dirty="0" smtClean="0"/>
              <a:t>.</a:t>
            </a:r>
          </a:p>
          <a:p>
            <a:pPr>
              <a:buNone/>
            </a:pPr>
            <a:endParaRPr lang="ru-RU" sz="1600" b="1" dirty="0" smtClean="0"/>
          </a:p>
          <a:p>
            <a:pPr>
              <a:buNone/>
            </a:pPr>
            <a:endParaRPr lang="ru-RU" sz="1600" b="1" i="1" dirty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4045"/>
            <a:ext cx="9144000" cy="69320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732508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Мандала</a:t>
            </a:r>
            <a:r>
              <a:rPr lang="ru-RU" sz="7200" b="1" dirty="0" smtClean="0"/>
              <a:t/>
            </a:r>
            <a:br>
              <a:rPr lang="ru-RU" sz="7200" b="1" dirty="0" smtClean="0"/>
            </a:br>
            <a:endParaRPr lang="ru-RU" sz="7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1720" y="2204864"/>
            <a:ext cx="4968552" cy="180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Слово «</a:t>
            </a:r>
            <a:r>
              <a:rPr lang="ru-RU" b="1" i="1" dirty="0" err="1" smtClean="0">
                <a:solidFill>
                  <a:srgbClr val="C00000"/>
                </a:solidFill>
              </a:rPr>
              <a:t>мандала</a:t>
            </a:r>
            <a:r>
              <a:rPr lang="ru-RU" b="1" i="1" dirty="0" smtClean="0">
                <a:solidFill>
                  <a:srgbClr val="C00000"/>
                </a:solidFill>
              </a:rPr>
              <a:t>» в переводе с санскрита означает  «круг, диск, колесо, сфера, шар».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Открыл тайну </a:t>
            </a:r>
            <a:r>
              <a:rPr lang="ru-RU" b="1" dirty="0" err="1">
                <a:solidFill>
                  <a:srgbClr val="C00000"/>
                </a:solidFill>
              </a:rPr>
              <a:t>мандалы</a:t>
            </a:r>
            <a:r>
              <a:rPr lang="ru-RU" b="1" dirty="0">
                <a:solidFill>
                  <a:srgbClr val="C00000"/>
                </a:solidFill>
              </a:rPr>
              <a:t> австрийский психолог Карл Юнг</a:t>
            </a:r>
          </a:p>
          <a:p>
            <a:pPr>
              <a:buNone/>
            </a:pPr>
            <a:endParaRPr lang="ru-RU" b="1" i="1" dirty="0" smtClean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84984"/>
            <a:ext cx="3178898" cy="35559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055412" y="3467050"/>
            <a:ext cx="3497382" cy="32504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6632"/>
            <a:ext cx="8732275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308" y="3343564"/>
            <a:ext cx="2679196" cy="341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705591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3.Рисование и создание </a:t>
            </a:r>
            <a:br>
              <a:rPr lang="ru-RU" sz="36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собственных </a:t>
            </a:r>
            <a:r>
              <a:rPr lang="ru-RU" sz="36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мандал</a:t>
            </a:r>
            <a:r>
              <a:rPr lang="ru-RU" sz="36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988840"/>
            <a:ext cx="72008" cy="144016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00694" y="1844824"/>
            <a:ext cx="35004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Данный вид деятельности положительно влияет на детей с </a:t>
            </a:r>
            <a:r>
              <a:rPr lang="ru-RU" sz="2000" b="1" dirty="0" err="1" smtClean="0"/>
              <a:t>гиперактивностью</a:t>
            </a:r>
            <a:r>
              <a:rPr lang="ru-RU" sz="2000" b="1" dirty="0" smtClean="0"/>
              <a:t>, </a:t>
            </a:r>
            <a:r>
              <a:rPr lang="ru-RU" sz="2000" dirty="0" smtClean="0"/>
              <a:t>снижает уровень тревожности, повышает концентрацию внимания, способствует развитию творческих способностей, развивает  детскую фантазию, мелкую моторику.</a:t>
            </a:r>
            <a:endParaRPr lang="ru-RU" sz="2000" dirty="0"/>
          </a:p>
        </p:txBody>
      </p:sp>
      <p:pic>
        <p:nvPicPr>
          <p:cNvPr id="2050" name="Picture 2" descr="C:\Users\Анна\Desktop\СЕМИНАР-практикум Мандала\IMG_20190123_155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4680520" cy="48245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1052736"/>
            <a:ext cx="2035701" cy="19968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80710"/>
            <a:ext cx="5488370" cy="600018"/>
          </a:xfrm>
        </p:spPr>
        <p:txBody>
          <a:bodyPr/>
          <a:lstStyle/>
          <a:p>
            <a:r>
              <a:rPr lang="ru-RU" sz="2200" b="1" dirty="0" err="1" smtClean="0"/>
              <a:t>Мандалы</a:t>
            </a:r>
            <a:r>
              <a:rPr lang="ru-RU" sz="2200" b="1" dirty="0" smtClean="0"/>
              <a:t>, используемые в работе.</a:t>
            </a:r>
            <a:endParaRPr lang="ru-RU" sz="2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484784"/>
            <a:ext cx="4104456" cy="4763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dirty="0" err="1" smtClean="0"/>
              <a:t>Мандала</a:t>
            </a:r>
            <a:r>
              <a:rPr lang="ru-RU" b="1" dirty="0" smtClean="0"/>
              <a:t> «Страна </a:t>
            </a:r>
            <a:r>
              <a:rPr lang="ru-RU" b="1" dirty="0"/>
              <a:t>Цвета</a:t>
            </a:r>
            <a:r>
              <a:rPr lang="ru-RU" b="1" dirty="0" smtClean="0"/>
              <a:t>».</a:t>
            </a:r>
            <a:endParaRPr lang="ru-RU" b="1" dirty="0"/>
          </a:p>
          <a:p>
            <a:pPr marL="0" indent="0">
              <a:buNone/>
            </a:pPr>
            <a:r>
              <a:rPr lang="ru-RU" dirty="0" smtClean="0"/>
              <a:t>          Упражнения: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«Ощущение цвета».</a:t>
            </a:r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/>
              <a:t>Волшебное превращение».</a:t>
            </a:r>
          </a:p>
          <a:p>
            <a:pPr marL="0" indent="0">
              <a:buNone/>
            </a:pPr>
            <a:r>
              <a:rPr lang="ru-RU" dirty="0"/>
              <a:t>Самовыражение в цвете. (Рисование акварельными красками). Развитие творческого воображения.</a:t>
            </a:r>
          </a:p>
          <a:p>
            <a:pPr marL="0" indent="0">
              <a:buNone/>
            </a:pPr>
            <a:r>
              <a:rPr lang="ru-RU" dirty="0" smtClean="0"/>
              <a:t>Установление </a:t>
            </a:r>
            <a:r>
              <a:rPr lang="ru-RU" dirty="0"/>
              <a:t>доверительных отношений в группе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052736"/>
            <a:ext cx="1973963" cy="2016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48" y="3477344"/>
            <a:ext cx="4499992" cy="338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132714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4624"/>
            <a:ext cx="3750521" cy="367240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717032"/>
            <a:ext cx="3888432" cy="3145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004104" y="925927"/>
            <a:ext cx="7065821" cy="52139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52717"/>
            <a:ext cx="6120680" cy="1248091"/>
          </a:xfrm>
        </p:spPr>
        <p:txBody>
          <a:bodyPr/>
          <a:lstStyle/>
          <a:p>
            <a:r>
              <a:rPr lang="ru-RU" sz="2000" dirty="0" smtClean="0">
                <a:solidFill>
                  <a:srgbClr val="091093"/>
                </a:solidFill>
              </a:rPr>
              <a:t/>
            </a:r>
            <a:br>
              <a:rPr lang="ru-RU" sz="2000" dirty="0" smtClean="0">
                <a:solidFill>
                  <a:srgbClr val="091093"/>
                </a:solidFill>
              </a:rPr>
            </a:br>
            <a:r>
              <a:rPr lang="ru-RU" sz="2000" dirty="0" smtClean="0">
                <a:solidFill>
                  <a:srgbClr val="091093"/>
                </a:solidFill>
              </a:rPr>
              <a:t> «Здравствуй песок»         «День и ночь»</a:t>
            </a:r>
            <a:br>
              <a:rPr lang="ru-RU" sz="2000" dirty="0" smtClean="0">
                <a:solidFill>
                  <a:srgbClr val="091093"/>
                </a:solidFill>
              </a:rPr>
            </a:br>
            <a:r>
              <a:rPr lang="ru-RU" sz="2000" dirty="0" smtClean="0">
                <a:solidFill>
                  <a:srgbClr val="091093"/>
                </a:solidFill>
              </a:rPr>
              <a:t> «Песочный круг»              «Хорошее и  плохое» </a:t>
            </a:r>
            <a:br>
              <a:rPr lang="ru-RU" sz="2000" dirty="0" smtClean="0">
                <a:solidFill>
                  <a:srgbClr val="091093"/>
                </a:solidFill>
              </a:rPr>
            </a:br>
            <a:r>
              <a:rPr lang="ru-RU" sz="2000" dirty="0" smtClean="0">
                <a:solidFill>
                  <a:srgbClr val="091093"/>
                </a:solidFill>
              </a:rPr>
              <a:t>«Ее Величество-Соль»                                                          </a:t>
            </a:r>
            <a:endParaRPr lang="ru-RU" sz="2000" dirty="0">
              <a:solidFill>
                <a:srgbClr val="091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294979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567" y="193364"/>
            <a:ext cx="2005519" cy="24482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404664"/>
            <a:ext cx="6336704" cy="1080120"/>
          </a:xfrm>
        </p:spPr>
        <p:txBody>
          <a:bodyPr/>
          <a:lstStyle/>
          <a:p>
            <a:r>
              <a:rPr lang="ru-RU" sz="2000" dirty="0"/>
              <a:t> </a:t>
            </a:r>
            <a:r>
              <a:rPr lang="ru-RU" sz="2000" dirty="0" smtClean="0"/>
              <a:t>                </a:t>
            </a:r>
            <a:r>
              <a:rPr lang="ru-RU" sz="2400" b="1" dirty="0" smtClean="0"/>
              <a:t>«</a:t>
            </a:r>
            <a:r>
              <a:rPr lang="ru-RU" sz="2400" b="1" dirty="0"/>
              <a:t>Цветочная </a:t>
            </a:r>
            <a:r>
              <a:rPr lang="ru-RU" sz="2400" b="1" dirty="0" smtClean="0"/>
              <a:t>поляна».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48" y="2564904"/>
            <a:ext cx="2685384" cy="22948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7973" y="44624"/>
            <a:ext cx="4320480" cy="68133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39" y="4859713"/>
            <a:ext cx="2699793" cy="19982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82757" y="2573829"/>
            <a:ext cx="5949280" cy="261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061609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на\Desktop\СЕМИНАР-практикум Мандала\IMG_20190123_155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4211960" cy="674136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253544" y="1075048"/>
            <a:ext cx="6741368" cy="48245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flipH="1">
            <a:off x="467544" y="0"/>
            <a:ext cx="78794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Создание групповой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мандалы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20190123_1623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780928"/>
            <a:ext cx="6553772" cy="3686497"/>
          </a:xfrm>
        </p:spPr>
      </p:pic>
      <p:pic>
        <p:nvPicPr>
          <p:cNvPr id="5122" name="Picture 2" descr="C:\Users\Анна\Desktop\СЕМИНАР-практикум Мандала\IMG_20190123_152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3355703" cy="2592288"/>
          </a:xfrm>
          <a:prstGeom prst="rect">
            <a:avLst/>
          </a:prstGeom>
          <a:noFill/>
        </p:spPr>
      </p:pic>
      <p:pic>
        <p:nvPicPr>
          <p:cNvPr id="5123" name="Picture 3" descr="C:\Users\Анна\Desktop\СЕМИНАР-практикум Мандала\IMG_20190123_152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5" y="3573016"/>
            <a:ext cx="3459109" cy="2952328"/>
          </a:xfrm>
          <a:prstGeom prst="rect">
            <a:avLst/>
          </a:prstGeom>
          <a:noFill/>
        </p:spPr>
      </p:pic>
      <p:pic>
        <p:nvPicPr>
          <p:cNvPr id="5124" name="Picture 4" descr="C:\Users\Анна\Desktop\СЕМИНАР-практикум Мандала\IMG_20190123_163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88640"/>
            <a:ext cx="4887640" cy="32758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9920" y="2651760"/>
            <a:ext cx="3414117" cy="17853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2267742" y="248650"/>
            <a:ext cx="4680522" cy="732078"/>
          </a:xfrm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Насыпные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мандалы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424936" cy="24221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Насыпные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мандалы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творятся из всевозможных круп. Чем их больше, тем лучше, т.к. это дает большую свободу высвобождения внутренних импульсов наружу и больше рассказать самому себе о себе. Так же можно использовать цветной песок, бросовый материал, геометрические фигуры (из бумаги, дерева), пуговицы, камушки, стразы.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61324" y="3727855"/>
            <a:ext cx="3578570" cy="26614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3054" y="4437112"/>
            <a:ext cx="3189173" cy="2435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3293849"/>
            <a:ext cx="2858120" cy="35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907572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412776"/>
            <a:ext cx="4211960" cy="25452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4077071"/>
            <a:ext cx="3923928" cy="27809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46928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мандал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 помощью природного и других материалов (камешки, ракушки, семена; бусины, бисер, пуговицы, цветные стеклышки для аквариума, нитки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салфетки, ленточки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chemeClr val="bg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556792"/>
            <a:ext cx="3384376" cy="316835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643716" y="3909012"/>
            <a:ext cx="2420888" cy="3477088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52718"/>
            <a:ext cx="5920418" cy="6000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IMG_20190123_1625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104456" cy="6264697"/>
          </a:xfrm>
        </p:spPr>
      </p:pic>
      <p:pic>
        <p:nvPicPr>
          <p:cNvPr id="4098" name="Picture 2" descr="C:\Users\Анна\Desktop\СЕМИНАР-практикум Мандала\IMG_20190123_155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464" y="242168"/>
            <a:ext cx="4501008" cy="6355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1112961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88641"/>
            <a:ext cx="8858280" cy="409761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b="1" dirty="0" smtClean="0"/>
              <a:t>Существуют разные формы </a:t>
            </a:r>
            <a:r>
              <a:rPr lang="ru-RU" b="1" dirty="0" err="1" smtClean="0"/>
              <a:t>мандал</a:t>
            </a:r>
            <a:r>
              <a:rPr lang="ru-RU" b="1" dirty="0" smtClean="0"/>
              <a:t>: круглые, лабиринты, многоугольники</a:t>
            </a:r>
            <a:r>
              <a:rPr lang="ru-RU" dirty="0" smtClean="0"/>
              <a:t>.</a:t>
            </a:r>
          </a:p>
          <a:p>
            <a:pPr fontAlgn="base"/>
            <a:endParaRPr lang="ru-RU" dirty="0" smtClean="0"/>
          </a:p>
          <a:p>
            <a:pPr fontAlgn="base"/>
            <a:endParaRPr lang="ru-RU" dirty="0" smtClean="0"/>
          </a:p>
        </p:txBody>
      </p:sp>
      <p:pic>
        <p:nvPicPr>
          <p:cNvPr id="6" name="Содержимое 5" descr="krugi-mandaly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399075"/>
            <a:ext cx="9108504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Анна\Desktop\ancient-caves-manda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4824536" cy="3312368"/>
          </a:xfrm>
          <a:prstGeom prst="rect">
            <a:avLst/>
          </a:prstGeom>
          <a:noFill/>
        </p:spPr>
      </p:pic>
      <p:pic>
        <p:nvPicPr>
          <p:cNvPr id="1027" name="Picture 3" descr="C:\Users\Анна\Desktop\0a845ff3-c4f5-4a49-a72e-0320e1c1b477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052736"/>
            <a:ext cx="3744416" cy="33038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Ac3ZRhGVKidxOiYPrLLl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43408"/>
            <a:ext cx="9660566" cy="7245424"/>
          </a:xfrm>
        </p:spPr>
      </p:pic>
    </p:spTree>
  </p:cSld>
  <p:clrMapOvr>
    <a:masterClrMapping/>
  </p:clrMapOvr>
  <p:transition spd="slow">
    <p:strips dir="r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6119276" cy="7920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87431" y="3736597"/>
            <a:ext cx="3349274" cy="27638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712074" y="1217634"/>
            <a:ext cx="5243749" cy="31462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075882" y="584885"/>
            <a:ext cx="3706340" cy="2874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2" y="3872206"/>
            <a:ext cx="3545750" cy="29857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3739" y="3923004"/>
            <a:ext cx="2812480" cy="2887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6219" y="121105"/>
            <a:ext cx="2769791" cy="33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024617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20191120_102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0"/>
            <a:ext cx="9468544" cy="7101408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91120_1031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strips dir="r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20191120_104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91120_110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52718"/>
            <a:ext cx="6280458" cy="672026"/>
          </a:xfrm>
        </p:spPr>
        <p:txBody>
          <a:bodyPr/>
          <a:lstStyle/>
          <a:p>
            <a:r>
              <a:rPr lang="ru-RU" sz="1600" dirty="0" smtClean="0"/>
              <a:t>Значение цветов с психологической точки зрения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352928" cy="5904655"/>
          </a:xfrm>
        </p:spPr>
        <p:txBody>
          <a:bodyPr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ru-RU" dirty="0"/>
              <a:t>—</a:t>
            </a:r>
            <a:r>
              <a:rPr lang="ru-RU" dirty="0">
                <a:solidFill>
                  <a:srgbClr val="FF0000"/>
                </a:solidFill>
              </a:rPr>
              <a:t> Красный</a:t>
            </a:r>
            <a:r>
              <a:rPr lang="ru-RU" dirty="0"/>
              <a:t>. Принято считать, что этот цвет символизирует силу, энергию, страсть. Красный – огонь, биение сердца человека. Много красного в изображении </a:t>
            </a:r>
            <a:r>
              <a:rPr lang="ru-RU" dirty="0" err="1"/>
              <a:t>мандалы</a:t>
            </a:r>
            <a:r>
              <a:rPr lang="ru-RU" dirty="0"/>
              <a:t> может указывать на высокий жизненный потенциал человека, наличие у него ярких устремлений, целей и способов их реализации.  Полное отсутствие красного цвета может сказать нам о физической или эмоциональной усталости человека, его пассивности, нехватке «огня», или даже о депрессии.</a:t>
            </a:r>
          </a:p>
          <a:p>
            <a:pPr marL="0" indent="0" fontAlgn="base">
              <a:buNone/>
            </a:pPr>
            <a:r>
              <a:rPr lang="ru-RU" dirty="0"/>
              <a:t>— </a:t>
            </a:r>
            <a:r>
              <a:rPr lang="ru-RU" dirty="0">
                <a:solidFill>
                  <a:srgbClr val="00B050"/>
                </a:solidFill>
              </a:rPr>
              <a:t>Зеленый</a:t>
            </a:r>
            <a:r>
              <a:rPr lang="ru-RU" dirty="0"/>
              <a:t>. Цвет жизни. В природе живое представлено чаще всего именно зеленым цветом – трава, деверья, кусты. Когда человек в своей творческой работе активно использует зеленые тона, можно предположить, что он склонен к естественности, непосредственности, честности. Если зеленого в рисунке много, часто это говорит о гармонии женского и мужского начал в человеке, его душевном равновесии.</a:t>
            </a:r>
          </a:p>
          <a:p>
            <a:pPr marL="0" indent="0" fontAlgn="base">
              <a:buNone/>
            </a:pPr>
            <a:r>
              <a:rPr lang="ru-RU" dirty="0"/>
              <a:t>— </a:t>
            </a:r>
            <a:r>
              <a:rPr lang="ru-RU" dirty="0">
                <a:solidFill>
                  <a:srgbClr val="FFFF00"/>
                </a:solidFill>
              </a:rPr>
              <a:t>Желтый. </a:t>
            </a:r>
            <a:r>
              <a:rPr lang="ru-RU" dirty="0"/>
              <a:t>Этот цвет говорит нам об оптимизме, радости жизни, бодрости духа. Часто мы можем заметить, что желтым цветом любят рисовать активные и нестандартные, творческие люди, обладающие художественными талантами.</a:t>
            </a:r>
          </a:p>
          <a:p>
            <a:pPr marL="0" indent="0" fontAlgn="base">
              <a:buNone/>
            </a:pPr>
            <a:r>
              <a:rPr lang="ru-RU" dirty="0"/>
              <a:t>—</a:t>
            </a:r>
            <a:r>
              <a:rPr lang="ru-RU" dirty="0">
                <a:solidFill>
                  <a:srgbClr val="00B0F0"/>
                </a:solidFill>
              </a:rPr>
              <a:t> Синий</a:t>
            </a:r>
            <a:r>
              <a:rPr lang="ru-RU" dirty="0"/>
              <a:t>. Данный цвет символизирует спокойствие, серьезность. Присутствие синего в </a:t>
            </a:r>
            <a:r>
              <a:rPr lang="ru-RU" dirty="0" err="1"/>
              <a:t>мандале</a:t>
            </a:r>
            <a:r>
              <a:rPr lang="ru-RU" dirty="0"/>
              <a:t> может говорить о сильной интуиции, мудрости человека, его глубоком понимании ситуации.</a:t>
            </a:r>
          </a:p>
          <a:p>
            <a:pPr marL="0" indent="0" fontAlgn="base">
              <a:buNone/>
            </a:pPr>
            <a:r>
              <a:rPr lang="ru-RU" dirty="0"/>
              <a:t>— </a:t>
            </a:r>
            <a:r>
              <a:rPr lang="ru-RU" dirty="0">
                <a:solidFill>
                  <a:srgbClr val="F3750D"/>
                </a:solidFill>
              </a:rPr>
              <a:t>Оранжевый. </a:t>
            </a:r>
            <a:r>
              <a:rPr lang="ru-RU" dirty="0"/>
              <a:t>Чистый поток энергии. Если в </a:t>
            </a:r>
            <a:r>
              <a:rPr lang="ru-RU" dirty="0" err="1"/>
              <a:t>мандале</a:t>
            </a:r>
            <a:r>
              <a:rPr lang="ru-RU" dirty="0"/>
              <a:t> присутствует оранжевый цвет, скорее всего, человек </a:t>
            </a:r>
            <a:r>
              <a:rPr lang="ru-RU" dirty="0" err="1"/>
              <a:t>самореализуется</a:t>
            </a:r>
            <a:r>
              <a:rPr lang="ru-RU" dirty="0"/>
              <a:t>, </a:t>
            </a:r>
            <a:r>
              <a:rPr lang="ru-RU" dirty="0" err="1"/>
              <a:t>самоутверждается</a:t>
            </a:r>
            <a:r>
              <a:rPr lang="ru-RU" dirty="0"/>
              <a:t>, движется к цели.</a:t>
            </a:r>
          </a:p>
          <a:p>
            <a:pPr marL="0" indent="0" fontAlgn="base">
              <a:buNone/>
            </a:pPr>
            <a:r>
              <a:rPr lang="ru-RU" dirty="0"/>
              <a:t>—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Коричневый</a:t>
            </a:r>
            <a:r>
              <a:rPr lang="ru-RU" dirty="0"/>
              <a:t>. Традиционно мы связываем этот цвет с землей. Обилие коричневого цвета в </a:t>
            </a:r>
            <a:r>
              <a:rPr lang="ru-RU" dirty="0" err="1"/>
              <a:t>мандале</a:t>
            </a:r>
            <a:r>
              <a:rPr lang="ru-RU" dirty="0"/>
              <a:t> может указывать на нехватку у человека чувства защищенности, его желание стать на надежную почву, заземлиться.</a:t>
            </a:r>
          </a:p>
          <a:p>
            <a:pPr marL="0" indent="0" fontAlgn="base">
              <a:buNone/>
            </a:pPr>
            <a:r>
              <a:rPr lang="ru-RU" dirty="0"/>
              <a:t>—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Черный. </a:t>
            </a:r>
            <a:r>
              <a:rPr lang="ru-RU" dirty="0"/>
              <a:t>По сути, это отсутствие цвета. Черный указывает на пустоту, забытье. Обилие черного в </a:t>
            </a:r>
            <a:r>
              <a:rPr lang="ru-RU" dirty="0" err="1"/>
              <a:t>мандале</a:t>
            </a:r>
            <a:r>
              <a:rPr lang="ru-RU" dirty="0"/>
              <a:t> может сказать нам об эмоциональном выгорании рисующего, его опустошенности или даже депрессивном состоянии.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038984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для удачи и везения.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_dlya_udachi_i_vezeniy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196752"/>
            <a:ext cx="7488832" cy="5661248"/>
          </a:xfr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Для защиты и охраны.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_Dlya_zaschituy_i_ohranu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6912768" cy="5589240"/>
          </a:xfr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248090"/>
          </a:xfrm>
        </p:spPr>
        <p:txBody>
          <a:bodyPr/>
          <a:lstStyle/>
          <a:p>
            <a:pPr algn="ctr"/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близости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_Mandala_blizost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124744"/>
            <a:ext cx="6192688" cy="5733256"/>
          </a:xfr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62755_m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237" y="-1"/>
            <a:ext cx="5714763" cy="414908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14546" y="357166"/>
            <a:ext cx="6472254" cy="3857652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 smtClean="0"/>
          </a:p>
        </p:txBody>
      </p:sp>
      <p:pic>
        <p:nvPicPr>
          <p:cNvPr id="36866" name="Picture 2" descr="D:\компьютер\работа мандалы\новое\Мандалы\fvgQ6O7N4w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14478" cy="2855240"/>
          </a:xfrm>
          <a:prstGeom prst="rect">
            <a:avLst/>
          </a:prstGeom>
          <a:noFill/>
        </p:spPr>
      </p:pic>
      <p:pic>
        <p:nvPicPr>
          <p:cNvPr id="36867" name="Picture 3" descr="D:\компьютер\работа мандалы\новое\Мандалы\ef8D30V11n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8467" y="1988840"/>
            <a:ext cx="2995533" cy="2592288"/>
          </a:xfrm>
          <a:prstGeom prst="rect">
            <a:avLst/>
          </a:prstGeom>
          <a:noFill/>
        </p:spPr>
      </p:pic>
      <p:pic>
        <p:nvPicPr>
          <p:cNvPr id="13" name="Рисунок 12" descr="mandaly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121696"/>
            <a:ext cx="67322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компьютер\работа мандалы\новое2\805701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149080"/>
            <a:ext cx="2411760" cy="2708920"/>
          </a:xfrm>
          <a:prstGeom prst="rect">
            <a:avLst/>
          </a:prstGeom>
          <a:noFill/>
        </p:spPr>
      </p:pic>
      <p:pic>
        <p:nvPicPr>
          <p:cNvPr id="8" name="Рисунок 7" descr="2017Space_Beautiful_planet_Jupiter_113856_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420888"/>
            <a:ext cx="3535085" cy="2209428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для привлечения любви.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_Mandala_privlecheniya_lyubv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96752"/>
            <a:ext cx="7344816" cy="5544616"/>
          </a:xfr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омолажения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и продления жизни.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_Mandala_omolozheniya_i_prodleniya_zhizn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052736"/>
            <a:ext cx="6504384" cy="5544616"/>
          </a:xfr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сексуальности.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_Seksual_nost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124744"/>
            <a:ext cx="6768752" cy="5586085"/>
          </a:xfr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спокойствия и времени.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_Mandala_spokoystviya_i_vremen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196753"/>
            <a:ext cx="6377433" cy="5472608"/>
          </a:xfr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enezhnaya-mandala-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332656"/>
            <a:ext cx="7128791" cy="6048672"/>
          </a:xfr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2632"/>
            <a:ext cx="8528440" cy="7030632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08520" y="-206594"/>
            <a:ext cx="8435280" cy="5546088"/>
          </a:xfrm>
        </p:spPr>
        <p:txBody>
          <a:bodyPr>
            <a:noAutofit/>
          </a:bodyPr>
          <a:lstStyle/>
          <a:p>
            <a:r>
              <a:rPr lang="ru-RU" sz="1400" b="1" dirty="0" smtClean="0"/>
              <a:t/>
            </a:r>
            <a:br>
              <a:rPr lang="ru-RU" sz="1400" b="1" dirty="0" smtClean="0"/>
            </a:br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/>
          </a:p>
          <a:p>
            <a:endParaRPr lang="ru-RU" sz="1400" b="1" dirty="0" smtClean="0"/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F715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sz="6600" b="1" dirty="0">
              <a:solidFill>
                <a:srgbClr val="F715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на\Desktop\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5196830" cy="3816846"/>
          </a:xfrm>
          <a:prstGeom prst="rect">
            <a:avLst/>
          </a:prstGeom>
          <a:noFill/>
        </p:spPr>
      </p:pic>
      <p:pic>
        <p:nvPicPr>
          <p:cNvPr id="2052" name="Picture 4" descr="C:\Users\Анна\Desktop\0a845ff3-c4f5-4a49-a72e-0320e1c1b477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924944"/>
            <a:ext cx="5271054" cy="39330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188640"/>
            <a:ext cx="5112568" cy="40324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0034" y="357167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dirty="0" smtClean="0"/>
              <a:t>. </a:t>
            </a:r>
            <a:endParaRPr lang="ru-RU" dirty="0"/>
          </a:p>
        </p:txBody>
      </p:sp>
      <p:pic>
        <p:nvPicPr>
          <p:cNvPr id="3" name="Содержимое 4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924944"/>
            <a:ext cx="3580743" cy="3673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Содержимое 5" descr="Marsh-chapel-Round-window-510x5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924944"/>
            <a:ext cx="3694138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04664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Буддистские </a:t>
            </a:r>
            <a:r>
              <a:rPr lang="ru-RU" sz="24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мандалы</a:t>
            </a:r>
            <a:r>
              <a:rPr lang="ru-RU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</a:p>
          <a:p>
            <a:r>
              <a:rPr lang="ru-RU" sz="2000" b="1" dirty="0" smtClean="0"/>
              <a:t> </a:t>
            </a:r>
            <a:endParaRPr lang="ru-RU" b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57158" y="3857628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928671"/>
            <a:ext cx="7929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Тибетские монахи долгими часами кропотливо создают круг из цветных песчинок, восхитительные красочные узоры и орнаменты. </a:t>
            </a:r>
            <a:endParaRPr lang="ru-RU" sz="2000" dirty="0" smtClean="0"/>
          </a:p>
        </p:txBody>
      </p:sp>
      <p:pic>
        <p:nvPicPr>
          <p:cNvPr id="8" name="Рисунок 7" descr="Красивые мандалы Тибет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85992"/>
            <a:ext cx="347661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Красивые мандалы Тибет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44824"/>
            <a:ext cx="3714744" cy="2655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Красивые мандалы Тибета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572008"/>
            <a:ext cx="3024192" cy="215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Красивые мандалы Тибета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000504"/>
            <a:ext cx="245268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Красивые мандалы Тибета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786322"/>
            <a:ext cx="259556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968" r="3968"/>
          <a:stretch>
            <a:fillRect/>
          </a:stretch>
        </p:blipFill>
        <p:spPr>
          <a:xfrm>
            <a:off x="1403648" y="260648"/>
            <a:ext cx="489551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707" name="Picture 3" descr="D:\работа мандалы\YtkCgjNMGr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140968"/>
            <a:ext cx="4580566" cy="3527036"/>
          </a:xfrm>
          <a:prstGeom prst="rect">
            <a:avLst/>
          </a:prstGeom>
          <a:noFill/>
        </p:spPr>
      </p:pic>
      <p:pic>
        <p:nvPicPr>
          <p:cNvPr id="72708" name="Picture 4" descr="D:\работа мандалы\JwWkNw8UEJ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020" y="3140968"/>
            <a:ext cx="4152947" cy="34937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Анна\Desktop\1344806042_img_73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68952" cy="62646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2717</TotalTime>
  <Words>487</Words>
  <Application>Microsoft Office PowerPoint</Application>
  <PresentationFormat>Экран (4:3)</PresentationFormat>
  <Paragraphs>81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Ион</vt:lpstr>
      <vt:lpstr>Мандалотерапия как метод в   арт-терапевтической работе с детьми.            Подготовила педагог-психолог                                                   Дерябина Анна Сергеевна.</vt:lpstr>
      <vt:lpstr>Мандала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      Мандалотерапия включает в себя:</vt:lpstr>
      <vt:lpstr>Слайд 12</vt:lpstr>
      <vt:lpstr>Слайд 13</vt:lpstr>
      <vt:lpstr>Слайд 14</vt:lpstr>
      <vt:lpstr>Слайд 15</vt:lpstr>
      <vt:lpstr>Слайд 16</vt:lpstr>
      <vt:lpstr>Цель работы: Профилактика и коррекция эмоциональной сферы дошкольника; привлечь детей к активной продуктивно-познавательной деятельности способствующей формированию психических процессов; создание условий для эмоционального благополучия ребёнка. </vt:lpstr>
      <vt:lpstr>                         ЭТАПЫ РАБОТЫ  С МАНДАЛОЙ.  1. Организационный момент. Установление доверительных отношений , снятие эмоционального напряжения</vt:lpstr>
      <vt:lpstr>2.Раскрашивание готовых мандал или их создание.</vt:lpstr>
      <vt:lpstr>Слайд 20</vt:lpstr>
      <vt:lpstr>3.Рисование и создание  собственных мандал.  </vt:lpstr>
      <vt:lpstr>Мандалы, используемые в работе.</vt:lpstr>
      <vt:lpstr>  «Здравствуй песок»         «День и ночь»  «Песочный круг»              «Хорошее и  плохое»  «Ее Величество-Соль»                                                          </vt:lpstr>
      <vt:lpstr>                 «Цветочная поляна».</vt:lpstr>
      <vt:lpstr>Слайд 25</vt:lpstr>
      <vt:lpstr>Слайд 26</vt:lpstr>
      <vt:lpstr>Насыпные мандалы.</vt:lpstr>
      <vt:lpstr>Создание мандал с помощью природного и других материалов (камешки, ракушки, семена; бусины, бисер, пуговицы, цветные стеклышки для аквариума, нитки, салфетки, ленточки)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Значение цветов с психологической точки зрения</vt:lpstr>
      <vt:lpstr>Мандала для удачи и везения.</vt:lpstr>
      <vt:lpstr>Для защиты и охраны.</vt:lpstr>
      <vt:lpstr>Мандала близости.</vt:lpstr>
      <vt:lpstr>Мандала для привлечения любви.</vt:lpstr>
      <vt:lpstr>Мандала омолажения и продления жизни.</vt:lpstr>
      <vt:lpstr>Мандала сексуальности.</vt:lpstr>
      <vt:lpstr>Мандала спокойствия и времени.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МАНДАЛА  ПО  ДАТЕ  РОЖДЕНИЯ</dc:title>
  <dc:creator>user</dc:creator>
  <cp:lastModifiedBy>RePack by SPecialiST</cp:lastModifiedBy>
  <cp:revision>336</cp:revision>
  <dcterms:created xsi:type="dcterms:W3CDTF">2015-06-23T20:18:17Z</dcterms:created>
  <dcterms:modified xsi:type="dcterms:W3CDTF">2020-05-27T18:44:11Z</dcterms:modified>
</cp:coreProperties>
</file>