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4" r:id="rId3"/>
    <p:sldId id="276" r:id="rId4"/>
    <p:sldId id="272" r:id="rId5"/>
    <p:sldId id="284" r:id="rId6"/>
    <p:sldId id="283" r:id="rId7"/>
    <p:sldId id="285" r:id="rId8"/>
    <p:sldId id="286" r:id="rId9"/>
    <p:sldId id="287" r:id="rId10"/>
    <p:sldId id="288" r:id="rId11"/>
    <p:sldId id="290" r:id="rId12"/>
    <p:sldId id="28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06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94660"/>
  </p:normalViewPr>
  <p:slideViewPr>
    <p:cSldViewPr>
      <p:cViewPr varScale="1">
        <p:scale>
          <a:sx n="50" d="100"/>
          <a:sy n="5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EA474D-31F8-4ED2-932C-1DA4223233BA}" type="datetimeFigureOut">
              <a:rPr lang="ru-RU" smtClean="0"/>
              <a:t>07.10.22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2A1708-3038-4DD0-A90B-378F8430A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218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2A1708-3038-4DD0-A90B-378F8430AFD6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868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07.10.22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07.10.22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07.10.22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07.10.22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07.10.22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07.10.22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07.10.22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07.10.22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07.10.22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07.10.22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07.10.22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07.10.22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ихаил\Desktop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36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784819"/>
            <a:ext cx="7631733" cy="1827634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«Психологическая готовность детей с ОВЗ к школе, условия их успешной адаптации».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47864" y="4869161"/>
            <a:ext cx="5701891" cy="1440160"/>
          </a:xfrm>
        </p:spPr>
        <p:txBody>
          <a:bodyPr>
            <a:noAutofit/>
          </a:bodyPr>
          <a:lstStyle/>
          <a:p>
            <a:pPr algn="r"/>
            <a:r>
              <a:rPr lang="ru-RU" sz="1800" b="1" i="1" dirty="0" smtClean="0">
                <a:solidFill>
                  <a:srgbClr val="BA069C"/>
                </a:solidFill>
                <a:latin typeface="Times New Roman" pitchFamily="18" charset="0"/>
                <a:cs typeface="Times New Roman" pitchFamily="18" charset="0"/>
              </a:rPr>
              <a:t>Материал подготовила </a:t>
            </a:r>
          </a:p>
          <a:p>
            <a:pPr algn="r"/>
            <a:r>
              <a:rPr lang="ru-RU" sz="1800" b="1" i="1" dirty="0" smtClean="0">
                <a:solidFill>
                  <a:srgbClr val="BA069C"/>
                </a:solidFill>
                <a:latin typeface="Times New Roman" pitchFamily="18" charset="0"/>
                <a:cs typeface="Times New Roman" pitchFamily="18" charset="0"/>
              </a:rPr>
              <a:t>педагог-психолог </a:t>
            </a:r>
          </a:p>
          <a:p>
            <a:pPr algn="r"/>
            <a:r>
              <a:rPr lang="ru-RU" sz="1800" b="1" i="1" dirty="0" smtClean="0">
                <a:solidFill>
                  <a:srgbClr val="BA069C"/>
                </a:solidFill>
                <a:latin typeface="Times New Roman" pitchFamily="18" charset="0"/>
                <a:cs typeface="Times New Roman" pitchFamily="18" charset="0"/>
              </a:rPr>
              <a:t>МДОАУ  «Детский сад № 106» г. Орска</a:t>
            </a:r>
          </a:p>
          <a:p>
            <a:pPr algn="r"/>
            <a:r>
              <a:rPr lang="ru-RU" sz="1800" b="1" i="1" dirty="0" smtClean="0">
                <a:solidFill>
                  <a:srgbClr val="BA069C"/>
                </a:solidFill>
                <a:latin typeface="Times New Roman" pitchFamily="18" charset="0"/>
                <a:cs typeface="Times New Roman" pitchFamily="18" charset="0"/>
              </a:rPr>
              <a:t> 1 кв. категории</a:t>
            </a:r>
          </a:p>
          <a:p>
            <a:pPr algn="r"/>
            <a:r>
              <a:rPr lang="ru-RU" sz="1800" b="1" i="1" dirty="0" smtClean="0">
                <a:solidFill>
                  <a:srgbClr val="BA069C"/>
                </a:solidFill>
                <a:latin typeface="Times New Roman" pitchFamily="18" charset="0"/>
                <a:cs typeface="Times New Roman" pitchFamily="18" charset="0"/>
              </a:rPr>
              <a:t>Дерябина Анна Сергеевна</a:t>
            </a:r>
          </a:p>
        </p:txBody>
      </p:sp>
    </p:spTree>
    <p:extLst>
      <p:ext uri="{BB962C8B-B14F-4D97-AF65-F5344CB8AC3E}">
        <p14:creationId xmlns:p14="http://schemas.microsoft.com/office/powerpoint/2010/main" val="238970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Михаил\Desktop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135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-21352"/>
            <a:ext cx="7355160" cy="640268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успешной адаптации детей к школе:</a:t>
            </a:r>
            <a:endParaRPr lang="ru-RU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ребёнка сложилось общее хорошее мнение о школе, об учителях, новом коллективе;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 </a:t>
            </a:r>
            <a: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спокоен, у него нет страхов, беспокойства по поводу отношений со своим педагогом, с другими детьми;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школьник </a:t>
            </a:r>
            <a: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уже подружился с ребятами в классе, по большей части имеет добрые отношения с детьми в своём классе;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 </a:t>
            </a:r>
            <a: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легко встаёт по утрам, из школы приходит бодрый, не устаёт;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него нет серьёзных трудностей с учёбой, домашними уроками.</a:t>
            </a:r>
          </a:p>
          <a:p>
            <a:pPr marL="0" indent="0" algn="just">
              <a:buNone/>
            </a:pPr>
            <a:endParaRPr lang="ru-RU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41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Михаил\Desktop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135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620688"/>
            <a:ext cx="7355160" cy="52565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Советы по развитию интереса и желания к учению:</a:t>
            </a:r>
          </a:p>
          <a:p>
            <a:pPr algn="just"/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вера 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успех </a:t>
            </a: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ребенка;</a:t>
            </a:r>
            <a:endParaRPr 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положительные установки;</a:t>
            </a:r>
            <a:endParaRPr 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любовь 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доброжелательность;</a:t>
            </a:r>
            <a:endParaRPr 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приучение 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режиму </a:t>
            </a: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дня;</a:t>
            </a:r>
            <a:endParaRPr 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установленных правил и норм поведения.</a:t>
            </a:r>
          </a:p>
        </p:txBody>
      </p:sp>
      <p:pic>
        <p:nvPicPr>
          <p:cNvPr id="5" name="Picture 3" descr="C:\Users\Михаил\Desktop\inf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7891" y="5122147"/>
            <a:ext cx="1708821" cy="1708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299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Михаил\Desktop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135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2636912"/>
            <a:ext cx="8136904" cy="20162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3" descr="C:\Users\Михаил\Desktop\inf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7891" y="5122147"/>
            <a:ext cx="1708821" cy="1708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42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Михаил\Desktop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132856"/>
            <a:ext cx="8460432" cy="2078546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Психологическая готовность – это </a:t>
            </a:r>
            <a:r>
              <a:rPr lang="ru-RU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необходимый и достаточный уровень психического развития ребенка для освоения школьной учебной программы в коллективе сверстников.</a:t>
            </a:r>
            <a:endParaRPr lang="ru-RU" sz="4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C:\Users\Михаил\Desktop\inf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179" y="5029893"/>
            <a:ext cx="1708821" cy="1708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697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Михаил\Desktop\s12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00" y="-243408"/>
            <a:ext cx="9144000" cy="6848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008111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Психологическая готовность</a:t>
            </a:r>
            <a:endParaRPr lang="ru-RU" sz="4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C:\Users\Михаил\Desktop\inf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0" y="2974469"/>
            <a:ext cx="1603131" cy="1603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Прямая соединительная линия 9"/>
          <p:cNvCxnSpPr/>
          <p:nvPr/>
        </p:nvCxnSpPr>
        <p:spPr>
          <a:xfrm flipH="1">
            <a:off x="2051720" y="1124743"/>
            <a:ext cx="1872208" cy="10801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2987824" y="1268760"/>
            <a:ext cx="1512168" cy="33843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5652120" y="1124743"/>
            <a:ext cx="1728192" cy="8015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323528" y="2263866"/>
            <a:ext cx="3312368" cy="14269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ЛИЧНОСТНАЯ </a:t>
            </a: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МОТИВАЦИОННАЯ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23528" y="4787984"/>
            <a:ext cx="381642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ЭМОЦИОНАЛЬНО-ВОЛЕВАЯ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328592" y="2263866"/>
            <a:ext cx="3643019" cy="7106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ИНТЕЛЛЕКТУАЛЬНАЯ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148064" y="4751980"/>
            <a:ext cx="3823547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КОММУНИКАТИВНАЯ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4716016" y="1268760"/>
            <a:ext cx="971600" cy="32403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059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Михаил\Desktop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620688"/>
            <a:ext cx="7643192" cy="6120680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Интеллектуальная </a:t>
            </a:r>
            <a:r>
              <a:rPr lang="ru-RU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готовностью 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это определенный уровень </a:t>
            </a:r>
            <a:r>
              <a:rPr lang="ru-RU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развития некоторых познавательных 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процессов</a:t>
            </a:r>
            <a:r>
              <a:rPr lang="ru-RU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(память, внимание, мышление, воображение и т.д.)</a:t>
            </a:r>
            <a:endParaRPr lang="ru-RU" sz="2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Личностная готовность </a:t>
            </a:r>
            <a:r>
              <a:rPr lang="ru-RU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предполагает определенный уровень развития мотивационной сферы 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3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Коммуникативная </a:t>
            </a:r>
            <a:r>
              <a:rPr lang="ru-RU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готовность </a:t>
            </a:r>
            <a:r>
              <a:rPr lang="ru-RU" sz="3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3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готовность </a:t>
            </a:r>
            <a:r>
              <a:rPr lang="ru-RU" sz="3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воспитанников к новым формам общения, новому отношению к окружающему миру и самому </a:t>
            </a:r>
            <a:r>
              <a:rPr lang="ru-RU" sz="3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себе.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3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itchFamily="18" charset="0"/>
              </a:rPr>
              <a:t>Эмоционально-волевая готовность это </a:t>
            </a:r>
            <a:r>
              <a:rPr lang="ru-RU" sz="3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желание ребенка учиться в </a:t>
            </a:r>
            <a:r>
              <a:rPr lang="ru-RU" sz="3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школе, </a:t>
            </a:r>
            <a:r>
              <a:rPr lang="ru-RU" sz="3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узнавать новое, правильно относиться к товарищам и взрослым, уметь управлять своими поступками, преодолевать посильные трудности.</a:t>
            </a:r>
          </a:p>
          <a:p>
            <a:pPr lvl="0" algn="just"/>
            <a:endParaRPr lang="ru-RU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288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Михаил\Desktop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5" y="0"/>
            <a:ext cx="913415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776864" cy="1080120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</a:t>
            </a:r>
            <a:r>
              <a:rPr lang="ru-RU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ВОЛЕВАЯ                   СФЕРА.</a:t>
            </a:r>
            <a:endParaRPr lang="ru-RU" sz="3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2060848"/>
            <a:ext cx="7920880" cy="459797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Основной признак детей с </a:t>
            </a:r>
            <a:r>
              <a:rPr lang="ru-RU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ОВЗ 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незрелость 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эмоционально-волевой сферы.</a:t>
            </a:r>
            <a:r>
              <a:rPr lang="ru-RU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Одно </a:t>
            </a:r>
            <a:r>
              <a:rPr lang="ru-RU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из проявлений этой незрелости – 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несформированность деятельности, неумение сосредоточиться на выполнении учебных заданий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65082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Михаил\Desktop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332656"/>
            <a:ext cx="7643192" cy="60486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Компоненты эмоционально-волевой готовности к школе: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желание учиться в школе, узнавать новое;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астойчивость в достижении целей;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усидчивость;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самостоятельность;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умение жить в коллективе, считаться с интересами других людей.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4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96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Михаил\Desktop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135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792746"/>
            <a:ext cx="7643192" cy="26443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«Адаптация детей с ОВЗ </a:t>
            </a:r>
            <a:r>
              <a:rPr lang="ru-RU" sz="4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условиях коррекционной </a:t>
            </a:r>
            <a:r>
              <a:rPr lang="ru-RU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школы». </a:t>
            </a:r>
            <a:endParaRPr lang="ru-RU" sz="4800" dirty="0"/>
          </a:p>
          <a:p>
            <a:pPr marL="0" indent="0" algn="ctr">
              <a:buNone/>
            </a:pPr>
            <a:endParaRPr lang="ru-RU" sz="48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C:\Users\Михаил\Desktop\inf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1603" y="5149179"/>
            <a:ext cx="1708821" cy="1708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316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Михаил\Desktop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135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260648"/>
            <a:ext cx="7643192" cy="633670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Трудности адаптации: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непонимание объяснений учителя;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плохое письмо (недостаточное развитие мелкой моторики пишущей руки: леворукие дети, отсутствие графического навыка); 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интереса к учёбе (негативное отношение к школе, непонимание учебной задачи, неумение контролировать свои действия, </a:t>
            </a: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неумение сравнивать 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с образцом, </a:t>
            </a: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навыков 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учебной работы, низкий уровень </a:t>
            </a: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обучаемости).</a:t>
            </a:r>
            <a:endParaRPr 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48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34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Михаил\Desktop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135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620688"/>
            <a:ext cx="7355160" cy="449577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лавная 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в работе с детьми с ОВЗ 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</a:t>
            </a: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социально-бытовая адаптация.</a:t>
            </a:r>
          </a:p>
          <a:p>
            <a:pPr marL="0" indent="0" algn="just">
              <a:buNone/>
            </a:pPr>
            <a:endParaRPr lang="ru-RU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задачей 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 </a:t>
            </a: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целостный 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становления личности ребенка с ОВЗ, подготовка к жизни и труду в современном мире.</a:t>
            </a:r>
          </a:p>
        </p:txBody>
      </p:sp>
      <p:pic>
        <p:nvPicPr>
          <p:cNvPr id="5" name="Picture 3" descr="C:\Users\Михаил\Desktop\inf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7891" y="5122147"/>
            <a:ext cx="1708821" cy="1708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9948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339</Words>
  <Application>Microsoft Office PowerPoint</Application>
  <PresentationFormat>Экран (4:3)</PresentationFormat>
  <Paragraphs>49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Тема Office</vt:lpstr>
      <vt:lpstr>   «Психологическая готовность детей с ОВЗ к школе, условия их успешной адаптации».</vt:lpstr>
      <vt:lpstr>Психологическая готовность – это необходимый и достаточный уровень психического развития ребенка для освоения школьной учебной программы в коллективе сверстников.</vt:lpstr>
      <vt:lpstr>Психологическая готовность</vt:lpstr>
      <vt:lpstr>Презентация PowerPoint</vt:lpstr>
      <vt:lpstr>ЭМОЦИОНАЛЬНО – ВОЛЕВАЯ                   СФЕРА.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Родительское собрание на тему :  «готовность детей с ОВЗ к школьному обучению»</dc:title>
  <dc:creator>Михаил</dc:creator>
  <cp:lastModifiedBy>RePack by SPecialiST</cp:lastModifiedBy>
  <cp:revision>85</cp:revision>
  <dcterms:created xsi:type="dcterms:W3CDTF">2020-05-13T02:46:19Z</dcterms:created>
  <dcterms:modified xsi:type="dcterms:W3CDTF">2022-10-07T15:35:02Z</dcterms:modified>
</cp:coreProperties>
</file>