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366" r:id="rId2"/>
    <p:sldId id="367" r:id="rId3"/>
    <p:sldId id="368" r:id="rId4"/>
    <p:sldId id="369" r:id="rId5"/>
    <p:sldId id="370" r:id="rId6"/>
    <p:sldId id="371" r:id="rId7"/>
    <p:sldId id="372" r:id="rId8"/>
    <p:sldId id="373" r:id="rId9"/>
    <p:sldId id="374" r:id="rId10"/>
    <p:sldId id="375" r:id="rId11"/>
    <p:sldId id="376" r:id="rId12"/>
    <p:sldId id="377" r:id="rId13"/>
    <p:sldId id="3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B0F0"/>
    <a:srgbClr val="0091EA"/>
    <a:srgbClr val="FF0000"/>
    <a:srgbClr val="00B415"/>
    <a:srgbClr val="FFC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9" autoAdjust="0"/>
    <p:restoredTop sz="94660"/>
  </p:normalViewPr>
  <p:slideViewPr>
    <p:cSldViewPr>
      <p:cViewPr varScale="1">
        <p:scale>
          <a:sx n="51" d="100"/>
          <a:sy n="51" d="100"/>
        </p:scale>
        <p:origin x="-133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A6E38-82B1-47BB-A812-313B295FEFF2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89E94-532B-494D-AD7A-712B16D9F5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51098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89E94-532B-494D-AD7A-712B16D9F5A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B7A0F-5B99-4F35-9BDD-321CD3C098FF}" type="datetimeFigureOut">
              <a:rPr lang="en-US" smtClean="0"/>
              <a:pPr/>
              <a:t>3/31/2025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2357422" y="1500174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smtClean="0"/>
              <a:t>Семинар-практикум </a:t>
            </a:r>
          </a:p>
          <a:p>
            <a:pPr algn="ctr"/>
            <a:r>
              <a:rPr lang="ru-RU" sz="2400" b="1" dirty="0" smtClean="0"/>
              <a:t>для родителей</a:t>
            </a:r>
          </a:p>
          <a:p>
            <a:pPr algn="ctr"/>
            <a:r>
              <a:rPr lang="ru-RU" sz="2400" b="1" dirty="0" smtClean="0"/>
              <a:t> </a:t>
            </a:r>
            <a:r>
              <a:rPr lang="ru-RU" sz="2400" b="1" dirty="0" err="1" smtClean="0"/>
              <a:t>гиперактивных</a:t>
            </a:r>
            <a:r>
              <a:rPr lang="ru-RU" sz="2400" b="1" dirty="0" smtClean="0"/>
              <a:t> детей</a:t>
            </a:r>
            <a:br>
              <a:rPr lang="ru-RU" sz="2400" b="1" dirty="0" smtClean="0"/>
            </a:br>
            <a:r>
              <a:rPr lang="ru-RU" sz="2400" b="1" dirty="0" smtClean="0"/>
              <a:t>«Шустрые детки»</a:t>
            </a:r>
            <a:endParaRPr lang="ru-RU" sz="2400" b="1" dirty="0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2500298" y="3714752"/>
            <a:ext cx="4357718" cy="685800"/>
          </a:xfrm>
          <a:prstGeom prst="rect">
            <a:avLst/>
          </a:prstGeom>
          <a:effectLst>
            <a:outerShdw dist="17961" dir="2700000" algn="ctr" rotWithShape="0">
              <a:schemeClr val="bg2"/>
            </a:outerShdw>
          </a:effectLst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Проводит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педагог-психолог 1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кк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Дерябина анна Сергеевна 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14348" y="1023212"/>
            <a:ext cx="77153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r>
              <a:rPr lang="ru-RU" dirty="0" smtClean="0"/>
              <a:t>По возможности надо </a:t>
            </a:r>
            <a:r>
              <a:rPr lang="ru-RU" b="1" dirty="0" smtClean="0"/>
              <a:t>оградить </a:t>
            </a:r>
            <a:r>
              <a:rPr lang="ru-RU" b="1" dirty="0" err="1" smtClean="0"/>
              <a:t>гиперактивного</a:t>
            </a:r>
            <a:r>
              <a:rPr lang="ru-RU" b="1" dirty="0" smtClean="0"/>
              <a:t> ребенка от длительных занятий на компьютере и от просмотра телевизионных передач</a:t>
            </a:r>
            <a:r>
              <a:rPr lang="ru-RU" dirty="0" smtClean="0"/>
              <a:t>, особенно способствующих эмоциональному возбуждению. </a:t>
            </a:r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endParaRPr lang="ru-RU" dirty="0" smtClean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endParaRPr lang="ru-RU" dirty="0" smtClean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r>
              <a:rPr lang="ru-RU" b="1" dirty="0" err="1" smtClean="0"/>
              <a:t>Гиперактивному</a:t>
            </a:r>
            <a:r>
              <a:rPr lang="ru-RU" b="1" dirty="0" smtClean="0"/>
              <a:t> ребенку полезны спокойные прогулки перед сном</a:t>
            </a:r>
            <a:r>
              <a:rPr lang="ru-RU" dirty="0" smtClean="0"/>
              <a:t>, во время которых родители имеют возможность откровенно поговорить с ребенком наедине, узнать о его проблемах. А свежий воздух и размеренный шаг помогут ребенку успокоиться.</a:t>
            </a:r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endParaRPr lang="ru-RU" dirty="0" smtClean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endParaRPr lang="ru-RU" dirty="0" smtClean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r>
              <a:rPr lang="ru-RU" dirty="0" smtClean="0"/>
              <a:t>В учебе «шустрые дети» </a:t>
            </a:r>
            <a:r>
              <a:rPr lang="ru-RU" b="1" dirty="0" smtClean="0"/>
              <a:t>не способны к выполнению заданий с отдаленным результатом.</a:t>
            </a:r>
            <a:r>
              <a:rPr lang="ru-RU" dirty="0" smtClean="0"/>
              <a:t> </a:t>
            </a:r>
          </a:p>
          <a:p>
            <a:pPr marL="36000" indent="285750" algn="just">
              <a:lnSpc>
                <a:spcPts val="1600"/>
              </a:lnSpc>
            </a:pPr>
            <a:endParaRPr lang="ru-RU" dirty="0" smtClean="0"/>
          </a:p>
          <a:p>
            <a:pPr marL="36000" indent="285750" algn="just">
              <a:lnSpc>
                <a:spcPts val="1600"/>
              </a:lnSpc>
            </a:pPr>
            <a:r>
              <a:rPr lang="ru-RU" dirty="0" smtClean="0"/>
              <a:t>С ними все надо делать вместе: обсудить цель, проговорить все действия, ведущие к ней. Важно, чтобы ребенок делал вывод на основе личного опыта, после предметного действия, а не просто обсуждал со взрослым задание.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.jpg"/>
          <p:cNvPicPr>
            <a:picLocks noChangeAspect="1"/>
          </p:cNvPicPr>
          <p:nvPr/>
        </p:nvPicPr>
        <p:blipFill>
          <a:blip r:embed="rId2" cstate="print"/>
          <a:srcRect r="4687"/>
          <a:stretch>
            <a:fillRect/>
          </a:stretch>
        </p:blipFill>
        <p:spPr>
          <a:xfrm flipH="1">
            <a:off x="-1" y="0"/>
            <a:ext cx="9199627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2844" y="785794"/>
            <a:ext cx="585791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/>
              <a:t>«Тише мыши»</a:t>
            </a:r>
            <a:endParaRPr lang="ru-RU" sz="1200" dirty="0"/>
          </a:p>
          <a:p>
            <a:r>
              <a:rPr lang="ru-RU" sz="1200" dirty="0"/>
              <a:t> Правила: Вы говорите слово, а ребенок старается произнести это слово громче, чем вы. А потом, наоборот, попросите его говорить тише, чем вы.</a:t>
            </a:r>
          </a:p>
          <a:p>
            <a:r>
              <a:rPr lang="ru-RU" sz="1200" dirty="0"/>
              <a:t> </a:t>
            </a:r>
          </a:p>
          <a:p>
            <a:r>
              <a:rPr lang="ru-RU" sz="1200" b="1" dirty="0"/>
              <a:t>«Силач»</a:t>
            </a:r>
            <a:endParaRPr lang="ru-RU" sz="1200" dirty="0"/>
          </a:p>
          <a:p>
            <a:r>
              <a:rPr lang="ru-RU" sz="1200" dirty="0"/>
              <a:t> Правила: предложите ребенку двигать заведомо неподъемный диван, а потом падать и отдыхать.</a:t>
            </a:r>
          </a:p>
          <a:p>
            <a:r>
              <a:rPr lang="ru-RU" sz="1200" dirty="0"/>
              <a:t> </a:t>
            </a:r>
          </a:p>
          <a:p>
            <a:r>
              <a:rPr lang="ru-RU" sz="1200" b="1" dirty="0"/>
              <a:t>«Тигр на охоте»</a:t>
            </a:r>
            <a:r>
              <a:rPr lang="ru-RU" sz="1200" dirty="0"/>
              <a:t> </a:t>
            </a:r>
          </a:p>
          <a:p>
            <a:r>
              <a:rPr lang="ru-RU" sz="1200" dirty="0"/>
              <a:t>Правила: предложите ребенку представить, что он тигр на охоте. Он должен долго неподвижно сидеть в засаде, а потом прыгать и кого-то ловить. Или вместе с ребенком ловите воображаемых бабочек, к которым нужно медленно и очень тихо подкрадываться. Под каким-нибудь игровым предлогом, спрячьтесь вместе под одеялом и сидите там тихо-тихо.</a:t>
            </a:r>
          </a:p>
          <a:p>
            <a:r>
              <a:rPr lang="ru-RU" sz="1200" dirty="0"/>
              <a:t> </a:t>
            </a:r>
          </a:p>
          <a:p>
            <a:r>
              <a:rPr lang="ru-RU" sz="1200" b="1" dirty="0"/>
              <a:t>«Платок»</a:t>
            </a:r>
            <a:endParaRPr lang="ru-RU" sz="1200" dirty="0"/>
          </a:p>
          <a:p>
            <a:r>
              <a:rPr lang="ru-RU" sz="1200" dirty="0"/>
              <a:t> Правила: возьмите салфетку (платок, лист) и подбросьте вверх. Скажите ребенку, что пока салфетка падает, нужно как можно громче смеяться. Но как только упадет, следует сразу замолчать. Играйте вместе с ребенком.</a:t>
            </a:r>
          </a:p>
          <a:p>
            <a:r>
              <a:rPr lang="ru-RU" sz="1200" dirty="0"/>
              <a:t> </a:t>
            </a:r>
          </a:p>
          <a:p>
            <a:r>
              <a:rPr lang="ru-RU" sz="1200" b="1" dirty="0"/>
              <a:t>«Регулятор громкости»</a:t>
            </a:r>
            <a:endParaRPr lang="ru-RU" sz="1200" dirty="0"/>
          </a:p>
          <a:p>
            <a:r>
              <a:rPr lang="ru-RU" sz="1200" dirty="0"/>
              <a:t> Правила: предложите ребенку повторять за вами все слова и действия. Начинайте показывать быстрые, резкие движения или громко кричите. Постепенно переходите к более спокойным, плавным движениям и тихой речи</a:t>
            </a:r>
            <a:r>
              <a:rPr lang="ru-RU" sz="1400" dirty="0"/>
              <a:t>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66" y="0"/>
            <a:ext cx="3790952" cy="73503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4D4D4D"/>
                </a:solidFill>
              </a:rPr>
              <a:t>Игры дома</a:t>
            </a:r>
            <a:endParaRPr lang="en-US" sz="2800" b="1" dirty="0">
              <a:solidFill>
                <a:srgbClr val="4D4D4D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.jpg"/>
          <p:cNvPicPr>
            <a:picLocks noChangeAspect="1"/>
          </p:cNvPicPr>
          <p:nvPr/>
        </p:nvPicPr>
        <p:blipFill>
          <a:blip r:embed="rId2" cstate="print"/>
          <a:srcRect r="41406" b="5779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71538" y="285728"/>
            <a:ext cx="7429552" cy="4308872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ru-RU" sz="2000" b="1" dirty="0" smtClean="0"/>
              <a:t>Рекомендуемая литература:</a:t>
            </a:r>
          </a:p>
          <a:p>
            <a:pPr algn="ctr"/>
            <a:endParaRPr lang="ru-RU" sz="2000" dirty="0" smtClean="0"/>
          </a:p>
          <a:p>
            <a:pPr lvl="0">
              <a:buFont typeface="Wingdings" pitchFamily="2" charset="2"/>
              <a:buChar char="ü"/>
            </a:pPr>
            <a:r>
              <a:rPr lang="ru-RU" dirty="0" err="1" smtClean="0"/>
              <a:t>Деннисон</a:t>
            </a:r>
            <a:r>
              <a:rPr lang="ru-RU" dirty="0" smtClean="0"/>
              <a:t> П., </a:t>
            </a:r>
            <a:r>
              <a:rPr lang="ru-RU" dirty="0" err="1" smtClean="0"/>
              <a:t>Деннисон</a:t>
            </a:r>
            <a:r>
              <a:rPr lang="ru-RU" dirty="0" smtClean="0"/>
              <a:t> Г. Программа «Гимнастика мозга». Ч. 1 и 2/ Пер. С.М. </a:t>
            </a:r>
            <a:r>
              <a:rPr lang="ru-RU" dirty="0" err="1" smtClean="0"/>
              <a:t>Масгутовой</a:t>
            </a:r>
            <a:r>
              <a:rPr lang="ru-RU" dirty="0" smtClean="0"/>
              <a:t>. М., 1997</a:t>
            </a:r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r>
              <a:rPr lang="ru-RU" dirty="0" err="1" smtClean="0"/>
              <a:t>Заваденко</a:t>
            </a:r>
            <a:r>
              <a:rPr lang="ru-RU" dirty="0" smtClean="0"/>
              <a:t> Н.Н. Как  понять ребенка: дети с </a:t>
            </a:r>
            <a:r>
              <a:rPr lang="ru-RU" dirty="0" err="1" smtClean="0"/>
              <a:t>гиперактивностью</a:t>
            </a:r>
            <a:r>
              <a:rPr lang="ru-RU" dirty="0" smtClean="0"/>
              <a:t> и дефицитом внимания. – М., 2000</a:t>
            </a:r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Сиротюк А.Л. Синдром дефицита внимания с </a:t>
            </a:r>
            <a:r>
              <a:rPr lang="ru-RU" dirty="0" err="1" smtClean="0"/>
              <a:t>гиперактивностью</a:t>
            </a:r>
            <a:r>
              <a:rPr lang="ru-RU" dirty="0" smtClean="0"/>
              <a:t>. Диагностика, коррекция и  практические рекомендации родителям и педагогам. - М.: ТЦ Сфера, 2002 – 128 с.</a:t>
            </a:r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r>
              <a:rPr lang="ru-RU" dirty="0" err="1" smtClean="0"/>
              <a:t>Шанина</a:t>
            </a:r>
            <a:r>
              <a:rPr lang="ru-RU" dirty="0" smtClean="0"/>
              <a:t> Г.Е. Упражнения специального </a:t>
            </a:r>
            <a:r>
              <a:rPr lang="ru-RU" dirty="0" err="1" smtClean="0"/>
              <a:t>кинезиологического</a:t>
            </a:r>
            <a:r>
              <a:rPr lang="ru-RU" dirty="0" smtClean="0"/>
              <a:t> комплекса для восстановления межполушарного взаимодействия у детей и подростков: Учебное пособие. М., 1999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 cstate="print"/>
          <a:srcRect l="3906" t="2778" b="2777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4546" y="714356"/>
            <a:ext cx="4543428" cy="4340237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Спасибо за ваше внимание!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Font typeface="Wingdings" pitchFamily="2" charset="2"/>
              <a:buChar char="ü"/>
            </a:pPr>
            <a:r>
              <a:rPr lang="ru-RU" dirty="0" smtClean="0"/>
              <a:t>Что было полезного?</a:t>
            </a:r>
          </a:p>
          <a:p>
            <a:pPr marL="0" indent="0" algn="ctr">
              <a:buFont typeface="Wingdings" pitchFamily="2" charset="2"/>
              <a:buChar char="ü"/>
            </a:pPr>
            <a:r>
              <a:rPr lang="ru-RU" dirty="0" smtClean="0"/>
              <a:t>Что вы запомнили?</a:t>
            </a:r>
          </a:p>
          <a:p>
            <a:pPr marL="0" indent="0" algn="ctr">
              <a:buFont typeface="Wingdings" pitchFamily="2" charset="2"/>
              <a:buChar char="ü"/>
            </a:pPr>
            <a:r>
              <a:rPr lang="ru-RU" dirty="0" smtClean="0"/>
              <a:t>Какие есть вопросы?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5435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143240" y="285728"/>
            <a:ext cx="55721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Данный семинар – практикум подойдет, </a:t>
            </a:r>
          </a:p>
          <a:p>
            <a:pPr algn="just"/>
            <a:r>
              <a:rPr lang="ru-RU" b="1" dirty="0" smtClean="0"/>
              <a:t>в первую очередь</a:t>
            </a:r>
            <a:r>
              <a:rPr lang="ru-RU" dirty="0" smtClean="0"/>
              <a:t> – родителям, которые ответственно относятся к воспитанию ребенка.</a:t>
            </a:r>
          </a:p>
          <a:p>
            <a:pPr algn="just"/>
            <a:r>
              <a:rPr lang="ru-RU" b="1" dirty="0" smtClean="0"/>
              <a:t>Во-вторых,</a:t>
            </a:r>
            <a:r>
              <a:rPr lang="ru-RU" dirty="0" smtClean="0"/>
              <a:t> для детей, имеющих синдром </a:t>
            </a:r>
            <a:r>
              <a:rPr lang="ru-RU" dirty="0" err="1" smtClean="0"/>
              <a:t>гиперактивности</a:t>
            </a:r>
            <a:r>
              <a:rPr lang="ru-RU" dirty="0" smtClean="0"/>
              <a:t> и дефицита внимания, ну и, конечно, для специалистов, которые работают с данной группой детей.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i="1" dirty="0" smtClean="0"/>
              <a:t>Мы с вами сегодня познакомимся с понятием </a:t>
            </a:r>
            <a:r>
              <a:rPr lang="ru-RU" i="1" dirty="0" err="1" smtClean="0"/>
              <a:t>гиперактивность</a:t>
            </a:r>
            <a:r>
              <a:rPr lang="ru-RU" i="1" dirty="0" smtClean="0"/>
              <a:t>, проведем экспресс диагностику и узнаем, ваш ребенок </a:t>
            </a:r>
            <a:r>
              <a:rPr lang="ru-RU" i="1" dirty="0" err="1" smtClean="0"/>
              <a:t>гиперактивный</a:t>
            </a:r>
            <a:r>
              <a:rPr lang="ru-RU" i="1" dirty="0" smtClean="0"/>
              <a:t> или просто непослушный, узнаем, как правильно взаимодействовать и выстраивать режим учебы и отдыха с вашими детьми.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3.jpg"/>
          <p:cNvPicPr>
            <a:picLocks noChangeAspect="1"/>
          </p:cNvPicPr>
          <p:nvPr/>
        </p:nvPicPr>
        <p:blipFill>
          <a:blip r:embed="rId2" cstate="print"/>
          <a:srcRect l="4687" r="625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00100" y="3071810"/>
            <a:ext cx="292895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 smtClean="0"/>
              <a:t>Диагноз, который ставит психиатр, невролог, либо комиссия (ПМПК)</a:t>
            </a:r>
          </a:p>
          <a:p>
            <a:pPr algn="ctr"/>
            <a:endParaRPr lang="ru-RU" sz="2200" dirty="0" smtClean="0"/>
          </a:p>
          <a:p>
            <a:pPr algn="ctr"/>
            <a:r>
              <a:rPr lang="ru-RU" sz="1600" dirty="0" smtClean="0"/>
              <a:t>*ТРЕБУЕТСЯ МЕДИКОМЕНТОЗНАЯ ПОДДЕРЖКА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57818" y="3214686"/>
            <a:ext cx="292895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 smtClean="0"/>
              <a:t>Мнение взрослых, когда ребенок непоседливый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1600" dirty="0" smtClean="0"/>
              <a:t>*ТРЕБУЕТСЯ ДИСЦИПЛИНА И ПОДДЕРЖКА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14546" y="500042"/>
            <a:ext cx="52149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ГИПЕРАКТИВНОСТЬ БЫВАЕТ ДВУХ ВИДОВ</a:t>
            </a:r>
            <a:endParaRPr lang="ru-RU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71604" y="142852"/>
            <a:ext cx="67151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ЭКСПРЕСС – тест «</a:t>
            </a:r>
            <a:r>
              <a:rPr lang="ru-RU" b="1" dirty="0" err="1" smtClean="0"/>
              <a:t>Гиперактивность</a:t>
            </a:r>
            <a:r>
              <a:rPr lang="ru-RU" b="1" dirty="0" smtClean="0"/>
              <a:t> или непослушание?»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642918"/>
            <a:ext cx="785818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 smtClean="0"/>
              <a:t>Отметьте галочкой пункты, которые соответствуют вашему ребенку:</a:t>
            </a:r>
          </a:p>
          <a:p>
            <a:pPr lvl="0">
              <a:lnSpc>
                <a:spcPts val="1200"/>
              </a:lnSpc>
            </a:pPr>
            <a:r>
              <a:rPr lang="ru-RU" sz="1400" b="1" dirty="0" smtClean="0"/>
              <a:t>Невнимательность</a:t>
            </a:r>
          </a:p>
          <a:p>
            <a:pPr lvl="0">
              <a:lnSpc>
                <a:spcPts val="1200"/>
              </a:lnSpc>
            </a:pPr>
            <a:endParaRPr lang="ru-RU" sz="1400" b="1" dirty="0" smtClean="0"/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С трудом удерживает внимание во время выполнения школьных заданий и во время игр 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Часто допускает ошибки из-за небрежности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Часто складывается впечатление, что ребенок не слышит обращенную к нему речь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Часто оказывается  не в состоянии придерживаться инструкции к заданию, не доводит дела до конца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Ему сложно самому организовать себя на выполнение задания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Избегает, очень не любит задания, требующие длительного сохранения умственного напряжения.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Часто теряет свои вещи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Легко отвлекается на посторонние стимулы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Часто проявляет забывчивость в повседневных ситуациях</a:t>
            </a:r>
          </a:p>
          <a:p>
            <a:pPr>
              <a:lnSpc>
                <a:spcPts val="1200"/>
              </a:lnSpc>
            </a:pPr>
            <a:r>
              <a:rPr lang="ru-RU" sz="1400" dirty="0" smtClean="0"/>
              <a:t> </a:t>
            </a:r>
          </a:p>
          <a:p>
            <a:pPr lvl="0" indent="457200">
              <a:lnSpc>
                <a:spcPts val="1200"/>
              </a:lnSpc>
            </a:pPr>
            <a:r>
              <a:rPr lang="ru-RU" sz="1400" b="1" dirty="0" err="1" smtClean="0"/>
              <a:t>Гиперактивность</a:t>
            </a:r>
            <a:endParaRPr lang="ru-RU" sz="1400" b="1" dirty="0" smtClean="0"/>
          </a:p>
          <a:p>
            <a:pPr lvl="0" indent="457200">
              <a:lnSpc>
                <a:spcPts val="1200"/>
              </a:lnSpc>
            </a:pPr>
            <a:endParaRPr lang="ru-RU" sz="1400" b="1" dirty="0" smtClean="0"/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 Наблюдаются частые беспокойные движения, ребенок крутится, вертится, что-то теребит в руках и т.п.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Часто встает со своего места на уроках или в других ситуациях, когда нужно оставаться на  месте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Проявляет бесцельную (только чтоб выплеснуть энергию) двигательную активность: бегает, прыгает, пытается куда-то залезть и т.д.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 Обычно не может тихо, спокойно играть, заниматься чем-либо на досуге.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Часто находится в постоянном движении, «будто к нему  прикрепили мотор».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Часто бывает болтливым</a:t>
            </a:r>
          </a:p>
          <a:p>
            <a:pPr marL="285750" indent="457200" algn="r">
              <a:lnSpc>
                <a:spcPts val="1200"/>
              </a:lnSpc>
              <a:buFont typeface="Wingdings" panose="05000000000000000000" pitchFamily="2" charset="2"/>
              <a:buChar char="ü"/>
            </a:pPr>
            <a:endParaRPr lang="ru-RU" sz="1400" dirty="0" smtClean="0"/>
          </a:p>
          <a:p>
            <a:pPr lvl="0" indent="457200">
              <a:lnSpc>
                <a:spcPts val="1200"/>
              </a:lnSpc>
            </a:pPr>
            <a:r>
              <a:rPr lang="ru-RU" sz="1400" b="1" dirty="0" smtClean="0"/>
              <a:t>Импульсивность</a:t>
            </a:r>
          </a:p>
          <a:p>
            <a:pPr lvl="0" indent="457200">
              <a:lnSpc>
                <a:spcPts val="1200"/>
              </a:lnSpc>
            </a:pPr>
            <a:endParaRPr lang="ru-RU" sz="1400" b="1" dirty="0" smtClean="0"/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 Часто отвечает на вопросы, не задумываясь и выслушав их до конца.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 Обычно с трудом дожидается своей очереди в разных ситуациях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Часто на уроке не может дождаться, пока его спросит учитель и выкрикивает с места.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Часто мешает другим, вмешивается в игры или беседы.</a:t>
            </a:r>
          </a:p>
          <a:p>
            <a:pPr>
              <a:lnSpc>
                <a:spcPts val="1200"/>
              </a:lnSpc>
            </a:pPr>
            <a:r>
              <a:rPr lang="ru-RU" sz="1400" dirty="0" smtClean="0"/>
              <a:t> </a:t>
            </a:r>
            <a:endParaRPr lang="ru-RU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71538" y="2857496"/>
            <a:ext cx="700092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/>
              <a:t>РЕЗУЛЬТАТЫ</a:t>
            </a:r>
            <a:r>
              <a:rPr lang="ru-RU" sz="1400" i="1" dirty="0" smtClean="0"/>
              <a:t>: </a:t>
            </a:r>
            <a:endParaRPr lang="ru-RU" sz="1400" dirty="0" smtClean="0"/>
          </a:p>
          <a:p>
            <a:r>
              <a:rPr lang="ru-RU" i="1" dirty="0" smtClean="0"/>
              <a:t>5 и более признаков невнимательности из перечисленных выше и 5 и более признаков </a:t>
            </a:r>
            <a:r>
              <a:rPr lang="ru-RU" i="1" dirty="0" err="1" smtClean="0"/>
              <a:t>гиперактивности</a:t>
            </a:r>
            <a:r>
              <a:rPr lang="ru-RU" i="1" dirty="0" smtClean="0"/>
              <a:t> и импульсивности, причем они устойчивы во времени (сохраняются на протяжении как минимум 6 месяцев) и в ситуации (то есть проявляются и в школе, и дома), то </a:t>
            </a:r>
            <a:r>
              <a:rPr lang="ru-RU" i="1" u="sng" dirty="0" smtClean="0"/>
              <a:t>с </a:t>
            </a:r>
            <a:r>
              <a:rPr lang="ru-RU" u="sng" dirty="0" smtClean="0"/>
              <a:t>можно говорить о наличии у этого ребенка СДВГ</a:t>
            </a:r>
            <a:r>
              <a:rPr lang="ru-RU" dirty="0" smtClean="0"/>
              <a:t>.</a:t>
            </a:r>
            <a:r>
              <a:rPr lang="ru-RU" i="1" dirty="0" smtClean="0"/>
              <a:t> </a:t>
            </a:r>
          </a:p>
        </p:txBody>
      </p:sp>
      <p:sp>
        <p:nvSpPr>
          <p:cNvPr id="6" name="AutoShape 68"/>
          <p:cNvSpPr>
            <a:spLocks noChangeArrowheads="1"/>
          </p:cNvSpPr>
          <p:nvPr/>
        </p:nvSpPr>
        <p:spPr bwMode="gray">
          <a:xfrm>
            <a:off x="1295400" y="5334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kumimoji="1" lang="ru-RU" altLang="ko-KR" sz="3500" b="1" dirty="0" smtClean="0">
                <a:ea typeface="굴림" pitchFamily="34" charset="-127"/>
              </a:rPr>
              <a:t>Результаты Экспресс-диагностики</a:t>
            </a:r>
            <a:endParaRPr kumimoji="1" lang="en-US" altLang="ko-KR" sz="3500" b="1" dirty="0">
              <a:latin typeface="Bernard MT Condensed" pitchFamily="18" charset="0"/>
              <a:ea typeface="굴림" pitchFamily="34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143240" y="285728"/>
            <a:ext cx="600076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РЕКОМЕНДАЦИИ ПО ОБУЧЕНИЮ В ШКОЛЕ</a:t>
            </a:r>
          </a:p>
          <a:p>
            <a:pPr algn="ctr"/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Договориться с учителем сажать ребенка на 1-2-3 парту и менять расположение раз в 2 месяца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Учитель должен спрашивать домашнее задание или вызывать к доске на первом уроке, либо в первые 5-10 минут начала урока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Попросить учителя уделять чуть больше внимания и хвалить ребенка за успехи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Выбирать для ребенка удобные письменные принадлежности и простые тетради </a:t>
            </a:r>
          </a:p>
          <a:p>
            <a:pPr algn="ctr"/>
            <a:endParaRPr lang="ru-RU" b="1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143240" y="285728"/>
            <a:ext cx="600076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РЕКОМЕНДАЦИИ ПО ПОДГОТОВКЕ К ЗАНЯТИЯМ</a:t>
            </a:r>
          </a:p>
          <a:p>
            <a:pPr algn="ctr"/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Домашнее задание выполнять после обеда и небольшого отдыха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Каждые 20 минут делать перерыв на 10 минут активных игр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После выполнения домашнего задания организовать дневной сон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Не оставлять домашнюю работу на вечер</a:t>
            </a:r>
          </a:p>
          <a:p>
            <a:pPr algn="ctr"/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Рабочее место должно быть пустое, чистое, никаких отвлекающих стимулов.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/>
            <a:endParaRPr lang="ru-RU" b="1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.jpg"/>
          <p:cNvPicPr>
            <a:picLocks noChangeAspect="1"/>
          </p:cNvPicPr>
          <p:nvPr/>
        </p:nvPicPr>
        <p:blipFill>
          <a:blip r:embed="rId2" cstate="print"/>
          <a:srcRect r="7031"/>
          <a:stretch>
            <a:fillRect/>
          </a:stretch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28596" y="785794"/>
            <a:ext cx="264320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ДОСУГ</a:t>
            </a:r>
          </a:p>
          <a:p>
            <a:pPr algn="ctr"/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000" b="1" dirty="0" smtClean="0"/>
              <a:t>Обязательное участие в спортивных секциях для снятия напряжения</a:t>
            </a:r>
          </a:p>
          <a:p>
            <a:pPr algn="ctr">
              <a:buFont typeface="Wingdings" pitchFamily="2" charset="2"/>
              <a:buChar char="ü"/>
            </a:pPr>
            <a:endParaRPr lang="ru-RU" sz="20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000" b="1" dirty="0" smtClean="0"/>
              <a:t>Желательно участие в командных видах спорта</a:t>
            </a:r>
          </a:p>
          <a:p>
            <a:pPr algn="ctr">
              <a:buFont typeface="Wingdings" pitchFamily="2" charset="2"/>
              <a:buChar char="ü"/>
            </a:pPr>
            <a:endParaRPr lang="ru-RU" sz="20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000" b="1" dirty="0" smtClean="0"/>
              <a:t>Запишите ребенка в бассейн 1-2 раза в неделю для расслабления</a:t>
            </a:r>
            <a:endParaRPr lang="ru-RU" sz="1600" b="1" dirty="0" smtClean="0"/>
          </a:p>
          <a:p>
            <a:pPr algn="ctr"/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6553200" cy="715963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Общие Рекомендации по взаимодействию с шустрыми детками</a:t>
            </a:r>
            <a:endParaRPr lang="en-US" sz="2400" b="1" dirty="0">
              <a:latin typeface="Bernard MT Condense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1643050"/>
            <a:ext cx="8001000" cy="3990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r>
              <a:rPr lang="ru-RU" sz="1600" dirty="0" smtClean="0"/>
              <a:t>С </a:t>
            </a:r>
            <a:r>
              <a:rPr lang="ru-RU" sz="1600" dirty="0" err="1"/>
              <a:t>гиперактивным</a:t>
            </a:r>
            <a:r>
              <a:rPr lang="ru-RU" sz="1600" dirty="0"/>
              <a:t> ребенком </a:t>
            </a:r>
            <a:r>
              <a:rPr lang="ru-RU" sz="1600" b="1" dirty="0"/>
              <a:t>необходимо общаться мягко, спокойно</a:t>
            </a:r>
            <a:r>
              <a:rPr lang="ru-RU" sz="1600" dirty="0"/>
              <a:t>. </a:t>
            </a:r>
            <a:endParaRPr lang="ru-RU" sz="1600" dirty="0" smtClean="0"/>
          </a:p>
          <a:p>
            <a:pPr marL="36000" indent="285750" algn="just">
              <a:lnSpc>
                <a:spcPts val="1600"/>
              </a:lnSpc>
            </a:pPr>
            <a:endParaRPr lang="ru-RU" sz="1600" dirty="0" smtClean="0"/>
          </a:p>
          <a:p>
            <a:pPr marL="36000" indent="285750" algn="just">
              <a:lnSpc>
                <a:spcPts val="1600"/>
              </a:lnSpc>
            </a:pPr>
            <a:r>
              <a:rPr lang="ru-RU" sz="1600" dirty="0" smtClean="0"/>
              <a:t>Если </a:t>
            </a:r>
            <a:r>
              <a:rPr lang="ru-RU" sz="1600" dirty="0"/>
              <a:t>взрослый выполняет вместе с ним учебное задание, желательно избегать как криков и приказаний, так и восторженных интонаций, эмоционально приподнятого тона. </a:t>
            </a:r>
            <a:r>
              <a:rPr lang="ru-RU" sz="1600" dirty="0" err="1"/>
              <a:t>Гиперактивный</a:t>
            </a:r>
            <a:r>
              <a:rPr lang="ru-RU" sz="1600" dirty="0"/>
              <a:t> ребенок, будучи чувствительным и восприимчивым, скорее всего, быстро присоединится к настроению взрослого. </a:t>
            </a:r>
            <a:endParaRPr lang="ru-RU" sz="1600" dirty="0" smtClean="0"/>
          </a:p>
          <a:p>
            <a:pPr marL="36000" indent="285750" algn="just">
              <a:lnSpc>
                <a:spcPts val="1600"/>
              </a:lnSpc>
            </a:pPr>
            <a:endParaRPr lang="ru-RU" sz="1600" b="1" dirty="0" smtClean="0"/>
          </a:p>
          <a:p>
            <a:pPr marL="36000" indent="285750" algn="just">
              <a:lnSpc>
                <a:spcPts val="1600"/>
              </a:lnSpc>
            </a:pPr>
            <a:r>
              <a:rPr lang="ru-RU" sz="1600" b="1" dirty="0" smtClean="0"/>
              <a:t>Родительские </a:t>
            </a:r>
            <a:r>
              <a:rPr lang="ru-RU" sz="1600" b="1" dirty="0"/>
              <a:t>эмоции станут препятствием для эффективных действий</a:t>
            </a:r>
            <a:r>
              <a:rPr lang="ru-RU" sz="1600" dirty="0" smtClean="0"/>
              <a:t>.</a:t>
            </a:r>
          </a:p>
          <a:p>
            <a:pPr marL="36000" indent="285750">
              <a:lnSpc>
                <a:spcPts val="1600"/>
              </a:lnSpc>
              <a:buFont typeface="Wingdings" pitchFamily="2" charset="2"/>
              <a:buChar char="ü"/>
            </a:pPr>
            <a:endParaRPr lang="ru-RU" sz="1600" dirty="0" smtClean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endParaRPr lang="ru-RU" sz="1600" dirty="0" smtClean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endParaRPr lang="ru-RU" sz="1600" dirty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r>
              <a:rPr lang="ru-RU" sz="1600" b="1" dirty="0"/>
              <a:t>Соблюдение дома четкого распорядка дня</a:t>
            </a:r>
            <a:r>
              <a:rPr lang="ru-RU" sz="1600" dirty="0"/>
              <a:t> - еще одно из важнейших условий взаимодействия с </a:t>
            </a:r>
            <a:r>
              <a:rPr lang="ru-RU" sz="1600" dirty="0" err="1"/>
              <a:t>гиперактивным</a:t>
            </a:r>
            <a:r>
              <a:rPr lang="ru-RU" sz="1600" dirty="0"/>
              <a:t> ребенком. </a:t>
            </a:r>
            <a:endParaRPr lang="ru-RU" sz="1600" dirty="0" smtClean="0"/>
          </a:p>
          <a:p>
            <a:pPr marL="36000" indent="285750" algn="just">
              <a:lnSpc>
                <a:spcPts val="1600"/>
              </a:lnSpc>
            </a:pPr>
            <a:r>
              <a:rPr lang="ru-RU" sz="1600" dirty="0" smtClean="0"/>
              <a:t>И </a:t>
            </a:r>
            <a:r>
              <a:rPr lang="ru-RU" sz="1600" dirty="0"/>
              <a:t>прием пищи, и прогулки, выполнение домашних заданий необходимо осуществлять в одно и то же привычное для ребенка время. </a:t>
            </a:r>
            <a:endParaRPr lang="ru-RU" sz="1600" dirty="0" smtClean="0"/>
          </a:p>
          <a:p>
            <a:pPr marL="36000" indent="285750" algn="just">
              <a:lnSpc>
                <a:spcPts val="1600"/>
              </a:lnSpc>
            </a:pPr>
            <a:r>
              <a:rPr lang="ru-RU" sz="1600" dirty="0" smtClean="0"/>
              <a:t>Чтобы </a:t>
            </a:r>
            <a:r>
              <a:rPr lang="ru-RU" sz="1600" dirty="0"/>
              <a:t>предотвратить перевозбуждение, </a:t>
            </a:r>
            <a:r>
              <a:rPr lang="ru-RU" sz="1600" b="1" dirty="0"/>
              <a:t>ребенок должен ложиться спать в строго определенное время</a:t>
            </a:r>
            <a:r>
              <a:rPr lang="ru-RU" sz="1600" dirty="0"/>
              <a:t>, причем продолжительность сна должна быть достаточной для восстановления сил</a:t>
            </a:r>
            <a:r>
              <a:rPr lang="ru-RU" sz="1600" dirty="0" smtClean="0"/>
              <a:t>.</a:t>
            </a:r>
          </a:p>
          <a:p>
            <a:pPr marL="36000" indent="285750">
              <a:lnSpc>
                <a:spcPts val="1600"/>
              </a:lnSpc>
              <a:buFont typeface="Wingdings" panose="05000000000000000000" pitchFamily="2" charset="2"/>
              <a:buChar char="v"/>
            </a:pP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1836</TotalTime>
  <Words>814</Words>
  <Application>Microsoft Office PowerPoint</Application>
  <PresentationFormat>Экран (4:3)</PresentationFormat>
  <Paragraphs>136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Общие Рекомендации по взаимодействию с шустрыми детками</vt:lpstr>
      <vt:lpstr>Слайд 10</vt:lpstr>
      <vt:lpstr>Игры дома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Samsung</cp:lastModifiedBy>
  <cp:revision>230</cp:revision>
  <dcterms:created xsi:type="dcterms:W3CDTF">2012-04-26T17:06:14Z</dcterms:created>
  <dcterms:modified xsi:type="dcterms:W3CDTF">2025-03-31T15:54:32Z</dcterms:modified>
</cp:coreProperties>
</file>