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71" r:id="rId3"/>
    <p:sldId id="272" r:id="rId4"/>
    <p:sldId id="257" r:id="rId5"/>
    <p:sldId id="261" r:id="rId6"/>
    <p:sldId id="258" r:id="rId7"/>
    <p:sldId id="259" r:id="rId8"/>
    <p:sldId id="262" r:id="rId9"/>
    <p:sldId id="260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243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lumMod val="75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4AA54-5B67-44E6-B3EA-5F27F3163BF4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355B1-7253-4EC8-BE28-32A2BD9A6E9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61451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4AA54-5B67-44E6-B3EA-5F27F3163BF4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355B1-7253-4EC8-BE28-32A2BD9A6E9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192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4AA54-5B67-44E6-B3EA-5F27F3163BF4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355B1-7253-4EC8-BE28-32A2BD9A6E9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9207862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4AA54-5B67-44E6-B3EA-5F27F3163BF4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355B1-7253-4EC8-BE28-32A2BD9A6E9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99188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4AA54-5B67-44E6-B3EA-5F27F3163BF4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355B1-7253-4EC8-BE28-32A2BD9A6E9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4500622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4AA54-5B67-44E6-B3EA-5F27F3163BF4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355B1-7253-4EC8-BE28-32A2BD9A6E9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945990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4AA54-5B67-44E6-B3EA-5F27F3163BF4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355B1-7253-4EC8-BE28-32A2BD9A6E9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766292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4AA54-5B67-44E6-B3EA-5F27F3163BF4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355B1-7253-4EC8-BE28-32A2BD9A6E9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3571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4AA54-5B67-44E6-B3EA-5F27F3163BF4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355B1-7253-4EC8-BE28-32A2BD9A6E9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36192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4AA54-5B67-44E6-B3EA-5F27F3163BF4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355B1-7253-4EC8-BE28-32A2BD9A6E9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94568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4AA54-5B67-44E6-B3EA-5F27F3163BF4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355B1-7253-4EC8-BE28-32A2BD9A6E9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32028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4AA54-5B67-44E6-B3EA-5F27F3163BF4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355B1-7253-4EC8-BE28-32A2BD9A6E9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5985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4AA54-5B67-44E6-B3EA-5F27F3163BF4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355B1-7253-4EC8-BE28-32A2BD9A6E9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16938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4AA54-5B67-44E6-B3EA-5F27F3163BF4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355B1-7253-4EC8-BE28-32A2BD9A6E9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18514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4AA54-5B67-44E6-B3EA-5F27F3163BF4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355B1-7253-4EC8-BE28-32A2BD9A6E9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69262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4AA54-5B67-44E6-B3EA-5F27F3163BF4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355B1-7253-4EC8-BE28-32A2BD9A6E9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30447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E4AA54-5B67-44E6-B3EA-5F27F3163BF4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94D355B1-7253-4EC8-BE28-32A2BD9A6E9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97023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2060848"/>
            <a:ext cx="7344816" cy="3600400"/>
          </a:xfrm>
        </p:spPr>
        <p:txBody>
          <a:bodyPr/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Совместный игровой тренинг для родителей и детей старшего дошкольного возраста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«Вместе 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весело играть».</a:t>
            </a:r>
            <a:r>
              <a:rPr lang="ru-RU" sz="4400" b="1" dirty="0" smtClean="0"/>
              <a:t/>
            </a:r>
            <a:br>
              <a:rPr lang="ru-RU" sz="4400" b="1" dirty="0" smtClean="0"/>
            </a:br>
            <a:r>
              <a:rPr lang="ru-RU" sz="4400" dirty="0"/>
              <a:t/>
            </a:r>
            <a:br>
              <a:rPr lang="ru-RU" sz="4400" dirty="0"/>
            </a:br>
            <a:endParaRPr lang="ru-RU" sz="4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624" y="4725144"/>
            <a:ext cx="7329837" cy="1584176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Материал п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одготовила </a:t>
            </a:r>
          </a:p>
          <a:p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педагог-психолог 1 КК</a:t>
            </a:r>
            <a:endParaRPr lang="ru-RU" sz="24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Дерябина Анна Сергеевна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1258160" y="217766"/>
            <a:ext cx="662771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400" i="0" u="sng" strike="noStrike" cap="none" normalizeH="0" baseline="0" dirty="0" smtClean="0">
                <a:ln>
                  <a:noFill/>
                </a:ln>
                <a:solidFill>
                  <a:srgbClr val="993366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МДОАУ «Детский сад </a:t>
            </a:r>
            <a:r>
              <a:rPr lang="ru-RU" sz="2400" u="sng" dirty="0" smtClean="0">
                <a:solidFill>
                  <a:srgbClr val="99336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№ 106</a:t>
            </a:r>
            <a:r>
              <a:rPr kumimoji="0" lang="ru-RU" sz="2400" i="0" u="sng" strike="noStrike" cap="none" normalizeH="0" baseline="0" dirty="0" smtClean="0">
                <a:ln>
                  <a:noFill/>
                </a:ln>
                <a:solidFill>
                  <a:srgbClr val="993366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«Анютины глазки»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i="0" u="sng" strike="noStrike" cap="none" normalizeH="0" baseline="0" dirty="0" smtClean="0">
                <a:ln>
                  <a:noFill/>
                </a:ln>
                <a:solidFill>
                  <a:srgbClr val="993366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комбинированного вида» г. </a:t>
            </a:r>
            <a:r>
              <a:rPr lang="ru-RU" sz="2400" u="sng" dirty="0" smtClean="0">
                <a:solidFill>
                  <a:srgbClr val="99336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</a:t>
            </a:r>
            <a:r>
              <a:rPr kumimoji="0" lang="ru-RU" sz="2400" i="0" u="sng" strike="noStrike" cap="none" normalizeH="0" baseline="0" dirty="0" smtClean="0">
                <a:ln>
                  <a:noFill/>
                </a:ln>
                <a:solidFill>
                  <a:srgbClr val="993366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рска</a:t>
            </a:r>
            <a:endParaRPr kumimoji="0" lang="ru-RU" sz="2400" i="0" u="sng" strike="noStrike" cap="none" normalizeH="0" baseline="0" dirty="0" smtClean="0">
              <a:ln>
                <a:noFill/>
              </a:ln>
              <a:solidFill>
                <a:srgbClr val="993366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19504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848872" cy="1440160"/>
          </a:xfrm>
        </p:spPr>
        <p:txBody>
          <a:bodyPr>
            <a:normAutofit/>
          </a:bodyPr>
          <a:lstStyle/>
          <a:p>
            <a:pPr algn="just"/>
            <a:r>
              <a:rPr lang="ru-RU" b="1" dirty="0"/>
              <a:t> </a:t>
            </a:r>
            <a:endParaRPr lang="ru-RU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609598" y="476672"/>
            <a:ext cx="7130753" cy="5564691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3600" b="1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Упражнение «Как живете?»</a:t>
            </a:r>
          </a:p>
          <a:p>
            <a:pPr algn="just">
              <a:buNone/>
            </a:pP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Цель: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развитие коммуникативных навыков через использование невербальных средств общения</a:t>
            </a:r>
            <a:r>
              <a:rPr lang="ru-RU" sz="2400" b="1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 помощью слов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"Вот так!"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 жестов участники отвечают на вопросы:</a:t>
            </a:r>
          </a:p>
          <a:p>
            <a:pPr lvl="0"/>
            <a:r>
              <a:rPr lang="ru-RU" sz="2400" b="1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Как вы живете?</a:t>
            </a:r>
          </a:p>
          <a:p>
            <a:pPr lvl="0"/>
            <a:r>
              <a:rPr lang="ru-RU" sz="2400" b="1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Как вы отдыхаете с членами своей семьи?</a:t>
            </a:r>
          </a:p>
          <a:p>
            <a:pPr lvl="0"/>
            <a:r>
              <a:rPr lang="ru-RU" sz="2400" b="1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Как вы в семье отмечаете праздники (дни рождения)?</a:t>
            </a:r>
          </a:p>
          <a:p>
            <a:pPr lvl="0"/>
            <a:r>
              <a:rPr lang="ru-RU" sz="2400" b="1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Как вы проводите выходные?</a:t>
            </a:r>
          </a:p>
          <a:p>
            <a:pPr lvl="0"/>
            <a:r>
              <a:rPr lang="ru-RU" sz="2400" b="1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Как вы радуетесь?</a:t>
            </a:r>
          </a:p>
          <a:p>
            <a:pPr lvl="0"/>
            <a:r>
              <a:rPr lang="ru-RU" sz="2400" b="1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Как грустите?</a:t>
            </a:r>
          </a:p>
          <a:p>
            <a:pPr lvl="0"/>
            <a:r>
              <a:rPr lang="ru-RU" sz="2400" b="1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Как вы в детский сад бежите?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13965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609600"/>
            <a:ext cx="8352927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900" b="1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Игра “Угадай, чьи руки”</a:t>
            </a:r>
            <a:r>
              <a:rPr lang="ru-RU" sz="49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9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Цель:  </a:t>
            </a:r>
            <a:r>
              <a:rPr lang="ru-RU" sz="4000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развитие доверительных отношений.</a:t>
            </a:r>
            <a:r>
              <a:rPr lang="ru-RU" sz="4000" b="1" dirty="0" smtClean="0">
                <a:solidFill>
                  <a:srgbClr val="993366"/>
                </a:solidFill>
              </a:rPr>
              <a:t/>
            </a:r>
            <a:br>
              <a:rPr lang="ru-RU" sz="4000" b="1" dirty="0" smtClean="0">
                <a:solidFill>
                  <a:srgbClr val="993366"/>
                </a:solidFill>
              </a:rPr>
            </a:br>
            <a:endParaRPr lang="ru-RU" sz="4000" dirty="0">
              <a:solidFill>
                <a:srgbClr val="993366"/>
              </a:solidFill>
            </a:endParaRPr>
          </a:p>
        </p:txBody>
      </p:sp>
      <p:pic>
        <p:nvPicPr>
          <p:cNvPr id="7170" name="Picture 2" descr="C:\Users\Samsung\Desktop\d6e0d2a2fe9ef9c95833fd610d93733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2564904"/>
            <a:ext cx="4392488" cy="363195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51662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3" y="548680"/>
            <a:ext cx="8568952" cy="1611910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Упражнение «Коробка</a:t>
            </a:r>
            <a:r>
              <a:rPr lang="ru-RU" sz="4400" b="1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br>
              <a:rPr lang="ru-RU" sz="4400" b="1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b="1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(для родителей).</a:t>
            </a:r>
            <a:br>
              <a:rPr lang="ru-RU" sz="4400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400" dirty="0">
              <a:solidFill>
                <a:srgbClr val="99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609598" y="2160590"/>
            <a:ext cx="8210873" cy="388077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Цель: </a:t>
            </a:r>
            <a:r>
              <a:rPr lang="ru-RU" sz="3600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оптимизировать взаимодействие между педагогами и родителями.</a:t>
            </a:r>
            <a:endParaRPr lang="ru-RU" sz="3600" dirty="0">
              <a:solidFill>
                <a:srgbClr val="99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5" name="Picture 1" descr="C:\Users\Samsung\Desktop\4d01aa352d421c2c0435e943ef35f33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3645024"/>
            <a:ext cx="3721224" cy="2790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385308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280919" cy="1525736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Упражнение </a:t>
            </a:r>
            <a:r>
              <a:rPr lang="ru-RU" sz="4400" b="1" dirty="0" err="1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Обнималочки</a:t>
            </a:r>
            <a:r>
              <a:rPr lang="ru-RU" sz="4400" b="1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».</a:t>
            </a:r>
            <a:br>
              <a:rPr lang="ru-RU" sz="4400" b="1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400" dirty="0">
              <a:solidFill>
                <a:srgbClr val="99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sz="half" idx="2"/>
          </p:nvPr>
        </p:nvSpPr>
        <p:spPr>
          <a:xfrm>
            <a:off x="0" y="1412776"/>
            <a:ext cx="8172400" cy="3600401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оптимизация детско-родительских отношений, установление атмосферы доверия и взаимопонимания между родителями и </a:t>
            </a:r>
            <a:r>
              <a:rPr lang="ru-RU" sz="2800" b="1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детьми, развитие</a:t>
            </a:r>
            <a:r>
              <a:rPr lang="ru-RU" sz="2800" b="1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b="1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эмоционального сближения </a:t>
            </a:r>
            <a:r>
              <a:rPr lang="ru-RU" sz="2800" b="1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членов семьи. </a:t>
            </a:r>
            <a:endParaRPr lang="ru-RU" sz="2800" b="1" dirty="0">
              <a:solidFill>
                <a:srgbClr val="99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1" name="Picture 1" descr="C:\Users\Samsung\Desktop\1731900721418_bulleti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3501008"/>
            <a:ext cx="3181008" cy="312136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150034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8676456" cy="1440160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Упражнение "Рисование живых ладошек</a:t>
            </a:r>
            <a:r>
              <a:rPr lang="ru-RU" b="1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".</a:t>
            </a:r>
            <a:br>
              <a:rPr lang="ru-RU" b="1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Цель: </a:t>
            </a:r>
            <a:r>
              <a:rPr lang="ru-RU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развитие взаимодействия детей и родителей друг с другом</a:t>
            </a:r>
            <a:r>
              <a:rPr lang="ru-RU" b="1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а также</a:t>
            </a:r>
            <a:r>
              <a:rPr lang="ru-RU" b="1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развитие творческого воображения.</a:t>
            </a:r>
            <a:r>
              <a:rPr lang="ru-RU" b="1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b="1" dirty="0">
              <a:solidFill>
                <a:srgbClr val="99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7" name="Picture 1" descr="C:\Users\Samsung\Downloads\rawcoverimage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3573016"/>
            <a:ext cx="5872089" cy="28289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83345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260648"/>
            <a:ext cx="7274769" cy="166975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Релаксационное упражнение «Из семечка — в дерево».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0" y="1772816"/>
            <a:ext cx="8460432" cy="4268547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200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развитие выразительности движений, воображения, овладение языком движений, произвольности.</a:t>
            </a:r>
            <a:r>
              <a:rPr lang="ru-RU" sz="3200" b="1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 </a:t>
            </a:r>
            <a:endParaRPr lang="ru-RU" sz="3200" dirty="0">
              <a:solidFill>
                <a:srgbClr val="99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3" name="Picture 1" descr="C:\Users\Samsung\Desktop\360_F_182136180_IRxbC1cUlRjYGNMPaHA7PVmJm0BmQaL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3284984"/>
            <a:ext cx="5760640" cy="280166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971336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60648"/>
            <a:ext cx="7416824" cy="6192688"/>
          </a:xfrm>
        </p:spPr>
        <p:txBody>
          <a:bodyPr>
            <a:normAutofit/>
          </a:bodyPr>
          <a:lstStyle/>
          <a:p>
            <a:pPr algn="just"/>
            <a:endParaRPr lang="ru-RU" sz="24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30791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8" y="1916832"/>
            <a:ext cx="7130753" cy="4392488"/>
          </a:xfrm>
        </p:spPr>
        <p:txBody>
          <a:bodyPr>
            <a:noAutofit/>
          </a:bodyPr>
          <a:lstStyle/>
          <a:p>
            <a:pPr algn="ctr"/>
            <a:r>
              <a:rPr lang="ru-RU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38501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1052736"/>
            <a:ext cx="7706817" cy="4680520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sz="4000" b="1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оптимизация детско-родительских отношений, установление атмосферы доверия и взаимопонимания между родителями и детьми.</a:t>
            </a: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53006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188640"/>
            <a:ext cx="6347713" cy="1741760"/>
          </a:xfrm>
        </p:spPr>
        <p:txBody>
          <a:bodyPr/>
          <a:lstStyle/>
          <a:p>
            <a:r>
              <a:rPr lang="ru-RU" b="1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Задачи:</a:t>
            </a:r>
            <a:endParaRPr lang="ru-RU" b="1" dirty="0">
              <a:solidFill>
                <a:srgbClr val="99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609598" y="908720"/>
            <a:ext cx="7130753" cy="5132643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Формировать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у родителей уверенность в собственных педагогических возможностях, умение занять и понимать своих детей.</a:t>
            </a:r>
          </a:p>
          <a:p>
            <a:pPr lvl="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Обучить	участников	навыкам	самовыражения	чувств	и	эмоций.</a:t>
            </a:r>
          </a:p>
          <a:p>
            <a:pPr lvl="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Научить участников тренинга способам снятия эмоционального напряжения.</a:t>
            </a:r>
          </a:p>
          <a:p>
            <a:pPr lvl="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Формировать у каждого из участников тренинга чувства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эмпатии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Создать условия для эмоционального сближения членов семьи  и  развития доверительных отношений.</a:t>
            </a:r>
          </a:p>
          <a:p>
            <a:pPr lvl="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Формировать навыки эмоциональной поддержки у детей и родителей.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269224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424935" cy="1440160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Правила работы в группе.</a:t>
            </a:r>
            <a:br>
              <a:rPr lang="ru-RU" sz="4000" b="1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609598" y="1052736"/>
            <a:ext cx="7346777" cy="4988627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Каждая детско-родительская пара работает в группе от начала до конца тренинга.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Информация о происходящем в группе не должна выноситься за ее пределы. Возможны необычные моменты в поведении детей и необходимо терпимо относиться к ним.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Каждому члену группы надо постараться быть активным участником всех предлагаемых игр, упражнений и заданий.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Каждый член группы должен быть искренним по мере возможности. Если сведения сообщаются, то они должны быть достоверными.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 Каждый участник говорит от своего имени. Необходимо избегать безличных речевых оборотов, дающих возможность скрывать свои переживания и уходить от ответственности.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6. Недопустимо делать кому-либо замечания, давать негативную оценку работе или высказываниям других участников.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943174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Загадка.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Круглый я, как шар земной,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Все гоняются за мной.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Стукнешь о стенку - а я отскочу,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Бросишь на землю, - а я подскочу.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Я из ладоней в ладони лечу,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Смирно лежать я никак не хочу!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(мячик)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930374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136904" cy="396044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/>
              <a:t> </a:t>
            </a:r>
            <a:r>
              <a:rPr lang="ru-RU" sz="4400" b="1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Игра – приветствие </a:t>
            </a:r>
            <a:r>
              <a:rPr lang="ru-RU" sz="4400" b="1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b="1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b="1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4400" b="1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Веселый мяч»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4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знакомство участников друг с другом.</a:t>
            </a:r>
            <a:endParaRPr lang="ru-RU" sz="4400" b="1" dirty="0">
              <a:solidFill>
                <a:srgbClr val="99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289" name="Picture 1" descr="C:\Users\Samsung\Downloads\1610615579_319266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4221088"/>
            <a:ext cx="2376264" cy="237626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0371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1" y="188640"/>
            <a:ext cx="6705792" cy="1741760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609598" y="404664"/>
            <a:ext cx="7994850" cy="5636699"/>
          </a:xfrm>
        </p:spPr>
        <p:txBody>
          <a:bodyPr/>
          <a:lstStyle/>
          <a:p>
            <a:pPr algn="ctr">
              <a:buNone/>
            </a:pPr>
            <a:r>
              <a:rPr lang="ru-RU" sz="4400" b="1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Упражнение – разминка “Ладошки”.</a:t>
            </a:r>
          </a:p>
          <a:p>
            <a:pPr>
              <a:buNone/>
            </a:pPr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Цель: </a:t>
            </a:r>
            <a:r>
              <a:rPr lang="ru-RU" sz="4400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развитие эмоционального сближения членов семьи.</a:t>
            </a:r>
            <a:endParaRPr lang="ru-RU" sz="4400" b="1" dirty="0" smtClean="0">
              <a:solidFill>
                <a:srgbClr val="993366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10241" name="Picture 1" descr="C:\Users\Samsung\Desktop\veselye-ladoshk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3573016"/>
            <a:ext cx="4680520" cy="26327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730964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7778825" cy="1525736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Упражнение «Кокон».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— </a:t>
            </a:r>
            <a:r>
              <a:rPr lang="ru-RU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показать участникам ситуацию, которая происходит во многих семьях. Упражнение предназначено для восстановления и укрепления личностных границ, принятия себя, развития </a:t>
            </a:r>
            <a:r>
              <a:rPr lang="ru-RU" dirty="0" err="1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Я-концепции</a:t>
            </a:r>
            <a:r>
              <a:rPr lang="ru-RU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, усиления личной безопасности.</a:t>
            </a:r>
            <a:br>
              <a:rPr lang="ru-RU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99336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48219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19" y="609600"/>
            <a:ext cx="8208913" cy="1320800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          Игра </a:t>
            </a:r>
            <a:r>
              <a:rPr lang="ru-RU" b="1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«Продолжи фразу…».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создание пространства эмоциональной безопасности, повышение уверенности в себе, внимания к партнёру по общению, развитие </a:t>
            </a:r>
            <a:r>
              <a:rPr lang="ru-RU" sz="3200" dirty="0" err="1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эмпатии</a:t>
            </a:r>
            <a:r>
              <a:rPr lang="ru-RU" sz="3200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, снятие тревожности. 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Мама: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Я люблю когда…»,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Я не люблю когда…».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Ребенок</a:t>
            </a:r>
            <a:r>
              <a:rPr lang="ru-RU" sz="3200" dirty="0" smtClean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Я люблю когда…»,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Я не люблю когда…».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84619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141</TotalTime>
  <Words>354</Words>
  <Application>Microsoft Office PowerPoint</Application>
  <PresentationFormat>Экран (4:3)</PresentationFormat>
  <Paragraphs>48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Аспект</vt:lpstr>
      <vt:lpstr>     Совместный игровой тренинг для родителей и детей старшего дошкольного возраста «Вместе весело играть».  </vt:lpstr>
      <vt:lpstr>Цель: оптимизация детско-родительских отношений, установление атмосферы доверия и взаимопонимания между родителями и детьми.</vt:lpstr>
      <vt:lpstr>Задачи:</vt:lpstr>
      <vt:lpstr>Правила работы в группе.   </vt:lpstr>
      <vt:lpstr>Загадка.   Круглый я, как шар земной,  Все гоняются за мной. Стукнешь о стенку - а я отскочу, Бросишь на землю, - а я подскочу. Я из ладоней в ладони лечу,  - Смирно лежать я никак не хочу! (мячик) </vt:lpstr>
      <vt:lpstr>  Игра – приветствие  «Веселый мяч»   Цель: знакомство участников друг с другом.</vt:lpstr>
      <vt:lpstr> </vt:lpstr>
      <vt:lpstr>Упражнение «Кокон».   Цель— показать участникам ситуацию, которая происходит во многих семьях. Упражнение предназначено для восстановления и укрепления личностных границ, принятия себя, развития Я-концепции, усиления личной безопасности. </vt:lpstr>
      <vt:lpstr>           Игра «Продолжи фразу…».  Цель: создание пространства эмоциональной безопасности, повышение уверенности в себе, внимания к партнёру по общению, развитие эмпатии, снятие тревожности.   Мама:  «Я люблю когда…», «Я не люблю когда…».   Ребенок: «Я люблю когда…», «Я не люблю когда…». </vt:lpstr>
      <vt:lpstr> </vt:lpstr>
      <vt:lpstr>Игра “Угадай, чьи руки” Цель:  развитие доверительных отношений. </vt:lpstr>
      <vt:lpstr>Упражнение «Коробка»  (для родителей). </vt:lpstr>
      <vt:lpstr>Упражнение Обнималочки».   </vt:lpstr>
      <vt:lpstr>Упражнение "Рисование живых ладошек".  Цель: развитие взаимодействия детей и родителей друг с другом, а также развитие творческого воображения. </vt:lpstr>
      <vt:lpstr>Релаксационное упражнение «Из семечка — в дерево».  </vt:lpstr>
      <vt:lpstr>Слайд 16</vt:lpstr>
      <vt:lpstr>Спасибо за внимание!</vt:lpstr>
    </vt:vector>
  </TitlesOfParts>
  <Company>RePack by SPecialiST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МЕТОДИЧЕСКИЙ КАБИНЕТ</dc:title>
  <dc:creator>RePack by SPecialiST</dc:creator>
  <cp:lastModifiedBy>Samsung</cp:lastModifiedBy>
  <cp:revision>32</cp:revision>
  <dcterms:created xsi:type="dcterms:W3CDTF">2021-07-25T03:47:50Z</dcterms:created>
  <dcterms:modified xsi:type="dcterms:W3CDTF">2025-04-15T17:35:07Z</dcterms:modified>
</cp:coreProperties>
</file>