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2"/>
  </p:handoutMasterIdLst>
  <p:sldIdLst>
    <p:sldId id="256" r:id="rId2"/>
    <p:sldId id="284" r:id="rId3"/>
    <p:sldId id="279" r:id="rId4"/>
    <p:sldId id="290" r:id="rId5"/>
    <p:sldId id="291" r:id="rId6"/>
    <p:sldId id="311" r:id="rId7"/>
    <p:sldId id="312" r:id="rId8"/>
    <p:sldId id="313" r:id="rId9"/>
    <p:sldId id="314" r:id="rId10"/>
    <p:sldId id="288" r:id="rId11"/>
    <p:sldId id="277" r:id="rId12"/>
    <p:sldId id="287" r:id="rId13"/>
    <p:sldId id="292" r:id="rId14"/>
    <p:sldId id="295" r:id="rId15"/>
    <p:sldId id="293" r:id="rId16"/>
    <p:sldId id="296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297" r:id="rId27"/>
    <p:sldId id="294" r:id="rId28"/>
    <p:sldId id="264" r:id="rId29"/>
    <p:sldId id="263" r:id="rId30"/>
    <p:sldId id="265" r:id="rId31"/>
    <p:sldId id="280" r:id="rId32"/>
    <p:sldId id="267" r:id="rId33"/>
    <p:sldId id="268" r:id="rId34"/>
    <p:sldId id="272" r:id="rId35"/>
    <p:sldId id="274" r:id="rId36"/>
    <p:sldId id="275" r:id="rId37"/>
    <p:sldId id="308" r:id="rId38"/>
    <p:sldId id="309" r:id="rId39"/>
    <p:sldId id="310" r:id="rId40"/>
    <p:sldId id="30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42C7C62C-6075-426B-B9CE-B65FA7FF71B9}">
          <p14:sldIdLst>
            <p14:sldId id="256"/>
            <p14:sldId id="277"/>
            <p14:sldId id="264"/>
            <p14:sldId id="282"/>
            <p14:sldId id="278"/>
            <p14:sldId id="263"/>
            <p14:sldId id="265"/>
            <p14:sldId id="279"/>
            <p14:sldId id="280"/>
            <p14:sldId id="266"/>
            <p14:sldId id="267"/>
            <p14:sldId id="268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3F0ED"/>
    <a:srgbClr val="E1DAD2"/>
    <a:srgbClr val="FEFEFE"/>
    <a:srgbClr val="C1C9CD"/>
    <a:srgbClr val="7C96A3"/>
    <a:srgbClr val="FFFFFF"/>
    <a:srgbClr val="003374"/>
    <a:srgbClr val="3A5896"/>
    <a:srgbClr val="385592"/>
    <a:srgbClr val="173A8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9" autoAdjust="0"/>
    <p:restoredTop sz="94660"/>
  </p:normalViewPr>
  <p:slideViewPr>
    <p:cSldViewPr snapToGrid="0">
      <p:cViewPr varScale="1">
        <p:scale>
          <a:sx n="56" d="100"/>
          <a:sy n="56" d="100"/>
        </p:scale>
        <p:origin x="-10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802675" y="809897"/>
            <a:ext cx="5618242" cy="5245952"/>
          </a:xfrm>
          <a:prstGeom prst="ellipse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19795" y="561703"/>
            <a:ext cx="5994077" cy="5713227"/>
          </a:xfrm>
          <a:prstGeom prst="ellipse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79981" y="3338620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ln w="0"/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54480" y="1187355"/>
            <a:ext cx="612647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Book Antiqua" pitchFamily="18" charset="0"/>
              </a:rPr>
              <a:t>Мастер-класс «Использование современных фитнес – технологий в физкультурно-оздоровительной работе ДОУ»</a:t>
            </a:r>
            <a:endParaRPr lang="ru-RU" sz="40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95833" y="5523511"/>
            <a:ext cx="2948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Дерябина А.С.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802675" y="809897"/>
            <a:ext cx="5618242" cy="5245952"/>
          </a:xfrm>
          <a:prstGeom prst="ellipse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19795" y="561703"/>
            <a:ext cx="5994077" cy="5713227"/>
          </a:xfrm>
          <a:prstGeom prst="ellipse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79981" y="3338620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ln w="0"/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8549" y="1269241"/>
            <a:ext cx="650998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Book Antiqua" pitchFamily="18" charset="0"/>
              </a:rPr>
              <a:t>Дыхательная гимнастика.</a:t>
            </a:r>
          </a:p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комплекс упражнений, при которых работают все органы дыхательной системы.</a:t>
            </a:r>
          </a:p>
          <a:p>
            <a:pPr algn="ctr"/>
            <a:endParaRPr lang="ru-RU" sz="3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algn="ctr"/>
            <a:endParaRPr lang="ru-RU" sz="36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333" y="241585"/>
            <a:ext cx="7869890" cy="638306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Задачи.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Развивать и совершенствовать органы дыхания и кровообращения, сердечно – сосудистой и нервной систем организма.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Повышать жизненный тонус ребенка и сопротивляемость его организма.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802675" y="809897"/>
            <a:ext cx="5618242" cy="5245952"/>
          </a:xfrm>
          <a:prstGeom prst="ellipse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19795" y="561703"/>
            <a:ext cx="5994077" cy="5713227"/>
          </a:xfrm>
          <a:prstGeom prst="ellipse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79981" y="3338620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ln w="0"/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54480" y="1685108"/>
            <a:ext cx="612647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Book Antiqua" pitchFamily="18" charset="0"/>
              </a:rPr>
              <a:t>Дыхательная гимнастика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Book Antiqua" pitchFamily="18" charset="0"/>
              </a:rPr>
              <a:t>А.Н. </a:t>
            </a:r>
            <a:r>
              <a:rPr lang="ru-RU" sz="4400" b="1" dirty="0" err="1" smtClean="0">
                <a:solidFill>
                  <a:srgbClr val="C00000"/>
                </a:solidFill>
                <a:latin typeface="Book Antiqua" pitchFamily="18" charset="0"/>
              </a:rPr>
              <a:t>Стрельниковой</a:t>
            </a:r>
            <a:endParaRPr lang="ru-RU" sz="44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333" y="241585"/>
            <a:ext cx="7869890" cy="638306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комплекс упражнений, при которых работают все органы дыхательной системы.</a:t>
            </a:r>
            <a:r>
              <a:rPr lang="ru-RU" alt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универсальный вид гимнастики, </a:t>
            </a:r>
            <a:br>
              <a:rPr lang="ru-RU" alt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который может быть лечебным и профилактическим, оздоровительным и развивающим, восстанавливающим силы и улучшающий настроение.</a:t>
            </a:r>
            <a:r>
              <a:rPr lang="ru-RU" alt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333" y="241585"/>
            <a:ext cx="7869890" cy="6616415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проведения дыхательной гимнастики с детьми дошкольного возраста.</a:t>
            </a:r>
            <a:b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Воздух в помещении должен быть свежим.</a:t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Полезно делать гимнастику на прогулке.</a:t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Любое упражнение длиться не более 3 мин.</a:t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Упражнения должны быть регулярными.</a:t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Запрещено делать упражнения на голодный желудок и сразу после приема пищи, необходимо выдержать паузу.</a:t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Целесообразно делать гимнастику в разных частях физкультурного занятия и в режиме дня дошкольника</a:t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 Начинать надо с простых упражнений и постепенно переходить к сложным.</a:t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8. Дыхательной гимнастикой можно заниматься с 3-4 лет. </a:t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9. Упражнения проводятся в игровой и подражательной форме.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802675" y="809897"/>
            <a:ext cx="5618242" cy="5245952"/>
          </a:xfrm>
          <a:prstGeom prst="ellipse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19795" y="561703"/>
            <a:ext cx="5994077" cy="5713227"/>
          </a:xfrm>
          <a:prstGeom prst="ellipse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79981" y="3338620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ln w="0"/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54480" y="1685108"/>
            <a:ext cx="61264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Основной комплекс дыхательных упражнений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0434" y="4872446"/>
            <a:ext cx="2403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333" y="241585"/>
            <a:ext cx="7869890" cy="661641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«Ладошки»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lib.rus.ec/i/45/180845/d025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89138"/>
            <a:ext cx="271462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12442" y="1419367"/>
            <a:ext cx="44355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Исходное положение: встать прямо, согнуть руки в локтях, локти при этом опущены вниз. </a:t>
            </a:r>
          </a:p>
          <a:p>
            <a:pPr algn="just"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Ладони направлены к «зрителю». Делать шумные, короткие, ритмичные вдохи носом и одновременно сжимать ладони в кулаки, совершая хватательные движения.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333" y="241585"/>
            <a:ext cx="7869890" cy="661641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«Погончики»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12442" y="1419367"/>
            <a:ext cx="4435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http://lib.rus.ec/i/45/180845/d011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74" y="1527579"/>
            <a:ext cx="32861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356100" y="1277938"/>
            <a:ext cx="450215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5600">
              <a:defRPr/>
            </a:pPr>
            <a:r>
              <a:rPr lang="ru-RU" sz="2400" b="1" i="1" dirty="0">
                <a:latin typeface="Arial" charset="0"/>
                <a:cs typeface="Times New Roman" pitchFamily="18" charset="0"/>
              </a:rPr>
              <a:t>Исходное положение: встать прямо, кисти рук сжать в кулаки и прижать к животу на уровне пояса. При вдохе резко толкать кулаки к полу, как бы отжимаясь от него. Во время толчка кулаки разжимаются.   </a:t>
            </a:r>
            <a:endParaRPr lang="ru-RU" sz="2400" b="1" i="1" dirty="0">
              <a:latin typeface="Arial" charset="0"/>
              <a:cs typeface="Arial" charset="0"/>
            </a:endParaRPr>
          </a:p>
          <a:p>
            <a:pPr indent="355600" eaLnBrk="0" hangingPunct="0">
              <a:defRPr/>
            </a:pPr>
            <a:r>
              <a:rPr lang="ru-RU" sz="2400" b="1" i="1" dirty="0">
                <a:latin typeface="Arial" charset="0"/>
                <a:cs typeface="Times New Roman" pitchFamily="18" charset="0"/>
              </a:rPr>
              <a:t>Плечи при этом должны быть напряжены, руки прямые, тянущиеся к полу, пальцы широко растопырить.</a:t>
            </a:r>
            <a:endParaRPr lang="ru-RU" sz="2400" b="1" i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333" y="241585"/>
            <a:ext cx="7869890" cy="661641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«Насос»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12442" y="1419367"/>
            <a:ext cx="4435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356100" y="3678386"/>
            <a:ext cx="4502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5600">
              <a:defRPr/>
            </a:pPr>
            <a:endParaRPr lang="ru-RU" sz="2400" b="1" i="1" dirty="0">
              <a:latin typeface="Arial" charset="0"/>
              <a:cs typeface="Arial" charset="0"/>
            </a:endParaRPr>
          </a:p>
        </p:txBody>
      </p:sp>
      <p:pic>
        <p:nvPicPr>
          <p:cNvPr id="7" name="Содержимое 3" descr="http://lib.rus.ec/i/45/180845/d026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97" y="1508078"/>
            <a:ext cx="35718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00500" y="1857375"/>
            <a:ext cx="4786313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latin typeface="Arial" charset="0"/>
                <a:cs typeface="Arial" charset="0"/>
              </a:rPr>
              <a:t>Исходное положение: встать прямо, руки опустить, ноги чуть уже ширины плеч. Слегка наклониться вниз к полу, округлив спину, голову опустить, шею не тянуть и не напрягать, руки опустить вниз. Сделать короткий шумный вдох в конечной точке наклона.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333" y="241585"/>
            <a:ext cx="7869890" cy="661641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«Обхвати плечи»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12442" y="1419367"/>
            <a:ext cx="4435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356100" y="3678386"/>
            <a:ext cx="4502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5600">
              <a:defRPr/>
            </a:pPr>
            <a:endParaRPr lang="ru-RU" sz="2400" b="1" i="1" dirty="0">
              <a:latin typeface="Arial" charset="0"/>
              <a:cs typeface="Arial" charset="0"/>
            </a:endParaRPr>
          </a:p>
        </p:txBody>
      </p:sp>
      <p:pic>
        <p:nvPicPr>
          <p:cNvPr id="12" name="Содержимое 3" descr="http://lib.rus.ec/i/45/180845/d023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1339"/>
            <a:ext cx="400050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86250" y="1269242"/>
            <a:ext cx="450056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>
                <a:latin typeface="Arial" charset="0"/>
                <a:cs typeface="Arial" charset="0"/>
              </a:rPr>
              <a:t>Исходное положение: встать прямо, руки согнуть в локтях и поднять на уровень плеч кистями друг к другу. В момент активного шумного вдоха носом выбросить руки навстречу друг к другу, как бы обнимая себя за плечи. Необходимо, чтобы руки двигались параллельно, а не крест-накрест.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802675" y="809897"/>
            <a:ext cx="5618242" cy="5245952"/>
          </a:xfrm>
          <a:prstGeom prst="ellipse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19795" y="561703"/>
            <a:ext cx="5994077" cy="5713227"/>
          </a:xfrm>
          <a:prstGeom prst="ellipse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79981" y="3338620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ln w="0"/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01755" y="1187355"/>
            <a:ext cx="55792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Book Antiqua" pitchFamily="18" charset="0"/>
              </a:rPr>
              <a:t>Цель – </a:t>
            </a:r>
            <a:r>
              <a:rPr lang="ru-RU" sz="4000" b="1" dirty="0" smtClean="0">
                <a:solidFill>
                  <a:srgbClr val="7030A0"/>
                </a:solidFill>
                <a:latin typeface="Book Antiqua" pitchFamily="18" charset="0"/>
              </a:rPr>
              <a:t>повышение профессиональной компетентности педагогов в вопросах укрепления здоровья детей в условиях ДОУ</a:t>
            </a:r>
            <a:endParaRPr lang="ru-RU" sz="40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333" y="241585"/>
            <a:ext cx="7869890" cy="661641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12442" y="1419367"/>
            <a:ext cx="4435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356100" y="3678386"/>
            <a:ext cx="4502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5600">
              <a:defRPr/>
            </a:pPr>
            <a:endParaRPr lang="ru-RU" sz="2400" b="1" i="1" dirty="0"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8867" y="464024"/>
            <a:ext cx="55917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«Большой маятник»</a:t>
            </a:r>
            <a:endParaRPr lang="ru-RU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https://im3-tub-ru.yandex.net/i?id=cc258d1daa3af1635a868337b4eebf34&amp;n=33&amp;h=215&amp;w=3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75" y="2008306"/>
            <a:ext cx="3455987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857750" y="2074460"/>
            <a:ext cx="40005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>
                <a:latin typeface="Arial" charset="0"/>
                <a:cs typeface="Arial" charset="0"/>
              </a:rPr>
              <a:t>Исходное положение: встать прямо, ноги чуть уже ширины плеч. Слегка наклониться к полу, руки при этом тянуть к коленям, но не опускать ниже – вдох.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333" y="241585"/>
            <a:ext cx="7869890" cy="661641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12442" y="1419367"/>
            <a:ext cx="4435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356100" y="3678386"/>
            <a:ext cx="4502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5600">
              <a:defRPr/>
            </a:pPr>
            <a:endParaRPr lang="ru-RU" sz="2400" b="1" i="1" dirty="0"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8867" y="464024"/>
            <a:ext cx="55917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«Повороты головы»</a:t>
            </a:r>
            <a:endParaRPr lang="ru-RU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3" descr="http://lib.rus.ec/i/45/180845/d012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928813"/>
            <a:ext cx="2143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643313" y="1714500"/>
            <a:ext cx="51435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i="1" dirty="0"/>
              <a:t>Исходное положение: встать прямо, ноги чуть уже ширины плеч. Повернуть голову вправо и сделать короткий шумный вдох носом. Затем сразу же повернуть голову влево, опять сделать короткий шумный вдох. При выполнении упражнения посередине голову не останавливать, шею не напрягать, вдох делать коротким.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333" y="241585"/>
            <a:ext cx="7869890" cy="661641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12442" y="1419367"/>
            <a:ext cx="4435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356100" y="3678386"/>
            <a:ext cx="4502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5600">
              <a:defRPr/>
            </a:pPr>
            <a:endParaRPr lang="ru-RU" sz="2400" b="1" i="1" dirty="0"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8866" y="464025"/>
            <a:ext cx="83251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«Маятник головой» («Малый маятник»)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dirty="0"/>
          </a:p>
        </p:txBody>
      </p:sp>
      <p:pic>
        <p:nvPicPr>
          <p:cNvPr id="8" name="Содержимое 3" descr="http://lib.rus.ec/i/45/180845/d021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928813"/>
            <a:ext cx="3643313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353636" y="1859340"/>
            <a:ext cx="42717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defRPr/>
            </a:pPr>
            <a:r>
              <a:rPr lang="ru-RU" b="1" i="1" dirty="0" smtClean="0">
                <a:latin typeface="Arial" charset="0"/>
                <a:cs typeface="Times New Roman" pitchFamily="18" charset="0"/>
              </a:rPr>
              <a:t>Исходное положение: встать прямо, ноги чуть уже ширины плеч.</a:t>
            </a:r>
            <a:endParaRPr lang="ru-RU" b="1" i="1" dirty="0" smtClean="0">
              <a:latin typeface="Arial" charset="0"/>
              <a:cs typeface="Arial" charset="0"/>
            </a:endParaRPr>
          </a:p>
          <a:p>
            <a:pPr indent="355600" algn="just" eaLnBrk="0" hangingPunct="0">
              <a:defRPr/>
            </a:pPr>
            <a:r>
              <a:rPr lang="ru-RU" b="1" i="1" dirty="0" smtClean="0">
                <a:latin typeface="Arial" charset="0"/>
                <a:cs typeface="Times New Roman" pitchFamily="18" charset="0"/>
              </a:rPr>
              <a:t>Опустить голову вниз, посмотреть на пол – резкий короткий вдох. Поднять голову вверх, посмотреть на потолок – резкий короткий вдох. Выдох уходит пассивно в промежутках между вдохами, голова при этом не останавливается посередине. Ни в коем случае нельзя напрягать шею.</a:t>
            </a:r>
            <a:endParaRPr lang="ru-RU" b="1" i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333" y="241585"/>
            <a:ext cx="7869890" cy="661641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12442" y="1419367"/>
            <a:ext cx="4435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356100" y="3678386"/>
            <a:ext cx="4502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5600">
              <a:defRPr/>
            </a:pPr>
            <a:endParaRPr lang="ru-RU" sz="2400" b="1" i="1" dirty="0"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8866" y="464025"/>
            <a:ext cx="83251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«Перекаты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16657" y="1487607"/>
            <a:ext cx="500872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defRPr/>
            </a:pPr>
            <a:r>
              <a:rPr lang="ru-RU" sz="2000" b="1" i="1" dirty="0" smtClean="0">
                <a:latin typeface="Arial" charset="0"/>
                <a:cs typeface="Arial" charset="0"/>
              </a:rPr>
              <a:t>Исходное положение: встать таким образом, чтобы правая нога была впереди, а левая – на расстоянии одного шага сзади. Тяжесть тела распределить на обе ноги. Перенести тяжесть тела на стоящую впереди правую ногу, левая при этом согнута в колене и отставлена назад на носок для равновесия (на нее не опираться). Выполнить легкое танцевальное приседание на правой ноге – шумный короткий вдох. Затем правое колено выпрямить и перенести тяжесть тела на стоящую сзади левую ногу. </a:t>
            </a:r>
          </a:p>
          <a:p>
            <a:pPr indent="355600" algn="just">
              <a:defRPr/>
            </a:pPr>
            <a:endParaRPr lang="ru-RU" sz="2000" b="1" i="1" dirty="0">
              <a:latin typeface="Arial" charset="0"/>
              <a:cs typeface="Arial" charset="0"/>
            </a:endParaRPr>
          </a:p>
        </p:txBody>
      </p:sp>
      <p:pic>
        <p:nvPicPr>
          <p:cNvPr id="11" name="Содержимое 3" descr="http://lib.rus.ec/i/45/180845/d018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7215"/>
            <a:ext cx="3214688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333" y="241585"/>
            <a:ext cx="7869890" cy="661641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12442" y="1419367"/>
            <a:ext cx="4435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356100" y="3678386"/>
            <a:ext cx="4502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5600">
              <a:defRPr/>
            </a:pPr>
            <a:endParaRPr lang="ru-RU" sz="2400" b="1" i="1" dirty="0"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8866" y="464025"/>
            <a:ext cx="83251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«Передний шаг» (рок-н-ролл)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3" descr="http://lib.rus.ec/i/45/180845/d019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55" y="1351555"/>
            <a:ext cx="28575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214688" y="2184400"/>
            <a:ext cx="535781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Calibri" panose="020F0502020204030204" pitchFamily="34" charset="0"/>
              </a:rPr>
              <a:t>Исходное положение: встать прямо, ноги чуть уже ширины плеч, руки опущены вдоль тела. Поднять вверх на уровень живота согнутую в колене правую ногу, на левой ноге в этот момент сделать легкое танцевальное приседание – короткий шумный вдох носом.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333" y="241585"/>
            <a:ext cx="7869890" cy="661641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12442" y="1419367"/>
            <a:ext cx="4435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356100" y="3678386"/>
            <a:ext cx="4502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5600">
              <a:defRPr/>
            </a:pPr>
            <a:endParaRPr lang="ru-RU" sz="2400" b="1" i="1" dirty="0"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8866" y="464025"/>
            <a:ext cx="832513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«Задний шаг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endParaRPr lang="ru-RU" sz="3600" dirty="0" smtClean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3" descr="http://lib.rus.ec/i/45/180845/d020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03" y="1284169"/>
            <a:ext cx="27146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807726" y="1555845"/>
            <a:ext cx="44355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i="1" dirty="0" smtClean="0">
                <a:latin typeface="Calibri" panose="020F0502020204030204" pitchFamily="34" charset="0"/>
              </a:rPr>
              <a:t>Исходное положение: встать прямо, ноги чуть уже ширины плеч. Отвести согнутую в колене правую ногу назад, как бы ударяя себя пяткой по ягодице. На левой ноге в этот момент слегка присесть, одновременно шумно вдыхая носом. Затем обе ноги на одно мгновение вернуть в исходное положение – выдох уходит сразу же после каждого вдоха.</a:t>
            </a:r>
            <a:endParaRPr lang="ru-RU" altLang="ru-RU" sz="2400" b="1" i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802675" y="809897"/>
            <a:ext cx="5618242" cy="5245952"/>
          </a:xfrm>
          <a:prstGeom prst="ellipse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19795" y="561703"/>
            <a:ext cx="5994077" cy="5713227"/>
          </a:xfrm>
          <a:prstGeom prst="ellipse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79981" y="3338620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ln w="0"/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54480" y="1685108"/>
            <a:ext cx="612647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Book Antiqua" pitchFamily="18" charset="0"/>
              </a:rPr>
              <a:t>Игровой стретчинг для детей дошкольного возраста</a:t>
            </a:r>
            <a:endParaRPr lang="ru-RU" sz="44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333" y="241585"/>
            <a:ext cx="7869890" cy="638306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«Растяжка сопутствует нам всю жизнь. Рождение – это растяжка. Глубокий вдох, улыбка, любое движение тела – растяжка. Растяжка – это гибкость. Гибкость – это молодость.» (Е.И.Зуев «Волшебная сила растяжки»)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«До тех пор, пока позвоночник гибкий – человек молод, но как только исчезнет гибкость – человек стареет» (Индийские йоги)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86944"/>
            <a:ext cx="8894618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indent="449263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Стретчинг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растяжка, специальная поза, предназначенная для увеличения и сохранения длины мышц.</a:t>
            </a:r>
          </a:p>
          <a:p>
            <a:pPr lvl="1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Игровой стретчинг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специально подобранные упражнения на растяжку мышц, проводимые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детьми в игровой форме.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211E1E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Благодаря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стретчингу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увеличивается подвижность суставов, мышцы становятся более эластичными и гибкими,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дольше сохраняют работоспособность.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211E1E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Стретчинг повышает общую двигательную активность.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стретчинга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61702" y="4781007"/>
            <a:ext cx="8125097" cy="1165036"/>
            <a:chOff x="1248" y="1440"/>
            <a:chExt cx="3216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391887" y="1256024"/>
            <a:ext cx="8386354" cy="555625"/>
            <a:chOff x="1248" y="2030"/>
            <a:chExt cx="3216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352696" y="2355480"/>
            <a:ext cx="8347165" cy="555625"/>
            <a:chOff x="1248" y="2640"/>
            <a:chExt cx="3216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431074" y="3291840"/>
            <a:ext cx="8216537" cy="1123406"/>
            <a:chOff x="1248" y="3230"/>
            <a:chExt cx="3216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60065" y="988759"/>
            <a:ext cx="65168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физических качеств: мышечной силы,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ловкости, выносливости, гибкости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63486" y="2099103"/>
            <a:ext cx="57770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психических качеств: внимание,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воображение, умственные способности.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76550" y="3194596"/>
            <a:ext cx="71390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Укрепление костно-мышечной системы, повышение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функциональной деятельности органов 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 организма.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828800" y="4696825"/>
            <a:ext cx="61020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условий для положительного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dirty="0" smtClean="0">
                <a:solidFill>
                  <a:srgbClr val="211E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сихоэмоционального</a:t>
            </a:r>
            <a:r>
              <a:rPr lang="ru-RU" sz="2400" dirty="0" smtClean="0">
                <a:solidFill>
                  <a:srgbClr val="211E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состояния детей,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раскрепощённости и творчества в движении.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2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9" y="955342"/>
            <a:ext cx="7869890" cy="473887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План работы:</a:t>
            </a:r>
            <a:b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Book Antiqua" pitchFamily="18" charset="0"/>
              </a:rPr>
              <a:t>Консультация «Современные фитнес -технологии в ДОУ».</a:t>
            </a:r>
            <a:br>
              <a:rPr lang="ru-RU" b="1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Book Antiqua" pitchFamily="18" charset="0"/>
              </a:rPr>
              <a:t>2. Практическая часть (разминка, дыхательная гимнастика, игровой </a:t>
            </a:r>
            <a:r>
              <a:rPr lang="ru-RU" b="1" dirty="0" err="1" smtClean="0">
                <a:solidFill>
                  <a:srgbClr val="7030A0"/>
                </a:solidFill>
                <a:latin typeface="Book Antiqua" pitchFamily="18" charset="0"/>
              </a:rPr>
              <a:t>стретчинг</a:t>
            </a:r>
            <a:r>
              <a:rPr lang="ru-RU" b="1" dirty="0" smtClean="0">
                <a:solidFill>
                  <a:srgbClr val="7030A0"/>
                </a:solidFill>
                <a:latin typeface="Book Antiqua" pitchFamily="18" charset="0"/>
              </a:rPr>
              <a:t>).</a:t>
            </a:r>
            <a:br>
              <a:rPr lang="ru-RU" b="1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Book Antiqua" pitchFamily="18" charset="0"/>
              </a:rPr>
              <a:t>3. Релаксация «Отдых на море».</a:t>
            </a:r>
            <a:br>
              <a:rPr lang="ru-RU" b="1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Book Antiqua" pitchFamily="18" charset="0"/>
              </a:rPr>
              <a:t>4. Рефлексия.</a:t>
            </a:r>
            <a:endParaRPr lang="ru-RU" b="1" dirty="0">
              <a:solidFill>
                <a:srgbClr val="7030A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093" y="313509"/>
            <a:ext cx="7869890" cy="99874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Значение игрового стретчинга:</a:t>
            </a:r>
            <a:endParaRPr lang="en-US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293223" y="4240886"/>
            <a:ext cx="7062746" cy="555625"/>
            <a:chOff x="1248" y="1440"/>
            <a:chExt cx="3216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293222" y="1621782"/>
            <a:ext cx="6840678" cy="555625"/>
            <a:chOff x="1248" y="2030"/>
            <a:chExt cx="3216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pitchFamily="34" charset="0"/>
                <a:buChar char="•"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buFont typeface="Arial" pitchFamily="34" charset="0"/>
                <a:buChar char="•"/>
              </a:pPr>
              <a:endParaRPr lang="ru-RU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endParaRPr lang="en-US" sz="2400" b="1" dirty="0"/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1306286" y="2551422"/>
            <a:ext cx="6827615" cy="555625"/>
            <a:chOff x="1248" y="2640"/>
            <a:chExt cx="3216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1293223" y="3428811"/>
            <a:ext cx="6905992" cy="555625"/>
            <a:chOff x="1248" y="3230"/>
            <a:chExt cx="3216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grpSp>
        <p:nvGrpSpPr>
          <p:cNvPr id="19" name="Group 22"/>
          <p:cNvGrpSpPr>
            <a:grpSpLocks/>
          </p:cNvGrpSpPr>
          <p:nvPr/>
        </p:nvGrpSpPr>
        <p:grpSpPr bwMode="auto">
          <a:xfrm>
            <a:off x="1319348" y="5101311"/>
            <a:ext cx="6827615" cy="555625"/>
            <a:chOff x="1248" y="3230"/>
            <a:chExt cx="3216" cy="350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1920835" y="1637602"/>
            <a:ext cx="5582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увеличивается подвижность суставов;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11236" y="2282875"/>
            <a:ext cx="5956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мышцы становятся более                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эластичными и гибкими;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267669" y="3335774"/>
            <a:ext cx="6120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повышается общая двигательная активность;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338253" y="3994110"/>
            <a:ext cx="52773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упражнения направлены на формирование правильной осанки;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25189" y="4895446"/>
            <a:ext cx="61787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воспитываются выносливость и старательность;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1515291" y="1802674"/>
            <a:ext cx="365760" cy="15675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1550125" y="2660468"/>
            <a:ext cx="365760" cy="15675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1589313" y="3561806"/>
            <a:ext cx="365760" cy="15675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1576251" y="4371702"/>
            <a:ext cx="365760" cy="15675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1615440" y="5246914"/>
            <a:ext cx="365760" cy="15675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2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85" y="163208"/>
            <a:ext cx="7869890" cy="6050556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основных принципа растяжки: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1- Частота (ежедневно или 3-4 раза в неделю).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2- Интенсивность.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3- Время (10 – 15 мин/день).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4- Тип (статическая (медленная), динамическая (плавный переход от упражнения к упражнению), баллистическая (маховые движения с большой амплитудой)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568" y="279066"/>
            <a:ext cx="8575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проходят занятия игрового стретчинга?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1067317"/>
            <a:ext cx="9470571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 первой (вводной) части занятия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проходит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разогрев мышц, подготовка организма к работе.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211E1E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Дети выполняют упражнения в различных видах  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ходьбы, бега, прыжков, для укрепления свода стопы,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координации движений, ориентации в пространстве,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 внимания.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96388" y="0"/>
            <a:ext cx="8189037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второй (основной) части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переходим  к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стретчингу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211E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пражнение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«Солнышко»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помогает растянуть боковые мышцы туловища, сохраняет гибкость позвоночника, подвижность тазобедренных суставов.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2400" b="1" dirty="0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«Бабочка» </a:t>
            </a:r>
            <a:r>
              <a:rPr lang="ru-RU" sz="2400" dirty="0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способствует усилению </a:t>
            </a:r>
            <a:r>
              <a:rPr lang="ru-RU" sz="2400" dirty="0" err="1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внутриполосному</a:t>
            </a:r>
            <a:r>
              <a:rPr lang="ru-RU" sz="2400" dirty="0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 давлению, а значит, воздействует на органы брюшной полости.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«Ходьба»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делает суставы ног более подвижными.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2400" b="1" dirty="0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«Кошка» </a:t>
            </a:r>
            <a:r>
              <a:rPr lang="ru-RU" sz="2400" dirty="0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укрепляет позвоночник, увеличивает приток крови к нему и выходящим из него нервам.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«Страус»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для мышц брюшного пресса.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2400" b="1" dirty="0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«Веточка» </a:t>
            </a:r>
            <a:r>
              <a:rPr lang="ru-RU" sz="2400" dirty="0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для гибкости позвоночника.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«Зайчик»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«Медведь»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на растяжку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 и повышение эластичности мышц.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11E1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075" y="352696"/>
            <a:ext cx="82426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В заключительной части занятия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решается задача восстановления организма после физических нагрузок. 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9451" y="1760361"/>
            <a:ext cx="80205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Упражнение на релаксацию выполняется под музыкальное сопровождение.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31966" y="510128"/>
            <a:ext cx="711643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правила стретчинга: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разогрев перед упражнениями;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медленное и плавное выполнение упражнений;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«правило ровной спины» - следите за осанкой,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т.к.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сгорбленность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уменьшает гибкость;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спокойное дыхание;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растяжка должна выполняться систематически и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симметрично для обеих сторон тела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492620" y="1376915"/>
            <a:ext cx="4104167" cy="4104167"/>
          </a:xfrm>
          <a:prstGeom prst="ellipse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87769" y="1144770"/>
            <a:ext cx="4568457" cy="4568457"/>
          </a:xfrm>
          <a:prstGeom prst="ellipse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79981" y="2260122"/>
            <a:ext cx="4584032" cy="13428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400" b="1" dirty="0" smtClean="0">
              <a:ln w="0"/>
              <a:solidFill>
                <a:srgbClr val="C00000"/>
              </a:solidFill>
              <a:latin typeface="Book Antiqua" pitchFamily="18" charset="0"/>
            </a:endParaRPr>
          </a:p>
          <a:p>
            <a:endParaRPr lang="ru-RU" sz="5400" b="1" dirty="0" smtClean="0">
              <a:ln w="0"/>
              <a:solidFill>
                <a:srgbClr val="C00000"/>
              </a:solidFill>
              <a:latin typeface="Book Antiqua" pitchFamily="18" charset="0"/>
            </a:endParaRPr>
          </a:p>
          <a:p>
            <a:endParaRPr lang="ru-RU" sz="5400" b="1" dirty="0" smtClean="0">
              <a:ln w="0"/>
              <a:solidFill>
                <a:srgbClr val="C00000"/>
              </a:solidFill>
              <a:latin typeface="Book Antiqua" pitchFamily="18" charset="0"/>
            </a:endParaRPr>
          </a:p>
          <a:p>
            <a:endParaRPr lang="ru-RU" sz="5400" b="1" dirty="0" smtClean="0">
              <a:ln w="0"/>
              <a:solidFill>
                <a:srgbClr val="C00000"/>
              </a:solidFill>
              <a:latin typeface="Book Antiqua" pitchFamily="18" charset="0"/>
            </a:endParaRPr>
          </a:p>
          <a:p>
            <a:endParaRPr lang="ru-RU" sz="5400" b="1" dirty="0" smtClean="0">
              <a:ln w="0"/>
              <a:solidFill>
                <a:srgbClr val="C00000"/>
              </a:solidFill>
              <a:latin typeface="Book Antiqua" pitchFamily="18" charset="0"/>
            </a:endParaRPr>
          </a:p>
          <a:p>
            <a:r>
              <a:rPr lang="ru-RU" sz="5400" b="1" dirty="0" smtClean="0">
                <a:ln w="0"/>
                <a:solidFill>
                  <a:srgbClr val="C00000"/>
                </a:solidFill>
                <a:latin typeface="Book Antiqua" pitchFamily="18" charset="0"/>
              </a:rPr>
              <a:t>Разминка «Мы идем»</a:t>
            </a:r>
            <a:endParaRPr lang="en-US" sz="5400" b="1" dirty="0">
              <a:ln w="0"/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492620" y="1376915"/>
            <a:ext cx="4104167" cy="4104167"/>
          </a:xfrm>
          <a:prstGeom prst="ellipse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87769" y="1144770"/>
            <a:ext cx="4568457" cy="4568457"/>
          </a:xfrm>
          <a:prstGeom prst="ellipse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79981" y="2101755"/>
            <a:ext cx="4584032" cy="26067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 w="0"/>
                <a:solidFill>
                  <a:srgbClr val="C00000"/>
                </a:solidFill>
                <a:latin typeface="Book Antiqua" pitchFamily="18" charset="0"/>
              </a:rPr>
              <a:t>Игра «Угадай</a:t>
            </a:r>
          </a:p>
          <a:p>
            <a:r>
              <a:rPr lang="ru-RU" sz="5400" b="1" dirty="0" smtClean="0">
                <a:ln w="0"/>
                <a:solidFill>
                  <a:srgbClr val="C00000"/>
                </a:solidFill>
                <a:latin typeface="Book Antiqua" pitchFamily="18" charset="0"/>
              </a:rPr>
              <a:t> кто я?»</a:t>
            </a:r>
            <a:endParaRPr lang="en-US" sz="5400" b="1" dirty="0">
              <a:ln w="0"/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492620" y="1376915"/>
            <a:ext cx="4104167" cy="4104167"/>
          </a:xfrm>
          <a:prstGeom prst="ellipse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87769" y="1144770"/>
            <a:ext cx="4568457" cy="4568457"/>
          </a:xfrm>
          <a:prstGeom prst="ellipse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79981" y="2101756"/>
            <a:ext cx="4584032" cy="18424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 w="0"/>
                <a:solidFill>
                  <a:srgbClr val="C00000"/>
                </a:solidFill>
                <a:latin typeface="Book Antiqua" pitchFamily="18" charset="0"/>
              </a:rPr>
              <a:t>Игра «Коврик»</a:t>
            </a:r>
            <a:endParaRPr lang="en-US" sz="5400" b="1" dirty="0">
              <a:ln w="0"/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492620" y="1376915"/>
            <a:ext cx="4104167" cy="4104167"/>
          </a:xfrm>
          <a:prstGeom prst="ellipse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87769" y="1144770"/>
            <a:ext cx="4568457" cy="4568457"/>
          </a:xfrm>
          <a:prstGeom prst="ellipse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79981" y="2101756"/>
            <a:ext cx="4584032" cy="18424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ln w="0"/>
                <a:solidFill>
                  <a:srgbClr val="C00000"/>
                </a:solidFill>
                <a:latin typeface="Book Antiqua" pitchFamily="18" charset="0"/>
              </a:rPr>
              <a:t>Релаксация </a:t>
            </a:r>
          </a:p>
          <a:p>
            <a:r>
              <a:rPr lang="ru-RU" sz="4400" b="1" dirty="0" smtClean="0">
                <a:ln w="0"/>
                <a:solidFill>
                  <a:srgbClr val="C00000"/>
                </a:solidFill>
                <a:latin typeface="Book Antiqua" pitchFamily="18" charset="0"/>
              </a:rPr>
              <a:t>«На берегу моря»»</a:t>
            </a:r>
            <a:endParaRPr lang="en-US" sz="4400" b="1" dirty="0">
              <a:ln w="0"/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553101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Book Antiqua" pitchFamily="18" charset="0"/>
              </a:rPr>
              <a:t>Детский фитнес - </a:t>
            </a: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хорошо продуманная детская физкультура, общеукрепляющая и формирующая жизненно важные умения и навыки.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519915" y="1376916"/>
            <a:ext cx="4104167" cy="4104167"/>
          </a:xfrm>
          <a:prstGeom prst="ellipse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87769" y="1144770"/>
            <a:ext cx="4568457" cy="4568457"/>
          </a:xfrm>
          <a:prstGeom prst="ellipse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79981" y="3338620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 w="0"/>
                <a:solidFill>
                  <a:srgbClr val="C00000"/>
                </a:solidFill>
                <a:latin typeface="Book Antiqua" pitchFamily="18" charset="0"/>
              </a:rPr>
              <a:t>Спасибо за внимание!</a:t>
            </a:r>
            <a:endParaRPr lang="en-US" sz="5400" b="1" dirty="0">
              <a:ln w="0"/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553101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Современные </a:t>
            </a:r>
            <a:r>
              <a:rPr lang="ru-RU" b="1" dirty="0" err="1" smtClean="0">
                <a:solidFill>
                  <a:srgbClr val="C00000"/>
                </a:solidFill>
                <a:latin typeface="Book Antiqua" pitchFamily="18" charset="0"/>
              </a:rPr>
              <a:t>фитнес-технологии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:</a:t>
            </a:r>
            <a:b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dirty="0" smtClean="0">
                <a:solidFill>
                  <a:srgbClr val="7030A0"/>
                </a:solidFill>
              </a:rPr>
              <a:t> -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классическая аэробика; 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степ - аэробика;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гимнастика;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образно – игровая ритмическая гимнастика;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дыхательная гимнастика;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игровой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стретчинг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572" y="258742"/>
            <a:ext cx="7869890" cy="3699109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Классическая аэробика -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 упражнений,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развивающий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координацию, гибкость и чувство равновесия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стимулирующий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работу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дыхательной систем.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Samsung\Downloads\exercise0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8471" y="3872007"/>
            <a:ext cx="4555388" cy="2412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4422440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Фитбол-гимнастика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оздоровительной аэробики с использованием больших гимнастических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мячей-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фитболов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Samsung\Downloads\262106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9486" y="3144858"/>
            <a:ext cx="4327099" cy="3404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69" y="163208"/>
            <a:ext cx="8324280" cy="442244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 – аэробика –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ритмичные подъемы и спуски со специальной платформы. Эта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кардиотренировка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позволяет не только снизить вес, но и улучшить физическое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самочуствие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C:\Users\Samsung\Downloads\brQjIHLjtk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0550" y="3297135"/>
            <a:ext cx="2715904" cy="2925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69" y="163208"/>
            <a:ext cx="8324280" cy="442244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Образно-игровая ритмическая гимнастика -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вид оздоровительной гимнастики, основным содержанием которой являются упражнения для всех частей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тела.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C:\Users\Samsung\Downloads\1674674888_grizly-club-p-klipart-sportsmeni-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028" y="3252266"/>
            <a:ext cx="3287120" cy="3305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1168</TotalTime>
  <Words>978</Words>
  <Application>Microsoft Office PowerPoint</Application>
  <PresentationFormat>Экран (4:3)</PresentationFormat>
  <Paragraphs>128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Office Theme</vt:lpstr>
      <vt:lpstr>Слайд 1</vt:lpstr>
      <vt:lpstr>Слайд 2</vt:lpstr>
      <vt:lpstr>План работы: Консультация «Современные фитнес -технологии в ДОУ». 2. Практическая часть (разминка, дыхательная гимнастика, игровой стретчинг). 3. Релаксация «Отдых на море». 4. Рефлексия.</vt:lpstr>
      <vt:lpstr>Детский фитнес - это хорошо продуманная детская физкультура, общеукрепляющая и формирующая жизненно важные умения и навыки.</vt:lpstr>
      <vt:lpstr>Современные фитнес-технологии:  - классическая аэробика;   - степ - аэробика;  - фитбол - гимнастика;  - образно – игровая ритмическая гимнастика;  - дыхательная гимнастика;  - игровой стретчинг.</vt:lpstr>
      <vt:lpstr>  Классическая аэробика - комплекс упражнений, развивающий координацию, гибкость и чувство равновесия , стимулирующий работу сердечно-сосудистой и дыхательной систем. </vt:lpstr>
      <vt:lpstr>Фитбол-гимнастика - направление оздоровительной аэробики с использованием больших гимнастических мячей- фитболов. </vt:lpstr>
      <vt:lpstr>Степ – аэробика – ритмичные подъемы и спуски со специальной платформы. Эта кардиотренировка позволяет не только снизить вес, но и улучшить физическое самочуствие. </vt:lpstr>
      <vt:lpstr>Образно-игровая ритмическая гимнастика - это вид оздоровительной гимнастики, основным содержанием которой являются упражнения для всех частей тела.  </vt:lpstr>
      <vt:lpstr>Слайд 10</vt:lpstr>
      <vt:lpstr>Задачи.  1. Развивать и совершенствовать органы дыхания и кровообращения, сердечно – сосудистой и нервной систем организма. 2. Повышать жизненный тонус ребенка и сопротивляемость его организма.  </vt:lpstr>
      <vt:lpstr>Слайд 12</vt:lpstr>
      <vt:lpstr>Это комплекс упражнений, при которых работают все органы дыхательной системы. Это универсальный вид гимнастики,  который может быть лечебным и профилактическим, оздоровительным и развивающим, восстанавливающим силы и улучшающий настроение.  </vt:lpstr>
      <vt:lpstr>Правила проведения дыхательной гимнастики с детьми дошкольного возраста.  1. Воздух в помещении должен быть свежим. 2. Полезно делать гимнастику на прогулке. 3. Любое упражнение длиться не более 3 мин. 4. Упражнения должны быть регулярными. 5. Запрещено делать упражнения на голодный желудок и сразу после приема пищи, необходимо выдержать паузу. 6. Целесообразно делать гимнастику в разных частях физкультурного занятия и в режиме дня дошкольника 7. Начинать надо с простых упражнений и постепенно переходить к сложным. 8. Дыхательной гимнастикой можно заниматься с 3-4 лет.  9. Упражнения проводятся в игровой и подражательной форме. </vt:lpstr>
      <vt:lpstr>Слайд 15</vt:lpstr>
      <vt:lpstr>Упражнение «Ладошки»          </vt:lpstr>
      <vt:lpstr>Упражнение «Погончики»          </vt:lpstr>
      <vt:lpstr>Упражнение «Насос»           </vt:lpstr>
      <vt:lpstr>Упражнение «Обхвати плечи»            </vt:lpstr>
      <vt:lpstr>           </vt:lpstr>
      <vt:lpstr>           </vt:lpstr>
      <vt:lpstr>           </vt:lpstr>
      <vt:lpstr>           </vt:lpstr>
      <vt:lpstr>           </vt:lpstr>
      <vt:lpstr>           </vt:lpstr>
      <vt:lpstr>Слайд 26</vt:lpstr>
      <vt:lpstr>«Растяжка сопутствует нам всю жизнь. Рождение – это растяжка. Глубокий вдох, улыбка, любое движение тела – растяжка. Растяжка – это гибкость. Гибкость – это молодость.» (Е.И.Зуев «Волшебная сила растяжки»)  «До тех пор, пока позвоночник гибкий – человек молод, но как только исчезнет гибкость – человек стареет» (Индийские йоги) </vt:lpstr>
      <vt:lpstr>Слайд 28</vt:lpstr>
      <vt:lpstr>Задачи стретчинга:</vt:lpstr>
      <vt:lpstr>Значение игрового стретчинга:</vt:lpstr>
      <vt:lpstr>4 основных принципа растяжки: 1- Частота (ежедневно или 3-4 раза в неделю). 2- Интенсивность. 3- Время (10 – 15 мин/день). 4- Тип (статическая (медленная), динамическая (плавный переход от упражнения к упражнению), баллистическая (маховые движения с большой амплитудой)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Samsung</cp:lastModifiedBy>
  <cp:revision>183</cp:revision>
  <cp:lastPrinted>2022-10-22T13:16:09Z</cp:lastPrinted>
  <dcterms:created xsi:type="dcterms:W3CDTF">2016-11-18T14:12:19Z</dcterms:created>
  <dcterms:modified xsi:type="dcterms:W3CDTF">2024-06-30T06:50:52Z</dcterms:modified>
</cp:coreProperties>
</file>