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57" r:id="rId6"/>
    <p:sldId id="260" r:id="rId7"/>
    <p:sldId id="266" r:id="rId8"/>
    <p:sldId id="267" r:id="rId9"/>
    <p:sldId id="272" r:id="rId10"/>
    <p:sldId id="268" r:id="rId11"/>
    <p:sldId id="269" r:id="rId12"/>
    <p:sldId id="270" r:id="rId13"/>
    <p:sldId id="271" r:id="rId14"/>
    <p:sldId id="261" r:id="rId15"/>
    <p:sldId id="264" r:id="rId16"/>
    <p:sldId id="262" r:id="rId17"/>
    <p:sldId id="273" r:id="rId18"/>
  </p:sldIdLst>
  <p:sldSz cx="18288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Kollektif" charset="0"/>
      <p:regular r:id="rId23"/>
    </p:embeddedFont>
    <p:embeddedFont>
      <p:font typeface="Wingdings 2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13411200" y="97631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67536" y="68783"/>
            <a:ext cx="12961440" cy="2005047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503040" y="2983260"/>
            <a:ext cx="17281920" cy="626469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21" Type="http://schemas.openxmlformats.org/officeDocument/2006/relationships/image" Target="../media/image6.svg"/><Relationship Id="rId2" Type="http://schemas.openxmlformats.org/officeDocument/2006/relationships/image" Target="../media/image9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24" Type="http://schemas.openxmlformats.org/officeDocument/2006/relationships/image" Target="../media/image34.png"/><Relationship Id="rId5" Type="http://schemas.openxmlformats.org/officeDocument/2006/relationships/image" Target="../media/image22.svg"/><Relationship Id="rId23" Type="http://schemas.openxmlformats.org/officeDocument/2006/relationships/image" Target="../media/image36.svg"/><Relationship Id="rId10" Type="http://schemas.openxmlformats.org/officeDocument/2006/relationships/image" Target="../media/image12.png"/><Relationship Id="rId19" Type="http://schemas.openxmlformats.org/officeDocument/2006/relationships/image" Target="../media/image34.svg"/><Relationship Id="rId9" Type="http://schemas.openxmlformats.org/officeDocument/2006/relationships/image" Target="../media/image26.svg"/><Relationship Id="rId14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0.svg"/><Relationship Id="rId7" Type="http://schemas.openxmlformats.org/officeDocument/2006/relationships/image" Target="../media/image8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svg"/><Relationship Id="rId5" Type="http://schemas.openxmlformats.org/officeDocument/2006/relationships/image" Target="../media/image52.svg"/><Relationship Id="rId15" Type="http://schemas.openxmlformats.org/officeDocument/2006/relationships/image" Target="../media/image56.svg"/><Relationship Id="rId10" Type="http://schemas.openxmlformats.org/officeDocument/2006/relationships/image" Target="../media/image41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21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23" Type="http://schemas.openxmlformats.org/officeDocument/2006/relationships/image" Target="../media/image36.svg"/><Relationship Id="rId10" Type="http://schemas.openxmlformats.org/officeDocument/2006/relationships/image" Target="../media/image11.png"/><Relationship Id="rId19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26.svg"/><Relationship Id="rId14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9.png"/><Relationship Id="rId3" Type="http://schemas.openxmlformats.org/officeDocument/2006/relationships/image" Target="../media/image38.svg"/><Relationship Id="rId7" Type="http://schemas.openxmlformats.org/officeDocument/2006/relationships/image" Target="../media/image5.png"/><Relationship Id="rId12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40.svg"/><Relationship Id="rId10" Type="http://schemas.openxmlformats.org/officeDocument/2006/relationships/image" Target="../media/image4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2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46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48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537914" y="1433797"/>
            <a:ext cx="13212172" cy="7419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4640" y="2309702"/>
            <a:ext cx="10318721" cy="5667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69797" y="1184092"/>
            <a:ext cx="1327667" cy="1375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16404" y="7812503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518250">
            <a:off x="16170753" y="7723894"/>
            <a:ext cx="1112150" cy="14358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48809" y="900860"/>
            <a:ext cx="1104514" cy="1485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6216" y="3786178"/>
            <a:ext cx="9661286" cy="2134649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a typeface="Times New Roman"/>
              </a:rPr>
              <a:t>Как </a:t>
            </a:r>
            <a:r>
              <a:rPr lang="ru-RU" sz="4800" b="1" dirty="0" smtClean="0">
                <a:solidFill>
                  <a:srgbClr val="002060"/>
                </a:solidFill>
                <a:ea typeface="Times New Roman"/>
              </a:rPr>
              <a:t>подготовить ребенка к школе?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Семинар для родителей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858380" y="1428724"/>
            <a:ext cx="7538714" cy="7735131"/>
            <a:chOff x="0" y="0"/>
            <a:chExt cx="2055252" cy="2194243"/>
          </a:xfrm>
        </p:grpSpPr>
        <p:sp>
          <p:nvSpPr>
            <p:cNvPr id="31" name="Freeform 31"/>
            <p:cNvSpPr/>
            <p:nvPr/>
          </p:nvSpPr>
          <p:spPr>
            <a:xfrm>
              <a:off x="10160" y="16510"/>
              <a:ext cx="2032392" cy="2166303"/>
            </a:xfrm>
            <a:custGeom>
              <a:avLst/>
              <a:gdLst/>
              <a:ahLst/>
              <a:cxnLst/>
              <a:rect l="l" t="t" r="r" b="b"/>
              <a:pathLst>
                <a:path w="2032392" h="2166303">
                  <a:moveTo>
                    <a:pt x="2032392" y="2166303"/>
                  </a:moveTo>
                  <a:lnTo>
                    <a:pt x="0" y="2158683"/>
                  </a:lnTo>
                  <a:lnTo>
                    <a:pt x="0" y="764557"/>
                  </a:lnTo>
                  <a:lnTo>
                    <a:pt x="17780" y="19050"/>
                  </a:lnTo>
                  <a:lnTo>
                    <a:pt x="1011305" y="0"/>
                  </a:lnTo>
                  <a:lnTo>
                    <a:pt x="20133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-3810" y="0"/>
              <a:ext cx="2061602" cy="2192973"/>
            </a:xfrm>
            <a:custGeom>
              <a:avLst/>
              <a:gdLst/>
              <a:ahLst/>
              <a:cxnLst/>
              <a:rect l="l" t="t" r="r" b="b"/>
              <a:pathLst>
                <a:path w="2061602" h="2192973">
                  <a:moveTo>
                    <a:pt x="2027312" y="21590"/>
                  </a:moveTo>
                  <a:cubicBezTo>
                    <a:pt x="2028582" y="34290"/>
                    <a:pt x="2028582" y="44450"/>
                    <a:pt x="2029852" y="54610"/>
                  </a:cubicBezTo>
                  <a:cubicBezTo>
                    <a:pt x="2032392" y="96323"/>
                    <a:pt x="2033662" y="142634"/>
                    <a:pt x="2036202" y="187291"/>
                  </a:cubicBezTo>
                  <a:cubicBezTo>
                    <a:pt x="2036202" y="251796"/>
                    <a:pt x="2048902" y="1523701"/>
                    <a:pt x="2055252" y="1588205"/>
                  </a:cubicBezTo>
                  <a:cubicBezTo>
                    <a:pt x="2061602" y="1685790"/>
                    <a:pt x="2057792" y="1785028"/>
                    <a:pt x="2057792" y="1882612"/>
                  </a:cubicBezTo>
                  <a:cubicBezTo>
                    <a:pt x="2057792" y="1968619"/>
                    <a:pt x="2059062" y="2048009"/>
                    <a:pt x="2060332" y="2132013"/>
                  </a:cubicBezTo>
                  <a:cubicBezTo>
                    <a:pt x="2060332" y="2153603"/>
                    <a:pt x="2060332" y="2167573"/>
                    <a:pt x="2060332" y="2191703"/>
                  </a:cubicBezTo>
                  <a:cubicBezTo>
                    <a:pt x="2037472" y="2191703"/>
                    <a:pt x="2017152" y="2192973"/>
                    <a:pt x="1995706" y="2191703"/>
                  </a:cubicBezTo>
                  <a:cubicBezTo>
                    <a:pt x="1895264" y="2186623"/>
                    <a:pt x="1793276" y="2192973"/>
                    <a:pt x="1692833" y="2187893"/>
                  </a:cubicBezTo>
                  <a:cubicBezTo>
                    <a:pt x="1632567" y="2184083"/>
                    <a:pt x="1573847" y="2186623"/>
                    <a:pt x="1513581" y="2184083"/>
                  </a:cubicBezTo>
                  <a:cubicBezTo>
                    <a:pt x="1485766" y="2182813"/>
                    <a:pt x="1457951" y="2181543"/>
                    <a:pt x="1430136" y="2180273"/>
                  </a:cubicBezTo>
                  <a:cubicBezTo>
                    <a:pt x="1413138" y="2180273"/>
                    <a:pt x="1397686" y="2181543"/>
                    <a:pt x="1380688" y="2181543"/>
                  </a:cubicBezTo>
                  <a:cubicBezTo>
                    <a:pt x="1337420" y="2180273"/>
                    <a:pt x="1218434" y="2181543"/>
                    <a:pt x="1175166" y="2180273"/>
                  </a:cubicBezTo>
                  <a:cubicBezTo>
                    <a:pt x="1144261" y="2179003"/>
                    <a:pt x="526152" y="2187893"/>
                    <a:pt x="495246" y="2186623"/>
                  </a:cubicBezTo>
                  <a:cubicBezTo>
                    <a:pt x="487520" y="2186623"/>
                    <a:pt x="478248" y="2187893"/>
                    <a:pt x="470522" y="2187893"/>
                  </a:cubicBezTo>
                  <a:cubicBezTo>
                    <a:pt x="451978" y="2187893"/>
                    <a:pt x="434980" y="2189163"/>
                    <a:pt x="416437" y="2189163"/>
                  </a:cubicBezTo>
                  <a:cubicBezTo>
                    <a:pt x="370079" y="2189163"/>
                    <a:pt x="325266" y="2187893"/>
                    <a:pt x="278908" y="2186623"/>
                  </a:cubicBezTo>
                  <a:cubicBezTo>
                    <a:pt x="251093" y="2185353"/>
                    <a:pt x="223278" y="2184083"/>
                    <a:pt x="197008" y="2182813"/>
                  </a:cubicBezTo>
                  <a:cubicBezTo>
                    <a:pt x="147560" y="2181543"/>
                    <a:pt x="98111" y="2180273"/>
                    <a:pt x="48260" y="2180273"/>
                  </a:cubicBezTo>
                  <a:cubicBezTo>
                    <a:pt x="38100" y="2180273"/>
                    <a:pt x="29210" y="2180273"/>
                    <a:pt x="19050" y="2179003"/>
                  </a:cubicBezTo>
                  <a:cubicBezTo>
                    <a:pt x="10160" y="2177733"/>
                    <a:pt x="5080" y="2171383"/>
                    <a:pt x="7620" y="2162493"/>
                  </a:cubicBezTo>
                  <a:cubicBezTo>
                    <a:pt x="16510" y="2130708"/>
                    <a:pt x="12700" y="2089359"/>
                    <a:pt x="11430" y="2046356"/>
                  </a:cubicBezTo>
                  <a:cubicBezTo>
                    <a:pt x="10160" y="1958695"/>
                    <a:pt x="6350" y="1872689"/>
                    <a:pt x="7620" y="1785028"/>
                  </a:cubicBezTo>
                  <a:cubicBezTo>
                    <a:pt x="5080" y="1675866"/>
                    <a:pt x="0" y="324571"/>
                    <a:pt x="7620" y="213755"/>
                  </a:cubicBezTo>
                  <a:cubicBezTo>
                    <a:pt x="8890" y="192253"/>
                    <a:pt x="7620" y="169098"/>
                    <a:pt x="8890" y="147596"/>
                  </a:cubicBezTo>
                  <a:cubicBezTo>
                    <a:pt x="10160" y="112863"/>
                    <a:pt x="12700" y="748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479" y="30480"/>
                    <a:pt x="84204" y="29210"/>
                  </a:cubicBezTo>
                  <a:cubicBezTo>
                    <a:pt x="125926" y="25400"/>
                    <a:pt x="167648" y="22860"/>
                    <a:pt x="210916" y="20320"/>
                  </a:cubicBezTo>
                  <a:cubicBezTo>
                    <a:pt x="240276" y="17780"/>
                    <a:pt x="269636" y="16510"/>
                    <a:pt x="297451" y="13970"/>
                  </a:cubicBezTo>
                  <a:cubicBezTo>
                    <a:pt x="325266" y="11430"/>
                    <a:pt x="354626" y="8890"/>
                    <a:pt x="382441" y="8890"/>
                  </a:cubicBezTo>
                  <a:cubicBezTo>
                    <a:pt x="413347" y="7620"/>
                    <a:pt x="444252" y="10160"/>
                    <a:pt x="475158" y="8890"/>
                  </a:cubicBezTo>
                  <a:cubicBezTo>
                    <a:pt x="513789" y="8890"/>
                    <a:pt x="1213798" y="6350"/>
                    <a:pt x="1252430" y="5080"/>
                  </a:cubicBezTo>
                  <a:cubicBezTo>
                    <a:pt x="1289517" y="3810"/>
                    <a:pt x="1326603" y="2540"/>
                    <a:pt x="1365235" y="2540"/>
                  </a:cubicBezTo>
                  <a:cubicBezTo>
                    <a:pt x="1428591" y="1270"/>
                    <a:pt x="1490402" y="0"/>
                    <a:pt x="1553758" y="0"/>
                  </a:cubicBezTo>
                  <a:cubicBezTo>
                    <a:pt x="1580028" y="0"/>
                    <a:pt x="1607843" y="2540"/>
                    <a:pt x="1634112" y="2540"/>
                  </a:cubicBezTo>
                  <a:cubicBezTo>
                    <a:pt x="1706740" y="3810"/>
                    <a:pt x="1780913" y="5080"/>
                    <a:pt x="1853541" y="7620"/>
                  </a:cubicBezTo>
                  <a:cubicBezTo>
                    <a:pt x="1892173" y="8890"/>
                    <a:pt x="1930805" y="12700"/>
                    <a:pt x="1969437" y="16510"/>
                  </a:cubicBezTo>
                  <a:cubicBezTo>
                    <a:pt x="1978708" y="16510"/>
                    <a:pt x="1987980" y="16510"/>
                    <a:pt x="1995706" y="16510"/>
                  </a:cubicBezTo>
                  <a:cubicBezTo>
                    <a:pt x="2008262" y="17780"/>
                    <a:pt x="2017152" y="20320"/>
                    <a:pt x="2027312" y="21590"/>
                  </a:cubicBezTo>
                  <a:close/>
                  <a:moveTo>
                    <a:pt x="2037472" y="2175193"/>
                  </a:moveTo>
                  <a:cubicBezTo>
                    <a:pt x="2038742" y="2158683"/>
                    <a:pt x="2040012" y="2145983"/>
                    <a:pt x="2040012" y="2133283"/>
                  </a:cubicBezTo>
                  <a:cubicBezTo>
                    <a:pt x="2038742" y="2039740"/>
                    <a:pt x="2037472" y="1952079"/>
                    <a:pt x="2037472" y="1857803"/>
                  </a:cubicBezTo>
                  <a:cubicBezTo>
                    <a:pt x="2037472" y="1814800"/>
                    <a:pt x="2040012" y="1771796"/>
                    <a:pt x="2038742" y="1728793"/>
                  </a:cubicBezTo>
                  <a:cubicBezTo>
                    <a:pt x="2038742" y="1689098"/>
                    <a:pt x="2037472" y="1647748"/>
                    <a:pt x="2036202" y="1608053"/>
                  </a:cubicBezTo>
                  <a:cubicBezTo>
                    <a:pt x="2031122" y="1546856"/>
                    <a:pt x="2019692" y="279914"/>
                    <a:pt x="2019692" y="218717"/>
                  </a:cubicBezTo>
                  <a:cubicBezTo>
                    <a:pt x="2017152" y="167444"/>
                    <a:pt x="2014612" y="114517"/>
                    <a:pt x="2012072" y="63500"/>
                  </a:cubicBezTo>
                  <a:cubicBezTo>
                    <a:pt x="2010802" y="44450"/>
                    <a:pt x="2009532" y="43180"/>
                    <a:pt x="1991070" y="41910"/>
                  </a:cubicBezTo>
                  <a:cubicBezTo>
                    <a:pt x="1986435" y="41910"/>
                    <a:pt x="1983344" y="41910"/>
                    <a:pt x="1978708" y="40640"/>
                  </a:cubicBezTo>
                  <a:cubicBezTo>
                    <a:pt x="1940077" y="36830"/>
                    <a:pt x="1899899" y="31750"/>
                    <a:pt x="1861268" y="30480"/>
                  </a:cubicBezTo>
                  <a:cubicBezTo>
                    <a:pt x="1767006" y="26670"/>
                    <a:pt x="1671199" y="25400"/>
                    <a:pt x="1576937" y="22860"/>
                  </a:cubicBezTo>
                  <a:cubicBezTo>
                    <a:pt x="1563030" y="22860"/>
                    <a:pt x="1547577" y="22860"/>
                    <a:pt x="1533670" y="22860"/>
                  </a:cubicBezTo>
                  <a:cubicBezTo>
                    <a:pt x="1510491" y="22860"/>
                    <a:pt x="1487312" y="22860"/>
                    <a:pt x="1465678" y="22860"/>
                  </a:cubicBezTo>
                  <a:cubicBezTo>
                    <a:pt x="1416229" y="22860"/>
                    <a:pt x="1366780" y="22860"/>
                    <a:pt x="1318877" y="24130"/>
                  </a:cubicBezTo>
                  <a:cubicBezTo>
                    <a:pt x="1277154" y="25400"/>
                    <a:pt x="574055" y="29210"/>
                    <a:pt x="532333" y="29210"/>
                  </a:cubicBezTo>
                  <a:cubicBezTo>
                    <a:pt x="464341" y="29210"/>
                    <a:pt x="396349" y="26670"/>
                    <a:pt x="328357" y="33020"/>
                  </a:cubicBezTo>
                  <a:cubicBezTo>
                    <a:pt x="292815" y="36830"/>
                    <a:pt x="258819" y="36830"/>
                    <a:pt x="224823" y="38100"/>
                  </a:cubicBezTo>
                  <a:cubicBezTo>
                    <a:pt x="166103" y="41910"/>
                    <a:pt x="107383" y="45720"/>
                    <a:pt x="49530" y="50800"/>
                  </a:cubicBezTo>
                  <a:cubicBezTo>
                    <a:pt x="36830" y="50800"/>
                    <a:pt x="34290" y="53340"/>
                    <a:pt x="33020" y="69859"/>
                  </a:cubicBezTo>
                  <a:cubicBezTo>
                    <a:pt x="31750" y="99631"/>
                    <a:pt x="31750" y="129402"/>
                    <a:pt x="30480" y="159174"/>
                  </a:cubicBezTo>
                  <a:cubicBezTo>
                    <a:pt x="29210" y="208793"/>
                    <a:pt x="26670" y="256758"/>
                    <a:pt x="25400" y="306377"/>
                  </a:cubicBezTo>
                  <a:cubicBezTo>
                    <a:pt x="20320" y="359305"/>
                    <a:pt x="26670" y="1652710"/>
                    <a:pt x="29210" y="1705638"/>
                  </a:cubicBezTo>
                  <a:cubicBezTo>
                    <a:pt x="29210" y="1761872"/>
                    <a:pt x="29210" y="1819762"/>
                    <a:pt x="30480" y="1875997"/>
                  </a:cubicBezTo>
                  <a:cubicBezTo>
                    <a:pt x="30480" y="1917346"/>
                    <a:pt x="33020" y="1958695"/>
                    <a:pt x="33020" y="2000044"/>
                  </a:cubicBezTo>
                  <a:cubicBezTo>
                    <a:pt x="33020" y="2044702"/>
                    <a:pt x="33020" y="2089359"/>
                    <a:pt x="31750" y="2133283"/>
                  </a:cubicBezTo>
                  <a:cubicBezTo>
                    <a:pt x="31750" y="2137093"/>
                    <a:pt x="31750" y="2139633"/>
                    <a:pt x="31750" y="2143443"/>
                  </a:cubicBezTo>
                  <a:cubicBezTo>
                    <a:pt x="31750" y="2153603"/>
                    <a:pt x="35560" y="2157413"/>
                    <a:pt x="44450" y="2157413"/>
                  </a:cubicBezTo>
                  <a:cubicBezTo>
                    <a:pt x="62570" y="2157413"/>
                    <a:pt x="84204" y="2158683"/>
                    <a:pt x="104292" y="2158683"/>
                  </a:cubicBezTo>
                  <a:cubicBezTo>
                    <a:pt x="133652" y="2158683"/>
                    <a:pt x="164558" y="2156143"/>
                    <a:pt x="193918" y="2158683"/>
                  </a:cubicBezTo>
                  <a:cubicBezTo>
                    <a:pt x="241821" y="2162493"/>
                    <a:pt x="289725" y="2165033"/>
                    <a:pt x="337628" y="2163763"/>
                  </a:cubicBezTo>
                  <a:cubicBezTo>
                    <a:pt x="368534" y="2162493"/>
                    <a:pt x="397894" y="2165033"/>
                    <a:pt x="428799" y="2165033"/>
                  </a:cubicBezTo>
                  <a:cubicBezTo>
                    <a:pt x="473612" y="2165033"/>
                    <a:pt x="518425" y="2163763"/>
                    <a:pt x="563238" y="2165033"/>
                  </a:cubicBezTo>
                  <a:cubicBezTo>
                    <a:pt x="629685" y="2166303"/>
                    <a:pt x="1359054" y="2156143"/>
                    <a:pt x="1427046" y="2158683"/>
                  </a:cubicBezTo>
                  <a:cubicBezTo>
                    <a:pt x="1456406" y="2159953"/>
                    <a:pt x="1485766" y="2161223"/>
                    <a:pt x="1513581" y="2161223"/>
                  </a:cubicBezTo>
                  <a:cubicBezTo>
                    <a:pt x="1564575" y="2163763"/>
                    <a:pt x="1614024" y="2159953"/>
                    <a:pt x="1665018" y="2163763"/>
                  </a:cubicBezTo>
                  <a:cubicBezTo>
                    <a:pt x="1706740" y="2166303"/>
                    <a:pt x="1748463" y="2166303"/>
                    <a:pt x="1790185" y="2168843"/>
                  </a:cubicBezTo>
                  <a:cubicBezTo>
                    <a:pt x="1851996" y="2172653"/>
                    <a:pt x="1913807" y="2175193"/>
                    <a:pt x="1975618" y="2176463"/>
                  </a:cubicBezTo>
                  <a:cubicBezTo>
                    <a:pt x="1998797" y="2176463"/>
                    <a:pt x="2017152" y="2175193"/>
                    <a:pt x="2037472" y="2175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787338" y="1142972"/>
            <a:ext cx="1704433" cy="52682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41159" y="2265695"/>
            <a:ext cx="1469859" cy="134692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68127" y="8034573"/>
            <a:ext cx="1291173" cy="139517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2763" y="683882"/>
            <a:ext cx="2244649" cy="104070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85754" y="857220"/>
            <a:ext cx="5203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Игры на внимание</a:t>
            </a:r>
            <a:endParaRPr lang="ru-RU" sz="4800" dirty="0"/>
          </a:p>
        </p:txBody>
      </p:sp>
      <p:sp>
        <p:nvSpPr>
          <p:cNvPr id="43" name="Rectangle 5"/>
          <p:cNvSpPr txBox="1">
            <a:spLocks noChangeArrowheads="1"/>
          </p:cNvSpPr>
          <p:nvPr/>
        </p:nvSpPr>
        <p:spPr>
          <a:xfrm>
            <a:off x="2071638" y="2714608"/>
            <a:ext cx="6286544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Лабиринты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«Чем отличаются картинки?»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>
                <a:latin typeface="+mj-lt"/>
              </a:rPr>
              <a:t> </a:t>
            </a:r>
            <a:r>
              <a:rPr lang="ru-RU" sz="3000" dirty="0" smtClean="0">
                <a:latin typeface="+mj-lt"/>
              </a:rPr>
              <a:t>«Летает – не летает», </a:t>
            </a:r>
            <a:endParaRPr lang="ru-RU" sz="3000" dirty="0" smtClean="0">
              <a:latin typeface="+mj-lt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>
                <a:latin typeface="+mj-lt"/>
              </a:rPr>
              <a:t>«</a:t>
            </a:r>
            <a:r>
              <a:rPr lang="ru-RU" sz="3000" dirty="0" smtClean="0">
                <a:latin typeface="+mj-lt"/>
              </a:rPr>
              <a:t>Земля, вода, огонь, воздух», </a:t>
            </a:r>
            <a:endParaRPr lang="ru-RU" sz="3000" dirty="0" smtClean="0">
              <a:latin typeface="+mj-lt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>
                <a:latin typeface="+mj-lt"/>
              </a:rPr>
              <a:t>«</a:t>
            </a:r>
            <a:r>
              <a:rPr lang="ru-RU" sz="3000" dirty="0" smtClean="0">
                <a:latin typeface="+mj-lt"/>
              </a:rPr>
              <a:t>Запрещенное слово, движение</a:t>
            </a:r>
            <a:r>
              <a:rPr lang="ru-RU" sz="3000" dirty="0" smtClean="0">
                <a:latin typeface="+mj-lt"/>
              </a:rPr>
              <a:t>»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ru-RU" sz="2000" b="1" dirty="0" smtClean="0">
                <a:latin typeface="+mj-lt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Rectangle 37"/>
          <p:cNvSpPr txBox="1">
            <a:spLocks noChangeArrowheads="1"/>
          </p:cNvSpPr>
          <p:nvPr/>
        </p:nvSpPr>
        <p:spPr>
          <a:xfrm>
            <a:off x="5000596" y="3929054"/>
            <a:ext cx="4176742" cy="49530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572760" y="3286112"/>
            <a:ext cx="671510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Пример игры: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 </a:t>
            </a:r>
            <a:r>
              <a:rPr lang="ru-RU" sz="2800" b="1" dirty="0" smtClean="0"/>
              <a:t>«Догони и поймай букву»</a:t>
            </a:r>
            <a:r>
              <a:rPr lang="ru-RU" sz="2800" dirty="0" smtClean="0"/>
              <a:t> - подчёркивай определённые буквы: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ГОВОРИЛ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 МЫШК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 МЫШКЕ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– НЕ ЛЮБЛЮ ЧИТ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ТЬ Я КНИЖКИ!</a:t>
            </a:r>
            <a:endParaRPr lang="ru-RU" sz="2800" b="1" dirty="0" smtClean="0"/>
          </a:p>
        </p:txBody>
      </p:sp>
      <p:pic>
        <p:nvPicPr>
          <p:cNvPr id="46" name="Рисунок 45" descr="3 (2).png"/>
          <p:cNvPicPr>
            <a:picLocks noChangeAspect="1"/>
          </p:cNvPicPr>
          <p:nvPr/>
        </p:nvPicPr>
        <p:blipFill>
          <a:blip r:embed="rId10"/>
          <a:srcRect l="10947" t="5789" r="9171" b="8947"/>
          <a:stretch>
            <a:fillRect/>
          </a:stretch>
        </p:blipFill>
        <p:spPr>
          <a:xfrm>
            <a:off x="11930082" y="6072194"/>
            <a:ext cx="3857652" cy="2314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fferences23_page-0001.jpg"/>
          <p:cNvPicPr>
            <a:picLocks noChangeAspect="1"/>
          </p:cNvPicPr>
          <p:nvPr/>
        </p:nvPicPr>
        <p:blipFill>
          <a:blip r:embed="rId2"/>
          <a:srcRect l="17467" t="17986" r="15698" b="8402"/>
          <a:stretch>
            <a:fillRect/>
          </a:stretch>
        </p:blipFill>
        <p:spPr>
          <a:xfrm>
            <a:off x="5572100" y="1857352"/>
            <a:ext cx="4857784" cy="7572428"/>
          </a:xfrm>
          <a:prstGeom prst="rect">
            <a:avLst/>
          </a:prstGeom>
        </p:spPr>
      </p:pic>
      <p:pic>
        <p:nvPicPr>
          <p:cNvPr id="3" name="Рисунок 2" descr="Differences16_page-0001.jpg"/>
          <p:cNvPicPr>
            <a:picLocks noChangeAspect="1"/>
          </p:cNvPicPr>
          <p:nvPr/>
        </p:nvPicPr>
        <p:blipFill>
          <a:blip r:embed="rId3"/>
          <a:srcRect l="16386" t="17222" r="16778" b="9166"/>
          <a:stretch>
            <a:fillRect/>
          </a:stretch>
        </p:blipFill>
        <p:spPr>
          <a:xfrm>
            <a:off x="285688" y="1785914"/>
            <a:ext cx="4857784" cy="7572428"/>
          </a:xfrm>
          <a:prstGeom prst="rect">
            <a:avLst/>
          </a:prstGeom>
        </p:spPr>
      </p:pic>
      <p:pic>
        <p:nvPicPr>
          <p:cNvPr id="4" name="Рисунок 3" descr="Labyrinth23_page-0001.jpg"/>
          <p:cNvPicPr>
            <a:picLocks noChangeAspect="1"/>
          </p:cNvPicPr>
          <p:nvPr/>
        </p:nvPicPr>
        <p:blipFill>
          <a:blip r:embed="rId4"/>
          <a:srcRect l="12651" t="13194" r="11668" b="10416"/>
          <a:stretch>
            <a:fillRect/>
          </a:stretch>
        </p:blipFill>
        <p:spPr>
          <a:xfrm>
            <a:off x="11358578" y="1714476"/>
            <a:ext cx="5500726" cy="7858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72760" y="2285980"/>
            <a:ext cx="6858048" cy="74363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58776" y="2143104"/>
            <a:ext cx="1491168" cy="4988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48916">
            <a:off x="16236921" y="909698"/>
            <a:ext cx="1414035" cy="10540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85754" y="5072062"/>
            <a:ext cx="851164" cy="15709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238733" y="8497685"/>
            <a:ext cx="1327667" cy="13751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0754899" y="-421299"/>
            <a:ext cx="2125809" cy="17895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6216" y="714344"/>
            <a:ext cx="7114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Игры на зрительную память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930082" y="2928922"/>
            <a:ext cx="5143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75247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диагностики дома:</a:t>
            </a:r>
          </a:p>
          <a:p>
            <a:pPr lvl="0" eaLnBrk="0" hangingPunct="0">
              <a:tabLst>
                <a:tab pos="752475" algn="l"/>
              </a:tabLst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75247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запоминает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фигур, знаков, потом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вспоминает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среди других 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>
              <a:tabLst>
                <a:tab pos="752475" algn="l"/>
              </a:tabLs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75247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результатов:</a:t>
            </a:r>
          </a:p>
          <a:p>
            <a:pPr lvl="0" eaLnBrk="0" hangingPunct="0">
              <a:tabLst>
                <a:tab pos="752475" algn="l"/>
              </a:tabLs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7524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уровень – ребенок вспомнил и узнал 8 знаков и более, </a:t>
            </a:r>
          </a:p>
          <a:p>
            <a:pPr lvl="0" eaLnBrk="0" hangingPunct="0">
              <a:tabLst>
                <a:tab pos="7524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Средний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 5 до 7 фигур,  </a:t>
            </a:r>
          </a:p>
          <a:p>
            <a:pPr lvl="0" eaLnBrk="0" hangingPunct="0">
              <a:tabLst>
                <a:tab pos="7524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Низкий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4 знака и меньше.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24" y="2214542"/>
            <a:ext cx="742955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/>
              <a:t>Игра 1</a:t>
            </a:r>
            <a:endParaRPr lang="ru-RU" sz="2400" dirty="0" smtClean="0"/>
          </a:p>
          <a:p>
            <a:pPr algn="just"/>
            <a:r>
              <a:rPr lang="ru-RU" sz="2400" dirty="0" smtClean="0"/>
              <a:t>      Покажите ребенку 5—6 предметов, затем, когда ребенок отвернется или выйдет, разложите их в разных местах, доступных взору, чтобы он смог найти эти предметы. Игра может сопровождаться </a:t>
            </a:r>
            <a:r>
              <a:rPr lang="ru-RU" sz="2400" dirty="0" err="1" smtClean="0"/>
              <a:t>оречевлением</a:t>
            </a:r>
            <a:r>
              <a:rPr lang="ru-RU" sz="2400" dirty="0" smtClean="0"/>
              <a:t> ребенком своих действий («Я вижу...», «Я нашел...» и т. д.) или без него, что значительно труднее.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Игра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  Покажите ребенку 6—7 цветных карандашей (20 сек), убрав их, предложите ему перечислить карандаши в предъявленной ранее последовательности.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Игра 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  Предложите ребенку, посмотрев вокруг 15—20 секунд, найти предметы одного цвета (одной формы), назвать их. Играть можно как с одним ребенком, так и с группой детей (в данном случае выигрывает тот из детей, кто назовет последний предмет).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" name="Рисунок 17" descr="90580308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7126" y="142840"/>
            <a:ext cx="2588364" cy="23520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34" y="2214542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hangingPunct="0">
              <a:tabLst>
                <a:tab pos="752475" algn="l"/>
              </a:tabLst>
            </a:pP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Графический диктант».</a:t>
            </a:r>
          </a:p>
          <a:p>
            <a:pPr lvl="0" algn="just" eaLnBrk="0" hangingPunct="0">
              <a:tabLst>
                <a:tab pos="752475" algn="l"/>
              </a:tabLs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Ребенок рисует картинку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под диктовку на слух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hangingPunct="0">
              <a:tabLst>
                <a:tab pos="752475" algn="l"/>
              </a:tabLst>
            </a:pPr>
            <a:endParaRPr lang="ru-RU" sz="2400" b="1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752475" algn="l"/>
              </a:tabLst>
            </a:pP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Частые ошибки: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путают право - лево, не успевают за темпом диктовки, неправильно отсчитывают количество клеток, не видят границы клетки. </a:t>
            </a: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580" y="642906"/>
            <a:ext cx="1207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752475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пространственной ориентации, слуховое внимание, действия по правилу</a:t>
            </a:r>
          </a:p>
        </p:txBody>
      </p:sp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58" y="4786310"/>
            <a:ext cx="5405422" cy="4729744"/>
          </a:xfrm>
          <a:prstGeom prst="rect">
            <a:avLst/>
          </a:prstGeom>
        </p:spPr>
      </p:pic>
      <p:pic>
        <p:nvPicPr>
          <p:cNvPr id="6" name="Рисунок 5" descr="gra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44" y="2428856"/>
            <a:ext cx="5762612" cy="5042286"/>
          </a:xfrm>
          <a:prstGeom prst="rect">
            <a:avLst/>
          </a:prstGeom>
        </p:spPr>
      </p:pic>
      <p:pic>
        <p:nvPicPr>
          <p:cNvPr id="7" name="Рисунок 6" descr="v000027v-a5a9-290x2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30" y="5214938"/>
            <a:ext cx="3682540" cy="36952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596" y="857220"/>
            <a:ext cx="79549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Как подготовить ребенка к школе?</a:t>
            </a:r>
          </a:p>
          <a:p>
            <a:pPr algn="ctr"/>
            <a:r>
              <a:rPr lang="ru-RU" sz="4000" b="1" dirty="0" smtClean="0"/>
              <a:t> Небанальные рекомендации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52" y="2428856"/>
            <a:ext cx="2428892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Режим дня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18" y="2928922"/>
            <a:ext cx="3564181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Calibri"/>
                <a:cs typeface="Times New Roman"/>
              </a:rPr>
              <a:t>Тайм-менеджмент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16" y="3786178"/>
            <a:ext cx="3318537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Пробные занятия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16" y="8929714"/>
            <a:ext cx="9691243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Развитие внимания </a:t>
            </a: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и </a:t>
            </a: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умения </a:t>
            </a: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выполнять инструкции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15702" y="6357946"/>
            <a:ext cx="62682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Умение знакомиться и общаться</a:t>
            </a:r>
            <a:endParaRPr lang="ru-RU" sz="3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00" y="5214938"/>
            <a:ext cx="83724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Знание общих сведений о себе и своей семье</a:t>
            </a:r>
            <a:endParaRPr lang="ru-RU" sz="32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15306" y="7786706"/>
            <a:ext cx="40410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Умение рассказывать</a:t>
            </a:r>
            <a:endParaRPr lang="ru-RU" sz="3200" dirty="0">
              <a:latin typeface="+mj-lt"/>
            </a:endParaRPr>
          </a:p>
        </p:txBody>
      </p:sp>
      <p:pic>
        <p:nvPicPr>
          <p:cNvPr id="12" name="Рисунок 11" descr="free-png.ru-59.png"/>
          <p:cNvPicPr>
            <a:picLocks noChangeAspect="1"/>
          </p:cNvPicPr>
          <p:nvPr/>
        </p:nvPicPr>
        <p:blipFill>
          <a:blip r:embed="rId2"/>
          <a:srcRect l="74000" b="70366"/>
          <a:stretch>
            <a:fillRect/>
          </a:stretch>
        </p:blipFill>
        <p:spPr>
          <a:xfrm>
            <a:off x="15811516" y="285716"/>
            <a:ext cx="2476484" cy="23907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192" y="2571732"/>
            <a:ext cx="5572164" cy="404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+mj-lt"/>
                <a:ea typeface="Times New Roman"/>
                <a:cs typeface="Times New Roman"/>
              </a:rPr>
              <a:t>Режим дня</a:t>
            </a:r>
            <a:endParaRPr lang="ru-RU" sz="21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Чтобы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к началу учебного года войти в рабочий ритм, ложиться спать и вставать в одно и то же время стоит уже сейчас.</a:t>
            </a:r>
            <a:endParaRPr lang="ru-RU" sz="21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Ночной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сон первоклассника должен быть не менее 10 часов.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Полноценный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сон не только позволит ребенку просыпаться в хорошем настроении и лучше воспринимать информацию на уроках, но и поможет избежать утренней спешки и опозданий.</a:t>
            </a:r>
            <a:endParaRPr lang="ru-RU" sz="2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87206" y="642906"/>
            <a:ext cx="5786446" cy="1685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+mj-lt"/>
                <a:ea typeface="Times New Roman"/>
                <a:cs typeface="Times New Roman"/>
              </a:rPr>
              <a:t>Тайм-менеджмент</a:t>
            </a:r>
            <a:endParaRPr lang="ru-RU" sz="21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Обучайтесь вместе с ребенком организации времени: занятия, прогулки, дополнительные секции и т.д.</a:t>
            </a:r>
            <a:endParaRPr lang="ru-RU" sz="2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44198" y="6072194"/>
            <a:ext cx="5786446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+mj-lt"/>
                <a:ea typeface="Times New Roman"/>
                <a:cs typeface="Times New Roman"/>
              </a:rPr>
              <a:t>Пробные занятия</a:t>
            </a:r>
            <a:endParaRPr lang="ru-RU" sz="21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Попробуйте дополнительные занятия на подготовку к школе, где ребенок будет учиться сидеть за партой, высиживать урок и включаться в учебную деятельность</a:t>
            </a:r>
            <a:endParaRPr lang="ru-RU" sz="2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1058" y="3000360"/>
            <a:ext cx="9144000" cy="24286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+mj-lt"/>
                <a:ea typeface="Times New Roman"/>
                <a:cs typeface="Times New Roman"/>
              </a:rPr>
              <a:t>Умение знакомиться и общаться.</a:t>
            </a:r>
            <a:endParaRPr lang="ru-RU" sz="21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При вступлении в первый класс, ребенок будет погружен в новую социальную обстановку. Новые дети и страх перед знакомством могут вызывать у ребенка нежелание ходить в школу. Знает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ли ваш без пяти минут школьник правила успешного общения?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Как начать диалог с любым человеком? Что можно рассказать о себе собеседнику? </a:t>
            </a:r>
            <a:endParaRPr lang="ru-RU" sz="2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068" y="6858012"/>
            <a:ext cx="9144000" cy="2556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+mj-lt"/>
                <a:ea typeface="Times New Roman"/>
                <a:cs typeface="Times New Roman"/>
              </a:rPr>
              <a:t>Умение рассказывать.</a:t>
            </a:r>
            <a:endParaRPr lang="ru-RU" sz="21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Умение связно излагать мысли, отвечать на вопросы, пересказывать услышанное будет оценено и учителем, и новыми друзьями и очень облегчит ребенку учебу. </a:t>
            </a:r>
            <a:endParaRPr lang="ru-RU" sz="2100" dirty="0" smtClean="0"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Помогите вашему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ребенку овладеть этим навыком. Пусть он устроит вам мини-презентацию </a:t>
            </a:r>
            <a:r>
              <a:rPr lang="ru-RU" sz="2100" dirty="0" smtClean="0">
                <a:latin typeface="+mj-lt"/>
                <a:ea typeface="Times New Roman"/>
                <a:cs typeface="Times New Roman"/>
              </a:rPr>
              <a:t>дома (пение песен, сценки, стихи)</a:t>
            </a:r>
            <a:endParaRPr lang="ru-RU" sz="2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696" y="642906"/>
            <a:ext cx="9144000" cy="1365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+mj-lt"/>
                <a:ea typeface="Calibri"/>
                <a:cs typeface="Times New Roman"/>
              </a:rPr>
              <a:t>Общие сведения о себе и семье</a:t>
            </a:r>
            <a:endParaRPr lang="ru-RU" sz="21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+mj-lt"/>
                <a:ea typeface="Times New Roman"/>
                <a:cs typeface="Times New Roman"/>
              </a:rPr>
              <a:t>Ваш ребенок должен знать, как можно связаться с вами, как попросить о помощи, знать,  как добраться до дома и район школы .</a:t>
            </a:r>
            <a:endParaRPr lang="ru-RU" sz="2100" dirty="0"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4332" y="3786178"/>
            <a:ext cx="2443668" cy="155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5786442"/>
            <a:ext cx="2244649" cy="1040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01850" y="1214410"/>
            <a:ext cx="1556489" cy="1681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1243" y="2191436"/>
            <a:ext cx="1845984" cy="1809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48932" y="7286640"/>
            <a:ext cx="2339068" cy="233906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500398" y="3357550"/>
            <a:ext cx="11930146" cy="60007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сделать ребенку за день: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Пальчиковая гимнастика (перед завтраком выполнить 5 упражнений для пальцев рук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Полезное дело (перед обедом вынести мусор, помыть и порезать овощи для салата, протереть пыль, собрать игрушки, вымыть обувь после прогулки)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Подружиться с пространством «Право-Лево» (если ребенок путает право-лево, придумать метку на левую руку (часики, браслетик и т.д.)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Познать (понаблюдать, поинтересоваться, посмотреть, посетить музей, театр и т.д.)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Послушать, как мама читает (каждый день перед сном читайте ребенку хорошую детскую литературу. Достаточно 15-20 мин.)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02" y="1142972"/>
            <a:ext cx="83921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Правило 5 П, чтобы учиться на </a:t>
            </a:r>
            <a:r>
              <a:rPr lang="ru-RU" sz="4400" b="1" dirty="0" smtClean="0"/>
              <a:t>5+</a:t>
            </a:r>
            <a:endParaRPr lang="ru-RU" sz="4400" b="1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358314" y="2000228"/>
            <a:ext cx="1035797" cy="1937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537914" y="1433797"/>
            <a:ext cx="13212172" cy="7419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4640" y="2309702"/>
            <a:ext cx="10318721" cy="5667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69797" y="1184092"/>
            <a:ext cx="1327667" cy="1375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16404" y="7812503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518250">
            <a:off x="16170753" y="7723894"/>
            <a:ext cx="1112150" cy="14358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48809" y="900860"/>
            <a:ext cx="1104514" cy="1485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4910" y="4357682"/>
            <a:ext cx="7921515" cy="1672984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a typeface="Times New Roman"/>
              </a:rPr>
              <a:t>Ответы на ваши вопросы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0068" y="2214542"/>
            <a:ext cx="5643602" cy="76641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72760" y="2285980"/>
            <a:ext cx="5475872" cy="74363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58776" y="2143104"/>
            <a:ext cx="1491168" cy="4988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71770" y="2143104"/>
            <a:ext cx="1312798" cy="4988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48916">
            <a:off x="16236921" y="909698"/>
            <a:ext cx="1414035" cy="10540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73553" y="582775"/>
            <a:ext cx="851164" cy="15709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238733" y="8497685"/>
            <a:ext cx="1327667" cy="13751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0754899" y="-421299"/>
            <a:ext cx="2125809" cy="17895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43538" y="571468"/>
            <a:ext cx="395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План семинара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28762" y="2928922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a typeface="Times New Roman"/>
              </a:rPr>
              <a:t>Вопросы, которые беспокоят </a:t>
            </a:r>
            <a:endParaRPr lang="ru-RU" sz="2800" b="1" dirty="0" smtClean="0">
              <a:ea typeface="Times New Roman"/>
            </a:endParaRPr>
          </a:p>
          <a:p>
            <a:pPr algn="just"/>
            <a:r>
              <a:rPr lang="ru-RU" sz="2800" b="1" dirty="0" smtClean="0">
                <a:ea typeface="Times New Roman"/>
              </a:rPr>
              <a:t>родителей будущих</a:t>
            </a:r>
          </a:p>
          <a:p>
            <a:pPr algn="just"/>
            <a:r>
              <a:rPr lang="ru-RU" sz="2800" b="1" dirty="0" smtClean="0">
                <a:ea typeface="Times New Roman"/>
              </a:rPr>
              <a:t> </a:t>
            </a:r>
            <a:r>
              <a:rPr lang="ru-RU" sz="2800" b="1" dirty="0" smtClean="0">
                <a:ea typeface="Times New Roman"/>
              </a:rPr>
              <a:t>первоклассников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0200" y="4786310"/>
            <a:ext cx="44158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Как понять</a:t>
            </a:r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,</a:t>
            </a:r>
          </a:p>
          <a:p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что ребенок еще не готов?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38" y="6286508"/>
            <a:ext cx="3055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Что исследует </a:t>
            </a:r>
            <a:endParaRPr lang="ru-RU" sz="2800" b="1" dirty="0" smtClean="0"/>
          </a:p>
          <a:p>
            <a:r>
              <a:rPr lang="ru-RU" sz="2800" b="1" dirty="0" smtClean="0"/>
              <a:t>педагог-психолог</a:t>
            </a:r>
            <a:r>
              <a:rPr lang="ru-RU" sz="2800" b="1" dirty="0" smtClean="0"/>
              <a:t>?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076" y="7858144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Пример из жизни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14514" y="8786838"/>
            <a:ext cx="273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Произвольность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858644" y="2928922"/>
            <a:ext cx="311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Игры на внимание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930082" y="3643302"/>
            <a:ext cx="33922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/>
              <a:t>Игры на зрительную</a:t>
            </a:r>
          </a:p>
          <a:p>
            <a:pPr algn="just"/>
            <a:r>
              <a:rPr lang="ru-RU" sz="2800" b="1" dirty="0" smtClean="0"/>
              <a:t> память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930082" y="4714872"/>
            <a:ext cx="32748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пространственной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ориентации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001520" y="6357946"/>
            <a:ext cx="26262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Небанальные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рекомендации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001520" y="7572392"/>
            <a:ext cx="33893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800" b="1" dirty="0" smtClean="0"/>
              <a:t>Правило 5 П</a:t>
            </a:r>
            <a:r>
              <a:rPr lang="ru-RU" sz="2800" b="1" dirty="0" smtClean="0"/>
              <a:t>,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800" b="1" dirty="0" smtClean="0"/>
              <a:t> </a:t>
            </a:r>
            <a:r>
              <a:rPr lang="ru-RU" sz="2800" b="1" dirty="0" smtClean="0"/>
              <a:t>чтобы учиться на </a:t>
            </a:r>
            <a:r>
              <a:rPr lang="ru-RU" sz="2800" b="1" dirty="0" smtClean="0"/>
              <a:t>5+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644330" y="8786838"/>
            <a:ext cx="4265835" cy="595766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Ответы на ваши вопросы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9264" y="282962"/>
            <a:ext cx="12961440" cy="1519095"/>
          </a:xfrm>
          <a:prstGeom prst="rect">
            <a:avLst/>
          </a:prstGeom>
        </p:spPr>
        <p:txBody>
          <a:bodyPr wrap="square" lIns="163283" tIns="81642" rIns="163283" bIns="81642">
            <a:spAutoFit/>
          </a:bodyPr>
          <a:lstStyle/>
          <a:p>
            <a:pPr algn="ctr"/>
            <a:r>
              <a:rPr lang="ru-RU" sz="4400" b="1" dirty="0" smtClean="0">
                <a:ea typeface="Times New Roman"/>
              </a:rPr>
              <a:t>Вопросы, которые </a:t>
            </a:r>
            <a:r>
              <a:rPr lang="ru-RU" sz="4400" b="1" dirty="0">
                <a:ea typeface="Times New Roman"/>
              </a:rPr>
              <a:t>беспокоят родителей будущих первоклассников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57588" y="8036740"/>
            <a:ext cx="10974208" cy="1789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 smtClean="0">
                <a:ea typeface="Times New Roman"/>
                <a:cs typeface="Times New Roman"/>
              </a:rPr>
              <a:t>Как помочь маленькому школьнику, когда он столкнется с первыми школьными трудностями? </a:t>
            </a:r>
            <a:endParaRPr lang="ru-RU" sz="3200" b="1" dirty="0">
              <a:ea typeface="Calibri"/>
              <a:cs typeface="Times New Roman"/>
            </a:endParaRPr>
          </a:p>
          <a:p>
            <a:pPr algn="ctr"/>
            <a:r>
              <a:rPr lang="ru-RU" sz="3200" dirty="0" smtClean="0">
                <a:effectLst/>
                <a:ea typeface="Times New Roman"/>
              </a:rPr>
              <a:t>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65" y="3000361"/>
            <a:ext cx="10316942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 smtClean="0">
                <a:ea typeface="Times New Roman"/>
                <a:cs typeface="Times New Roman"/>
              </a:rPr>
              <a:t>В каком возрасте лучше начать систематическое школьное обучение? </a:t>
            </a:r>
            <a:endParaRPr lang="ru-RU" sz="3200" b="1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637" y="6000757"/>
            <a:ext cx="6863554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По какой программе лучше обучать ребенка?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08" y="5357814"/>
            <a:ext cx="4896544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>
                <a:ea typeface="Times New Roman"/>
                <a:cs typeface="Times New Roman"/>
              </a:rPr>
              <a:t>Справиться ли он со школьной нагрузкой?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16" y="2678889"/>
            <a:ext cx="5616624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>
                <a:ea typeface="Times New Roman"/>
                <a:cs typeface="Times New Roman"/>
              </a:rPr>
              <a:t>Как эффективно подготовить ребенка к школе?</a:t>
            </a:r>
          </a:p>
        </p:txBody>
      </p:sp>
    </p:spTree>
    <p:extLst>
      <p:ext uri="{BB962C8B-B14F-4D97-AF65-F5344CB8AC3E}">
        <p14:creationId xmlns:p14="http://schemas.microsoft.com/office/powerpoint/2010/main" xmlns="" val="13229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46783" y="917282"/>
            <a:ext cx="1035797" cy="193771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58314" y="1071534"/>
            <a:ext cx="8564695" cy="85959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532943" y="8358310"/>
            <a:ext cx="2244649" cy="1040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011542">
            <a:off x="905512" y="854563"/>
            <a:ext cx="1419249" cy="138570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216536">
            <a:off x="9955585" y="2863918"/>
            <a:ext cx="612321" cy="61232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DF7"/>
            </a:solidFill>
          </p:spPr>
        </p:sp>
      </p:grpSp>
      <p:grpSp>
        <p:nvGrpSpPr>
          <p:cNvPr id="8" name="Group 8"/>
          <p:cNvGrpSpPr/>
          <p:nvPr/>
        </p:nvGrpSpPr>
        <p:grpSpPr>
          <a:xfrm rot="-216536">
            <a:off x="9955585" y="3902487"/>
            <a:ext cx="612321" cy="61232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FA7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216536">
            <a:off x="9955585" y="4945678"/>
            <a:ext cx="612321" cy="61232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5F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16536">
            <a:off x="9955585" y="5986358"/>
            <a:ext cx="612321" cy="61232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216536">
            <a:off x="9955585" y="7029549"/>
            <a:ext cx="612321" cy="61232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724640" y="2535378"/>
            <a:ext cx="1861256" cy="172250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216536">
            <a:off x="9983523" y="2903418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 rot="-216536">
            <a:off x="9983523" y="3941986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 rot="-216536">
            <a:off x="9983523" y="4985178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 rot="-216536">
            <a:off x="9983523" y="6025857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 rot="-216536">
            <a:off x="9983523" y="7069049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15636" y="1500162"/>
            <a:ext cx="6572296" cy="681285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Не подготовленный к школе ребёнок не может сосредоточиться на уроке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Часто отвлекается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Теряет нить объяснения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Не в состоянии включиться в общий ритм работы класса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Тяготеет к шаблонным действиям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Ждёт пошагового контроля за своими действиями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Сам выстроить план выполнения задания не может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Не стремится добиться результата, как следствия проб и ошибок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Теряется, когда нужно проявить </a:t>
            </a:r>
            <a:r>
              <a:rPr lang="ru-RU" sz="2400" dirty="0" smtClean="0">
                <a:latin typeface="+mj-lt"/>
              </a:rPr>
              <a:t>инициативу</a:t>
            </a:r>
            <a:endParaRPr lang="ru-RU" sz="2400" dirty="0" smtClean="0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64" y="2571732"/>
            <a:ext cx="8952439" cy="78043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a typeface="Times New Roman"/>
              </a:rPr>
              <a:t>Как понять, что ребенок еще не готов?</a:t>
            </a:r>
            <a:endParaRPr lang="ru-RU" sz="4000" dirty="0"/>
          </a:p>
        </p:txBody>
      </p:sp>
      <p:pic>
        <p:nvPicPr>
          <p:cNvPr id="24" name="Рисунок 23" descr="22d00d23b412954ac53197958356972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0332" y="4000492"/>
            <a:ext cx="3889381" cy="5600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205" y="2710815"/>
            <a:ext cx="3513214" cy="2286816"/>
            <a:chOff x="0" y="0"/>
            <a:chExt cx="1148109" cy="74732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155112" y="3205373"/>
            <a:ext cx="2595402" cy="1297701"/>
            <a:chOff x="0" y="0"/>
            <a:chExt cx="3460536" cy="173026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CED0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225087" y="781949"/>
                <a:ext cx="1179115" cy="496102"/>
              </a:xfrm>
              <a:custGeom>
                <a:avLst/>
                <a:gdLst/>
                <a:ahLst/>
                <a:cxnLst/>
                <a:rect l="l" t="t" r="r" b="b"/>
                <a:pathLst>
                  <a:path w="1179115" h="496102">
                    <a:moveTo>
                      <a:pt x="1084506" y="240380"/>
                    </a:moveTo>
                    <a:cubicBezTo>
                      <a:pt x="1127810" y="254375"/>
                      <a:pt x="1160316" y="290469"/>
                      <a:pt x="1169715" y="334996"/>
                    </a:cubicBezTo>
                    <a:cubicBezTo>
                      <a:pt x="1179115" y="379523"/>
                      <a:pt x="1163972" y="425676"/>
                      <a:pt x="1130019" y="455979"/>
                    </a:cubicBezTo>
                    <a:cubicBezTo>
                      <a:pt x="1096067" y="486282"/>
                      <a:pt x="1048496" y="496102"/>
                      <a:pt x="1005320" y="481722"/>
                    </a:cubicBezTo>
                    <a:lnTo>
                      <a:pt x="18922" y="51145"/>
                    </a:lnTo>
                    <a:cubicBezTo>
                      <a:pt x="10261" y="48346"/>
                      <a:pt x="3760" y="41127"/>
                      <a:pt x="1880" y="32221"/>
                    </a:cubicBezTo>
                    <a:cubicBezTo>
                      <a:pt x="0" y="23316"/>
                      <a:pt x="3029" y="14085"/>
                      <a:pt x="9819" y="8025"/>
                    </a:cubicBezTo>
                    <a:cubicBezTo>
                      <a:pt x="16610" y="1964"/>
                      <a:pt x="26124" y="0"/>
                      <a:pt x="34759" y="2876"/>
                    </a:cubicBezTo>
                    <a:lnTo>
                      <a:pt x="1084506" y="24038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5938760" y="2710815"/>
            <a:ext cx="3513214" cy="2286816"/>
            <a:chOff x="0" y="0"/>
            <a:chExt cx="1148109" cy="747326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397667" y="3205373"/>
            <a:ext cx="2595402" cy="1297701"/>
            <a:chOff x="0" y="0"/>
            <a:chExt cx="3460536" cy="1730268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D0EBC8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14420" y="493680"/>
                <a:ext cx="987532" cy="784345"/>
              </a:xfrm>
              <a:custGeom>
                <a:avLst/>
                <a:gdLst/>
                <a:ahLst/>
                <a:cxnLst/>
                <a:rect l="l" t="t" r="r" b="b"/>
                <a:pathLst>
                  <a:path w="987532" h="784345">
                    <a:moveTo>
                      <a:pt x="931813" y="547745"/>
                    </a:moveTo>
                    <a:cubicBezTo>
                      <a:pt x="968333" y="574899"/>
                      <a:pt x="987532" y="619517"/>
                      <a:pt x="982141" y="664705"/>
                    </a:cubicBezTo>
                    <a:cubicBezTo>
                      <a:pt x="976750" y="709893"/>
                      <a:pt x="947593" y="748743"/>
                      <a:pt x="905711" y="766544"/>
                    </a:cubicBezTo>
                    <a:cubicBezTo>
                      <a:pt x="863828" y="784344"/>
                      <a:pt x="815622" y="778375"/>
                      <a:pt x="779347" y="750895"/>
                    </a:cubicBezTo>
                    <a:lnTo>
                      <a:pt x="11143" y="47319"/>
                    </a:lnTo>
                    <a:cubicBezTo>
                      <a:pt x="3840" y="41889"/>
                      <a:pt x="0" y="32965"/>
                      <a:pt x="1078" y="23927"/>
                    </a:cubicBezTo>
                    <a:cubicBezTo>
                      <a:pt x="2156" y="14890"/>
                      <a:pt x="7987" y="7120"/>
                      <a:pt x="16364" y="3560"/>
                    </a:cubicBezTo>
                    <a:cubicBezTo>
                      <a:pt x="24741" y="0"/>
                      <a:pt x="34382" y="1193"/>
                      <a:pt x="41637" y="6689"/>
                    </a:cubicBezTo>
                    <a:lnTo>
                      <a:pt x="931813" y="547745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696205" y="6453324"/>
            <a:ext cx="3513214" cy="2286816"/>
            <a:chOff x="0" y="0"/>
            <a:chExt cx="1148109" cy="747326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155112" y="6947881"/>
            <a:ext cx="2595402" cy="1297701"/>
            <a:chOff x="0" y="0"/>
            <a:chExt cx="3460536" cy="1730268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FFF5AC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136281" y="229925"/>
                <a:ext cx="629868" cy="1042234"/>
              </a:xfrm>
              <a:custGeom>
                <a:avLst/>
                <a:gdLst/>
                <a:ahLst/>
                <a:cxnLst/>
                <a:rect l="l" t="t" r="r" b="b"/>
                <a:pathLst>
                  <a:path w="629868" h="1042234">
                    <a:moveTo>
                      <a:pt x="245976" y="972466"/>
                    </a:moveTo>
                    <a:cubicBezTo>
                      <a:pt x="224875" y="1012787"/>
                      <a:pt x="183812" y="1038734"/>
                      <a:pt x="138337" y="1040484"/>
                    </a:cubicBezTo>
                    <a:cubicBezTo>
                      <a:pt x="92862" y="1042234"/>
                      <a:pt x="49927" y="1019519"/>
                      <a:pt x="25789" y="980939"/>
                    </a:cubicBezTo>
                    <a:cubicBezTo>
                      <a:pt x="1651" y="942360"/>
                      <a:pt x="0" y="893814"/>
                      <a:pt x="21462" y="853684"/>
                    </a:cubicBezTo>
                    <a:lnTo>
                      <a:pt x="580673" y="13954"/>
                    </a:lnTo>
                    <a:cubicBezTo>
                      <a:pt x="584893" y="5890"/>
                      <a:pt x="593106" y="700"/>
                      <a:pt x="602201" y="350"/>
                    </a:cubicBezTo>
                    <a:cubicBezTo>
                      <a:pt x="611296" y="0"/>
                      <a:pt x="619883" y="4544"/>
                      <a:pt x="624711" y="12259"/>
                    </a:cubicBezTo>
                    <a:cubicBezTo>
                      <a:pt x="629538" y="19975"/>
                      <a:pt x="629869" y="29685"/>
                      <a:pt x="625576" y="37711"/>
                    </a:cubicBezTo>
                    <a:lnTo>
                      <a:pt x="245976" y="972466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5938760" y="6453324"/>
            <a:ext cx="3513214" cy="2286816"/>
            <a:chOff x="0" y="0"/>
            <a:chExt cx="1148109" cy="747326"/>
          </a:xfrm>
        </p:grpSpPr>
        <p:sp>
          <p:nvSpPr>
            <p:cNvPr id="24" name="Freeform 24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416717" y="6821853"/>
            <a:ext cx="2595402" cy="1297701"/>
            <a:chOff x="0" y="0"/>
            <a:chExt cx="3460536" cy="1730268"/>
          </a:xfrm>
        </p:grpSpPr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FED7FE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1138213" y="689567"/>
                <a:ext cx="1129067" cy="588198"/>
              </a:xfrm>
              <a:custGeom>
                <a:avLst/>
                <a:gdLst/>
                <a:ahLst/>
                <a:cxnLst/>
                <a:rect l="l" t="t" r="r" b="b"/>
                <a:pathLst>
                  <a:path w="1129067" h="588198">
                    <a:moveTo>
                      <a:pt x="182862" y="569710"/>
                    </a:moveTo>
                    <a:cubicBezTo>
                      <a:pt x="141278" y="588198"/>
                      <a:pt x="92981" y="583023"/>
                      <a:pt x="56258" y="556145"/>
                    </a:cubicBezTo>
                    <a:cubicBezTo>
                      <a:pt x="19534" y="529267"/>
                      <a:pt x="0" y="484794"/>
                      <a:pt x="5050" y="439567"/>
                    </a:cubicBezTo>
                    <a:cubicBezTo>
                      <a:pt x="10101" y="394340"/>
                      <a:pt x="38964" y="355271"/>
                      <a:pt x="80712" y="337156"/>
                    </a:cubicBezTo>
                    <a:lnTo>
                      <a:pt x="1092494" y="3698"/>
                    </a:lnTo>
                    <a:cubicBezTo>
                      <a:pt x="1100811" y="0"/>
                      <a:pt x="1110470" y="1035"/>
                      <a:pt x="1117815" y="6411"/>
                    </a:cubicBezTo>
                    <a:cubicBezTo>
                      <a:pt x="1125160" y="11786"/>
                      <a:pt x="1129067" y="20681"/>
                      <a:pt x="1128057" y="29726"/>
                    </a:cubicBezTo>
                    <a:cubicBezTo>
                      <a:pt x="1127046" y="38772"/>
                      <a:pt x="1121274" y="46585"/>
                      <a:pt x="1112924" y="50209"/>
                    </a:cubicBezTo>
                    <a:lnTo>
                      <a:pt x="182862" y="56971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858380" y="1428724"/>
            <a:ext cx="7538714" cy="7735131"/>
            <a:chOff x="0" y="0"/>
            <a:chExt cx="2055252" cy="2194243"/>
          </a:xfrm>
        </p:grpSpPr>
        <p:sp>
          <p:nvSpPr>
            <p:cNvPr id="31" name="Freeform 31"/>
            <p:cNvSpPr/>
            <p:nvPr/>
          </p:nvSpPr>
          <p:spPr>
            <a:xfrm>
              <a:off x="10160" y="16510"/>
              <a:ext cx="2032392" cy="2166303"/>
            </a:xfrm>
            <a:custGeom>
              <a:avLst/>
              <a:gdLst/>
              <a:ahLst/>
              <a:cxnLst/>
              <a:rect l="l" t="t" r="r" b="b"/>
              <a:pathLst>
                <a:path w="2032392" h="2166303">
                  <a:moveTo>
                    <a:pt x="2032392" y="2166303"/>
                  </a:moveTo>
                  <a:lnTo>
                    <a:pt x="0" y="2158683"/>
                  </a:lnTo>
                  <a:lnTo>
                    <a:pt x="0" y="764557"/>
                  </a:lnTo>
                  <a:lnTo>
                    <a:pt x="17780" y="19050"/>
                  </a:lnTo>
                  <a:lnTo>
                    <a:pt x="1011305" y="0"/>
                  </a:lnTo>
                  <a:lnTo>
                    <a:pt x="20133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-3810" y="0"/>
              <a:ext cx="2061602" cy="2192973"/>
            </a:xfrm>
            <a:custGeom>
              <a:avLst/>
              <a:gdLst/>
              <a:ahLst/>
              <a:cxnLst/>
              <a:rect l="l" t="t" r="r" b="b"/>
              <a:pathLst>
                <a:path w="2061602" h="2192973">
                  <a:moveTo>
                    <a:pt x="2027312" y="21590"/>
                  </a:moveTo>
                  <a:cubicBezTo>
                    <a:pt x="2028582" y="34290"/>
                    <a:pt x="2028582" y="44450"/>
                    <a:pt x="2029852" y="54610"/>
                  </a:cubicBezTo>
                  <a:cubicBezTo>
                    <a:pt x="2032392" y="96323"/>
                    <a:pt x="2033662" y="142634"/>
                    <a:pt x="2036202" y="187291"/>
                  </a:cubicBezTo>
                  <a:cubicBezTo>
                    <a:pt x="2036202" y="251796"/>
                    <a:pt x="2048902" y="1523701"/>
                    <a:pt x="2055252" y="1588205"/>
                  </a:cubicBezTo>
                  <a:cubicBezTo>
                    <a:pt x="2061602" y="1685790"/>
                    <a:pt x="2057792" y="1785028"/>
                    <a:pt x="2057792" y="1882612"/>
                  </a:cubicBezTo>
                  <a:cubicBezTo>
                    <a:pt x="2057792" y="1968619"/>
                    <a:pt x="2059062" y="2048009"/>
                    <a:pt x="2060332" y="2132013"/>
                  </a:cubicBezTo>
                  <a:cubicBezTo>
                    <a:pt x="2060332" y="2153603"/>
                    <a:pt x="2060332" y="2167573"/>
                    <a:pt x="2060332" y="2191703"/>
                  </a:cubicBezTo>
                  <a:cubicBezTo>
                    <a:pt x="2037472" y="2191703"/>
                    <a:pt x="2017152" y="2192973"/>
                    <a:pt x="1995706" y="2191703"/>
                  </a:cubicBezTo>
                  <a:cubicBezTo>
                    <a:pt x="1895264" y="2186623"/>
                    <a:pt x="1793276" y="2192973"/>
                    <a:pt x="1692833" y="2187893"/>
                  </a:cubicBezTo>
                  <a:cubicBezTo>
                    <a:pt x="1632567" y="2184083"/>
                    <a:pt x="1573847" y="2186623"/>
                    <a:pt x="1513581" y="2184083"/>
                  </a:cubicBezTo>
                  <a:cubicBezTo>
                    <a:pt x="1485766" y="2182813"/>
                    <a:pt x="1457951" y="2181543"/>
                    <a:pt x="1430136" y="2180273"/>
                  </a:cubicBezTo>
                  <a:cubicBezTo>
                    <a:pt x="1413138" y="2180273"/>
                    <a:pt x="1397686" y="2181543"/>
                    <a:pt x="1380688" y="2181543"/>
                  </a:cubicBezTo>
                  <a:cubicBezTo>
                    <a:pt x="1337420" y="2180273"/>
                    <a:pt x="1218434" y="2181543"/>
                    <a:pt x="1175166" y="2180273"/>
                  </a:cubicBezTo>
                  <a:cubicBezTo>
                    <a:pt x="1144261" y="2179003"/>
                    <a:pt x="526152" y="2187893"/>
                    <a:pt x="495246" y="2186623"/>
                  </a:cubicBezTo>
                  <a:cubicBezTo>
                    <a:pt x="487520" y="2186623"/>
                    <a:pt x="478248" y="2187893"/>
                    <a:pt x="470522" y="2187893"/>
                  </a:cubicBezTo>
                  <a:cubicBezTo>
                    <a:pt x="451978" y="2187893"/>
                    <a:pt x="434980" y="2189163"/>
                    <a:pt x="416437" y="2189163"/>
                  </a:cubicBezTo>
                  <a:cubicBezTo>
                    <a:pt x="370079" y="2189163"/>
                    <a:pt x="325266" y="2187893"/>
                    <a:pt x="278908" y="2186623"/>
                  </a:cubicBezTo>
                  <a:cubicBezTo>
                    <a:pt x="251093" y="2185353"/>
                    <a:pt x="223278" y="2184083"/>
                    <a:pt x="197008" y="2182813"/>
                  </a:cubicBezTo>
                  <a:cubicBezTo>
                    <a:pt x="147560" y="2181543"/>
                    <a:pt x="98111" y="2180273"/>
                    <a:pt x="48260" y="2180273"/>
                  </a:cubicBezTo>
                  <a:cubicBezTo>
                    <a:pt x="38100" y="2180273"/>
                    <a:pt x="29210" y="2180273"/>
                    <a:pt x="19050" y="2179003"/>
                  </a:cubicBezTo>
                  <a:cubicBezTo>
                    <a:pt x="10160" y="2177733"/>
                    <a:pt x="5080" y="2171383"/>
                    <a:pt x="7620" y="2162493"/>
                  </a:cubicBezTo>
                  <a:cubicBezTo>
                    <a:pt x="16510" y="2130708"/>
                    <a:pt x="12700" y="2089359"/>
                    <a:pt x="11430" y="2046356"/>
                  </a:cubicBezTo>
                  <a:cubicBezTo>
                    <a:pt x="10160" y="1958695"/>
                    <a:pt x="6350" y="1872689"/>
                    <a:pt x="7620" y="1785028"/>
                  </a:cubicBezTo>
                  <a:cubicBezTo>
                    <a:pt x="5080" y="1675866"/>
                    <a:pt x="0" y="324571"/>
                    <a:pt x="7620" y="213755"/>
                  </a:cubicBezTo>
                  <a:cubicBezTo>
                    <a:pt x="8890" y="192253"/>
                    <a:pt x="7620" y="169098"/>
                    <a:pt x="8890" y="147596"/>
                  </a:cubicBezTo>
                  <a:cubicBezTo>
                    <a:pt x="10160" y="112863"/>
                    <a:pt x="12700" y="748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479" y="30480"/>
                    <a:pt x="84204" y="29210"/>
                  </a:cubicBezTo>
                  <a:cubicBezTo>
                    <a:pt x="125926" y="25400"/>
                    <a:pt x="167648" y="22860"/>
                    <a:pt x="210916" y="20320"/>
                  </a:cubicBezTo>
                  <a:cubicBezTo>
                    <a:pt x="240276" y="17780"/>
                    <a:pt x="269636" y="16510"/>
                    <a:pt x="297451" y="13970"/>
                  </a:cubicBezTo>
                  <a:cubicBezTo>
                    <a:pt x="325266" y="11430"/>
                    <a:pt x="354626" y="8890"/>
                    <a:pt x="382441" y="8890"/>
                  </a:cubicBezTo>
                  <a:cubicBezTo>
                    <a:pt x="413347" y="7620"/>
                    <a:pt x="444252" y="10160"/>
                    <a:pt x="475158" y="8890"/>
                  </a:cubicBezTo>
                  <a:cubicBezTo>
                    <a:pt x="513789" y="8890"/>
                    <a:pt x="1213798" y="6350"/>
                    <a:pt x="1252430" y="5080"/>
                  </a:cubicBezTo>
                  <a:cubicBezTo>
                    <a:pt x="1289517" y="3810"/>
                    <a:pt x="1326603" y="2540"/>
                    <a:pt x="1365235" y="2540"/>
                  </a:cubicBezTo>
                  <a:cubicBezTo>
                    <a:pt x="1428591" y="1270"/>
                    <a:pt x="1490402" y="0"/>
                    <a:pt x="1553758" y="0"/>
                  </a:cubicBezTo>
                  <a:cubicBezTo>
                    <a:pt x="1580028" y="0"/>
                    <a:pt x="1607843" y="2540"/>
                    <a:pt x="1634112" y="2540"/>
                  </a:cubicBezTo>
                  <a:cubicBezTo>
                    <a:pt x="1706740" y="3810"/>
                    <a:pt x="1780913" y="5080"/>
                    <a:pt x="1853541" y="7620"/>
                  </a:cubicBezTo>
                  <a:cubicBezTo>
                    <a:pt x="1892173" y="8890"/>
                    <a:pt x="1930805" y="12700"/>
                    <a:pt x="1969437" y="16510"/>
                  </a:cubicBezTo>
                  <a:cubicBezTo>
                    <a:pt x="1978708" y="16510"/>
                    <a:pt x="1987980" y="16510"/>
                    <a:pt x="1995706" y="16510"/>
                  </a:cubicBezTo>
                  <a:cubicBezTo>
                    <a:pt x="2008262" y="17780"/>
                    <a:pt x="2017152" y="20320"/>
                    <a:pt x="2027312" y="21590"/>
                  </a:cubicBezTo>
                  <a:close/>
                  <a:moveTo>
                    <a:pt x="2037472" y="2175193"/>
                  </a:moveTo>
                  <a:cubicBezTo>
                    <a:pt x="2038742" y="2158683"/>
                    <a:pt x="2040012" y="2145983"/>
                    <a:pt x="2040012" y="2133283"/>
                  </a:cubicBezTo>
                  <a:cubicBezTo>
                    <a:pt x="2038742" y="2039740"/>
                    <a:pt x="2037472" y="1952079"/>
                    <a:pt x="2037472" y="1857803"/>
                  </a:cubicBezTo>
                  <a:cubicBezTo>
                    <a:pt x="2037472" y="1814800"/>
                    <a:pt x="2040012" y="1771796"/>
                    <a:pt x="2038742" y="1728793"/>
                  </a:cubicBezTo>
                  <a:cubicBezTo>
                    <a:pt x="2038742" y="1689098"/>
                    <a:pt x="2037472" y="1647748"/>
                    <a:pt x="2036202" y="1608053"/>
                  </a:cubicBezTo>
                  <a:cubicBezTo>
                    <a:pt x="2031122" y="1546856"/>
                    <a:pt x="2019692" y="279914"/>
                    <a:pt x="2019692" y="218717"/>
                  </a:cubicBezTo>
                  <a:cubicBezTo>
                    <a:pt x="2017152" y="167444"/>
                    <a:pt x="2014612" y="114517"/>
                    <a:pt x="2012072" y="63500"/>
                  </a:cubicBezTo>
                  <a:cubicBezTo>
                    <a:pt x="2010802" y="44450"/>
                    <a:pt x="2009532" y="43180"/>
                    <a:pt x="1991070" y="41910"/>
                  </a:cubicBezTo>
                  <a:cubicBezTo>
                    <a:pt x="1986435" y="41910"/>
                    <a:pt x="1983344" y="41910"/>
                    <a:pt x="1978708" y="40640"/>
                  </a:cubicBezTo>
                  <a:cubicBezTo>
                    <a:pt x="1940077" y="36830"/>
                    <a:pt x="1899899" y="31750"/>
                    <a:pt x="1861268" y="30480"/>
                  </a:cubicBezTo>
                  <a:cubicBezTo>
                    <a:pt x="1767006" y="26670"/>
                    <a:pt x="1671199" y="25400"/>
                    <a:pt x="1576937" y="22860"/>
                  </a:cubicBezTo>
                  <a:cubicBezTo>
                    <a:pt x="1563030" y="22860"/>
                    <a:pt x="1547577" y="22860"/>
                    <a:pt x="1533670" y="22860"/>
                  </a:cubicBezTo>
                  <a:cubicBezTo>
                    <a:pt x="1510491" y="22860"/>
                    <a:pt x="1487312" y="22860"/>
                    <a:pt x="1465678" y="22860"/>
                  </a:cubicBezTo>
                  <a:cubicBezTo>
                    <a:pt x="1416229" y="22860"/>
                    <a:pt x="1366780" y="22860"/>
                    <a:pt x="1318877" y="24130"/>
                  </a:cubicBezTo>
                  <a:cubicBezTo>
                    <a:pt x="1277154" y="25400"/>
                    <a:pt x="574055" y="29210"/>
                    <a:pt x="532333" y="29210"/>
                  </a:cubicBezTo>
                  <a:cubicBezTo>
                    <a:pt x="464341" y="29210"/>
                    <a:pt x="396349" y="26670"/>
                    <a:pt x="328357" y="33020"/>
                  </a:cubicBezTo>
                  <a:cubicBezTo>
                    <a:pt x="292815" y="36830"/>
                    <a:pt x="258819" y="36830"/>
                    <a:pt x="224823" y="38100"/>
                  </a:cubicBezTo>
                  <a:cubicBezTo>
                    <a:pt x="166103" y="41910"/>
                    <a:pt x="107383" y="45720"/>
                    <a:pt x="49530" y="50800"/>
                  </a:cubicBezTo>
                  <a:cubicBezTo>
                    <a:pt x="36830" y="50800"/>
                    <a:pt x="34290" y="53340"/>
                    <a:pt x="33020" y="69859"/>
                  </a:cubicBezTo>
                  <a:cubicBezTo>
                    <a:pt x="31750" y="99631"/>
                    <a:pt x="31750" y="129402"/>
                    <a:pt x="30480" y="159174"/>
                  </a:cubicBezTo>
                  <a:cubicBezTo>
                    <a:pt x="29210" y="208793"/>
                    <a:pt x="26670" y="256758"/>
                    <a:pt x="25400" y="306377"/>
                  </a:cubicBezTo>
                  <a:cubicBezTo>
                    <a:pt x="20320" y="359305"/>
                    <a:pt x="26670" y="1652710"/>
                    <a:pt x="29210" y="1705638"/>
                  </a:cubicBezTo>
                  <a:cubicBezTo>
                    <a:pt x="29210" y="1761872"/>
                    <a:pt x="29210" y="1819762"/>
                    <a:pt x="30480" y="1875997"/>
                  </a:cubicBezTo>
                  <a:cubicBezTo>
                    <a:pt x="30480" y="1917346"/>
                    <a:pt x="33020" y="1958695"/>
                    <a:pt x="33020" y="2000044"/>
                  </a:cubicBezTo>
                  <a:cubicBezTo>
                    <a:pt x="33020" y="2044702"/>
                    <a:pt x="33020" y="2089359"/>
                    <a:pt x="31750" y="2133283"/>
                  </a:cubicBezTo>
                  <a:cubicBezTo>
                    <a:pt x="31750" y="2137093"/>
                    <a:pt x="31750" y="2139633"/>
                    <a:pt x="31750" y="2143443"/>
                  </a:cubicBezTo>
                  <a:cubicBezTo>
                    <a:pt x="31750" y="2153603"/>
                    <a:pt x="35560" y="2157413"/>
                    <a:pt x="44450" y="2157413"/>
                  </a:cubicBezTo>
                  <a:cubicBezTo>
                    <a:pt x="62570" y="2157413"/>
                    <a:pt x="84204" y="2158683"/>
                    <a:pt x="104292" y="2158683"/>
                  </a:cubicBezTo>
                  <a:cubicBezTo>
                    <a:pt x="133652" y="2158683"/>
                    <a:pt x="164558" y="2156143"/>
                    <a:pt x="193918" y="2158683"/>
                  </a:cubicBezTo>
                  <a:cubicBezTo>
                    <a:pt x="241821" y="2162493"/>
                    <a:pt x="289725" y="2165033"/>
                    <a:pt x="337628" y="2163763"/>
                  </a:cubicBezTo>
                  <a:cubicBezTo>
                    <a:pt x="368534" y="2162493"/>
                    <a:pt x="397894" y="2165033"/>
                    <a:pt x="428799" y="2165033"/>
                  </a:cubicBezTo>
                  <a:cubicBezTo>
                    <a:pt x="473612" y="2165033"/>
                    <a:pt x="518425" y="2163763"/>
                    <a:pt x="563238" y="2165033"/>
                  </a:cubicBezTo>
                  <a:cubicBezTo>
                    <a:pt x="629685" y="2166303"/>
                    <a:pt x="1359054" y="2156143"/>
                    <a:pt x="1427046" y="2158683"/>
                  </a:cubicBezTo>
                  <a:cubicBezTo>
                    <a:pt x="1456406" y="2159953"/>
                    <a:pt x="1485766" y="2161223"/>
                    <a:pt x="1513581" y="2161223"/>
                  </a:cubicBezTo>
                  <a:cubicBezTo>
                    <a:pt x="1564575" y="2163763"/>
                    <a:pt x="1614024" y="2159953"/>
                    <a:pt x="1665018" y="2163763"/>
                  </a:cubicBezTo>
                  <a:cubicBezTo>
                    <a:pt x="1706740" y="2166303"/>
                    <a:pt x="1748463" y="2166303"/>
                    <a:pt x="1790185" y="2168843"/>
                  </a:cubicBezTo>
                  <a:cubicBezTo>
                    <a:pt x="1851996" y="2172653"/>
                    <a:pt x="1913807" y="2175193"/>
                    <a:pt x="1975618" y="2176463"/>
                  </a:cubicBezTo>
                  <a:cubicBezTo>
                    <a:pt x="1998797" y="2176463"/>
                    <a:pt x="2017152" y="2175193"/>
                    <a:pt x="2037472" y="2175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787338" y="1142972"/>
            <a:ext cx="1704433" cy="52682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41159" y="2265695"/>
            <a:ext cx="1469859" cy="134692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68127" y="8034573"/>
            <a:ext cx="1291173" cy="139517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2763" y="683882"/>
            <a:ext cx="2244649" cy="1040701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144132" y="1928790"/>
            <a:ext cx="69294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Устойчивость внимания;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Работоспособность (темповые характеристики, умение в единицу времени сделать определенный объем заданий);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Продуктивность зрительной памяти;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Графический  диктант (Пространственная ориентация, слуховое внимание, действия по правилу);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Произвольность, развитие мелкой моторики руки;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Наглядно-образное и логическое мышление;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Мотивы обучения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85754" y="857220"/>
            <a:ext cx="896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Что исследует педагог-психолог?</a:t>
            </a:r>
            <a:endParaRPr lang="ru-RU" sz="4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714580" y="5072062"/>
            <a:ext cx="118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Тесты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43670" y="5214938"/>
            <a:ext cx="2475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Наблюдение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643142" y="8929714"/>
            <a:ext cx="1432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Беседа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46" y="9001152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Рисунки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56436" y="1500530"/>
            <a:ext cx="851164" cy="15709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48" y="642906"/>
            <a:ext cx="973224" cy="13087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14712" y="8358210"/>
            <a:ext cx="1765794" cy="6260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5172" y="1096437"/>
            <a:ext cx="1167056" cy="14654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55649" y="8085942"/>
            <a:ext cx="2125809" cy="1789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286348" y="0"/>
            <a:ext cx="1861256" cy="1722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356" y="1928790"/>
            <a:ext cx="92155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cs typeface="Times New Roman" pitchFamily="18" charset="0"/>
              </a:rPr>
              <a:t>Мама </a:t>
            </a:r>
            <a:r>
              <a:rPr lang="ru-RU" sz="2800" dirty="0" smtClean="0">
                <a:cs typeface="Times New Roman" pitchFamily="18" charset="0"/>
              </a:rPr>
              <a:t>Саши </a:t>
            </a:r>
            <a:r>
              <a:rPr lang="ru-RU" sz="2800" dirty="0" smtClean="0">
                <a:cs typeface="Times New Roman" pitchFamily="18" charset="0"/>
              </a:rPr>
              <a:t>считает, что </a:t>
            </a:r>
            <a:r>
              <a:rPr lang="ru-RU" sz="2800" dirty="0" smtClean="0">
                <a:cs typeface="Times New Roman" pitchFamily="18" charset="0"/>
              </a:rPr>
              <a:t>сын </a:t>
            </a:r>
            <a:r>
              <a:rPr lang="ru-RU" sz="2800" dirty="0" smtClean="0">
                <a:cs typeface="Times New Roman" pitchFamily="18" charset="0"/>
              </a:rPr>
              <a:t>имеет необходимый запас знаний, умений и навыков для обучения в школе. Он подготовлен интеллектуально и физически. Мама считает, что </a:t>
            </a:r>
            <a:r>
              <a:rPr lang="ru-RU" sz="2800" dirty="0" smtClean="0">
                <a:cs typeface="Times New Roman" pitchFamily="18" charset="0"/>
              </a:rPr>
              <a:t>он </a:t>
            </a:r>
            <a:r>
              <a:rPr lang="ru-RU" sz="2800" dirty="0" smtClean="0">
                <a:cs typeface="Times New Roman" pitchFamily="18" charset="0"/>
              </a:rPr>
              <a:t>готов </a:t>
            </a:r>
            <a:r>
              <a:rPr lang="ru-RU" sz="2800" dirty="0" smtClean="0">
                <a:cs typeface="Times New Roman" pitchFamily="18" charset="0"/>
              </a:rPr>
              <a:t>идти в школу. </a:t>
            </a:r>
            <a:r>
              <a:rPr lang="ru-RU" sz="2800" dirty="0" smtClean="0">
                <a:cs typeface="Times New Roman" pitchFamily="18" charset="0"/>
              </a:rPr>
              <a:t>Но в беседе с сыном мама узнала, что у него </a:t>
            </a:r>
            <a:r>
              <a:rPr lang="ru-RU" sz="2800" dirty="0" smtClean="0">
                <a:cs typeface="Times New Roman" pitchFamily="18" charset="0"/>
              </a:rPr>
              <a:t>абсолютно нет желания туда идти.</a:t>
            </a:r>
          </a:p>
          <a:p>
            <a:pPr algn="just"/>
            <a:endParaRPr lang="ru-RU" sz="2800" dirty="0" smtClean="0">
              <a:cs typeface="Times New Roman" pitchFamily="18" charset="0"/>
            </a:endParaRPr>
          </a:p>
          <a:p>
            <a:pPr algn="just"/>
            <a:r>
              <a:rPr lang="ru-RU" sz="2800" dirty="0" smtClean="0">
                <a:cs typeface="Times New Roman" pitchFamily="18" charset="0"/>
              </a:rPr>
              <a:t>Почему так? Готов ли ребенок действительно к школе?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15438" y="1000096"/>
            <a:ext cx="4549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Пример из жизни</a:t>
            </a:r>
            <a:endParaRPr lang="ru-RU" sz="4400" dirty="0"/>
          </a:p>
        </p:txBody>
      </p:sp>
      <p:pic>
        <p:nvPicPr>
          <p:cNvPr id="10" name="Рисунок 9" descr="momandsu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2944" y="2571732"/>
            <a:ext cx="4476750" cy="54006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72232" y="6286508"/>
            <a:ext cx="10572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Если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ребенок не имеет желания учиться,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то это говорит об отсутствии внутренней мотивации. При поступлении в школу его интеллектуальная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готовность не будет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реализована.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Ребенок будет сталкиваться с трудностью «усидеть» весь рук, будет отвлекаться и пропускать материал, потому что «скучно» 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Необходимо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заботиться о формировании социально-психологической готовности ребенка.</a:t>
            </a:r>
            <a:endParaRPr lang="ru-RU" sz="2800" dirty="0" smtClean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58512" y="5429252"/>
            <a:ext cx="1566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Ответ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CD9A20-FEDF-4B28-A752-131F37E4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2562" y="2357418"/>
            <a:ext cx="8143932" cy="7020780"/>
          </a:xfrm>
        </p:spPr>
        <p:txBody>
          <a:bodyPr>
            <a:normAutofit/>
          </a:bodyPr>
          <a:lstStyle/>
          <a:p>
            <a:pPr marL="612317" indent="-612317" algn="just">
              <a:lnSpc>
                <a:spcPct val="115000"/>
              </a:lnSpc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детей сознательно подчинять свои действия правилу, обобщённо определяющему способ действия;</a:t>
            </a:r>
          </a:p>
          <a:p>
            <a:pPr marL="612317" indent="-612317" algn="just">
              <a:lnSpc>
                <a:spcPct val="115000"/>
              </a:lnSpc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ориентироваться на заданную систему требований;</a:t>
            </a:r>
          </a:p>
          <a:p>
            <a:pPr marL="612317" indent="-612317" algn="just">
              <a:lnSpc>
                <a:spcPct val="115000"/>
              </a:lnSpc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внимательно слушать говорящего и точно выполнять задания, предлагаемые в устной форме;</a:t>
            </a:r>
          </a:p>
          <a:p>
            <a:pPr marL="612317" indent="-612317" algn="just">
              <a:lnSpc>
                <a:spcPct val="115000"/>
              </a:lnSpc>
              <a:spcAft>
                <a:spcPts val="1786"/>
              </a:spcAft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самостоятельно выполнять требуемое задание по зрительно воспринимаемому образцу.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24" y="785782"/>
            <a:ext cx="12973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Произвольность для старшего дошкольника важна!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52" y="3214674"/>
            <a:ext cx="5385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Произвольность - это</a:t>
            </a:r>
            <a:endParaRPr lang="ru-RU" sz="4400" dirty="0"/>
          </a:p>
        </p:txBody>
      </p:sp>
      <p:pic>
        <p:nvPicPr>
          <p:cNvPr id="8" name="Рисунок 7" descr="1639217320_44-papik-pro-p-klipart-uchenik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42" y="4214806"/>
            <a:ext cx="4923810" cy="5714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2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28" y="2143104"/>
            <a:ext cx="13571322" cy="5150859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Игра: сюжетно-ролевая игра; игры </a:t>
            </a:r>
            <a:r>
              <a:rPr lang="ru-RU" sz="4400" dirty="0">
                <a:latin typeface="+mj-lt"/>
              </a:rPr>
              <a:t>с правилами;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Конструирование; изобразительная </a:t>
            </a:r>
            <a:r>
              <a:rPr lang="ru-RU" sz="4400" dirty="0">
                <a:latin typeface="+mj-lt"/>
              </a:rPr>
              <a:t>деятельность;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Упражнения </a:t>
            </a:r>
            <a:r>
              <a:rPr lang="ru-RU" sz="4400" dirty="0">
                <a:latin typeface="+mj-lt"/>
              </a:rPr>
              <a:t>на релаксацию;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err="1" smtClean="0">
                <a:latin typeface="+mj-lt"/>
              </a:rPr>
              <a:t>Кинезиологические</a:t>
            </a:r>
            <a:r>
              <a:rPr lang="ru-RU" sz="4400" dirty="0" smtClean="0">
                <a:latin typeface="+mj-lt"/>
              </a:rPr>
              <a:t> </a:t>
            </a:r>
            <a:r>
              <a:rPr lang="ru-RU" sz="4400" dirty="0">
                <a:latin typeface="+mj-lt"/>
              </a:rPr>
              <a:t>упражнения;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Пространственное </a:t>
            </a:r>
            <a:r>
              <a:rPr lang="ru-RU" sz="4400" dirty="0" smtClean="0">
                <a:latin typeface="+mj-lt"/>
              </a:rPr>
              <a:t>мышление</a:t>
            </a:r>
            <a:endParaRPr lang="ru-RU" sz="4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08" y="714344"/>
            <a:ext cx="13404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С помощью чего развивать произвольность в 6-7 лет?</a:t>
            </a:r>
            <a:endParaRPr lang="ru-RU" sz="4400" dirty="0"/>
          </a:p>
        </p:txBody>
      </p:sp>
      <p:grpSp>
        <p:nvGrpSpPr>
          <p:cNvPr id="22" name="Group 6"/>
          <p:cNvGrpSpPr/>
          <p:nvPr/>
        </p:nvGrpSpPr>
        <p:grpSpPr>
          <a:xfrm rot="-216536">
            <a:off x="1518798" y="2233206"/>
            <a:ext cx="612321" cy="612321"/>
            <a:chOff x="0" y="0"/>
            <a:chExt cx="6350000" cy="6350000"/>
          </a:xfrm>
        </p:grpSpPr>
        <p:sp>
          <p:nvSpPr>
            <p:cNvPr id="23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DF7"/>
            </a:solidFill>
          </p:spPr>
        </p:sp>
      </p:grpSp>
      <p:grpSp>
        <p:nvGrpSpPr>
          <p:cNvPr id="24" name="Group 8"/>
          <p:cNvGrpSpPr/>
          <p:nvPr/>
        </p:nvGrpSpPr>
        <p:grpSpPr>
          <a:xfrm rot="-216536">
            <a:off x="1518798" y="3271775"/>
            <a:ext cx="612321" cy="612321"/>
            <a:chOff x="0" y="0"/>
            <a:chExt cx="6350000" cy="6350000"/>
          </a:xfrm>
        </p:grpSpPr>
        <p:sp>
          <p:nvSpPr>
            <p:cNvPr id="25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FA7"/>
            </a:solidFill>
          </p:spPr>
        </p:sp>
      </p:grpSp>
      <p:grpSp>
        <p:nvGrpSpPr>
          <p:cNvPr id="26" name="Group 10"/>
          <p:cNvGrpSpPr/>
          <p:nvPr/>
        </p:nvGrpSpPr>
        <p:grpSpPr>
          <a:xfrm rot="-216536">
            <a:off x="1518798" y="4314966"/>
            <a:ext cx="612321" cy="612321"/>
            <a:chOff x="0" y="0"/>
            <a:chExt cx="6350000" cy="6350000"/>
          </a:xfrm>
        </p:grpSpPr>
        <p:sp>
          <p:nvSpPr>
            <p:cNvPr id="27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5FD"/>
            </a:solidFill>
          </p:spPr>
        </p:sp>
      </p:grpSp>
      <p:grpSp>
        <p:nvGrpSpPr>
          <p:cNvPr id="28" name="Group 12"/>
          <p:cNvGrpSpPr/>
          <p:nvPr/>
        </p:nvGrpSpPr>
        <p:grpSpPr>
          <a:xfrm rot="-216536">
            <a:off x="1518798" y="5355646"/>
            <a:ext cx="612321" cy="612321"/>
            <a:chOff x="0" y="0"/>
            <a:chExt cx="6350000" cy="6350000"/>
          </a:xfrm>
        </p:grpSpPr>
        <p:sp>
          <p:nvSpPr>
            <p:cNvPr id="29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30" name="Group 14"/>
          <p:cNvGrpSpPr/>
          <p:nvPr/>
        </p:nvGrpSpPr>
        <p:grpSpPr>
          <a:xfrm rot="-216536">
            <a:off x="1518798" y="6398837"/>
            <a:ext cx="612321" cy="612321"/>
            <a:chOff x="0" y="0"/>
            <a:chExt cx="6350000" cy="6350000"/>
          </a:xfrm>
        </p:grpSpPr>
        <p:sp>
          <p:nvSpPr>
            <p:cNvPr id="31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</p:grpSp>
      <p:sp>
        <p:nvSpPr>
          <p:cNvPr id="32" name="TextBox 17"/>
          <p:cNvSpPr txBox="1"/>
          <p:nvPr/>
        </p:nvSpPr>
        <p:spPr>
          <a:xfrm rot="-216536">
            <a:off x="1546736" y="2272706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dirty="0">
                <a:solidFill>
                  <a:srgbClr val="333034"/>
                </a:solidFill>
                <a:latin typeface="Kollektif"/>
              </a:rPr>
              <a:t>1</a:t>
            </a:r>
          </a:p>
        </p:txBody>
      </p:sp>
      <p:sp>
        <p:nvSpPr>
          <p:cNvPr id="33" name="TextBox 18"/>
          <p:cNvSpPr txBox="1"/>
          <p:nvPr/>
        </p:nvSpPr>
        <p:spPr>
          <a:xfrm rot="-216536">
            <a:off x="1546736" y="3311274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2</a:t>
            </a:r>
          </a:p>
        </p:txBody>
      </p:sp>
      <p:sp>
        <p:nvSpPr>
          <p:cNvPr id="34" name="TextBox 19"/>
          <p:cNvSpPr txBox="1"/>
          <p:nvPr/>
        </p:nvSpPr>
        <p:spPr>
          <a:xfrm rot="-216536">
            <a:off x="1546736" y="4354466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3</a:t>
            </a:r>
          </a:p>
        </p:txBody>
      </p:sp>
      <p:sp>
        <p:nvSpPr>
          <p:cNvPr id="35" name="TextBox 20"/>
          <p:cNvSpPr txBox="1"/>
          <p:nvPr/>
        </p:nvSpPr>
        <p:spPr>
          <a:xfrm rot="-216536">
            <a:off x="1546736" y="5395145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4</a:t>
            </a:r>
          </a:p>
        </p:txBody>
      </p:sp>
      <p:sp>
        <p:nvSpPr>
          <p:cNvPr id="36" name="TextBox 21"/>
          <p:cNvSpPr txBox="1"/>
          <p:nvPr/>
        </p:nvSpPr>
        <p:spPr>
          <a:xfrm rot="-216536">
            <a:off x="1546736" y="6438337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5</a:t>
            </a:r>
          </a:p>
        </p:txBody>
      </p:sp>
      <p:pic>
        <p:nvPicPr>
          <p:cNvPr id="37" name="Рисунок 36" descr="monitor-details-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404" y="5000624"/>
            <a:ext cx="3476623" cy="4233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5305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02" y="642906"/>
            <a:ext cx="12073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752475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произвольности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43868" y="2428856"/>
            <a:ext cx="9144000" cy="5568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Игры с правилами: настольные, подвижные, </a:t>
            </a:r>
            <a:r>
              <a:rPr lang="ru-RU" sz="3200" dirty="0" smtClean="0">
                <a:cs typeface="Times New Roman" pitchFamily="18" charset="0"/>
              </a:rPr>
              <a:t>речевые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endParaRPr lang="ru-RU" sz="3200" dirty="0" smtClean="0">
              <a:cs typeface="Times New Roman" pitchFamily="18" charset="0"/>
            </a:endParaRP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Слуховые </a:t>
            </a:r>
            <a:r>
              <a:rPr lang="ru-RU" sz="3200" dirty="0" smtClean="0">
                <a:cs typeface="Times New Roman" pitchFamily="18" charset="0"/>
              </a:rPr>
              <a:t>и зрительные приемы привлечения внимания (фонарик, знак)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Все игры на внимание (Лабиринты, перепутанные картинки)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Выполнение заданий по образцу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Обучение релаксации, расслаблению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Графический диктант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Загадки </a:t>
            </a:r>
            <a:r>
              <a:rPr lang="ru-RU" sz="3200" dirty="0" smtClean="0">
                <a:cs typeface="Times New Roman" pitchFamily="18" charset="0"/>
              </a:rPr>
              <a:t>с двумя условиями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Игры </a:t>
            </a:r>
            <a:r>
              <a:rPr lang="ru-RU" sz="3200" dirty="0" smtClean="0">
                <a:cs typeface="Times New Roman" pitchFamily="18" charset="0"/>
              </a:rPr>
              <a:t>«</a:t>
            </a:r>
            <a:r>
              <a:rPr lang="ru-RU" sz="3200" dirty="0" smtClean="0">
                <a:cs typeface="Times New Roman" pitchFamily="18" charset="0"/>
              </a:rPr>
              <a:t>Запрещенное движение, запрещенное слово</a:t>
            </a:r>
            <a:r>
              <a:rPr lang="ru-RU" sz="3200" dirty="0" smtClean="0">
                <a:cs typeface="Times New Roman" pitchFamily="18" charset="0"/>
              </a:rPr>
              <a:t>», «</a:t>
            </a:r>
            <a:r>
              <a:rPr lang="ru-RU" sz="3200" dirty="0" smtClean="0">
                <a:cs typeface="Times New Roman" pitchFamily="18" charset="0"/>
              </a:rPr>
              <a:t>Делай то, что говорю, а не то, что показываю»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Раскрась фигуры (монотонная работа)</a:t>
            </a:r>
          </a:p>
        </p:txBody>
      </p:sp>
      <p:grpSp>
        <p:nvGrpSpPr>
          <p:cNvPr id="10" name="Group 30"/>
          <p:cNvGrpSpPr/>
          <p:nvPr/>
        </p:nvGrpSpPr>
        <p:grpSpPr>
          <a:xfrm>
            <a:off x="1214382" y="2428856"/>
            <a:ext cx="5143536" cy="5572164"/>
            <a:chOff x="0" y="0"/>
            <a:chExt cx="2055252" cy="2194243"/>
          </a:xfrm>
        </p:grpSpPr>
        <p:sp>
          <p:nvSpPr>
            <p:cNvPr id="11" name="Freeform 31"/>
            <p:cNvSpPr/>
            <p:nvPr/>
          </p:nvSpPr>
          <p:spPr>
            <a:xfrm>
              <a:off x="10160" y="16510"/>
              <a:ext cx="2032392" cy="2166303"/>
            </a:xfrm>
            <a:custGeom>
              <a:avLst/>
              <a:gdLst/>
              <a:ahLst/>
              <a:cxnLst/>
              <a:rect l="l" t="t" r="r" b="b"/>
              <a:pathLst>
                <a:path w="2032392" h="2166303">
                  <a:moveTo>
                    <a:pt x="2032392" y="2166303"/>
                  </a:moveTo>
                  <a:lnTo>
                    <a:pt x="0" y="2158683"/>
                  </a:lnTo>
                  <a:lnTo>
                    <a:pt x="0" y="764557"/>
                  </a:lnTo>
                  <a:lnTo>
                    <a:pt x="17780" y="19050"/>
                  </a:lnTo>
                  <a:lnTo>
                    <a:pt x="1011305" y="0"/>
                  </a:lnTo>
                  <a:lnTo>
                    <a:pt x="20133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32"/>
            <p:cNvSpPr/>
            <p:nvPr/>
          </p:nvSpPr>
          <p:spPr>
            <a:xfrm>
              <a:off x="-3810" y="0"/>
              <a:ext cx="2061602" cy="2192973"/>
            </a:xfrm>
            <a:custGeom>
              <a:avLst/>
              <a:gdLst/>
              <a:ahLst/>
              <a:cxnLst/>
              <a:rect l="l" t="t" r="r" b="b"/>
              <a:pathLst>
                <a:path w="2061602" h="2192973">
                  <a:moveTo>
                    <a:pt x="2027312" y="21590"/>
                  </a:moveTo>
                  <a:cubicBezTo>
                    <a:pt x="2028582" y="34290"/>
                    <a:pt x="2028582" y="44450"/>
                    <a:pt x="2029852" y="54610"/>
                  </a:cubicBezTo>
                  <a:cubicBezTo>
                    <a:pt x="2032392" y="96323"/>
                    <a:pt x="2033662" y="142634"/>
                    <a:pt x="2036202" y="187291"/>
                  </a:cubicBezTo>
                  <a:cubicBezTo>
                    <a:pt x="2036202" y="251796"/>
                    <a:pt x="2048902" y="1523701"/>
                    <a:pt x="2055252" y="1588205"/>
                  </a:cubicBezTo>
                  <a:cubicBezTo>
                    <a:pt x="2061602" y="1685790"/>
                    <a:pt x="2057792" y="1785028"/>
                    <a:pt x="2057792" y="1882612"/>
                  </a:cubicBezTo>
                  <a:cubicBezTo>
                    <a:pt x="2057792" y="1968619"/>
                    <a:pt x="2059062" y="2048009"/>
                    <a:pt x="2060332" y="2132013"/>
                  </a:cubicBezTo>
                  <a:cubicBezTo>
                    <a:pt x="2060332" y="2153603"/>
                    <a:pt x="2060332" y="2167573"/>
                    <a:pt x="2060332" y="2191703"/>
                  </a:cubicBezTo>
                  <a:cubicBezTo>
                    <a:pt x="2037472" y="2191703"/>
                    <a:pt x="2017152" y="2192973"/>
                    <a:pt x="1995706" y="2191703"/>
                  </a:cubicBezTo>
                  <a:cubicBezTo>
                    <a:pt x="1895264" y="2186623"/>
                    <a:pt x="1793276" y="2192973"/>
                    <a:pt x="1692833" y="2187893"/>
                  </a:cubicBezTo>
                  <a:cubicBezTo>
                    <a:pt x="1632567" y="2184083"/>
                    <a:pt x="1573847" y="2186623"/>
                    <a:pt x="1513581" y="2184083"/>
                  </a:cubicBezTo>
                  <a:cubicBezTo>
                    <a:pt x="1485766" y="2182813"/>
                    <a:pt x="1457951" y="2181543"/>
                    <a:pt x="1430136" y="2180273"/>
                  </a:cubicBezTo>
                  <a:cubicBezTo>
                    <a:pt x="1413138" y="2180273"/>
                    <a:pt x="1397686" y="2181543"/>
                    <a:pt x="1380688" y="2181543"/>
                  </a:cubicBezTo>
                  <a:cubicBezTo>
                    <a:pt x="1337420" y="2180273"/>
                    <a:pt x="1218434" y="2181543"/>
                    <a:pt x="1175166" y="2180273"/>
                  </a:cubicBezTo>
                  <a:cubicBezTo>
                    <a:pt x="1144261" y="2179003"/>
                    <a:pt x="526152" y="2187893"/>
                    <a:pt x="495246" y="2186623"/>
                  </a:cubicBezTo>
                  <a:cubicBezTo>
                    <a:pt x="487520" y="2186623"/>
                    <a:pt x="478248" y="2187893"/>
                    <a:pt x="470522" y="2187893"/>
                  </a:cubicBezTo>
                  <a:cubicBezTo>
                    <a:pt x="451978" y="2187893"/>
                    <a:pt x="434980" y="2189163"/>
                    <a:pt x="416437" y="2189163"/>
                  </a:cubicBezTo>
                  <a:cubicBezTo>
                    <a:pt x="370079" y="2189163"/>
                    <a:pt x="325266" y="2187893"/>
                    <a:pt x="278908" y="2186623"/>
                  </a:cubicBezTo>
                  <a:cubicBezTo>
                    <a:pt x="251093" y="2185353"/>
                    <a:pt x="223278" y="2184083"/>
                    <a:pt x="197008" y="2182813"/>
                  </a:cubicBezTo>
                  <a:cubicBezTo>
                    <a:pt x="147560" y="2181543"/>
                    <a:pt x="98111" y="2180273"/>
                    <a:pt x="48260" y="2180273"/>
                  </a:cubicBezTo>
                  <a:cubicBezTo>
                    <a:pt x="38100" y="2180273"/>
                    <a:pt x="29210" y="2180273"/>
                    <a:pt x="19050" y="2179003"/>
                  </a:cubicBezTo>
                  <a:cubicBezTo>
                    <a:pt x="10160" y="2177733"/>
                    <a:pt x="5080" y="2171383"/>
                    <a:pt x="7620" y="2162493"/>
                  </a:cubicBezTo>
                  <a:cubicBezTo>
                    <a:pt x="16510" y="2130708"/>
                    <a:pt x="12700" y="2089359"/>
                    <a:pt x="11430" y="2046356"/>
                  </a:cubicBezTo>
                  <a:cubicBezTo>
                    <a:pt x="10160" y="1958695"/>
                    <a:pt x="6350" y="1872689"/>
                    <a:pt x="7620" y="1785028"/>
                  </a:cubicBezTo>
                  <a:cubicBezTo>
                    <a:pt x="5080" y="1675866"/>
                    <a:pt x="0" y="324571"/>
                    <a:pt x="7620" y="213755"/>
                  </a:cubicBezTo>
                  <a:cubicBezTo>
                    <a:pt x="8890" y="192253"/>
                    <a:pt x="7620" y="169098"/>
                    <a:pt x="8890" y="147596"/>
                  </a:cubicBezTo>
                  <a:cubicBezTo>
                    <a:pt x="10160" y="112863"/>
                    <a:pt x="12700" y="748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479" y="30480"/>
                    <a:pt x="84204" y="29210"/>
                  </a:cubicBezTo>
                  <a:cubicBezTo>
                    <a:pt x="125926" y="25400"/>
                    <a:pt x="167648" y="22860"/>
                    <a:pt x="210916" y="20320"/>
                  </a:cubicBezTo>
                  <a:cubicBezTo>
                    <a:pt x="240276" y="17780"/>
                    <a:pt x="269636" y="16510"/>
                    <a:pt x="297451" y="13970"/>
                  </a:cubicBezTo>
                  <a:cubicBezTo>
                    <a:pt x="325266" y="11430"/>
                    <a:pt x="354626" y="8890"/>
                    <a:pt x="382441" y="8890"/>
                  </a:cubicBezTo>
                  <a:cubicBezTo>
                    <a:pt x="413347" y="7620"/>
                    <a:pt x="444252" y="10160"/>
                    <a:pt x="475158" y="8890"/>
                  </a:cubicBezTo>
                  <a:cubicBezTo>
                    <a:pt x="513789" y="8890"/>
                    <a:pt x="1213798" y="6350"/>
                    <a:pt x="1252430" y="5080"/>
                  </a:cubicBezTo>
                  <a:cubicBezTo>
                    <a:pt x="1289517" y="3810"/>
                    <a:pt x="1326603" y="2540"/>
                    <a:pt x="1365235" y="2540"/>
                  </a:cubicBezTo>
                  <a:cubicBezTo>
                    <a:pt x="1428591" y="1270"/>
                    <a:pt x="1490402" y="0"/>
                    <a:pt x="1553758" y="0"/>
                  </a:cubicBezTo>
                  <a:cubicBezTo>
                    <a:pt x="1580028" y="0"/>
                    <a:pt x="1607843" y="2540"/>
                    <a:pt x="1634112" y="2540"/>
                  </a:cubicBezTo>
                  <a:cubicBezTo>
                    <a:pt x="1706740" y="3810"/>
                    <a:pt x="1780913" y="5080"/>
                    <a:pt x="1853541" y="7620"/>
                  </a:cubicBezTo>
                  <a:cubicBezTo>
                    <a:pt x="1892173" y="8890"/>
                    <a:pt x="1930805" y="12700"/>
                    <a:pt x="1969437" y="16510"/>
                  </a:cubicBezTo>
                  <a:cubicBezTo>
                    <a:pt x="1978708" y="16510"/>
                    <a:pt x="1987980" y="16510"/>
                    <a:pt x="1995706" y="16510"/>
                  </a:cubicBezTo>
                  <a:cubicBezTo>
                    <a:pt x="2008262" y="17780"/>
                    <a:pt x="2017152" y="20320"/>
                    <a:pt x="2027312" y="21590"/>
                  </a:cubicBezTo>
                  <a:close/>
                  <a:moveTo>
                    <a:pt x="2037472" y="2175193"/>
                  </a:moveTo>
                  <a:cubicBezTo>
                    <a:pt x="2038742" y="2158683"/>
                    <a:pt x="2040012" y="2145983"/>
                    <a:pt x="2040012" y="2133283"/>
                  </a:cubicBezTo>
                  <a:cubicBezTo>
                    <a:pt x="2038742" y="2039740"/>
                    <a:pt x="2037472" y="1952079"/>
                    <a:pt x="2037472" y="1857803"/>
                  </a:cubicBezTo>
                  <a:cubicBezTo>
                    <a:pt x="2037472" y="1814800"/>
                    <a:pt x="2040012" y="1771796"/>
                    <a:pt x="2038742" y="1728793"/>
                  </a:cubicBezTo>
                  <a:cubicBezTo>
                    <a:pt x="2038742" y="1689098"/>
                    <a:pt x="2037472" y="1647748"/>
                    <a:pt x="2036202" y="1608053"/>
                  </a:cubicBezTo>
                  <a:cubicBezTo>
                    <a:pt x="2031122" y="1546856"/>
                    <a:pt x="2019692" y="279914"/>
                    <a:pt x="2019692" y="218717"/>
                  </a:cubicBezTo>
                  <a:cubicBezTo>
                    <a:pt x="2017152" y="167444"/>
                    <a:pt x="2014612" y="114517"/>
                    <a:pt x="2012072" y="63500"/>
                  </a:cubicBezTo>
                  <a:cubicBezTo>
                    <a:pt x="2010802" y="44450"/>
                    <a:pt x="2009532" y="43180"/>
                    <a:pt x="1991070" y="41910"/>
                  </a:cubicBezTo>
                  <a:cubicBezTo>
                    <a:pt x="1986435" y="41910"/>
                    <a:pt x="1983344" y="41910"/>
                    <a:pt x="1978708" y="40640"/>
                  </a:cubicBezTo>
                  <a:cubicBezTo>
                    <a:pt x="1940077" y="36830"/>
                    <a:pt x="1899899" y="31750"/>
                    <a:pt x="1861268" y="30480"/>
                  </a:cubicBezTo>
                  <a:cubicBezTo>
                    <a:pt x="1767006" y="26670"/>
                    <a:pt x="1671199" y="25400"/>
                    <a:pt x="1576937" y="22860"/>
                  </a:cubicBezTo>
                  <a:cubicBezTo>
                    <a:pt x="1563030" y="22860"/>
                    <a:pt x="1547577" y="22860"/>
                    <a:pt x="1533670" y="22860"/>
                  </a:cubicBezTo>
                  <a:cubicBezTo>
                    <a:pt x="1510491" y="22860"/>
                    <a:pt x="1487312" y="22860"/>
                    <a:pt x="1465678" y="22860"/>
                  </a:cubicBezTo>
                  <a:cubicBezTo>
                    <a:pt x="1416229" y="22860"/>
                    <a:pt x="1366780" y="22860"/>
                    <a:pt x="1318877" y="24130"/>
                  </a:cubicBezTo>
                  <a:cubicBezTo>
                    <a:pt x="1277154" y="25400"/>
                    <a:pt x="574055" y="29210"/>
                    <a:pt x="532333" y="29210"/>
                  </a:cubicBezTo>
                  <a:cubicBezTo>
                    <a:pt x="464341" y="29210"/>
                    <a:pt x="396349" y="26670"/>
                    <a:pt x="328357" y="33020"/>
                  </a:cubicBezTo>
                  <a:cubicBezTo>
                    <a:pt x="292815" y="36830"/>
                    <a:pt x="258819" y="36830"/>
                    <a:pt x="224823" y="38100"/>
                  </a:cubicBezTo>
                  <a:cubicBezTo>
                    <a:pt x="166103" y="41910"/>
                    <a:pt x="107383" y="45720"/>
                    <a:pt x="49530" y="50800"/>
                  </a:cubicBezTo>
                  <a:cubicBezTo>
                    <a:pt x="36830" y="50800"/>
                    <a:pt x="34290" y="53340"/>
                    <a:pt x="33020" y="69859"/>
                  </a:cubicBezTo>
                  <a:cubicBezTo>
                    <a:pt x="31750" y="99631"/>
                    <a:pt x="31750" y="129402"/>
                    <a:pt x="30480" y="159174"/>
                  </a:cubicBezTo>
                  <a:cubicBezTo>
                    <a:pt x="29210" y="208793"/>
                    <a:pt x="26670" y="256758"/>
                    <a:pt x="25400" y="306377"/>
                  </a:cubicBezTo>
                  <a:cubicBezTo>
                    <a:pt x="20320" y="359305"/>
                    <a:pt x="26670" y="1652710"/>
                    <a:pt x="29210" y="1705638"/>
                  </a:cubicBezTo>
                  <a:cubicBezTo>
                    <a:pt x="29210" y="1761872"/>
                    <a:pt x="29210" y="1819762"/>
                    <a:pt x="30480" y="1875997"/>
                  </a:cubicBezTo>
                  <a:cubicBezTo>
                    <a:pt x="30480" y="1917346"/>
                    <a:pt x="33020" y="1958695"/>
                    <a:pt x="33020" y="2000044"/>
                  </a:cubicBezTo>
                  <a:cubicBezTo>
                    <a:pt x="33020" y="2044702"/>
                    <a:pt x="33020" y="2089359"/>
                    <a:pt x="31750" y="2133283"/>
                  </a:cubicBezTo>
                  <a:cubicBezTo>
                    <a:pt x="31750" y="2137093"/>
                    <a:pt x="31750" y="2139633"/>
                    <a:pt x="31750" y="2143443"/>
                  </a:cubicBezTo>
                  <a:cubicBezTo>
                    <a:pt x="31750" y="2153603"/>
                    <a:pt x="35560" y="2157413"/>
                    <a:pt x="44450" y="2157413"/>
                  </a:cubicBezTo>
                  <a:cubicBezTo>
                    <a:pt x="62570" y="2157413"/>
                    <a:pt x="84204" y="2158683"/>
                    <a:pt x="104292" y="2158683"/>
                  </a:cubicBezTo>
                  <a:cubicBezTo>
                    <a:pt x="133652" y="2158683"/>
                    <a:pt x="164558" y="2156143"/>
                    <a:pt x="193918" y="2158683"/>
                  </a:cubicBezTo>
                  <a:cubicBezTo>
                    <a:pt x="241821" y="2162493"/>
                    <a:pt x="289725" y="2165033"/>
                    <a:pt x="337628" y="2163763"/>
                  </a:cubicBezTo>
                  <a:cubicBezTo>
                    <a:pt x="368534" y="2162493"/>
                    <a:pt x="397894" y="2165033"/>
                    <a:pt x="428799" y="2165033"/>
                  </a:cubicBezTo>
                  <a:cubicBezTo>
                    <a:pt x="473612" y="2165033"/>
                    <a:pt x="518425" y="2163763"/>
                    <a:pt x="563238" y="2165033"/>
                  </a:cubicBezTo>
                  <a:cubicBezTo>
                    <a:pt x="629685" y="2166303"/>
                    <a:pt x="1359054" y="2156143"/>
                    <a:pt x="1427046" y="2158683"/>
                  </a:cubicBezTo>
                  <a:cubicBezTo>
                    <a:pt x="1456406" y="2159953"/>
                    <a:pt x="1485766" y="2161223"/>
                    <a:pt x="1513581" y="2161223"/>
                  </a:cubicBezTo>
                  <a:cubicBezTo>
                    <a:pt x="1564575" y="2163763"/>
                    <a:pt x="1614024" y="2159953"/>
                    <a:pt x="1665018" y="2163763"/>
                  </a:cubicBezTo>
                  <a:cubicBezTo>
                    <a:pt x="1706740" y="2166303"/>
                    <a:pt x="1748463" y="2166303"/>
                    <a:pt x="1790185" y="2168843"/>
                  </a:cubicBezTo>
                  <a:cubicBezTo>
                    <a:pt x="1851996" y="2172653"/>
                    <a:pt x="1913807" y="2175193"/>
                    <a:pt x="1975618" y="2176463"/>
                  </a:cubicBezTo>
                  <a:cubicBezTo>
                    <a:pt x="1998797" y="2176463"/>
                    <a:pt x="2017152" y="2175193"/>
                    <a:pt x="2037472" y="2175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Прямоугольник 8"/>
          <p:cNvSpPr/>
          <p:nvPr/>
        </p:nvSpPr>
        <p:spPr>
          <a:xfrm>
            <a:off x="1785886" y="2857484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ЗАГАДКА</a:t>
            </a:r>
          </a:p>
          <a:p>
            <a:endParaRPr lang="ru-RU" sz="2400" dirty="0" smtClean="0"/>
          </a:p>
          <a:p>
            <a:r>
              <a:rPr lang="ru-RU" sz="2400" dirty="0" smtClean="0"/>
              <a:t>Летает </a:t>
            </a:r>
            <a:r>
              <a:rPr lang="ru-RU" sz="2400" dirty="0" smtClean="0"/>
              <a:t>без крыльев, плачет без глаз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Ответ</a:t>
            </a:r>
            <a:r>
              <a:rPr lang="ru-RU" sz="2400" dirty="0" smtClean="0"/>
              <a:t>: Туча</a:t>
            </a:r>
            <a:endParaRPr lang="ru-RU" sz="2400" dirty="0"/>
          </a:p>
        </p:txBody>
      </p:sp>
      <p:pic>
        <p:nvPicPr>
          <p:cNvPr id="13" name="Рисунок 12" descr="DuNVOkdWwAAiEJ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88" y="4571996"/>
            <a:ext cx="2333622" cy="29101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1039</Words>
  <Application>Microsoft Office PowerPoint</Application>
  <PresentationFormat>Произвольный</PresentationFormat>
  <Paragraphs>167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Kollektif</vt:lpstr>
      <vt:lpstr>Wingdings</vt:lpstr>
      <vt:lpstr>Wingdings 2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Кристина</cp:lastModifiedBy>
  <cp:revision>12</cp:revision>
  <dcterms:created xsi:type="dcterms:W3CDTF">2006-08-16T00:00:00Z</dcterms:created>
  <dcterms:modified xsi:type="dcterms:W3CDTF">2022-04-11T16:20:03Z</dcterms:modified>
  <dc:identifier>DAE9lspOpK8</dc:identifier>
</cp:coreProperties>
</file>