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60" r:id="rId6"/>
    <p:sldId id="262" r:id="rId7"/>
    <p:sldId id="261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0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5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1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59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39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08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9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31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2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3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0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3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5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7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2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7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E7FC7BC-084C-4243-B893-1A455C06A478}" type="datetimeFigureOut">
              <a:rPr lang="ru-RU" smtClean="0"/>
              <a:t>22.10.22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2C6AE22-ECD0-46A4-BCAC-CF72EC7731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6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3" y="1385889"/>
            <a:ext cx="11144250" cy="1385886"/>
          </a:xfrm>
        </p:spPr>
        <p:txBody>
          <a:bodyPr/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>
                <a:latin typeface="Bookman Old Style" panose="02050604050505020204" pitchFamily="18" charset="0"/>
              </a:rPr>
              <a:t>Работа Психологической службы </a:t>
            </a:r>
            <a:r>
              <a:rPr lang="ru-RU" sz="4000" b="1" smtClean="0">
                <a:latin typeface="Bookman Old Style" panose="02050604050505020204" pitchFamily="18" charset="0"/>
              </a:rPr>
              <a:t>МДОАУ «Детский </a:t>
            </a:r>
            <a:r>
              <a:rPr lang="ru-RU" sz="4000" b="1" dirty="0" smtClean="0">
                <a:latin typeface="Bookman Old Style" panose="02050604050505020204" pitchFamily="18" charset="0"/>
              </a:rPr>
              <a:t>сад № 106» г. Орска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4942" y="3957639"/>
            <a:ext cx="10089308" cy="166687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900" b="1" dirty="0" smtClean="0">
                <a:latin typeface="Bookman Old Style" panose="02050604050505020204" pitchFamily="18" charset="0"/>
              </a:rPr>
              <a:t>Педагог-психолог 1 </a:t>
            </a:r>
            <a:r>
              <a:rPr lang="ru-RU" sz="3900" b="1" dirty="0" err="1" smtClean="0">
                <a:latin typeface="Bookman Old Style" panose="02050604050505020204" pitchFamily="18" charset="0"/>
              </a:rPr>
              <a:t>кв.категории</a:t>
            </a:r>
            <a:endParaRPr lang="ru-RU" sz="39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4400" b="1" dirty="0" smtClean="0">
                <a:latin typeface="Bookman Old Style" panose="02050604050505020204" pitchFamily="18" charset="0"/>
              </a:rPr>
              <a:t>Дерябина </a:t>
            </a:r>
            <a:r>
              <a:rPr lang="ru-RU" sz="4400" b="1" dirty="0" err="1" smtClean="0">
                <a:latin typeface="Bookman Old Style" panose="02050604050505020204" pitchFamily="18" charset="0"/>
              </a:rPr>
              <a:t>АннА</a:t>
            </a:r>
            <a:r>
              <a:rPr lang="ru-RU" sz="4400" b="1" dirty="0" smtClean="0">
                <a:latin typeface="Bookman Old Style" panose="02050604050505020204" pitchFamily="18" charset="0"/>
              </a:rPr>
              <a:t> </a:t>
            </a:r>
            <a:r>
              <a:rPr lang="ru-RU" sz="4400" b="1" dirty="0" err="1" smtClean="0">
                <a:latin typeface="Bookman Old Style" panose="02050604050505020204" pitchFamily="18" charset="0"/>
              </a:rPr>
              <a:t>сергеевна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491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Методы работы </a:t>
            </a:r>
            <a:br>
              <a:rPr lang="ru-RU" b="1" dirty="0">
                <a:latin typeface="Bookman Old Style" panose="02050604050505020204" pitchFamily="18" charset="0"/>
              </a:rPr>
            </a:br>
            <a:r>
              <a:rPr lang="ru-RU" b="1" dirty="0">
                <a:latin typeface="Bookman Old Style" panose="02050604050505020204" pitchFamily="18" charset="0"/>
              </a:rPr>
              <a:t>педагога – психолога.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71399"/>
              </p:ext>
            </p:extLst>
          </p:nvPr>
        </p:nvGraphicFramePr>
        <p:xfrm>
          <a:off x="214614" y="2214563"/>
          <a:ext cx="11701160" cy="4469272"/>
        </p:xfrm>
        <a:graphic>
          <a:graphicData uri="http://schemas.openxmlformats.org/drawingml/2006/table">
            <a:tbl>
              <a:tblPr/>
              <a:tblGrid>
                <a:gridCol w="352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1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6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Методы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Родители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13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Психодиагностика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форма работы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форма работы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тесты,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наблюдения, беседы, анкетирование,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опросы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37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Психокоррекция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подгрупповые занятия;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 занятия;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совместная деятельность детей и родителей.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психогимнастика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 игровая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терапия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сказкотерапия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(песочная, </a:t>
                      </a:r>
                      <a:r>
                        <a:rPr lang="ru-RU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куклотерапия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Игровые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сеансы, коррекционно-развивающие занятия, мастер-классы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685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Психологическое консультирование</a:t>
                      </a:r>
                      <a:endParaRPr lang="ru-RU" sz="18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групповая.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«Круглые столы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»; практические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конференции, обучающие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семинары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родительские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собрания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</a:t>
                      </a:r>
                      <a:r>
                        <a:rPr lang="ru-RU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психолого-педагогческие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тренинги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игровые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сеансы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лекции; мастер-классы; дистанционное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консультирование, </a:t>
                      </a:r>
                      <a:r>
                        <a:rPr lang="ru-RU" sz="1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вебинары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консультации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761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Психологическое просвещение и профилактика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Почтовый ящик для вопросов и пожеланий;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Информационный материал (памятки, рекомендации, брошюры и т.д.)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библиотека </a:t>
                      </a: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видеотека для семейного образования;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фотовыставки.</a:t>
                      </a:r>
                    </a:p>
                  </a:txBody>
                  <a:tcPr marL="4753" marR="4753" marT="4753" marB="475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6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3150" y="685802"/>
            <a:ext cx="8401050" cy="2471736"/>
          </a:xfrm>
        </p:spPr>
        <p:txBody>
          <a:bodyPr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СПАСИБО  ЗА</a:t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 ВНИМАНИЕ!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2298997"/>
            <a:ext cx="6657975" cy="38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7337"/>
            <a:ext cx="4329113" cy="3300413"/>
          </a:xfrm>
        </p:spPr>
        <p:txBody>
          <a:bodyPr/>
          <a:lstStyle/>
          <a:p>
            <a:pPr algn="ctr"/>
            <a:r>
              <a:rPr lang="ru-RU" sz="6000" b="1" dirty="0" smtClean="0">
                <a:latin typeface="Bookman Old Style" panose="02050604050505020204" pitchFamily="18" charset="0"/>
              </a:rPr>
              <a:t>Цель</a:t>
            </a:r>
            <a:br>
              <a:rPr lang="ru-RU" sz="6000" b="1" dirty="0" smtClean="0">
                <a:latin typeface="Bookman Old Style" panose="02050604050505020204" pitchFamily="18" charset="0"/>
              </a:rPr>
            </a:br>
            <a:r>
              <a:rPr lang="ru-RU" sz="6000" b="1" dirty="0" smtClean="0">
                <a:latin typeface="Bookman Old Style" panose="02050604050505020204" pitchFamily="18" charset="0"/>
              </a:rPr>
              <a:t> </a:t>
            </a:r>
            <a:r>
              <a:rPr lang="ru-RU" sz="3600" b="1" dirty="0" smtClean="0">
                <a:latin typeface="Bookman Old Style" panose="02050604050505020204" pitchFamily="18" charset="0"/>
              </a:rPr>
              <a:t/>
            </a:r>
            <a:br>
              <a:rPr lang="ru-RU" sz="3600" b="1" dirty="0" smtClean="0">
                <a:latin typeface="Bookman Old Style" panose="02050604050505020204" pitchFamily="18" charset="0"/>
              </a:rPr>
            </a:br>
            <a:r>
              <a:rPr lang="ru-RU" sz="3600" b="1" dirty="0" err="1" smtClean="0">
                <a:latin typeface="Bookman Old Style" panose="02050604050505020204" pitchFamily="18" charset="0"/>
              </a:rPr>
              <a:t>психолого</a:t>
            </a:r>
            <a:r>
              <a:rPr lang="ru-RU" sz="3600" b="1" dirty="0" smtClean="0">
                <a:latin typeface="Bookman Old Style" panose="02050604050505020204" pitchFamily="18" charset="0"/>
              </a:rPr>
              <a:t> – педагогической деятельности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Сохранение и укрепление психологического здоровья детей, их гармоничное развитие в условиях ДОУ, обеспечение необходимого уровня социальной адаптации каждого ребенка.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4" y="1057275"/>
            <a:ext cx="4414836" cy="3457575"/>
          </a:xfrm>
        </p:spPr>
        <p:txBody>
          <a:bodyPr/>
          <a:lstStyle/>
          <a:p>
            <a:pPr algn="ctr"/>
            <a:r>
              <a:rPr lang="ru-RU" sz="5400" b="1" dirty="0" smtClean="0">
                <a:latin typeface="Bookman Old Style" panose="02050604050505020204" pitchFamily="18" charset="0"/>
              </a:rPr>
              <a:t>Задачи</a:t>
            </a:r>
            <a:br>
              <a:rPr lang="ru-RU" sz="5400" b="1" dirty="0" smtClean="0">
                <a:latin typeface="Bookman Old Style" panose="02050604050505020204" pitchFamily="18" charset="0"/>
              </a:rPr>
            </a:br>
            <a:r>
              <a:rPr lang="ru-RU" sz="3600" b="1" dirty="0" smtClean="0">
                <a:latin typeface="Bookman Old Style" panose="02050604050505020204" pitchFamily="18" charset="0"/>
              </a:rPr>
              <a:t/>
            </a:r>
            <a:br>
              <a:rPr lang="ru-RU" sz="3600" b="1" dirty="0" smtClean="0">
                <a:latin typeface="Bookman Old Style" panose="02050604050505020204" pitchFamily="18" charset="0"/>
              </a:rPr>
            </a:br>
            <a:r>
              <a:rPr lang="ru-RU" sz="3600" b="1" dirty="0" smtClean="0">
                <a:latin typeface="Bookman Old Style" panose="02050604050505020204" pitchFamily="18" charset="0"/>
              </a:rPr>
              <a:t> </a:t>
            </a:r>
            <a:r>
              <a:rPr lang="ru-RU" sz="3600" b="1" dirty="0" err="1" smtClean="0">
                <a:latin typeface="Bookman Old Style" panose="02050604050505020204" pitchFamily="18" charset="0"/>
              </a:rPr>
              <a:t>психолгого</a:t>
            </a:r>
            <a:r>
              <a:rPr lang="ru-RU" sz="3600" b="1" dirty="0" smtClean="0">
                <a:latin typeface="Bookman Old Style" panose="02050604050505020204" pitchFamily="18" charset="0"/>
              </a:rPr>
              <a:t> – педагогической деятельности: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146" y="1585913"/>
            <a:ext cx="5190066" cy="4433886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latin typeface="Bookman Old Style" panose="02050604050505020204" pitchFamily="18" charset="0"/>
              </a:rPr>
              <a:t>1. Охрана и укрепление психологического здоровья детей, в том числе детей с ОВЗ, обеспечение их эмоционального благополучия.</a:t>
            </a:r>
          </a:p>
          <a:p>
            <a:pPr algn="just"/>
            <a:r>
              <a:rPr lang="ru-RU" b="1" dirty="0" smtClean="0">
                <a:latin typeface="Bookman Old Style" panose="02050604050505020204" pitchFamily="18" charset="0"/>
              </a:rPr>
              <a:t>2. Создание благоприятных условий развития в соответствии с возрастными и индивидуальными особенностями и склонностями.</a:t>
            </a:r>
          </a:p>
          <a:p>
            <a:pPr algn="just"/>
            <a:r>
              <a:rPr lang="ru-RU" b="1" dirty="0" smtClean="0">
                <a:latin typeface="Bookman Old Style" panose="02050604050505020204" pitchFamily="18" charset="0"/>
              </a:rPr>
              <a:t>3. Обеспечение психолого-педагогической поддержки семьи и повышения компетентности родителей в вопросах развития и образования, охраны и укрепления здоровья.</a:t>
            </a:r>
          </a:p>
          <a:p>
            <a:pPr algn="just"/>
            <a:r>
              <a:rPr lang="ru-RU" b="1" dirty="0" smtClean="0">
                <a:latin typeface="Bookman Old Style" panose="02050604050505020204" pitchFamily="18" charset="0"/>
              </a:rPr>
              <a:t>4. Обеспечение психологического сопровождения, разработки и реализации </a:t>
            </a:r>
            <a:r>
              <a:rPr lang="ru-RU" b="1" dirty="0" smtClean="0">
                <a:latin typeface="Bookman Old Style" panose="02050604050505020204" pitchFamily="18" charset="0"/>
              </a:rPr>
              <a:t>образовательных программ </a:t>
            </a:r>
            <a:r>
              <a:rPr lang="ru-RU" b="1" dirty="0" smtClean="0">
                <a:latin typeface="Bookman Old Style" panose="02050604050505020204" pitchFamily="18" charset="0"/>
              </a:rPr>
              <a:t>развития ДОУ в целом.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46459" cy="1155170"/>
          </a:xfrm>
        </p:spPr>
        <p:txBody>
          <a:bodyPr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НАПРАВЛЕНИЯ ДЕЯТЕЛЬНОСТИ </a:t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ПЕДАГОГА - ПСИХОЛОГА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Bookman Old Style" panose="02050604050505020204" pitchFamily="18" charset="0"/>
              </a:rPr>
              <a:t>1. Работа с детьми.</a:t>
            </a:r>
          </a:p>
          <a:p>
            <a:r>
              <a:rPr lang="ru-RU" sz="4800" b="1" dirty="0" smtClean="0">
                <a:latin typeface="Bookman Old Style" panose="02050604050505020204" pitchFamily="18" charset="0"/>
              </a:rPr>
              <a:t>2. Работа с родителями.</a:t>
            </a:r>
          </a:p>
          <a:p>
            <a:r>
              <a:rPr lang="ru-RU" sz="4800" b="1" dirty="0" smtClean="0">
                <a:latin typeface="Bookman Old Style" panose="02050604050505020204" pitchFamily="18" charset="0"/>
              </a:rPr>
              <a:t>3. Работа с педагогами.</a:t>
            </a:r>
            <a:endParaRPr lang="ru-RU" sz="4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60634" cy="706964"/>
          </a:xfrm>
        </p:spPr>
        <p:txBody>
          <a:bodyPr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Основные виды деятельности работы педагога-психолога ДОУ: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6648" y="2368785"/>
            <a:ext cx="5437186" cy="4246328"/>
          </a:xfrm>
        </p:spPr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1. Психологическое просвещение и психологическая профилактика </a:t>
            </a:r>
            <a:r>
              <a:rPr lang="ru-RU" sz="2000" dirty="0" smtClean="0">
                <a:latin typeface="Bookman Old Style" panose="02050604050505020204" pitchFamily="18" charset="0"/>
              </a:rPr>
              <a:t>направлены на формирование у педагогов, администрации и родителей  потребности в психологических знаниях, желания использовать их в интересах собственного развития, создания условий для полноценного личностного развития и самоопределения на каждом возрастном этапе.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277" y="4102630"/>
            <a:ext cx="1896665" cy="2528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34" y="4102630"/>
            <a:ext cx="1828630" cy="2438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98" y="2368785"/>
            <a:ext cx="1907365" cy="2543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6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566" y="959380"/>
            <a:ext cx="8761413" cy="706964"/>
          </a:xfrm>
        </p:spPr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Основные виды деятельности работы педагога-психолога ДОУ: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2471738"/>
            <a:ext cx="4674660" cy="3986212"/>
          </a:xfrm>
        </p:spPr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2</a:t>
            </a:r>
            <a:r>
              <a:rPr lang="ru-RU" dirty="0" smtClean="0">
                <a:latin typeface="Bookman Old Style" panose="02050604050505020204" pitchFamily="18" charset="0"/>
              </a:rPr>
              <a:t>. </a:t>
            </a:r>
            <a:r>
              <a:rPr lang="ru-RU" b="1" dirty="0" smtClean="0">
                <a:latin typeface="Bookman Old Style" panose="02050604050505020204" pitchFamily="18" charset="0"/>
              </a:rPr>
              <a:t>Психологическая диагностика </a:t>
            </a:r>
            <a:r>
              <a:rPr lang="ru-RU" dirty="0" smtClean="0">
                <a:latin typeface="Bookman Old Style" panose="02050604050505020204" pitchFamily="18" charset="0"/>
              </a:rPr>
              <a:t>позволяет изучить индивидуальные особенности личности ребенка, выявить причины проблем в воспитании, обучении, определить социальную сторону личности, определить познавательный интерес и т.д.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960" y="2345543"/>
            <a:ext cx="2840038" cy="3786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68" y="2324905"/>
            <a:ext cx="2797703" cy="2098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68" y="4835634"/>
            <a:ext cx="2786305" cy="1837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5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566" y="959380"/>
            <a:ext cx="8761413" cy="706964"/>
          </a:xfrm>
        </p:spPr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Основные виды деятельности работы педагога-психолога ДОУ: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8" y="3471862"/>
            <a:ext cx="4991347" cy="3386137"/>
          </a:xfrm>
        </p:spPr>
        <p:txBody>
          <a:bodyPr/>
          <a:lstStyle/>
          <a:p>
            <a:endParaRPr lang="ru-RU" sz="2000" b="1" dirty="0" smtClean="0">
              <a:latin typeface="Bookman Old Style" panose="02050604050505020204" pitchFamily="18" charset="0"/>
            </a:endParaRPr>
          </a:p>
          <a:p>
            <a:r>
              <a:rPr lang="ru-RU" sz="2000" b="1" dirty="0" smtClean="0">
                <a:latin typeface="Bookman Old Style" panose="02050604050505020204" pitchFamily="18" charset="0"/>
              </a:rPr>
              <a:t>3. Коррекционно-развивающая работа </a:t>
            </a:r>
            <a:r>
              <a:rPr lang="ru-RU" sz="2000" dirty="0" smtClean="0">
                <a:latin typeface="Bookman Old Style" panose="02050604050505020204" pitchFamily="18" charset="0"/>
              </a:rPr>
              <a:t>это активное воздействие на процесс формирования личности и сохранение индивидуальности детей. Это система </a:t>
            </a:r>
            <a:r>
              <a:rPr lang="ru-RU" sz="2000" dirty="0">
                <a:latin typeface="Bookman Old Style" panose="02050604050505020204" pitchFamily="18" charset="0"/>
              </a:rPr>
              <a:t>психологических воздействий, направленная на уменьшение эмоционального дискомфорта, повышение активности и самостоятельности. </a:t>
            </a:r>
            <a:r>
              <a:rPr lang="ru-RU" sz="2000" dirty="0" smtClean="0">
                <a:latin typeface="Bookman Old Style" panose="02050604050505020204" pitchFamily="18" charset="0"/>
              </a:rPr>
              <a:t>На занятиях, </a:t>
            </a:r>
            <a:r>
              <a:rPr lang="ru-RU" sz="2000" dirty="0">
                <a:latin typeface="Bookman Old Style" panose="02050604050505020204" pitchFamily="18" charset="0"/>
              </a:rPr>
              <a:t>ребенок избавляется от негативных личностных реакций, возникающих в результате эмоциональных нарушений, становится менее агрессивным, возбудимым и мнительным.</a:t>
            </a:r>
            <a:r>
              <a:rPr lang="ru-RU" sz="2000" dirty="0" smtClean="0">
                <a:latin typeface="Bookman Old Style" panose="02050604050505020204" pitchFamily="18" charset="0"/>
              </a:rPr>
              <a:t>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297" y="2357305"/>
            <a:ext cx="2699344" cy="3599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72" y="1979812"/>
            <a:ext cx="2935288" cy="2201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16" y="4447746"/>
            <a:ext cx="2991644" cy="2243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5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588" y="671513"/>
            <a:ext cx="9029700" cy="1185861"/>
          </a:xfrm>
        </p:spPr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Основные виды деятельности работы педагога-психолога ДОУ: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471479" y="2737115"/>
            <a:ext cx="4786319" cy="3463660"/>
          </a:xfrm>
        </p:spPr>
        <p:txBody>
          <a:bodyPr/>
          <a:lstStyle/>
          <a:p>
            <a:r>
              <a:rPr lang="ru-RU" b="1" dirty="0" smtClean="0"/>
              <a:t>4. </a:t>
            </a:r>
            <a:r>
              <a:rPr lang="ru-RU" sz="2800" b="1" dirty="0" smtClean="0">
                <a:latin typeface="Bookman Old Style" panose="02050604050505020204" pitchFamily="18" charset="0"/>
              </a:rPr>
              <a:t>Консультативная деятельность </a:t>
            </a:r>
            <a:r>
              <a:rPr lang="ru-RU" sz="2800" dirty="0" smtClean="0">
                <a:latin typeface="Bookman Old Style" panose="02050604050505020204" pitchFamily="18" charset="0"/>
              </a:rPr>
              <a:t>направлена на консультирование взрослых и детей по вопросам развития, обучения, воспитания в условиях ДОУ. 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08" y="2737115"/>
            <a:ext cx="2266817" cy="3022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179" r="16190"/>
          <a:stretch/>
        </p:blipFill>
        <p:spPr>
          <a:xfrm>
            <a:off x="8719202" y="2300021"/>
            <a:ext cx="2970075" cy="1885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 descr="C:\Users\Admin\Desktop\работа КЦ\IMG_20191009_1848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8144"/>
          <a:stretch/>
        </p:blipFill>
        <p:spPr bwMode="auto">
          <a:xfrm>
            <a:off x="8736949" y="4455085"/>
            <a:ext cx="2952328" cy="2041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514475"/>
            <a:ext cx="9460659" cy="31432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itchFamily="18" charset="0"/>
              </a:rPr>
              <a:t>Формы 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itchFamily="18" charset="0"/>
              </a:rPr>
              <a:t>работы </a:t>
            </a:r>
            <a:b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itchFamily="18" charset="0"/>
              </a:rPr>
              <a:t>педагога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Times New Roman" pitchFamily="18" charset="0"/>
              </a:rPr>
              <a:t>психолога.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763" y="1985963"/>
            <a:ext cx="11930061" cy="714375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Bookman Old Style" panose="02050604050505020204" pitchFamily="18" charset="0"/>
              </a:rPr>
              <a:t>Групповые и индивидуальные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4" y="2828925"/>
            <a:ext cx="2933700" cy="2200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93" y="3757612"/>
            <a:ext cx="2149474" cy="2865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46" y="4594752"/>
            <a:ext cx="2705101" cy="20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56" y="2828925"/>
            <a:ext cx="27432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6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296</TotalTime>
  <Words>430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Century Gothic</vt:lpstr>
      <vt:lpstr>Times New Roman</vt:lpstr>
      <vt:lpstr>Wingdings 3</vt:lpstr>
      <vt:lpstr>Совет директоров</vt:lpstr>
      <vt:lpstr>  Работа Психологической службы МДОАУ «Детский сад № 106» г. Орска</vt:lpstr>
      <vt:lpstr>Цель   психолого – педагогической деятельности</vt:lpstr>
      <vt:lpstr>Задачи   психолгого – педагогической деятельности:</vt:lpstr>
      <vt:lpstr>НАПРАВЛЕНИЯ ДЕЯТЕЛЬНОСТИ  ПЕДАГОГА - ПСИХОЛОГА</vt:lpstr>
      <vt:lpstr>Основные виды деятельности работы педагога-психолога ДОУ:</vt:lpstr>
      <vt:lpstr>Основные виды деятельности работы педагога-психолога ДОУ:</vt:lpstr>
      <vt:lpstr>Основные виды деятельности работы педагога-психолога ДОУ:</vt:lpstr>
      <vt:lpstr>Основные виды деятельности работы педагога-психолога ДОУ:</vt:lpstr>
      <vt:lpstr>Формы работы  педагога – психолога. </vt:lpstr>
      <vt:lpstr>Методы работы  педагога – психолога.</vt:lpstr>
      <vt:lpstr>СПАСИБО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Коррекционно-развивающая работа педагога-психолога  1 квалиф. категории  МДОАУ « Детский сад № 106» г. Орска</dc:title>
  <dc:creator>RePack by SPecialiST</dc:creator>
  <cp:lastModifiedBy>RePack by SPecialiST</cp:lastModifiedBy>
  <cp:revision>36</cp:revision>
  <dcterms:created xsi:type="dcterms:W3CDTF">2022-10-21T17:22:41Z</dcterms:created>
  <dcterms:modified xsi:type="dcterms:W3CDTF">2022-10-22T08:18:28Z</dcterms:modified>
</cp:coreProperties>
</file>