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86" r:id="rId3"/>
    <p:sldId id="307" r:id="rId4"/>
    <p:sldId id="308" r:id="rId5"/>
    <p:sldId id="342" r:id="rId6"/>
    <p:sldId id="312" r:id="rId7"/>
    <p:sldId id="313" r:id="rId8"/>
    <p:sldId id="314" r:id="rId9"/>
    <p:sldId id="326" r:id="rId10"/>
    <p:sldId id="310" r:id="rId11"/>
    <p:sldId id="328" r:id="rId12"/>
    <p:sldId id="329" r:id="rId13"/>
    <p:sldId id="330" r:id="rId14"/>
    <p:sldId id="343" r:id="rId15"/>
    <p:sldId id="294" r:id="rId16"/>
    <p:sldId id="327" r:id="rId17"/>
    <p:sldId id="332" r:id="rId18"/>
    <p:sldId id="333" r:id="rId19"/>
    <p:sldId id="334" r:id="rId20"/>
    <p:sldId id="335" r:id="rId21"/>
    <p:sldId id="336" r:id="rId22"/>
    <p:sldId id="338" r:id="rId23"/>
    <p:sldId id="340" r:id="rId24"/>
    <p:sldId id="341" r:id="rId25"/>
    <p:sldId id="319" r:id="rId26"/>
    <p:sldId id="320" r:id="rId27"/>
    <p:sldId id="321" r:id="rId28"/>
    <p:sldId id="322" r:id="rId29"/>
    <p:sldId id="344" r:id="rId30"/>
    <p:sldId id="346" r:id="rId31"/>
    <p:sldId id="34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5779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25E4C-2E1C-4DAF-9828-7AB1007B79B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FD04A7-50A9-4326-9221-6C7DA785F391}">
      <dgm:prSet phldrT="[Текст]"/>
      <dgm:spPr/>
      <dgm:t>
        <a:bodyPr/>
        <a:lstStyle/>
        <a:p>
          <a:r>
            <a:rPr lang="ru-RU" b="1" dirty="0"/>
            <a:t>Фаза напряжения</a:t>
          </a:r>
          <a:endParaRPr lang="ru-RU" dirty="0"/>
        </a:p>
      </dgm:t>
    </dgm:pt>
    <dgm:pt modelId="{825EEE6F-F4E3-4C71-8515-BC9F225D0E82}" type="parTrans" cxnId="{13F100B5-4613-46A6-ABCD-E3030F2FF464}">
      <dgm:prSet/>
      <dgm:spPr/>
      <dgm:t>
        <a:bodyPr/>
        <a:lstStyle/>
        <a:p>
          <a:endParaRPr lang="ru-RU"/>
        </a:p>
      </dgm:t>
    </dgm:pt>
    <dgm:pt modelId="{1744D955-8571-40EC-9C7F-2AA80769C389}" type="sibTrans" cxnId="{13F100B5-4613-46A6-ABCD-E3030F2FF464}">
      <dgm:prSet/>
      <dgm:spPr/>
      <dgm:t>
        <a:bodyPr/>
        <a:lstStyle/>
        <a:p>
          <a:endParaRPr lang="ru-RU"/>
        </a:p>
      </dgm:t>
    </dgm:pt>
    <dgm:pt modelId="{2F816488-43EB-41D5-A77A-7D7F3B0F0E1D}">
      <dgm:prSet phldrT="[Текст]" phldr="1"/>
      <dgm:spPr/>
      <dgm:t>
        <a:bodyPr/>
        <a:lstStyle/>
        <a:p>
          <a:endParaRPr lang="ru-RU" dirty="0"/>
        </a:p>
      </dgm:t>
    </dgm:pt>
    <dgm:pt modelId="{52D2AE66-0F3E-4032-8023-7F091344AA9E}" type="parTrans" cxnId="{86B0BC4F-480F-4875-90B8-5162075AB17A}">
      <dgm:prSet/>
      <dgm:spPr/>
      <dgm:t>
        <a:bodyPr/>
        <a:lstStyle/>
        <a:p>
          <a:endParaRPr lang="ru-RU"/>
        </a:p>
      </dgm:t>
    </dgm:pt>
    <dgm:pt modelId="{4587966B-87AC-4A78-B26B-A845C1B8C488}" type="sibTrans" cxnId="{86B0BC4F-480F-4875-90B8-5162075AB17A}">
      <dgm:prSet/>
      <dgm:spPr/>
      <dgm:t>
        <a:bodyPr/>
        <a:lstStyle/>
        <a:p>
          <a:endParaRPr lang="ru-RU"/>
        </a:p>
      </dgm:t>
    </dgm:pt>
    <dgm:pt modelId="{92010531-F519-4A6B-8724-1AFFF767ABF9}">
      <dgm:prSet phldrT="[Текст]"/>
      <dgm:spPr/>
      <dgm:t>
        <a:bodyPr/>
        <a:lstStyle/>
        <a:p>
          <a:r>
            <a:rPr lang="ru-RU" b="1" dirty="0"/>
            <a:t>Фаза </a:t>
          </a:r>
          <a:r>
            <a:rPr lang="ru-RU" b="1" smtClean="0"/>
            <a:t>резистенции</a:t>
          </a:r>
          <a:r>
            <a:rPr lang="ru-RU" dirty="0" smtClean="0"/>
            <a:t> </a:t>
          </a:r>
          <a:endParaRPr lang="ru-RU" dirty="0"/>
        </a:p>
      </dgm:t>
    </dgm:pt>
    <dgm:pt modelId="{FAC05A2E-5D6D-42D8-81C6-57374BE996EC}" type="parTrans" cxnId="{2A86987C-8EB0-4D9A-9196-CFFBFE6BAAAE}">
      <dgm:prSet/>
      <dgm:spPr/>
      <dgm:t>
        <a:bodyPr/>
        <a:lstStyle/>
        <a:p>
          <a:endParaRPr lang="ru-RU"/>
        </a:p>
      </dgm:t>
    </dgm:pt>
    <dgm:pt modelId="{8646372F-FF1F-4CCB-8C50-04EB4EBBA181}" type="sibTrans" cxnId="{2A86987C-8EB0-4D9A-9196-CFFBFE6BAAAE}">
      <dgm:prSet/>
      <dgm:spPr/>
      <dgm:t>
        <a:bodyPr/>
        <a:lstStyle/>
        <a:p>
          <a:endParaRPr lang="ru-RU"/>
        </a:p>
      </dgm:t>
    </dgm:pt>
    <dgm:pt modelId="{5BC99974-7F17-421A-B48B-ACF68EB192B9}">
      <dgm:prSet phldrT="[Текст]"/>
      <dgm:spPr/>
      <dgm:t>
        <a:bodyPr/>
        <a:lstStyle/>
        <a:p>
          <a:r>
            <a:rPr lang="ru-RU" b="1" dirty="0"/>
            <a:t>Фаза истощения</a:t>
          </a:r>
          <a:endParaRPr lang="ru-RU" dirty="0"/>
        </a:p>
      </dgm:t>
    </dgm:pt>
    <dgm:pt modelId="{A1B4D084-E154-4F31-A10F-2F57C4AEA24D}" type="parTrans" cxnId="{0658C3EC-AC32-40F7-8D01-84A7110E49BC}">
      <dgm:prSet/>
      <dgm:spPr/>
      <dgm:t>
        <a:bodyPr/>
        <a:lstStyle/>
        <a:p>
          <a:endParaRPr lang="ru-RU"/>
        </a:p>
      </dgm:t>
    </dgm:pt>
    <dgm:pt modelId="{EE5324D5-2081-482E-8009-9E3895DF4DFF}" type="sibTrans" cxnId="{0658C3EC-AC32-40F7-8D01-84A7110E49BC}">
      <dgm:prSet/>
      <dgm:spPr/>
      <dgm:t>
        <a:bodyPr/>
        <a:lstStyle/>
        <a:p>
          <a:endParaRPr lang="ru-RU"/>
        </a:p>
      </dgm:t>
    </dgm:pt>
    <dgm:pt modelId="{A002B193-6D80-4134-B5A4-9DF3276D9ED9}">
      <dgm:prSet/>
      <dgm:spPr/>
      <dgm:t>
        <a:bodyPr/>
        <a:lstStyle/>
        <a:p>
          <a:r>
            <a:rPr lang="ru-RU" dirty="0"/>
            <a:t>Нервное (тревожное) напряжение служит предвестником и "запускающим" механизмом в формировании эмоционального выгорания. </a:t>
          </a:r>
        </a:p>
      </dgm:t>
    </dgm:pt>
    <dgm:pt modelId="{3080251D-299A-41CF-B1F4-0C0A39D543D3}" type="parTrans" cxnId="{CEC10D3C-440E-40C6-8670-32ED312FE1AC}">
      <dgm:prSet/>
      <dgm:spPr/>
      <dgm:t>
        <a:bodyPr/>
        <a:lstStyle/>
        <a:p>
          <a:endParaRPr lang="ru-RU"/>
        </a:p>
      </dgm:t>
    </dgm:pt>
    <dgm:pt modelId="{20B89145-F515-47C7-A1B8-BA5B076A886F}" type="sibTrans" cxnId="{CEC10D3C-440E-40C6-8670-32ED312FE1AC}">
      <dgm:prSet/>
      <dgm:spPr/>
      <dgm:t>
        <a:bodyPr/>
        <a:lstStyle/>
        <a:p>
          <a:endParaRPr lang="ru-RU"/>
        </a:p>
      </dgm:t>
    </dgm:pt>
    <dgm:pt modelId="{5523E2E4-3A5B-4360-AE9A-C582F0E5A3AE}">
      <dgm:prSet/>
      <dgm:spPr/>
      <dgm:t>
        <a:bodyPr/>
        <a:lstStyle/>
        <a:p>
          <a:r>
            <a:rPr lang="ru-RU" dirty="0"/>
            <a:t>Сопротивление нарастающему стрессу. В этой фазе человек пытается более или менее успешно оградить себя от неприятных </a:t>
          </a:r>
          <a:r>
            <a:rPr lang="ru-RU" dirty="0" smtClean="0"/>
            <a:t>впечатлений.</a:t>
          </a:r>
          <a:endParaRPr lang="ru-RU" dirty="0"/>
        </a:p>
      </dgm:t>
    </dgm:pt>
    <dgm:pt modelId="{838D8569-FA90-455D-B9CF-6BA851161DE2}" type="parTrans" cxnId="{7D769750-4C1E-43A6-B742-66D2B0691D51}">
      <dgm:prSet/>
      <dgm:spPr/>
      <dgm:t>
        <a:bodyPr/>
        <a:lstStyle/>
        <a:p>
          <a:endParaRPr lang="ru-RU"/>
        </a:p>
      </dgm:t>
    </dgm:pt>
    <dgm:pt modelId="{769D521F-4440-4614-8C3C-F31D43B107C6}" type="sibTrans" cxnId="{7D769750-4C1E-43A6-B742-66D2B0691D51}">
      <dgm:prSet/>
      <dgm:spPr/>
      <dgm:t>
        <a:bodyPr/>
        <a:lstStyle/>
        <a:p>
          <a:endParaRPr lang="ru-RU"/>
        </a:p>
      </dgm:t>
    </dgm:pt>
    <dgm:pt modelId="{8D19E5B5-A03F-4A18-94B5-7FD5C09EB788}">
      <dgm:prSet/>
      <dgm:spPr/>
      <dgm:t>
        <a:bodyPr/>
        <a:lstStyle/>
        <a:p>
          <a:r>
            <a:rPr lang="ru-RU" dirty="0"/>
            <a:t>Фаза истощения сопровождается общим падением энергетического тонуса и ослаблением нервной системы, оскудением психических </a:t>
          </a:r>
          <a:r>
            <a:rPr lang="ru-RU" dirty="0" smtClean="0"/>
            <a:t>ресурсов.</a:t>
          </a:r>
          <a:endParaRPr lang="ru-RU" dirty="0"/>
        </a:p>
      </dgm:t>
    </dgm:pt>
    <dgm:pt modelId="{7959E15F-1A4D-4BE5-8F4C-5E5BE1FCCF0C}" type="parTrans" cxnId="{08422BB8-9B0F-465B-981C-C963A96BE2DA}">
      <dgm:prSet/>
      <dgm:spPr/>
      <dgm:t>
        <a:bodyPr/>
        <a:lstStyle/>
        <a:p>
          <a:endParaRPr lang="ru-RU"/>
        </a:p>
      </dgm:t>
    </dgm:pt>
    <dgm:pt modelId="{F6646498-6F1A-4CEB-9DE4-8CE2705FC765}" type="sibTrans" cxnId="{08422BB8-9B0F-465B-981C-C963A96BE2DA}">
      <dgm:prSet/>
      <dgm:spPr/>
      <dgm:t>
        <a:bodyPr/>
        <a:lstStyle/>
        <a:p>
          <a:endParaRPr lang="ru-RU"/>
        </a:p>
      </dgm:t>
    </dgm:pt>
    <dgm:pt modelId="{1508FEDD-68C4-41FB-A3DB-D2D009B7EDFD}" type="pres">
      <dgm:prSet presAssocID="{30525E4C-2E1C-4DAF-9828-7AB1007B79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627379-0CE2-468A-B9C8-D92C5A6AFF3C}" type="pres">
      <dgm:prSet presAssocID="{5BC99974-7F17-421A-B48B-ACF68EB192B9}" presName="boxAndChildren" presStyleCnt="0"/>
      <dgm:spPr/>
    </dgm:pt>
    <dgm:pt modelId="{1A0F3895-72DA-4EEA-B739-5A3CF4D19C41}" type="pres">
      <dgm:prSet presAssocID="{5BC99974-7F17-421A-B48B-ACF68EB192B9}" presName="parentTextBox" presStyleLbl="node1" presStyleIdx="0" presStyleCnt="3"/>
      <dgm:spPr/>
      <dgm:t>
        <a:bodyPr/>
        <a:lstStyle/>
        <a:p>
          <a:endParaRPr lang="ru-RU"/>
        </a:p>
      </dgm:t>
    </dgm:pt>
    <dgm:pt modelId="{76C84942-3333-4C22-8DBD-B225987A2C6A}" type="pres">
      <dgm:prSet presAssocID="{5BC99974-7F17-421A-B48B-ACF68EB192B9}" presName="entireBox" presStyleLbl="node1" presStyleIdx="0" presStyleCnt="3"/>
      <dgm:spPr/>
      <dgm:t>
        <a:bodyPr/>
        <a:lstStyle/>
        <a:p>
          <a:endParaRPr lang="ru-RU"/>
        </a:p>
      </dgm:t>
    </dgm:pt>
    <dgm:pt modelId="{C95C5CDE-EE8E-4AC2-9864-B7054A3A8830}" type="pres">
      <dgm:prSet presAssocID="{5BC99974-7F17-421A-B48B-ACF68EB192B9}" presName="descendantBox" presStyleCnt="0"/>
      <dgm:spPr/>
    </dgm:pt>
    <dgm:pt modelId="{CDFA8911-C1B3-4267-BE00-146151D341EA}" type="pres">
      <dgm:prSet presAssocID="{8D19E5B5-A03F-4A18-94B5-7FD5C09EB788}" presName="childTextBox" presStyleLbl="fgAccFollowNode1" presStyleIdx="0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8F675-8F79-4DE2-AEE8-CAC1D8BA4A0F}" type="pres">
      <dgm:prSet presAssocID="{8646372F-FF1F-4CCB-8C50-04EB4EBBA181}" presName="sp" presStyleCnt="0"/>
      <dgm:spPr/>
    </dgm:pt>
    <dgm:pt modelId="{4B7F4E1E-370B-45EB-A644-915518808532}" type="pres">
      <dgm:prSet presAssocID="{92010531-F519-4A6B-8724-1AFFF767ABF9}" presName="arrowAndChildren" presStyleCnt="0"/>
      <dgm:spPr/>
    </dgm:pt>
    <dgm:pt modelId="{E6427BEE-E4B2-45BE-8CBF-A8A111B7DDAB}" type="pres">
      <dgm:prSet presAssocID="{92010531-F519-4A6B-8724-1AFFF767ABF9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30BB389F-A707-4D1A-8791-D37537BA07E1}" type="pres">
      <dgm:prSet presAssocID="{92010531-F519-4A6B-8724-1AFFF767ABF9}" presName="arrow" presStyleLbl="node1" presStyleIdx="1" presStyleCnt="3"/>
      <dgm:spPr/>
      <dgm:t>
        <a:bodyPr/>
        <a:lstStyle/>
        <a:p>
          <a:endParaRPr lang="ru-RU"/>
        </a:p>
      </dgm:t>
    </dgm:pt>
    <dgm:pt modelId="{AEF18346-EA4E-4E98-AC99-E7614D4D7D48}" type="pres">
      <dgm:prSet presAssocID="{92010531-F519-4A6B-8724-1AFFF767ABF9}" presName="descendantArrow" presStyleCnt="0"/>
      <dgm:spPr/>
    </dgm:pt>
    <dgm:pt modelId="{E1387755-CADE-4305-B89F-D74F66A308B2}" type="pres">
      <dgm:prSet presAssocID="{5523E2E4-3A5B-4360-AE9A-C582F0E5A3AE}" presName="childTextArrow" presStyleLbl="fgAccFollowNode1" presStyleIdx="1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DF411-DBD4-4609-B36A-E97572821C8F}" type="pres">
      <dgm:prSet presAssocID="{1744D955-8571-40EC-9C7F-2AA80769C389}" presName="sp" presStyleCnt="0"/>
      <dgm:spPr/>
    </dgm:pt>
    <dgm:pt modelId="{B1986460-DA41-4D6F-8C7C-978D782D7420}" type="pres">
      <dgm:prSet presAssocID="{E8FD04A7-50A9-4326-9221-6C7DA785F391}" presName="arrowAndChildren" presStyleCnt="0"/>
      <dgm:spPr/>
    </dgm:pt>
    <dgm:pt modelId="{C6F83464-1DAD-40A2-907B-05A2952C48AF}" type="pres">
      <dgm:prSet presAssocID="{E8FD04A7-50A9-4326-9221-6C7DA785F39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3E0A7AC-A04B-4848-9ED3-28E0EC61DBBC}" type="pres">
      <dgm:prSet presAssocID="{E8FD04A7-50A9-4326-9221-6C7DA785F391}" presName="arrow" presStyleLbl="node1" presStyleIdx="2" presStyleCnt="3"/>
      <dgm:spPr/>
      <dgm:t>
        <a:bodyPr/>
        <a:lstStyle/>
        <a:p>
          <a:endParaRPr lang="ru-RU"/>
        </a:p>
      </dgm:t>
    </dgm:pt>
    <dgm:pt modelId="{B48DEBE4-1C37-4FDF-8163-1BB79E24F224}" type="pres">
      <dgm:prSet presAssocID="{E8FD04A7-50A9-4326-9221-6C7DA785F391}" presName="descendantArrow" presStyleCnt="0"/>
      <dgm:spPr/>
    </dgm:pt>
    <dgm:pt modelId="{DA403101-CFEC-4DF7-9922-14182F28CA74}" type="pres">
      <dgm:prSet presAssocID="{2F816488-43EB-41D5-A77A-7D7F3B0F0E1D}" presName="childTextArrow" presStyleLbl="fgAccFollowNode1" presStyleIdx="2" presStyleCnt="4" custFlipVert="1" custFlipHor="0" custScaleX="6922" custScaleY="78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A4D87-47BD-4011-A3AA-82401531E289}" type="pres">
      <dgm:prSet presAssocID="{A002B193-6D80-4134-B5A4-9DF3276D9ED9}" presName="childTextArrow" presStyleLbl="fgAccFollowNode1" presStyleIdx="3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F0AD6-7943-4CC7-B460-457E7A3657B9}" type="presOf" srcId="{92010531-F519-4A6B-8724-1AFFF767ABF9}" destId="{E6427BEE-E4B2-45BE-8CBF-A8A111B7DDAB}" srcOrd="0" destOrd="0" presId="urn:microsoft.com/office/officeart/2005/8/layout/process4"/>
    <dgm:cxn modelId="{08422BB8-9B0F-465B-981C-C963A96BE2DA}" srcId="{5BC99974-7F17-421A-B48B-ACF68EB192B9}" destId="{8D19E5B5-A03F-4A18-94B5-7FD5C09EB788}" srcOrd="0" destOrd="0" parTransId="{7959E15F-1A4D-4BE5-8F4C-5E5BE1FCCF0C}" sibTransId="{F6646498-6F1A-4CEB-9DE4-8CE2705FC765}"/>
    <dgm:cxn modelId="{B8AA8F9D-6AB9-4ECF-BDD3-1F9C02B9CA4E}" type="presOf" srcId="{8D19E5B5-A03F-4A18-94B5-7FD5C09EB788}" destId="{CDFA8911-C1B3-4267-BE00-146151D341EA}" srcOrd="0" destOrd="0" presId="urn:microsoft.com/office/officeart/2005/8/layout/process4"/>
    <dgm:cxn modelId="{0658C3EC-AC32-40F7-8D01-84A7110E49BC}" srcId="{30525E4C-2E1C-4DAF-9828-7AB1007B79BE}" destId="{5BC99974-7F17-421A-B48B-ACF68EB192B9}" srcOrd="2" destOrd="0" parTransId="{A1B4D084-E154-4F31-A10F-2F57C4AEA24D}" sibTransId="{EE5324D5-2081-482E-8009-9E3895DF4DFF}"/>
    <dgm:cxn modelId="{2A86987C-8EB0-4D9A-9196-CFFBFE6BAAAE}" srcId="{30525E4C-2E1C-4DAF-9828-7AB1007B79BE}" destId="{92010531-F519-4A6B-8724-1AFFF767ABF9}" srcOrd="1" destOrd="0" parTransId="{FAC05A2E-5D6D-42D8-81C6-57374BE996EC}" sibTransId="{8646372F-FF1F-4CCB-8C50-04EB4EBBA181}"/>
    <dgm:cxn modelId="{86B0BC4F-480F-4875-90B8-5162075AB17A}" srcId="{E8FD04A7-50A9-4326-9221-6C7DA785F391}" destId="{2F816488-43EB-41D5-A77A-7D7F3B0F0E1D}" srcOrd="0" destOrd="0" parTransId="{52D2AE66-0F3E-4032-8023-7F091344AA9E}" sibTransId="{4587966B-87AC-4A78-B26B-A845C1B8C488}"/>
    <dgm:cxn modelId="{CF2EEFD0-58C4-4A20-89F5-38CF60174A89}" type="presOf" srcId="{E8FD04A7-50A9-4326-9221-6C7DA785F391}" destId="{C6F83464-1DAD-40A2-907B-05A2952C48AF}" srcOrd="0" destOrd="0" presId="urn:microsoft.com/office/officeart/2005/8/layout/process4"/>
    <dgm:cxn modelId="{7D769750-4C1E-43A6-B742-66D2B0691D51}" srcId="{92010531-F519-4A6B-8724-1AFFF767ABF9}" destId="{5523E2E4-3A5B-4360-AE9A-C582F0E5A3AE}" srcOrd="0" destOrd="0" parTransId="{838D8569-FA90-455D-B9CF-6BA851161DE2}" sibTransId="{769D521F-4440-4614-8C3C-F31D43B107C6}"/>
    <dgm:cxn modelId="{9C48D084-4ADC-4A2B-8ADF-CB2D76E48BF4}" type="presOf" srcId="{92010531-F519-4A6B-8724-1AFFF767ABF9}" destId="{30BB389F-A707-4D1A-8791-D37537BA07E1}" srcOrd="1" destOrd="0" presId="urn:microsoft.com/office/officeart/2005/8/layout/process4"/>
    <dgm:cxn modelId="{A1BDBD17-E294-435C-BE74-3634D27D77C4}" type="presOf" srcId="{E8FD04A7-50A9-4326-9221-6C7DA785F391}" destId="{D3E0A7AC-A04B-4848-9ED3-28E0EC61DBBC}" srcOrd="1" destOrd="0" presId="urn:microsoft.com/office/officeart/2005/8/layout/process4"/>
    <dgm:cxn modelId="{4E3CFAC6-E9E1-403A-9511-EB82A3DD4430}" type="presOf" srcId="{5BC99974-7F17-421A-B48B-ACF68EB192B9}" destId="{76C84942-3333-4C22-8DBD-B225987A2C6A}" srcOrd="1" destOrd="0" presId="urn:microsoft.com/office/officeart/2005/8/layout/process4"/>
    <dgm:cxn modelId="{13F100B5-4613-46A6-ABCD-E3030F2FF464}" srcId="{30525E4C-2E1C-4DAF-9828-7AB1007B79BE}" destId="{E8FD04A7-50A9-4326-9221-6C7DA785F391}" srcOrd="0" destOrd="0" parTransId="{825EEE6F-F4E3-4C71-8515-BC9F225D0E82}" sibTransId="{1744D955-8571-40EC-9C7F-2AA80769C389}"/>
    <dgm:cxn modelId="{FD7A7C57-EEDD-4515-9C43-FEAC45238BD6}" type="presOf" srcId="{A002B193-6D80-4134-B5A4-9DF3276D9ED9}" destId="{453A4D87-47BD-4011-A3AA-82401531E289}" srcOrd="0" destOrd="0" presId="urn:microsoft.com/office/officeart/2005/8/layout/process4"/>
    <dgm:cxn modelId="{CEC10D3C-440E-40C6-8670-32ED312FE1AC}" srcId="{E8FD04A7-50A9-4326-9221-6C7DA785F391}" destId="{A002B193-6D80-4134-B5A4-9DF3276D9ED9}" srcOrd="1" destOrd="0" parTransId="{3080251D-299A-41CF-B1F4-0C0A39D543D3}" sibTransId="{20B89145-F515-47C7-A1B8-BA5B076A886F}"/>
    <dgm:cxn modelId="{F1F5F940-BCF7-4013-A12C-86B3CE0449BD}" type="presOf" srcId="{5523E2E4-3A5B-4360-AE9A-C582F0E5A3AE}" destId="{E1387755-CADE-4305-B89F-D74F66A308B2}" srcOrd="0" destOrd="0" presId="urn:microsoft.com/office/officeart/2005/8/layout/process4"/>
    <dgm:cxn modelId="{6F68CBB5-AA8D-43A2-AEE0-E897C8025127}" type="presOf" srcId="{5BC99974-7F17-421A-B48B-ACF68EB192B9}" destId="{1A0F3895-72DA-4EEA-B739-5A3CF4D19C41}" srcOrd="0" destOrd="0" presId="urn:microsoft.com/office/officeart/2005/8/layout/process4"/>
    <dgm:cxn modelId="{3BDF7847-E369-4BB2-9E89-9EC15E5B7EE0}" type="presOf" srcId="{30525E4C-2E1C-4DAF-9828-7AB1007B79BE}" destId="{1508FEDD-68C4-41FB-A3DB-D2D009B7EDFD}" srcOrd="0" destOrd="0" presId="urn:microsoft.com/office/officeart/2005/8/layout/process4"/>
    <dgm:cxn modelId="{43CB8CE3-8CB2-4771-950F-0A0590821209}" type="presOf" srcId="{2F816488-43EB-41D5-A77A-7D7F3B0F0E1D}" destId="{DA403101-CFEC-4DF7-9922-14182F28CA74}" srcOrd="0" destOrd="0" presId="urn:microsoft.com/office/officeart/2005/8/layout/process4"/>
    <dgm:cxn modelId="{B97709B0-3CA6-4E85-805A-20788481F786}" type="presParOf" srcId="{1508FEDD-68C4-41FB-A3DB-D2D009B7EDFD}" destId="{5B627379-0CE2-468A-B9C8-D92C5A6AFF3C}" srcOrd="0" destOrd="0" presId="urn:microsoft.com/office/officeart/2005/8/layout/process4"/>
    <dgm:cxn modelId="{60D406DE-AFDE-4934-B9C5-BE1EF5CF6D46}" type="presParOf" srcId="{5B627379-0CE2-468A-B9C8-D92C5A6AFF3C}" destId="{1A0F3895-72DA-4EEA-B739-5A3CF4D19C41}" srcOrd="0" destOrd="0" presId="urn:microsoft.com/office/officeart/2005/8/layout/process4"/>
    <dgm:cxn modelId="{BC46839E-1A96-47A0-ABE9-7EF00F290FC2}" type="presParOf" srcId="{5B627379-0CE2-468A-B9C8-D92C5A6AFF3C}" destId="{76C84942-3333-4C22-8DBD-B225987A2C6A}" srcOrd="1" destOrd="0" presId="urn:microsoft.com/office/officeart/2005/8/layout/process4"/>
    <dgm:cxn modelId="{41DC5678-83BE-41A8-B8B7-7B960B373C35}" type="presParOf" srcId="{5B627379-0CE2-468A-B9C8-D92C5A6AFF3C}" destId="{C95C5CDE-EE8E-4AC2-9864-B7054A3A8830}" srcOrd="2" destOrd="0" presId="urn:microsoft.com/office/officeart/2005/8/layout/process4"/>
    <dgm:cxn modelId="{CF5BB300-5D26-4DAD-B0BB-FF2589A71CC0}" type="presParOf" srcId="{C95C5CDE-EE8E-4AC2-9864-B7054A3A8830}" destId="{CDFA8911-C1B3-4267-BE00-146151D341EA}" srcOrd="0" destOrd="0" presId="urn:microsoft.com/office/officeart/2005/8/layout/process4"/>
    <dgm:cxn modelId="{90A090C4-3B40-4B6B-B40D-15A99AA311A9}" type="presParOf" srcId="{1508FEDD-68C4-41FB-A3DB-D2D009B7EDFD}" destId="{5998F675-8F79-4DE2-AEE8-CAC1D8BA4A0F}" srcOrd="1" destOrd="0" presId="urn:microsoft.com/office/officeart/2005/8/layout/process4"/>
    <dgm:cxn modelId="{10059E2D-1064-42A7-9A61-132279371EA6}" type="presParOf" srcId="{1508FEDD-68C4-41FB-A3DB-D2D009B7EDFD}" destId="{4B7F4E1E-370B-45EB-A644-915518808532}" srcOrd="2" destOrd="0" presId="urn:microsoft.com/office/officeart/2005/8/layout/process4"/>
    <dgm:cxn modelId="{EB603BB4-D9C0-45BB-8545-586F650B95A9}" type="presParOf" srcId="{4B7F4E1E-370B-45EB-A644-915518808532}" destId="{E6427BEE-E4B2-45BE-8CBF-A8A111B7DDAB}" srcOrd="0" destOrd="0" presId="urn:microsoft.com/office/officeart/2005/8/layout/process4"/>
    <dgm:cxn modelId="{28834AA5-57BA-46B7-9C8E-D2D121C9ABFC}" type="presParOf" srcId="{4B7F4E1E-370B-45EB-A644-915518808532}" destId="{30BB389F-A707-4D1A-8791-D37537BA07E1}" srcOrd="1" destOrd="0" presId="urn:microsoft.com/office/officeart/2005/8/layout/process4"/>
    <dgm:cxn modelId="{71815BE1-FDA1-4F06-A11D-E5977326A172}" type="presParOf" srcId="{4B7F4E1E-370B-45EB-A644-915518808532}" destId="{AEF18346-EA4E-4E98-AC99-E7614D4D7D48}" srcOrd="2" destOrd="0" presId="urn:microsoft.com/office/officeart/2005/8/layout/process4"/>
    <dgm:cxn modelId="{C61FA5E2-D75D-485C-BC92-2BE3FFEE9B00}" type="presParOf" srcId="{AEF18346-EA4E-4E98-AC99-E7614D4D7D48}" destId="{E1387755-CADE-4305-B89F-D74F66A308B2}" srcOrd="0" destOrd="0" presId="urn:microsoft.com/office/officeart/2005/8/layout/process4"/>
    <dgm:cxn modelId="{D7D9A731-701C-42F1-86C5-9E47BE9C998E}" type="presParOf" srcId="{1508FEDD-68C4-41FB-A3DB-D2D009B7EDFD}" destId="{A1CDF411-DBD4-4609-B36A-E97572821C8F}" srcOrd="3" destOrd="0" presId="urn:microsoft.com/office/officeart/2005/8/layout/process4"/>
    <dgm:cxn modelId="{ED9F74A2-2C8B-4D3E-9203-5BBD17EC6B74}" type="presParOf" srcId="{1508FEDD-68C4-41FB-A3DB-D2D009B7EDFD}" destId="{B1986460-DA41-4D6F-8C7C-978D782D7420}" srcOrd="4" destOrd="0" presId="urn:microsoft.com/office/officeart/2005/8/layout/process4"/>
    <dgm:cxn modelId="{ABBA8B52-A2C1-41AB-9C70-6B8F9FAACE2D}" type="presParOf" srcId="{B1986460-DA41-4D6F-8C7C-978D782D7420}" destId="{C6F83464-1DAD-40A2-907B-05A2952C48AF}" srcOrd="0" destOrd="0" presId="urn:microsoft.com/office/officeart/2005/8/layout/process4"/>
    <dgm:cxn modelId="{5C6997AE-F565-4C3C-9A30-907E90364308}" type="presParOf" srcId="{B1986460-DA41-4D6F-8C7C-978D782D7420}" destId="{D3E0A7AC-A04B-4848-9ED3-28E0EC61DBBC}" srcOrd="1" destOrd="0" presId="urn:microsoft.com/office/officeart/2005/8/layout/process4"/>
    <dgm:cxn modelId="{41A9DDAE-E0EB-4B81-B48C-BA6B6774ECE0}" type="presParOf" srcId="{B1986460-DA41-4D6F-8C7C-978D782D7420}" destId="{B48DEBE4-1C37-4FDF-8163-1BB79E24F224}" srcOrd="2" destOrd="0" presId="urn:microsoft.com/office/officeart/2005/8/layout/process4"/>
    <dgm:cxn modelId="{B45D7536-BC54-4FC5-B533-8F5B1F461CBB}" type="presParOf" srcId="{B48DEBE4-1C37-4FDF-8163-1BB79E24F224}" destId="{DA403101-CFEC-4DF7-9922-14182F28CA74}" srcOrd="0" destOrd="0" presId="urn:microsoft.com/office/officeart/2005/8/layout/process4"/>
    <dgm:cxn modelId="{61DE9FFB-6A78-4CB8-B7FD-E727FA7E48B6}" type="presParOf" srcId="{B48DEBE4-1C37-4FDF-8163-1BB79E24F224}" destId="{453A4D87-47BD-4011-A3AA-82401531E28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4942-3333-4C22-8DBD-B225987A2C6A}">
      <dsp:nvSpPr>
        <dsp:cNvPr id="0" name=""/>
        <dsp:cNvSpPr/>
      </dsp:nvSpPr>
      <dsp:spPr>
        <a:xfrm>
          <a:off x="0" y="3656424"/>
          <a:ext cx="8291264" cy="1200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Фаза истощения</a:t>
          </a:r>
          <a:endParaRPr lang="ru-RU" sz="2300" kern="1200" dirty="0"/>
        </a:p>
      </dsp:txBody>
      <dsp:txXfrm>
        <a:off x="0" y="3656424"/>
        <a:ext cx="8291264" cy="648064"/>
      </dsp:txXfrm>
    </dsp:sp>
    <dsp:sp modelId="{CDFA8911-C1B3-4267-BE00-146151D341EA}">
      <dsp:nvSpPr>
        <dsp:cNvPr id="0" name=""/>
        <dsp:cNvSpPr/>
      </dsp:nvSpPr>
      <dsp:spPr>
        <a:xfrm>
          <a:off x="1012" y="4280486"/>
          <a:ext cx="8289239" cy="552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Фаза истощения сопровождается общим падением энергетического тонуса и ослаблением нервной системы, оскудением психических </a:t>
          </a:r>
          <a:r>
            <a:rPr lang="ru-RU" sz="1900" kern="1200" dirty="0" smtClean="0"/>
            <a:t>ресурсов.</a:t>
          </a:r>
          <a:endParaRPr lang="ru-RU" sz="1900" kern="1200" dirty="0"/>
        </a:p>
      </dsp:txBody>
      <dsp:txXfrm>
        <a:off x="1012" y="4280486"/>
        <a:ext cx="8289239" cy="552055"/>
      </dsp:txXfrm>
    </dsp:sp>
    <dsp:sp modelId="{30BB389F-A707-4D1A-8791-D37537BA07E1}">
      <dsp:nvSpPr>
        <dsp:cNvPr id="0" name=""/>
        <dsp:cNvSpPr/>
      </dsp:nvSpPr>
      <dsp:spPr>
        <a:xfrm rot="10800000">
          <a:off x="0" y="1828641"/>
          <a:ext cx="8291264" cy="18457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Фаза </a:t>
          </a:r>
          <a:r>
            <a:rPr lang="ru-RU" sz="2300" b="1" kern="1200" smtClean="0"/>
            <a:t>резистенции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0" y="1828641"/>
        <a:ext cx="8291264" cy="647870"/>
      </dsp:txXfrm>
    </dsp:sp>
    <dsp:sp modelId="{E1387755-CADE-4305-B89F-D74F66A308B2}">
      <dsp:nvSpPr>
        <dsp:cNvPr id="0" name=""/>
        <dsp:cNvSpPr/>
      </dsp:nvSpPr>
      <dsp:spPr>
        <a:xfrm>
          <a:off x="1012" y="2476511"/>
          <a:ext cx="8289239" cy="55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Сопротивление нарастающему стрессу. В этой фазе человек пытается более или менее успешно оградить себя от неприятных </a:t>
          </a:r>
          <a:r>
            <a:rPr lang="ru-RU" sz="1900" kern="1200" dirty="0" smtClean="0"/>
            <a:t>впечатлений.</a:t>
          </a:r>
          <a:endParaRPr lang="ru-RU" sz="1900" kern="1200" dirty="0"/>
        </a:p>
      </dsp:txBody>
      <dsp:txXfrm>
        <a:off x="1012" y="2476511"/>
        <a:ext cx="8289239" cy="551889"/>
      </dsp:txXfrm>
    </dsp:sp>
    <dsp:sp modelId="{D3E0A7AC-A04B-4848-9ED3-28E0EC61DBBC}">
      <dsp:nvSpPr>
        <dsp:cNvPr id="0" name=""/>
        <dsp:cNvSpPr/>
      </dsp:nvSpPr>
      <dsp:spPr>
        <a:xfrm rot="10800000">
          <a:off x="0" y="858"/>
          <a:ext cx="8291264" cy="18457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Фаза напряжения</a:t>
          </a:r>
          <a:endParaRPr lang="ru-RU" sz="2300" kern="1200" dirty="0"/>
        </a:p>
      </dsp:txBody>
      <dsp:txXfrm>
        <a:off x="0" y="858"/>
        <a:ext cx="8291264" cy="647870"/>
      </dsp:txXfrm>
    </dsp:sp>
    <dsp:sp modelId="{DA403101-CFEC-4DF7-9922-14182F28CA74}">
      <dsp:nvSpPr>
        <dsp:cNvPr id="0" name=""/>
        <dsp:cNvSpPr/>
      </dsp:nvSpPr>
      <dsp:spPr>
        <a:xfrm flipV="1">
          <a:off x="1901" y="707383"/>
          <a:ext cx="28583" cy="434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flipV="1">
        <a:off x="1901" y="707383"/>
        <a:ext cx="28583" cy="434579"/>
      </dsp:txXfrm>
    </dsp:sp>
    <dsp:sp modelId="{453A4D87-47BD-4011-A3AA-82401531E289}">
      <dsp:nvSpPr>
        <dsp:cNvPr id="0" name=""/>
        <dsp:cNvSpPr/>
      </dsp:nvSpPr>
      <dsp:spPr>
        <a:xfrm>
          <a:off x="30485" y="648729"/>
          <a:ext cx="8258876" cy="55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Нервное (тревожное) напряжение служит предвестником и "запускающим" механизмом в формировании эмоционального выгорания. </a:t>
          </a:r>
        </a:p>
      </dsp:txBody>
      <dsp:txXfrm>
        <a:off x="30485" y="648729"/>
        <a:ext cx="8258876" cy="551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E0E0-C1A2-42DA-9287-8581E537EBC7}" type="datetimeFigureOut">
              <a:rPr lang="ru-RU"/>
              <a:pPr>
                <a:defRPr/>
              </a:pPr>
              <a:t>12.03.21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E32E-8FEE-48AB-901D-159E121A3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2B1D-9C19-46CE-B78B-4A2974101607}" type="datetimeFigureOut">
              <a:rPr lang="ru-RU"/>
              <a:pPr>
                <a:defRPr/>
              </a:pPr>
              <a:t>12.03.21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2697-CAD8-4205-AC89-234DAB586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5F2C-57C9-4F40-8A60-70EFCFCDDDA3}" type="datetimeFigureOut">
              <a:rPr lang="ru-RU"/>
              <a:pPr>
                <a:defRPr/>
              </a:pPr>
              <a:t>12.03.21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BA9F-3D73-49FE-B55A-FA46DFE7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106B-590B-4C73-A5BE-DF019629FFC9}" type="datetimeFigureOut">
              <a:rPr lang="ru-RU"/>
              <a:pPr>
                <a:defRPr/>
              </a:pPr>
              <a:t>12.03.21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9079-9D02-45AA-B30A-4BABFC016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11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A0A9E-F802-4E22-9B69-B62E4770E25B}" type="datetimeFigureOut">
              <a:rPr lang="ru-RU"/>
              <a:pPr>
                <a:defRPr/>
              </a:pPr>
              <a:t>12.03.21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4E19-16AE-435F-898C-1FF1AEBC4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8214-A634-4BE3-B6D7-BC492871417F}" type="datetimeFigureOut">
              <a:rPr lang="ru-RU"/>
              <a:pPr>
                <a:defRPr/>
              </a:pPr>
              <a:t>12.03.21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7219-3449-4398-8F25-4A45BAD6A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5C3E-5B4B-462A-9A87-62500C740F5A}" type="datetimeFigureOut">
              <a:rPr lang="ru-RU"/>
              <a:pPr>
                <a:defRPr/>
              </a:pPr>
              <a:t>12.03.21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346A-1DA9-452A-9D97-6B851B632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7613-1C62-4170-A4F6-0313C74199F9}" type="datetimeFigureOut">
              <a:rPr lang="ru-RU"/>
              <a:pPr>
                <a:defRPr/>
              </a:pPr>
              <a:t>12.03.21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9A45-F246-4FFB-A5D0-B570DD665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78BC-416B-45B6-9FAB-705C2EEF3FBE}" type="datetimeFigureOut">
              <a:rPr lang="ru-RU"/>
              <a:pPr>
                <a:defRPr/>
              </a:pPr>
              <a:t>12.03.21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18979-C601-4F99-99AD-8938228DF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3A0B-F0DC-4864-A01B-CDAE467385FA}" type="datetimeFigureOut">
              <a:rPr lang="ru-RU"/>
              <a:pPr>
                <a:defRPr/>
              </a:pPr>
              <a:t>12.03.21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0256-348A-4F6A-99DA-F3F7FCB7A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2A8F-8081-4C3B-92AB-76A2FFC624A0}" type="datetimeFigureOut">
              <a:rPr lang="ru-RU"/>
              <a:pPr>
                <a:defRPr/>
              </a:pPr>
              <a:t>12.03.21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BA8E-088C-4F19-9F72-0012F6731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84A258D-82FC-41F2-B799-225DECDB2D3B}" type="datetimeFigureOut">
              <a:rPr lang="ru-RU"/>
              <a:pPr>
                <a:defRPr/>
              </a:pPr>
              <a:t>12.03.21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4EFAF29-A52D-4396-84BF-1699A16B1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24104"/>
          </a:solidFill>
          <a:latin typeface="+mj-lt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5F17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5F174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5F174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3114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3114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iordieva7ana.files.wordpress.com/2009/12/d0b4d0b5d0bfd180d0b5d181d181d0b8d0b2d0bdd0bed0b5-d181d0bed181d182d0bed18fd0bdd0b8d0b5.jpg?w=300&amp;h=21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«Профессиональное выгорание педагога ДОУ и его профилактика»</a:t>
            </a: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endParaRPr lang="ru-RU" sz="1800" dirty="0"/>
          </a:p>
          <a:p>
            <a:pPr algn="r">
              <a:defRPr/>
            </a:pPr>
            <a:endParaRPr lang="ru-RU" sz="1800" dirty="0"/>
          </a:p>
          <a:p>
            <a:pPr algn="r"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МДОАУ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«Детский сад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№106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Педагог-психолог</a:t>
            </a:r>
          </a:p>
          <a:p>
            <a:pPr algn="r"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Дерябина Анна Сергеевна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720080"/>
          </a:xfrm>
        </p:spPr>
        <p:txBody>
          <a:bodyPr/>
          <a:lstStyle/>
          <a:p>
            <a:r>
              <a:rPr lang="ru-RU" sz="2800" b="1" dirty="0"/>
              <a:t>Фазы эмоционального </a:t>
            </a:r>
            <a:r>
              <a:rPr lang="ru-RU" sz="2800" b="1" dirty="0" smtClean="0"/>
              <a:t>выгорания В.В. Бойко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1241455"/>
              </p:ext>
            </p:extLst>
          </p:nvPr>
        </p:nvGraphicFramePr>
        <p:xfrm>
          <a:off x="395536" y="1268760"/>
          <a:ext cx="8291264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>
                <a:latin typeface="+mn-lt"/>
              </a:rPr>
              <a:t> I Фаза напряжения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7525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  </a:t>
            </a:r>
            <a:r>
              <a:rPr lang="ru-RU" sz="3600" dirty="0" smtClean="0"/>
              <a:t> </a:t>
            </a:r>
            <a:r>
              <a:rPr lang="ru-RU" sz="3600" b="1" dirty="0" smtClean="0"/>
              <a:t> симптом «переживания психотравмирующих обстоятельств»;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    симптом неудовлетворенности собой;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    симптомы «загнанности в клетку»;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    симптом «тревоги и депрессии».</a:t>
            </a:r>
          </a:p>
          <a:p>
            <a:pPr>
              <a:buFont typeface="Wingdings" pitchFamily="2" charset="2"/>
              <a:buChar char="Ø"/>
            </a:pPr>
            <a:endParaRPr lang="ru-RU" sz="3600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II Фаза </a:t>
            </a:r>
            <a:r>
              <a:rPr lang="ru-RU" b="1" dirty="0" err="1" smtClean="0">
                <a:latin typeface="+mn-lt"/>
              </a:rPr>
              <a:t>резистенции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     </a:t>
            </a:r>
            <a:r>
              <a:rPr lang="ru-RU" b="1" dirty="0" smtClean="0"/>
              <a:t>симптом «неадекватного избирательного эмоционального реагирования»;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     симптом «эмоционально-нравственной дезориентации»;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     симптом «расширения сферы экономии эмоций»;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    симптом «редукции профессиональных обязанностей».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III Фаза истощения</a:t>
            </a:r>
            <a:r>
              <a:rPr lang="ru-RU" dirty="0" smtClean="0">
                <a:latin typeface="+mn-lt"/>
              </a:rPr>
              <a:t> 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7525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sz="3600" b="1" dirty="0" smtClean="0"/>
              <a:t>симптом «эмоционального дефицита»;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симптом «эмоциональной отстраненности»;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симптом личностной отстраненности, или деперсонализации;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 симптом «психосоматических и </a:t>
            </a:r>
            <a:r>
              <a:rPr lang="ru-RU" sz="3600" b="1" dirty="0" err="1" smtClean="0"/>
              <a:t>психовегетативных</a:t>
            </a:r>
            <a:r>
              <a:rPr lang="ru-RU" sz="3600" b="1" dirty="0" smtClean="0"/>
              <a:t>» нарушений.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 </a:t>
            </a:r>
            <a:endParaRPr lang="ru-RU" sz="36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Диагностическое обследование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/>
              <a:t>В данном обследовании приняли участие </a:t>
            </a:r>
            <a:r>
              <a:rPr lang="ru-RU" sz="2800" b="1" dirty="0" smtClean="0"/>
              <a:t>15 педагогов </a:t>
            </a:r>
            <a:r>
              <a:rPr lang="ru-RU" sz="2800" dirty="0" smtClean="0"/>
              <a:t>нашего ДОУ.</a:t>
            </a:r>
          </a:p>
          <a:p>
            <a:pPr algn="just">
              <a:buNone/>
            </a:pPr>
            <a:r>
              <a:rPr lang="ru-RU" sz="2800" b="1" dirty="0" smtClean="0"/>
              <a:t>33%</a:t>
            </a:r>
            <a:r>
              <a:rPr lang="ru-RU" sz="2800" dirty="0" smtClean="0"/>
              <a:t> педагогов – высокий уровень профессионального выгорания (5чел.)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b="1" dirty="0" smtClean="0"/>
              <a:t>7% </a:t>
            </a:r>
            <a:r>
              <a:rPr lang="ru-RU" sz="2800" dirty="0" smtClean="0"/>
              <a:t>педагогов – средний уровень (1 чел.)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b="1" dirty="0" smtClean="0"/>
              <a:t>60%</a:t>
            </a:r>
            <a:r>
              <a:rPr lang="ru-RU" sz="2800" dirty="0" smtClean="0"/>
              <a:t> педагогов – низкий уровень профессионального выгорания (9 чел.)</a:t>
            </a:r>
            <a:endParaRPr lang="ru-RU" sz="28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i="1" dirty="0"/>
              <a:t>Профилактика синдрома профессионального </a:t>
            </a:r>
            <a:r>
              <a:rPr lang="ru-RU" sz="6000" b="1" i="1" dirty="0" smtClean="0"/>
              <a:t>выгорания.</a:t>
            </a:r>
            <a:endParaRPr lang="ru-RU" sz="6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Китайская поговорка.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237931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993366"/>
                </a:solidFill>
              </a:rPr>
              <a:t>«Расскажи мне – и я забуду. Покажи мне – и я запомню. Вовлеки меня – и я пойму и чему-то научусь». </a:t>
            </a:r>
            <a:endParaRPr lang="ru-RU" sz="48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Правила работы в группе.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Быть открытым новым впечатлениям.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Принимать другого как себя.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 Никого не критиковать и не обсуждать.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Быть активным.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Не бояться быть самим собой.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Оказывать друг другу взаимную поддержку, если это необходимо.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Проявлять друг к другу </a:t>
            </a:r>
            <a:r>
              <a:rPr lang="ru-RU" sz="2400" b="1" dirty="0" err="1" smtClean="0"/>
              <a:t>эмпатию</a:t>
            </a:r>
            <a:r>
              <a:rPr lang="ru-RU" sz="24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 Говорить от себя.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Задания выполнять как важное и ответственное дело.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Стараться быть искренним.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/>
              <a:t>1. Упражнение «Разминка</a:t>
            </a:r>
            <a:r>
              <a:rPr lang="ru-RU" sz="4000" b="1" i="1" dirty="0" smtClean="0"/>
              <a:t>».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</a:t>
            </a:r>
            <a:r>
              <a:rPr lang="ru-RU" dirty="0" smtClean="0"/>
              <a:t>: снятие эмоционального напряжения.</a:t>
            </a:r>
          </a:p>
          <a:p>
            <a:pPr>
              <a:buNone/>
            </a:pPr>
            <a:r>
              <a:rPr lang="ru-RU" u="sng" dirty="0" smtClean="0"/>
              <a:t>Время</a:t>
            </a:r>
            <a:r>
              <a:rPr lang="ru-RU" dirty="0" smtClean="0"/>
              <a:t>: 5 минут</a:t>
            </a:r>
          </a:p>
          <a:p>
            <a:pPr>
              <a:buNone/>
            </a:pPr>
            <a:r>
              <a:rPr lang="ru-RU" dirty="0" smtClean="0"/>
              <a:t>Каждый из участников встаёт и говорит: «Здравствуйте, я рад (рада) вас видеть, потому что…». Окончание фразы каждый придумывает своё.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3200" b="1" dirty="0" smtClean="0">
                <a:latin typeface="+mn-lt"/>
              </a:rPr>
              <a:t>2.Тест </a:t>
            </a:r>
            <a:r>
              <a:rPr lang="ru-RU" sz="3200" b="1" dirty="0" smtClean="0">
                <a:latin typeface="+mn-lt"/>
              </a:rPr>
              <a:t>«Насколько вы подвержены профессиональной деформации?»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(К. </a:t>
            </a:r>
            <a:r>
              <a:rPr lang="ru-RU" sz="3200" b="1" dirty="0" err="1" smtClean="0">
                <a:latin typeface="+mn-lt"/>
              </a:rPr>
              <a:t>Маслач</a:t>
            </a:r>
            <a:r>
              <a:rPr lang="ru-RU" sz="3200" b="1" dirty="0" smtClean="0">
                <a:latin typeface="+mn-lt"/>
              </a:rPr>
              <a:t>, С. Джексон)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/>
          <a:lstStyle/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Я думаю, что меня недооценивают.</a:t>
            </a:r>
          </a:p>
          <a:p>
            <a:pPr lvl="0"/>
            <a:r>
              <a:rPr lang="ru-RU" sz="2400" dirty="0" smtClean="0"/>
              <a:t>Я постоянно переживаю за качество своей работы.</a:t>
            </a:r>
          </a:p>
          <a:p>
            <a:pPr lvl="0"/>
            <a:r>
              <a:rPr lang="ru-RU" sz="2400" dirty="0" smtClean="0"/>
              <a:t>Я часто ощущаю раздражение, завожусь с пол-оборота.</a:t>
            </a:r>
          </a:p>
          <a:p>
            <a:pPr lvl="0"/>
            <a:r>
              <a:rPr lang="ru-RU" sz="2400" dirty="0" smtClean="0"/>
              <a:t>В последнее время я плохо сплю, меня мучают тревожные сны или, наоборот, я сплю вообще без сновидений.</a:t>
            </a:r>
          </a:p>
          <a:p>
            <a:pPr lvl="0"/>
            <a:r>
              <a:rPr lang="ru-RU" sz="2400" dirty="0" smtClean="0"/>
              <a:t>У меня почти не хватает времени на отдых.</a:t>
            </a:r>
          </a:p>
          <a:p>
            <a:pPr lvl="0"/>
            <a:r>
              <a:rPr lang="ru-RU" sz="2400" dirty="0" smtClean="0"/>
              <a:t>Мне трудно сохранять самообладание в ситуациях конфликта.</a:t>
            </a:r>
          </a:p>
          <a:p>
            <a:pPr lvl="0"/>
            <a:r>
              <a:rPr lang="ru-RU" sz="2400" dirty="0" smtClean="0"/>
              <a:t>Мне не хватает возможностей для самореализации.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/>
              <a:t>    	Одной из профессиональных проблем, связанных со здоровьем педагогов, является так называемое </a:t>
            </a:r>
            <a:r>
              <a:rPr lang="ru-RU" b="1" dirty="0"/>
              <a:t>«выгорание»</a:t>
            </a:r>
            <a:r>
              <a:rPr lang="ru-RU" dirty="0"/>
              <a:t>. Часто его называют  </a:t>
            </a:r>
            <a:r>
              <a:rPr lang="ru-RU" b="1" dirty="0"/>
              <a:t>«эмоциональным» </a:t>
            </a:r>
            <a:r>
              <a:rPr lang="ru-RU" dirty="0"/>
              <a:t>или </a:t>
            </a:r>
            <a:r>
              <a:rPr lang="ru-RU" b="1" dirty="0"/>
              <a:t>«профессиональным выгоранием».</a:t>
            </a:r>
          </a:p>
          <a:p>
            <a:pPr eaLnBrk="1" hangingPunct="1"/>
            <a:endParaRPr lang="ru-RU" dirty="0"/>
          </a:p>
        </p:txBody>
      </p:sp>
      <p:pic>
        <p:nvPicPr>
          <p:cNvPr id="3" name="Рисунок 7" descr="http://diordieva7ana.files.wordpress.com/2009/12/d0b4d0b5d0bfd180d0b5d181d181d0b8d0b2d0bdd0bed0b5-d181d0bed181d182d0bed18fd0bdd0b8d0b5.jpg?w=300&amp;h=218">
            <a:hlinkClick r:id="rId2"/>
          </p:cNvPr>
          <p:cNvPicPr>
            <a:picLocks/>
          </p:cNvPicPr>
          <p:nvPr/>
        </p:nvPicPr>
        <p:blipFill>
          <a:blip r:embed="rId3" cstate="print"/>
          <a:srcRect l="1556" r="1556"/>
          <a:stretch>
            <a:fillRect/>
          </a:stretch>
        </p:blipFill>
        <p:spPr bwMode="auto">
          <a:xfrm>
            <a:off x="1763688" y="3068960"/>
            <a:ext cx="56886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+mn-lt"/>
              </a:rPr>
              <a:t>Продолжение теста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ru-RU" sz="2400" dirty="0" smtClean="0"/>
              <a:t>У меня не хватает времени, чтобы заняться любимым делом.</a:t>
            </a:r>
          </a:p>
          <a:p>
            <a:pPr lvl="0"/>
            <a:r>
              <a:rPr lang="ru-RU" sz="2400" dirty="0" smtClean="0"/>
              <a:t>Мне часто приходится идти на сделку со своими принципами (например, завышать оценки)</a:t>
            </a:r>
          </a:p>
          <a:p>
            <a:pPr lvl="0"/>
            <a:r>
              <a:rPr lang="ru-RU" sz="2400" dirty="0" smtClean="0"/>
              <a:t>Время от времени я забываю обыденные вещи (выключен ли утюг , сделана ли запись в журнал)</a:t>
            </a:r>
          </a:p>
          <a:p>
            <a:pPr lvl="0"/>
            <a:r>
              <a:rPr lang="ru-RU" sz="2400" dirty="0" smtClean="0"/>
              <a:t>В последнее время мне хочется видеть тех, с кем я общаюсь на работе (коллеги, учащиеся, родители)</a:t>
            </a:r>
          </a:p>
          <a:p>
            <a:pPr lvl="0"/>
            <a:r>
              <a:rPr lang="ru-RU" sz="2400" dirty="0" smtClean="0"/>
              <a:t>Часто у меня возникает ощущение, что неделя длится нескончаемо долго.</a:t>
            </a:r>
          </a:p>
          <a:p>
            <a:pPr lvl="0"/>
            <a:r>
              <a:rPr lang="ru-RU" sz="2400" dirty="0" smtClean="0"/>
              <a:t>К концу недели я чувствую, что у меня больше нет сил и энергии.</a:t>
            </a:r>
          </a:p>
          <a:p>
            <a:pPr lvl="0"/>
            <a:r>
              <a:rPr lang="ru-RU" sz="2400" dirty="0" smtClean="0"/>
              <a:t>Меня беспокоит беспричинная тревога и чувство тяжести.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Ключ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/>
          <a:lstStyle/>
          <a:p>
            <a:r>
              <a:rPr lang="ru-RU" sz="2400" u="sng" dirty="0" smtClean="0"/>
              <a:t>До 4 баллов</a:t>
            </a:r>
            <a:r>
              <a:rPr lang="ru-RU" sz="2400" dirty="0" smtClean="0"/>
              <a:t>. У вас пока всё сравнительно благополучно. На всякий случай проверьте себя ещё через полгода.</a:t>
            </a:r>
          </a:p>
          <a:p>
            <a:r>
              <a:rPr lang="ru-RU" sz="2400" u="sng" dirty="0" smtClean="0"/>
              <a:t>5 – 9 баллов. </a:t>
            </a:r>
            <a:r>
              <a:rPr lang="ru-RU" sz="2400" dirty="0" smtClean="0"/>
              <a:t>У вас имеются некоторые признаки профессиональной деформации. Если не обратите на это внимание теперь, в скором времени ваше здоровье окажется под угрозой.</a:t>
            </a:r>
          </a:p>
          <a:p>
            <a:r>
              <a:rPr lang="ru-RU" sz="2400" u="sng" dirty="0" smtClean="0"/>
              <a:t>10 – 14. </a:t>
            </a:r>
            <a:r>
              <a:rPr lang="ru-RU" sz="2400" dirty="0" smtClean="0"/>
              <a:t>У вас сильно выражен синдром профессионального выгорания. Окружающим, в том числе и близким людям, с вами тяжело, даже если они это скрывают. Ваше здоровье под угрозой. Астма, гипертония, диабет, язва желудка – вот некоторые из большого списка заболеваний, которые вас ждут, если вы не измените свою </a:t>
            </a:r>
            <a:r>
              <a:rPr lang="ru-RU" sz="2400" dirty="0" smtClean="0"/>
              <a:t>жизнь.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+mn-lt"/>
              </a:rPr>
              <a:t>3. Упражнение </a:t>
            </a:r>
            <a:r>
              <a:rPr lang="ru-RU" sz="3200" b="1" i="1" dirty="0" smtClean="0">
                <a:latin typeface="+mn-lt"/>
              </a:rPr>
              <a:t>«Динамическая диагностика эмоционального состояния».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4008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r>
              <a:rPr lang="ru-RU" sz="2400" b="1" dirty="0" smtClean="0"/>
              <a:t>     Цель: </a:t>
            </a:r>
            <a:r>
              <a:rPr lang="ru-RU" sz="2400" dirty="0" smtClean="0"/>
              <a:t>сплочение коллектива       и показ готовности педагогов к работе. </a:t>
            </a:r>
          </a:p>
          <a:p>
            <a:pPr>
              <a:buNone/>
            </a:pPr>
            <a:r>
              <a:rPr lang="ru-RU" sz="2400" dirty="0" smtClean="0"/>
              <a:t>     </a:t>
            </a:r>
          </a:p>
          <a:p>
            <a:pPr>
              <a:buNone/>
            </a:pPr>
            <a:r>
              <a:rPr lang="ru-RU" sz="2400" dirty="0" smtClean="0"/>
              <a:t>     Все участники тренинга встают в круг. Педагогам предлагается поделиться своим эмоциональным состоянием. в данный момент. </a:t>
            </a:r>
            <a:endParaRPr lang="ru-RU" dirty="0"/>
          </a:p>
        </p:txBody>
      </p:sp>
      <p:pic>
        <p:nvPicPr>
          <p:cNvPr id="5" name="Содержимое 4" descr="97180466-teamwork-people-united-for-change-ic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0684" y="1805781"/>
            <a:ext cx="3913632" cy="4114800"/>
          </a:xfr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4. Упражнение </a:t>
            </a:r>
            <a:r>
              <a:rPr lang="ru-RU" b="1" i="1" dirty="0" smtClean="0"/>
              <a:t>«Дыхание».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60847"/>
            <a:ext cx="3419872" cy="3384377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Цель: </a:t>
            </a:r>
            <a:r>
              <a:rPr lang="ru-RU" sz="4000" dirty="0" smtClean="0"/>
              <a:t>регуляция дыхания и  внутреннего состояния.</a:t>
            </a:r>
          </a:p>
          <a:p>
            <a:endParaRPr lang="ru-RU" dirty="0"/>
          </a:p>
        </p:txBody>
      </p:sp>
      <p:pic>
        <p:nvPicPr>
          <p:cNvPr id="5" name="Содержимое 4" descr="qvi07sHAW2VzQ26xZsGF5R4nRSf4IW9pVjGeiPa0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28568" y="1988840"/>
            <a:ext cx="5335920" cy="3404588"/>
          </a:xfr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+mn-lt"/>
              </a:rPr>
              <a:t>5. Упражнение «Чувство».</a:t>
            </a:r>
            <a:endParaRPr lang="ru-RU" sz="4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82752" cy="384502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 algn="ctr">
              <a:buNone/>
            </a:pPr>
            <a:r>
              <a:rPr lang="ru-RU" sz="3600" b="1" dirty="0" smtClean="0"/>
              <a:t> </a:t>
            </a:r>
            <a:r>
              <a:rPr lang="ru-RU" sz="3600" b="1" dirty="0" smtClean="0"/>
              <a:t>   </a:t>
            </a:r>
            <a:r>
              <a:rPr lang="ru-RU" sz="3600" b="1" dirty="0" smtClean="0"/>
              <a:t>Цель:</a:t>
            </a:r>
          </a:p>
          <a:p>
            <a:pPr algn="ctr">
              <a:buNone/>
            </a:pPr>
            <a:r>
              <a:rPr lang="ru-RU" sz="3600" b="1" dirty="0" smtClean="0"/>
              <a:t> </a:t>
            </a:r>
            <a:r>
              <a:rPr lang="ru-RU" sz="3600" b="1" dirty="0" smtClean="0"/>
              <a:t> </a:t>
            </a:r>
            <a:r>
              <a:rPr lang="ru-RU" sz="3600" b="1" dirty="0" smtClean="0"/>
              <a:t> </a:t>
            </a:r>
            <a:r>
              <a:rPr lang="ru-RU" sz="3600" dirty="0" smtClean="0"/>
              <a:t>осознание и принятие своих чувств и чувств других людей.</a:t>
            </a:r>
            <a:endParaRPr lang="ru-RU" sz="3600" dirty="0"/>
          </a:p>
        </p:txBody>
      </p:sp>
      <p:pic>
        <p:nvPicPr>
          <p:cNvPr id="7" name="Содержимое 6" descr="9901058-montage-of-woman-pulling-different-expressio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69493" y="2204864"/>
            <a:ext cx="4505825" cy="3384375"/>
          </a:xfr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+mn-lt"/>
              </a:rPr>
              <a:t>6. Упражнение «Лестница»</a:t>
            </a:r>
            <a:endParaRPr lang="ru-RU" sz="4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754760" cy="44973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 Цель</a:t>
            </a:r>
            <a:r>
              <a:rPr lang="ru-RU" dirty="0" smtClean="0"/>
              <a:t>: </a:t>
            </a:r>
          </a:p>
          <a:p>
            <a:pPr algn="ctr">
              <a:buNone/>
            </a:pPr>
            <a:r>
              <a:rPr lang="ru-RU" dirty="0" smtClean="0"/>
              <a:t>осознание себя как личности, находящейся на определенном промежутке жизненного пути  и профессиональной деятельности.</a:t>
            </a:r>
            <a:endParaRPr lang="ru-RU" dirty="0"/>
          </a:p>
        </p:txBody>
      </p:sp>
      <p:pic>
        <p:nvPicPr>
          <p:cNvPr id="7" name="Содержимое 6" descr="52c132bc17f76addf124f8f16a44d5a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7" y="2060848"/>
            <a:ext cx="4392488" cy="3384376"/>
          </a:xfrm>
        </p:spPr>
      </p:pic>
    </p:spTree>
    <p:extLst>
      <p:ext uri="{BB962C8B-B14F-4D97-AF65-F5344CB8AC3E}">
        <p14:creationId xmlns:p14="http://schemas.microsoft.com/office/powerpoint/2010/main" xmlns="" val="2150340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/>
          <a:lstStyle/>
          <a:p>
            <a:r>
              <a:rPr lang="ru-RU" sz="3600" b="1" dirty="0" smtClean="0">
                <a:latin typeface="+mn-lt"/>
              </a:rPr>
              <a:t>7. Упражнение «Распредели по порядку»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891682"/>
          </a:xfrm>
        </p:spPr>
        <p:txBody>
          <a:bodyPr/>
          <a:lstStyle/>
          <a:p>
            <a:pPr algn="ctr">
              <a:buNone/>
            </a:pPr>
            <a:r>
              <a:rPr lang="ru-RU" altLang="ru-RU" sz="3600" b="1" dirty="0" smtClean="0"/>
              <a:t>Цель: </a:t>
            </a:r>
          </a:p>
          <a:p>
            <a:pPr algn="ctr">
              <a:buNone/>
            </a:pPr>
            <a:r>
              <a:rPr lang="ru-RU" altLang="ru-RU" sz="3600" dirty="0" smtClean="0"/>
              <a:t>осознание своего «Я», а так же важности умения переключения социальных ролей.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Распределите по степени значимости: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дети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работа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муж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Я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друзья, родственники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69612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/>
          <a:lstStyle/>
          <a:p>
            <a:r>
              <a:rPr lang="ru-RU" sz="4000" b="1" dirty="0" smtClean="0">
                <a:latin typeface="+mn-lt"/>
              </a:rPr>
              <a:t>8. Упражнение «Порой я себя балую».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709119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Цель: </a:t>
            </a:r>
          </a:p>
          <a:p>
            <a:pPr>
              <a:buNone/>
            </a:pPr>
            <a:r>
              <a:rPr lang="ru-RU" sz="3200" dirty="0" smtClean="0"/>
              <a:t>познакомить с приемами снятия нервного напряжения описанными </a:t>
            </a:r>
            <a:r>
              <a:rPr lang="ru-RU" sz="3200" b="1" i="1" dirty="0" err="1" smtClean="0"/>
              <a:t>Мадэлин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Беркли-Ален</a:t>
            </a:r>
            <a:r>
              <a:rPr lang="ru-RU" sz="3200" dirty="0" smtClean="0"/>
              <a:t>. 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7" name="Содержимое 6" descr="bigstock-young-woman-sleeping-27212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7" y="1196752"/>
            <a:ext cx="2129627" cy="1440160"/>
          </a:xfrm>
        </p:spPr>
      </p:pic>
      <p:pic>
        <p:nvPicPr>
          <p:cNvPr id="8" name="Рисунок 7" descr="e77a116b2e5d8fc8875e5b98a82e8d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124744"/>
            <a:ext cx="2305546" cy="2536101"/>
          </a:xfrm>
          <a:prstGeom prst="rect">
            <a:avLst/>
          </a:prstGeom>
        </p:spPr>
      </p:pic>
      <p:pic>
        <p:nvPicPr>
          <p:cNvPr id="9" name="Рисунок 8" descr="Fotosemka-devushek_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789040"/>
            <a:ext cx="1828800" cy="2743200"/>
          </a:xfrm>
          <a:prstGeom prst="rect">
            <a:avLst/>
          </a:prstGeom>
        </p:spPr>
      </p:pic>
      <p:pic>
        <p:nvPicPr>
          <p:cNvPr id="10" name="Рисунок 9" descr="plavan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013176"/>
            <a:ext cx="2483768" cy="1651706"/>
          </a:xfrm>
          <a:prstGeom prst="rect">
            <a:avLst/>
          </a:prstGeom>
        </p:spPr>
      </p:pic>
      <p:pic>
        <p:nvPicPr>
          <p:cNvPr id="12" name="Рисунок 11" descr="woman-clothes-shopp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645024"/>
            <a:ext cx="2419164" cy="1612776"/>
          </a:xfrm>
          <a:prstGeom prst="rect">
            <a:avLst/>
          </a:prstGeom>
        </p:spPr>
      </p:pic>
      <p:pic>
        <p:nvPicPr>
          <p:cNvPr id="11" name="Рисунок 10" descr="scale_1200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2276872"/>
            <a:ext cx="226711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68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latin typeface="+mn-lt"/>
              </a:rPr>
              <a:t> Образные техники.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9. Упражнение «Убежище»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4038600" cy="4497363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упражнение </a:t>
            </a:r>
            <a:r>
              <a:rPr lang="ru-RU" dirty="0" smtClean="0"/>
              <a:t>помогает успокоиться, отдохнуть, расслабиться. </a:t>
            </a:r>
            <a:endParaRPr lang="ru-RU" dirty="0"/>
          </a:p>
        </p:txBody>
      </p:sp>
      <p:pic>
        <p:nvPicPr>
          <p:cNvPr id="6" name="Содержимое 5" descr="коммерсантка-ос-аб-яя-на-сту-е-521050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628800"/>
            <a:ext cx="3081908" cy="4622862"/>
          </a:xfrm>
        </p:spPr>
      </p:pic>
    </p:spTree>
    <p:extLst>
      <p:ext uri="{BB962C8B-B14F-4D97-AF65-F5344CB8AC3E}">
        <p14:creationId xmlns:p14="http://schemas.microsoft.com/office/powerpoint/2010/main" xmlns="" val="2369489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sz="4000" b="1" dirty="0" smtClean="0">
                <a:latin typeface="+mn-lt"/>
              </a:rPr>
              <a:t>10. Упражнение «Позитивные образы»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Цель</a:t>
            </a:r>
            <a:r>
              <a:rPr lang="ru-RU" b="1" dirty="0" smtClean="0"/>
              <a:t>: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dirty="0" smtClean="0"/>
              <a:t>активизация положительных образов из прошлого в памяти.</a:t>
            </a:r>
          </a:p>
          <a:p>
            <a:endParaRPr lang="ru-RU" dirty="0"/>
          </a:p>
        </p:txBody>
      </p:sp>
      <p:pic>
        <p:nvPicPr>
          <p:cNvPr id="5" name="Содержимое 4" descr="shutterstock_627016814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204864"/>
            <a:ext cx="4759543" cy="3174615"/>
          </a:xfr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НЕМНОГО ИСТОРИИ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Термин </a:t>
            </a:r>
            <a:r>
              <a:rPr lang="ru-RU" dirty="0"/>
              <a:t>«</a:t>
            </a:r>
            <a:r>
              <a:rPr lang="ru-RU" dirty="0" err="1"/>
              <a:t>burnout</a:t>
            </a:r>
            <a:r>
              <a:rPr lang="ru-RU" dirty="0"/>
              <a:t>» - «выгорание», «сгорание» предложил Г. </a:t>
            </a:r>
            <a:r>
              <a:rPr lang="ru-RU" dirty="0" err="1"/>
              <a:t>Фрейденбергер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1974 году для описания деморализации, разочарования и крайней усталости, наблюдаемых у специалистов, работающих в системе профессий «человек-человек».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3600" b="1" dirty="0" smtClean="0">
                <a:latin typeface="+mn-lt"/>
              </a:rPr>
              <a:t>Рефлексия </a:t>
            </a:r>
            <a:r>
              <a:rPr lang="ru-RU" sz="3600" b="1" dirty="0" smtClean="0">
                <a:latin typeface="+mn-lt"/>
              </a:rPr>
              <a:t>«</a:t>
            </a:r>
            <a:r>
              <a:rPr lang="ru-RU" sz="3600" b="1" dirty="0" smtClean="0">
                <a:latin typeface="+mn-lt"/>
              </a:rPr>
              <a:t>Чему я научился».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052736"/>
          <a:ext cx="8784976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5544616"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Подчеркните  слова, которые отображают ваше эмоциональное состояние после семинара.</a:t>
                      </a:r>
                    </a:p>
                    <a:p>
                      <a:endParaRPr lang="ru-RU" sz="16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Пригодятся ли вам полученные знания в дальнейшем в вашей профессиональной деятельности?</a:t>
                      </a:r>
                    </a:p>
                    <a:p>
                      <a:endParaRPr lang="ru-RU" sz="16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Пожалуйста, допишите любые три неоконченных предложения.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научился...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узнал, что...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нашел подтверждение тому, что...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обнаружил, что...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был удивлен тем, что...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Мне нравится, что...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был разочарован тем, что...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Самым важным для меня было...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Мне сегодня...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Радость, равнодушие, удовлетворение, вдохновение, скука, тревога, покой, уверенность, неуверенность, наслаждение, грусть, забота, удивление.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3" y="2521526"/>
          <a:ext cx="8784976" cy="1627553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16275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3" y="1094509"/>
          <a:ext cx="8784975" cy="5652655"/>
        </p:xfrm>
        <a:graphic>
          <a:graphicData uri="http://schemas.openxmlformats.org/drawingml/2006/table">
            <a:tbl>
              <a:tblPr/>
              <a:tblGrid>
                <a:gridCol w="8784975"/>
              </a:tblGrid>
              <a:tr h="56526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sz="6600" b="1" i="1" dirty="0" smtClean="0">
                <a:latin typeface="+mn-lt"/>
              </a:rPr>
              <a:t>Спасибо за внимание!</a:t>
            </a:r>
            <a:br>
              <a:rPr lang="ru-RU" sz="6600" b="1" i="1" dirty="0" smtClean="0">
                <a:latin typeface="+mn-lt"/>
              </a:rPr>
            </a:br>
            <a:endParaRPr lang="ru-RU" sz="66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just"/>
            <a:r>
              <a:rPr lang="ru-RU" b="1" i="1" dirty="0" smtClean="0"/>
              <a:t>Психическое выгорание </a:t>
            </a:r>
            <a:r>
              <a:rPr lang="ru-RU" dirty="0" smtClean="0"/>
              <a:t>– состояние физического, эмоционального и умственного истощения, проявляющееся в профессиях социальной сферы.</a:t>
            </a:r>
          </a:p>
          <a:p>
            <a:pPr algn="just"/>
            <a:r>
              <a:rPr lang="ru-RU" b="1" i="1" dirty="0" smtClean="0"/>
              <a:t>Эмоциональное выгорание </a:t>
            </a:r>
            <a:r>
              <a:rPr lang="ru-RU" dirty="0" smtClean="0"/>
              <a:t>– это выработанный личностью механизм психологической защиты в форме полного или частичного исключения эмоций (понижение их энергетики) в ответ на избранные психотравмирующие воздействия.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Актуальность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Современный мир диктует свои правила: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требования со стороны родителей к личности педагога, его роли в образовательном процессе;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преобразования в системе образования (творческий подход, новаторство. проектная деятельность, новые педагогические технологии.</a:t>
            </a:r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Эмоциональное «выгорание» обусловлено факторами</a:t>
            </a:r>
            <a:endParaRPr lang="ru-RU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92896"/>
            <a:ext cx="338437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ВНЕШНИЕ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2492896"/>
            <a:ext cx="302433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ВНУТРЕННИЕ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477036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на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490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>
                <a:solidFill>
                  <a:srgbClr val="715779"/>
                </a:solidFill>
                <a:latin typeface="+mn-lt"/>
              </a:rPr>
              <a:t>Внутренние факторы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склонность к эмоциональной ригидности  (склонность к длительному переживанию чувств, «</a:t>
            </a:r>
            <a:r>
              <a:rPr lang="ru-RU" sz="2800" dirty="0" err="1" smtClean="0"/>
              <a:t>застревание</a:t>
            </a:r>
            <a:r>
              <a:rPr lang="ru-RU" sz="2800" dirty="0" smtClean="0"/>
              <a:t> эмоций», жесткость, злопамятство и упрямство);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интенсивное восприятие и переживание обстоятельств в профессиональной деятельности;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слабая мотивация эмоциональной отдачи в профессиональной деятельности;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нравственные эффекты и дезориентация личности.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76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268760"/>
          </a:xfrm>
        </p:spPr>
        <p:txBody>
          <a:bodyPr/>
          <a:lstStyle/>
          <a:p>
            <a:r>
              <a:rPr lang="ru-RU" sz="3600" b="1" dirty="0" smtClean="0">
                <a:latin typeface="+mn-lt"/>
              </a:rPr>
              <a:t>Признаки  эмоционального «выгорания»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сниженный эмоциональный фон, эмоциональная вялость;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отстраненность в общении с окружающими (ухудшение соматического состояния, головные боли, нарушения сна и т.д.)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негативное, циничное отношение к субъектам профессиональной деятельности (детям), а так же к коллегам;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нарастающее безразличие к своим должностным обязанностям, снижение трудовой активности и мотивации;</a:t>
            </a:r>
          </a:p>
          <a:p>
            <a:pPr algn="just" eaLnBrk="1" hangingPunct="1">
              <a:buFontTx/>
              <a:buChar char="•"/>
            </a:pPr>
            <a:r>
              <a:rPr lang="ru-RU" sz="2400" dirty="0" smtClean="0"/>
              <a:t>немотивированная или неадекватная агрессивность, недовольство собой и окружающими;</a:t>
            </a:r>
          </a:p>
          <a:p>
            <a:pPr algn="just" eaLnBrk="1" hangingPunct="1">
              <a:buFontTx/>
              <a:buChar char="•"/>
            </a:pPr>
            <a:r>
              <a:rPr lang="ru-RU" sz="2400" dirty="0" smtClean="0"/>
              <a:t>снижение качества жизни в целом.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2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5017</TotalTime>
  <Words>1100</Words>
  <Application>Microsoft Office PowerPoint</Application>
  <PresentationFormat>Экран (4:3)</PresentationFormat>
  <Paragraphs>157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Тема2</vt:lpstr>
      <vt:lpstr>«Профессиональное выгорание педагога ДОУ и его профилактика»</vt:lpstr>
      <vt:lpstr>Слайд 2</vt:lpstr>
      <vt:lpstr>НЕМНОГО ИСТОРИИ</vt:lpstr>
      <vt:lpstr>Слайд 4</vt:lpstr>
      <vt:lpstr>Актуальность</vt:lpstr>
      <vt:lpstr>Эмоциональное «выгорание» обусловлено факторами</vt:lpstr>
      <vt:lpstr>Слайд 7</vt:lpstr>
      <vt:lpstr>Внутренние факторы</vt:lpstr>
      <vt:lpstr>Признаки  эмоционального «выгорания»</vt:lpstr>
      <vt:lpstr>Фазы эмоционального выгорания В.В. Бойко </vt:lpstr>
      <vt:lpstr>  I Фаза напряжения</vt:lpstr>
      <vt:lpstr>II Фаза резистенции</vt:lpstr>
      <vt:lpstr>III Фаза истощения </vt:lpstr>
      <vt:lpstr>Диагностическое обследование.</vt:lpstr>
      <vt:lpstr>Слайд 15</vt:lpstr>
      <vt:lpstr>Китайская поговорка.</vt:lpstr>
      <vt:lpstr>Правила работы в группе.</vt:lpstr>
      <vt:lpstr>1. Упражнение «Разминка». </vt:lpstr>
      <vt:lpstr>2.Тест «Насколько вы подвержены профессиональной деформации?» (К. Маслач, С. Джексон) </vt:lpstr>
      <vt:lpstr>Продолжение теста</vt:lpstr>
      <vt:lpstr>Ключ</vt:lpstr>
      <vt:lpstr>3. Упражнение «Динамическая диагностика эмоционального состояния».</vt:lpstr>
      <vt:lpstr>4. Упражнение «Дыхание». </vt:lpstr>
      <vt:lpstr>5. Упражнение «Чувство».</vt:lpstr>
      <vt:lpstr>6. Упражнение «Лестница»</vt:lpstr>
      <vt:lpstr>7. Упражнение «Распредели по порядку»</vt:lpstr>
      <vt:lpstr>8. Упражнение «Порой я себя балую».</vt:lpstr>
      <vt:lpstr> Образные техники.  9. Упражнение «Убежище»</vt:lpstr>
      <vt:lpstr>10. Упражнение «Позитивные образы»</vt:lpstr>
      <vt:lpstr>Рефлексия «Чему я научился».</vt:lpstr>
      <vt:lpstr>Спасибо за внимание!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N15</dc:creator>
  <cp:lastModifiedBy>RePack by SPecialiST</cp:lastModifiedBy>
  <cp:revision>183</cp:revision>
  <dcterms:created xsi:type="dcterms:W3CDTF">2011-02-07T08:01:43Z</dcterms:created>
  <dcterms:modified xsi:type="dcterms:W3CDTF">2021-03-15T05:47:40Z</dcterms:modified>
</cp:coreProperties>
</file>