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84" r:id="rId4"/>
    <p:sldId id="259" r:id="rId5"/>
    <p:sldId id="262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79" r:id="rId20"/>
    <p:sldId id="282" r:id="rId21"/>
    <p:sldId id="283" r:id="rId22"/>
    <p:sldId id="280" r:id="rId23"/>
    <p:sldId id="285" r:id="rId24"/>
    <p:sldId id="28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50" d="100"/>
          <a:sy n="50" d="100"/>
        </p:scale>
        <p:origin x="-9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1CE96-D444-4B9A-B783-6910CDCCC321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8D522-0A6E-43EC-97A6-0EAAAC10CF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48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D1D9BE-B28F-4838-8419-7D85070B1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743B2AB-2D01-40F5-AB71-934763A1C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10CFD8-2301-4843-BAB2-E0846A20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C2AB-666C-4EE8-AC9D-46DEAE178924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64EEE1-9D51-44C0-9F18-9DC1C32E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557AA57-9BDF-478D-81AC-C51CCAE9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16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A4B8C9-43F9-4EA9-9F7E-D3451AD5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B8A6CBB-A076-4AE8-9555-935D6F0F3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DFD4CFE-6AB7-4205-A2F6-47377B97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C579-6E05-413A-91B5-6AB02D40A873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1506EAC-BD2E-459F-84EA-B4BB154F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BB38CD1-5C6D-4BD9-95DE-80943344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8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F35BDED-607D-4006-969D-0EC6AF08D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5BF0379-424E-4D13-B0CC-B99C4CD2A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17F433E-3CAB-4226-B42A-589F55D6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A260-14D9-4197-8250-9E1333C575E4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0BC030E-61BE-4082-BFD3-6BF098F3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1181969-E977-4C18-ABA8-4EB3ADA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68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E9009B-16ED-48A2-8CFC-2B3599E1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9CF54D4-7751-48CE-A530-D4FE9961B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1302835-131B-4BE4-ABFC-EAAD0E47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7B18-25FA-4669-9B4F-FD8E3F61B6DF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AF593B-F351-4D2E-95E8-3A9520A3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1845008-0555-4DC4-A929-6D1DEDA1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3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AE57C4-E063-4B4D-B680-71A20D80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6BF2C4F-3B07-4BD8-8A97-B51CA159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C41813-A9DE-47C8-9BCF-E6CF5AF3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BB38-2561-4CAC-A6EC-604D7816F469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00FAEF7-96E5-4364-88AD-20432995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FA2340C-8E21-4B1D-92EE-593C1707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76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DCC407-14D8-4384-8CE8-A334B1B6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F5B55E6-2D3D-4F0F-87D7-E54A01EDB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622BE24-6582-4EBB-AC3C-CF84E14FB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19A9941-9058-42DA-AC3E-DC806441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9A569-31BC-4067-8AA4-B7D4521BB3C3}" type="datetime1">
              <a:rPr lang="fr-FR" smtClean="0"/>
              <a:t>17/05/2021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E5A7F6B-56D9-47F0-8266-49245353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E32E075-90D9-41E1-8019-254A9F5B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92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4C5E65-204E-4A2F-9036-B2C002CF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D3DF509-7ED5-4385-8E22-54D1027B5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BA71514-F785-4307-8732-8B9F80981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C4D2DDB-B418-47D7-BE85-C2FE438C2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AD14DCC-7AE7-4E51-B9F7-C2BF1822B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54AA8FED-D46B-445C-B26E-F7BA6376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A2EB-9FB3-4267-86B9-48928AF3470A}" type="datetime1">
              <a:rPr lang="fr-FR" smtClean="0"/>
              <a:t>17/05/2021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0BA71613-B38E-490E-A721-59ADFC4E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E3A1580-942A-47B4-B873-4FD0FA67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73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34C53B-7B62-48A1-AA27-1AA39049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4C54BAB-E693-4F56-9874-A809B9CE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0ACC-5931-482E-A226-25F07F0A20E1}" type="datetime1">
              <a:rPr lang="fr-FR" smtClean="0"/>
              <a:t>17/05/2021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C757336-D23B-423E-A567-572429134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B9B1418-8E8B-4AC3-B3FA-E1CE585C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32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40A16C4-465D-4DDC-BD3B-F6694143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BE965-5B39-4052-81A6-896F57F533A3}" type="datetime1">
              <a:rPr lang="fr-FR" smtClean="0"/>
              <a:t>17/05/2021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AAEAAB9-1FEC-406A-9134-8A782571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E89DE18-AEE1-4AA4-AFCD-E448CC6C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57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7108BC-3C0A-44DE-92BF-D1647633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68A84F9-EFEB-4784-994E-66FB35B2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A5AFC19-D2C7-4185-BE44-022A08B25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8858951-83E9-4900-A500-8B3141C6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2886-4072-4367-8478-FBEF019B7EEF}" type="datetime1">
              <a:rPr lang="fr-FR" smtClean="0"/>
              <a:t>17/05/2021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F3058E5-05A1-437A-9376-958B8CF6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8E90367-DB9E-4A1F-94B2-58DE2ABA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05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3BE0E4-A0F5-442F-9D8D-80C8CDC25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BABF01E-9D44-4D95-8B8F-E98BA0D9C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1B30047-9D2A-4AD2-945D-D0DC6995F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6FC1714-034C-40B7-9DC3-3E7D9596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4CBD-F03F-4260-8B81-1E1AE9728786}" type="datetime1">
              <a:rPr lang="fr-FR" smtClean="0"/>
              <a:t>17/05/2021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D7B95AB-503E-40A6-A4AD-40E85CF0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F7BC45A-BE9E-44D6-AF02-D7A2B791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16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517DCD5-805A-4693-9752-853BFBFD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714018-A8B2-41A8-886B-B91D96ED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6968B5-07D5-4B1B-98E2-101445404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5F273-8BEE-4C93-AF51-74F02D8885BC}" type="datetime1">
              <a:rPr lang="fr-FR" smtClean="0"/>
              <a:t>17/05/2021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414ABBD-8B48-45E1-8865-3ABA53D2D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Randon Bénédicte - Collège Rosa Parks - Cavaillon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8279A07-A306-4E2C-BFDB-202325239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72C8-39CF-466E-8AC9-89482D06F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0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ha.fr/locations-chalet-centre-ecosse/=y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ahiwal.tv/wait-jurassic-park-has-less-cgi-than-just-one-scene-in-casper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pixabay.com/en/haunted-castle-ghost-castle-castle-1802413/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creepyhalloweenimages.com/free_halloween_photos/ghosts/slides/ghost_DSC2509.htm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ient-origins.net/history/haunted-castles-0012403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1E9EA5-463E-4223-8330-ECDA92508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8567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Gill Sans Ultra Bold" panose="020B0A02020104020203" pitchFamily="34" charset="0"/>
              </a:rPr>
              <a:t>Sequence</a:t>
            </a:r>
            <a:r>
              <a:rPr lang="fr-FR" dirty="0">
                <a:latin typeface="Cooper Black" panose="0208090404030B020404" pitchFamily="18" charset="0"/>
              </a:rPr>
              <a:t> 5:</a:t>
            </a:r>
            <a:br>
              <a:rPr lang="fr-FR" dirty="0">
                <a:latin typeface="Cooper Black" panose="0208090404030B020404" pitchFamily="18" charset="0"/>
              </a:rPr>
            </a:br>
            <a:r>
              <a:rPr lang="fr-FR" dirty="0" err="1">
                <a:latin typeface="Gill Sans Ultra Bold" panose="020B0A02020104020203" pitchFamily="34" charset="0"/>
              </a:rPr>
              <a:t>What</a:t>
            </a:r>
            <a:r>
              <a:rPr lang="fr-FR" dirty="0">
                <a:latin typeface="Gill Sans Ultra Bold" panose="020B0A02020104020203" pitchFamily="34" charset="0"/>
              </a:rPr>
              <a:t> a </a:t>
            </a:r>
            <a:r>
              <a:rPr lang="fr-FR" dirty="0" err="1">
                <a:latin typeface="Gill Sans Ultra Bold" panose="020B0A02020104020203" pitchFamily="34" charset="0"/>
              </a:rPr>
              <a:t>surprising</a:t>
            </a:r>
            <a:r>
              <a:rPr lang="fr-FR" dirty="0">
                <a:latin typeface="Gill Sans Ultra Bold" panose="020B0A02020104020203" pitchFamily="34" charset="0"/>
              </a:rPr>
              <a:t> country!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E6F097F-8D50-4CF1-B52D-2E247C58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1552"/>
            <a:ext cx="9144000" cy="1655762"/>
          </a:xfrm>
        </p:spPr>
        <p:txBody>
          <a:bodyPr/>
          <a:lstStyle/>
          <a:p>
            <a:endParaRPr lang="fr-FR" dirty="0">
              <a:latin typeface="Gill Sans Ultra Bold" panose="020B0A02020104020203" pitchFamily="34" charset="0"/>
            </a:endParaRPr>
          </a:p>
          <a:p>
            <a:r>
              <a:rPr lang="fr-FR" dirty="0">
                <a:latin typeface="Gill Sans Ultra Bold" panose="020B0A02020104020203" pitchFamily="34" charset="0"/>
              </a:rPr>
              <a:t>Randon Bénédicte – Collège Rosa Parks – Cavaillon </a:t>
            </a:r>
          </a:p>
        </p:txBody>
      </p:sp>
    </p:spTree>
    <p:extLst>
      <p:ext uri="{BB962C8B-B14F-4D97-AF65-F5344CB8AC3E}">
        <p14:creationId xmlns:p14="http://schemas.microsoft.com/office/powerpoint/2010/main" val="3916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Trace écrite envisagée: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The document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a </a:t>
            </a:r>
            <a:r>
              <a:rPr lang="fr-FR" dirty="0">
                <a:solidFill>
                  <a:srgbClr val="00B050"/>
                </a:solidFill>
                <a:latin typeface="Gill Sans Ultra Bold" panose="020B0A02020104020203" pitchFamily="34" charset="0"/>
              </a:rPr>
              <a:t>phone call</a:t>
            </a:r>
            <a:r>
              <a:rPr lang="fr-FR" dirty="0">
                <a:latin typeface="Gill Sans Ultra Bold" panose="020B0A02020104020203" pitchFamily="34" charset="0"/>
              </a:rPr>
              <a:t>. Mr. Mac Donald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calling</a:t>
            </a:r>
            <a:r>
              <a:rPr lang="fr-FR" dirty="0">
                <a:latin typeface="Gill Sans Ultra Bold" panose="020B0A02020104020203" pitchFamily="34" charset="0"/>
              </a:rPr>
              <a:t> Mr. Brown to talk about </a:t>
            </a:r>
            <a:r>
              <a:rPr lang="fr-FR" dirty="0" err="1">
                <a:latin typeface="Gill Sans Ultra Bold" panose="020B0A02020104020203" pitchFamily="34" charset="0"/>
              </a:rPr>
              <a:t>his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castle</a:t>
            </a:r>
            <a:r>
              <a:rPr lang="fr-FR" dirty="0">
                <a:latin typeface="Gill Sans Ultra Bold" panose="020B0A02020104020203" pitchFamily="34" charset="0"/>
              </a:rPr>
              <a:t>. There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a </a:t>
            </a:r>
            <a:r>
              <a:rPr lang="fr-FR" dirty="0" err="1">
                <a:latin typeface="Gill Sans Ultra Bold" panose="020B0A02020104020203" pitchFamily="34" charset="0"/>
              </a:rPr>
              <a:t>problem</a:t>
            </a:r>
            <a:r>
              <a:rPr lang="fr-FR" dirty="0">
                <a:latin typeface="Gill Sans Ultra Bold" panose="020B0A02020104020203" pitchFamily="34" charset="0"/>
              </a:rPr>
              <a:t>: </a:t>
            </a:r>
            <a:r>
              <a:rPr lang="fr-FR" dirty="0" err="1">
                <a:latin typeface="Gill Sans Ultra Bold" panose="020B0A02020104020203" pitchFamily="34" charset="0"/>
              </a:rPr>
              <a:t>his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castle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is</a:t>
            </a:r>
            <a:r>
              <a:rPr lang="fr-FR" dirty="0">
                <a:solidFill>
                  <a:srgbClr val="00B050"/>
                </a:solidFill>
                <a:latin typeface="Gill Sans Ultra Bold" panose="020B0A02020104020203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haunted</a:t>
            </a:r>
            <a:r>
              <a:rPr lang="fr-FR" dirty="0">
                <a:solidFill>
                  <a:srgbClr val="00B050"/>
                </a:solidFill>
                <a:latin typeface="Gill Sans Ultra Bold" panose="020B0A02020104020203" pitchFamily="34" charset="0"/>
              </a:rPr>
              <a:t> </a:t>
            </a:r>
            <a:r>
              <a:rPr lang="fr-FR" dirty="0">
                <a:latin typeface="Gill Sans Ultra Bold" panose="020B0A02020104020203" pitchFamily="34" charset="0"/>
              </a:rPr>
              <a:t>/ </a:t>
            </a:r>
            <a:r>
              <a:rPr lang="fr-FR" dirty="0" err="1">
                <a:latin typeface="Gill Sans Ultra Bold" panose="020B0A02020104020203" pitchFamily="34" charset="0"/>
              </a:rPr>
              <a:t>there</a:t>
            </a:r>
            <a:r>
              <a:rPr lang="fr-FR" dirty="0">
                <a:latin typeface="Gill Sans Ultra Bold" panose="020B0A02020104020203" pitchFamily="34" charset="0"/>
              </a:rPr>
              <a:t> are </a:t>
            </a:r>
            <a:r>
              <a:rPr lang="fr-FR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ghosts</a:t>
            </a:r>
            <a:r>
              <a:rPr lang="fr-FR" dirty="0">
                <a:latin typeface="Gill Sans Ultra Bold" panose="020B0A02020104020203" pitchFamily="34" charset="0"/>
              </a:rPr>
              <a:t> in </a:t>
            </a:r>
            <a:r>
              <a:rPr lang="fr-FR" dirty="0" err="1">
                <a:latin typeface="Gill Sans Ultra Bold" panose="020B0A02020104020203" pitchFamily="34" charset="0"/>
              </a:rPr>
              <a:t>his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castle</a:t>
            </a:r>
            <a:r>
              <a:rPr lang="fr-FR" dirty="0">
                <a:latin typeface="Gill Sans Ultra Bold" panose="020B0A02020104020203" pitchFamily="34" charset="0"/>
              </a:rPr>
              <a:t>. </a:t>
            </a: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There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the </a:t>
            </a:r>
            <a:r>
              <a:rPr lang="fr-FR" dirty="0" err="1">
                <a:latin typeface="Gill Sans Ultra Bold" panose="020B0A02020104020203" pitchFamily="34" charset="0"/>
              </a:rPr>
              <a:t>ghost</a:t>
            </a:r>
            <a:r>
              <a:rPr lang="fr-FR" dirty="0">
                <a:latin typeface="Gill Sans Ultra Bold" panose="020B0A02020104020203" pitchFamily="34" charset="0"/>
              </a:rPr>
              <a:t> of a </a:t>
            </a:r>
            <a:r>
              <a:rPr lang="fr-FR" dirty="0" err="1">
                <a:latin typeface="Gill Sans Ultra Bold" panose="020B0A02020104020203" pitchFamily="34" charset="0"/>
              </a:rPr>
              <a:t>Spanish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Gill Sans Ultra Bold" panose="020B0A02020104020203" pitchFamily="34" charset="0"/>
              </a:rPr>
              <a:t>soldier</a:t>
            </a:r>
            <a:r>
              <a:rPr lang="fr-FR" dirty="0">
                <a:latin typeface="Gill Sans Ultra Bold" panose="020B0A02020104020203" pitchFamily="34" charset="0"/>
              </a:rPr>
              <a:t>, Juan, in the </a:t>
            </a:r>
            <a:r>
              <a:rPr lang="fr-FR" dirty="0" err="1">
                <a:latin typeface="Gill Sans Ultra Bold" panose="020B0A02020104020203" pitchFamily="34" charset="0"/>
              </a:rPr>
              <a:t>kitchen</a:t>
            </a:r>
            <a:r>
              <a:rPr lang="fr-FR" dirty="0">
                <a:latin typeface="Gill Sans Ultra Bold" panose="020B0A02020104020203" pitchFamily="34" charset="0"/>
              </a:rPr>
              <a:t>,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he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is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playing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dirty="0">
                <a:latin typeface="Gill Sans Ultra Bold" panose="020B0A02020104020203" pitchFamily="34" charset="0"/>
              </a:rPr>
              <a:t>the piano.</a:t>
            </a: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In the living room, </a:t>
            </a:r>
            <a:r>
              <a:rPr lang="fr-FR" dirty="0" err="1">
                <a:latin typeface="Gill Sans Ultra Bold" panose="020B0A02020104020203" pitchFamily="34" charset="0"/>
              </a:rPr>
              <a:t>there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is</a:t>
            </a:r>
            <a:r>
              <a:rPr lang="fr-FR" dirty="0">
                <a:latin typeface="Gill Sans Ultra Bold" panose="020B0A02020104020203" pitchFamily="34" charset="0"/>
              </a:rPr>
              <a:t> the </a:t>
            </a:r>
            <a:r>
              <a:rPr lang="fr-FR" dirty="0" err="1">
                <a:latin typeface="Gill Sans Ultra Bold" panose="020B0A02020104020203" pitchFamily="34" charset="0"/>
              </a:rPr>
              <a:t>ghost</a:t>
            </a:r>
            <a:r>
              <a:rPr lang="fr-FR" dirty="0">
                <a:latin typeface="Gill Sans Ultra Bold" panose="020B0A02020104020203" pitchFamily="34" charset="0"/>
              </a:rPr>
              <a:t> of Lady Mary.</a:t>
            </a: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In the </a:t>
            </a:r>
            <a:r>
              <a:rPr lang="fr-FR" dirty="0" err="1">
                <a:latin typeface="Gill Sans Ultra Bold" panose="020B0A02020104020203" pitchFamily="34" charset="0"/>
              </a:rPr>
              <a:t>bathroom</a:t>
            </a:r>
            <a:r>
              <a:rPr lang="fr-FR" dirty="0">
                <a:latin typeface="Gill Sans Ultra Bold" panose="020B0A02020104020203" pitchFamily="34" charset="0"/>
              </a:rPr>
              <a:t>, </a:t>
            </a:r>
            <a:r>
              <a:rPr lang="fr-FR" dirty="0" err="1">
                <a:latin typeface="Gill Sans Ultra Bold" panose="020B0A02020104020203" pitchFamily="34" charset="0"/>
              </a:rPr>
              <a:t>there</a:t>
            </a:r>
            <a:r>
              <a:rPr lang="fr-FR" dirty="0">
                <a:latin typeface="Gill Sans Ultra Bold" panose="020B0A02020104020203" pitchFamily="34" charset="0"/>
              </a:rPr>
              <a:t> are </a:t>
            </a:r>
            <a:r>
              <a:rPr lang="fr-FR" dirty="0" err="1">
                <a:latin typeface="Gill Sans Ultra Bold" panose="020B0A02020104020203" pitchFamily="34" charset="0"/>
              </a:rPr>
              <a:t>two</a:t>
            </a:r>
            <a:r>
              <a:rPr lang="fr-FR" dirty="0">
                <a:latin typeface="Gill Sans Ultra Bold" panose="020B0A02020104020203" pitchFamily="34" charset="0"/>
              </a:rPr>
              <a:t> baby </a:t>
            </a:r>
            <a:r>
              <a:rPr lang="fr-FR" dirty="0" err="1">
                <a:latin typeface="Gill Sans Ultra Bold" panose="020B0A02020104020203" pitchFamily="34" charset="0"/>
              </a:rPr>
              <a:t>ghosts</a:t>
            </a:r>
            <a:r>
              <a:rPr lang="fr-FR" dirty="0">
                <a:latin typeface="Gill Sans Ultra Bold" panose="020B0A02020104020203" pitchFamily="34" charset="0"/>
              </a:rPr>
              <a:t>,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there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aren’t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sleeping</a:t>
            </a:r>
            <a:r>
              <a:rPr lang="fr-FR" dirty="0">
                <a:latin typeface="Gill Sans Ultra Bold" panose="020B0A02020104020203" pitchFamily="34" charset="0"/>
              </a:rPr>
              <a:t>,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they</a:t>
            </a:r>
            <a:r>
              <a:rPr lang="fr-FR" u="sng" dirty="0">
                <a:solidFill>
                  <a:srgbClr val="FF0000"/>
                </a:solidFill>
                <a:latin typeface="Gill Sans Ultra Bold" panose="020B0A02020104020203" pitchFamily="34" charset="0"/>
              </a:rPr>
              <a:t> are </a:t>
            </a:r>
            <a:r>
              <a:rPr lang="fr-FR" u="sng" dirty="0" err="1">
                <a:solidFill>
                  <a:srgbClr val="FF0000"/>
                </a:solidFill>
                <a:latin typeface="Gill Sans Ultra Bold" panose="020B0A02020104020203" pitchFamily="34" charset="0"/>
              </a:rPr>
              <a:t>crying</a:t>
            </a:r>
            <a:r>
              <a:rPr lang="fr-FR" dirty="0">
                <a:latin typeface="Gill Sans Ultra Bold" panose="020B0A02020104020203" pitchFamily="34" charset="0"/>
              </a:rPr>
              <a:t>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8D58C05-85BD-4015-ABF3-1911333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32269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LE PRESENT BE+ING: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9" y="1436045"/>
            <a:ext cx="10857053" cy="1202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 : </a:t>
            </a: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 les phrases suivantes :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baby ghosts are crying in the bedroom.</a:t>
            </a:r>
            <a:endParaRPr lang="fr-FR" sz="2400" dirty="0"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 is playing the piano. </a:t>
            </a:r>
            <a:endParaRPr lang="fr-FR" sz="2400" dirty="0"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 Mac Donald says : “I am calling about the house!”</a:t>
            </a:r>
          </a:p>
          <a:p>
            <a:pPr marL="0" lvl="0" indent="0">
              <a:buNone/>
            </a:pPr>
            <a:endParaRPr lang="fr-FR" sz="2400" dirty="0"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les phrases ci-dessus, souligne le groupe verbal en rouge, entoure en bleu toutes les formes de l’auxiliaire BE et en vert la terminaison du verbe.</a:t>
            </a:r>
          </a:p>
          <a:p>
            <a:pPr marL="0" indent="0">
              <a:buNone/>
            </a:pPr>
            <a:endParaRPr lang="fr-FR" sz="2400" dirty="0"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Complète ou entoure la bonne réponse :</a:t>
            </a:r>
          </a:p>
          <a:p>
            <a:pPr marL="0" indent="0">
              <a:buNone/>
            </a:pP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les phrases ci-dessus, l’auxiliaire </a:t>
            </a:r>
            <a:r>
              <a:rPr lang="fr-FR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 conjugué au </a:t>
            </a:r>
            <a:r>
              <a:rPr lang="fr-FR" sz="24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on a ajouté la terminaison </a:t>
            </a:r>
            <a:r>
              <a:rPr lang="fr-FR" sz="24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fr-FR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la fin de la base verbale. On parle de </a:t>
            </a:r>
            <a:r>
              <a:rPr lang="fr-FR" sz="2400" b="1" i="1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présent </a:t>
            </a:r>
            <a:r>
              <a:rPr lang="fr-FR" sz="2400" b="1" i="1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be+ing</a:t>
            </a:r>
            <a:r>
              <a:rPr lang="fr-FR" sz="2400" b="1" i="1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24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fr-FR" sz="2400" dirty="0">
              <a:latin typeface="Gill Sans Ultra Bold" panose="020B0A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BAF528-8695-45C2-877F-94548DBC9721}"/>
              </a:ext>
            </a:extLst>
          </p:cNvPr>
          <p:cNvSpPr/>
          <p:nvPr/>
        </p:nvSpPr>
        <p:spPr>
          <a:xfrm>
            <a:off x="8403220" y="5416952"/>
            <a:ext cx="1180618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220235-D6EC-4AD2-ACB0-6BF7F3A3AD22}"/>
              </a:ext>
            </a:extLst>
          </p:cNvPr>
          <p:cNvSpPr/>
          <p:nvPr/>
        </p:nvSpPr>
        <p:spPr>
          <a:xfrm>
            <a:off x="3520633" y="5737185"/>
            <a:ext cx="623104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6A50BB6-D1A9-48C1-9DD8-B1BEB4F4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8812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1A935EA-3319-4E32-B267-B1ED9A80208E}"/>
              </a:ext>
            </a:extLst>
          </p:cNvPr>
          <p:cNvSpPr txBox="1"/>
          <p:nvPr/>
        </p:nvSpPr>
        <p:spPr>
          <a:xfrm>
            <a:off x="578735" y="751344"/>
            <a:ext cx="111464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 : Observe le 1</a:t>
            </a:r>
            <a:r>
              <a:rPr lang="fr-FR" sz="3200" b="1" baseline="300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3200" b="1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dessin et complète.</a:t>
            </a:r>
            <a:endParaRPr lang="fr-FR" sz="3200" dirty="0"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</a:t>
            </a:r>
            <a:r>
              <a:rPr lang="fr-FR" sz="3200" b="1" u="sng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 interrogative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présent 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be+ing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 </a:t>
            </a:r>
            <a:r>
              <a:rPr lang="fr-FR" sz="32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l’auxiliaire </a:t>
            </a:r>
            <a:r>
              <a:rPr lang="fr-FR" sz="3200" i="1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conjugué et le sujet. </a:t>
            </a:r>
            <a:r>
              <a:rPr lang="fr-FR" sz="3200" b="1" u="sng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forme négative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présent 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be+ing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 ajoute </a:t>
            </a:r>
            <a:r>
              <a:rPr lang="fr-FR" sz="32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NEGATION NOT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l’auxiliaire </a:t>
            </a:r>
            <a:r>
              <a:rPr lang="fr-FR" sz="3200" i="1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conjugué.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1CF9063-0608-42F1-9531-A2E7875C82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07" y="3429000"/>
            <a:ext cx="3967585" cy="29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1BBCBE-6D81-48F6-A15C-D00D6478EC3C}"/>
              </a:ext>
            </a:extLst>
          </p:cNvPr>
          <p:cNvSpPr/>
          <p:nvPr/>
        </p:nvSpPr>
        <p:spPr>
          <a:xfrm>
            <a:off x="10127847" y="1817225"/>
            <a:ext cx="1597307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23B9CB-F4CC-41BC-A81E-72E1B661AF82}"/>
              </a:ext>
            </a:extLst>
          </p:cNvPr>
          <p:cNvSpPr/>
          <p:nvPr/>
        </p:nvSpPr>
        <p:spPr>
          <a:xfrm>
            <a:off x="5416950" y="2812648"/>
            <a:ext cx="3217763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047EBD8-441F-4552-A158-0C065E04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41426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E0CCB05-E2CE-474F-8113-AA6AA5B3C5FE}"/>
              </a:ext>
            </a:extLst>
          </p:cNvPr>
          <p:cNvSpPr txBox="1"/>
          <p:nvPr/>
        </p:nvSpPr>
        <p:spPr>
          <a:xfrm>
            <a:off x="489997" y="439340"/>
            <a:ext cx="110190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 : Observe le 2</a:t>
            </a:r>
            <a:r>
              <a:rPr lang="fr-FR" sz="2800" baseline="300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dessin et entoure la bonne réponse.</a:t>
            </a:r>
          </a:p>
          <a:p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Molly explique qu’elle ne peut pas aider sa mère parce qu’elle </a:t>
            </a:r>
          </a:p>
          <a:p>
            <a:r>
              <a:rPr lang="fr-FR" sz="28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ENTRAIN DE FAIRE SES DEVOIRS. </a:t>
            </a:r>
          </a:p>
          <a:p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 :</a:t>
            </a:r>
          </a:p>
          <a:p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anglais, on utilise le présent </a:t>
            </a:r>
            <a:r>
              <a:rPr lang="fr-FR" sz="28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be+ing</a:t>
            </a:r>
            <a:r>
              <a:rPr lang="fr-FR" sz="28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décrire </a:t>
            </a:r>
          </a:p>
          <a:p>
            <a:r>
              <a:rPr lang="fr-FR" sz="28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ACTION EN COURS DE DEROULEMENT AU MOMENT OU NOUS PARLONS / QUELQUE CHOSE </a:t>
            </a:r>
            <a:r>
              <a:rPr lang="fr-FR" sz="2800" dirty="0" smtClean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EST </a:t>
            </a:r>
            <a:r>
              <a:rPr lang="fr-FR" sz="28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ENTRAIN DE SE PRODUIRE.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1AA5019-2B16-49E2-9A10-D16FBEE2ED06}"/>
              </a:ext>
            </a:extLst>
          </p:cNvPr>
          <p:cNvSpPr/>
          <p:nvPr/>
        </p:nvSpPr>
        <p:spPr>
          <a:xfrm>
            <a:off x="590306" y="1788288"/>
            <a:ext cx="5648448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C50EE3-5E27-4ECF-9759-CEC8257897B9}"/>
              </a:ext>
            </a:extLst>
          </p:cNvPr>
          <p:cNvSpPr/>
          <p:nvPr/>
        </p:nvSpPr>
        <p:spPr>
          <a:xfrm>
            <a:off x="590306" y="3049131"/>
            <a:ext cx="9688012" cy="78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BF83417-1989-4DD6-A961-AAC81197BB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14" y="3978770"/>
            <a:ext cx="3517982" cy="25799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6B6F0B49-9075-4BCE-B738-63645B4C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16749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541A7DC7-E2CC-426D-B26F-BFB662BDA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928043"/>
              </p:ext>
            </p:extLst>
          </p:nvPr>
        </p:nvGraphicFramePr>
        <p:xfrm>
          <a:off x="1280932" y="1399682"/>
          <a:ext cx="9630136" cy="4058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7080">
                  <a:extLst>
                    <a:ext uri="{9D8B030D-6E8A-4147-A177-3AD203B41FA5}">
                      <a16:colId xmlns:a16="http://schemas.microsoft.com/office/drawing/2014/main" xmlns="" val="3942491379"/>
                    </a:ext>
                  </a:extLst>
                </a:gridCol>
                <a:gridCol w="2407080">
                  <a:extLst>
                    <a:ext uri="{9D8B030D-6E8A-4147-A177-3AD203B41FA5}">
                      <a16:colId xmlns:a16="http://schemas.microsoft.com/office/drawing/2014/main" xmlns="" val="3591144501"/>
                    </a:ext>
                  </a:extLst>
                </a:gridCol>
                <a:gridCol w="2407988">
                  <a:extLst>
                    <a:ext uri="{9D8B030D-6E8A-4147-A177-3AD203B41FA5}">
                      <a16:colId xmlns:a16="http://schemas.microsoft.com/office/drawing/2014/main" xmlns="" val="3735477473"/>
                    </a:ext>
                  </a:extLst>
                </a:gridCol>
                <a:gridCol w="2407988">
                  <a:extLst>
                    <a:ext uri="{9D8B030D-6E8A-4147-A177-3AD203B41FA5}">
                      <a16:colId xmlns:a16="http://schemas.microsoft.com/office/drawing/2014/main" xmlns="" val="3570687932"/>
                    </a:ext>
                  </a:extLst>
                </a:gridCol>
              </a:tblGrid>
              <a:tr h="720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Phrase affirmative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Phrase négative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Phrase interrogative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Réponses courtes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3010531"/>
                  </a:ext>
                </a:extLst>
              </a:tr>
              <a:tr h="1141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I’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Gill Sans Ultra Bold Condensed" panose="020B0A06020104020203" pitchFamily="34" charset="0"/>
                        </a:rPr>
                        <a:t>m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paint</a:t>
                      </a:r>
                      <a:r>
                        <a:rPr lang="fr-FR" sz="2000" b="0" u="sng" dirty="0">
                          <a:solidFill>
                            <a:srgbClr val="FF0000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ing</a:t>
                      </a:r>
                      <a:endParaRPr lang="fr-FR" sz="2000" b="0" u="sng" dirty="0">
                        <a:solidFill>
                          <a:srgbClr val="FF0000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I’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Gill Sans Ultra Bold Condensed" panose="020B0A06020104020203" pitchFamily="34" charset="0"/>
                        </a:rPr>
                        <a:t>m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not paint</a:t>
                      </a:r>
                      <a:r>
                        <a:rPr lang="fr-FR" sz="2000" b="0" dirty="0">
                          <a:solidFill>
                            <a:srgbClr val="FF0000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ing</a:t>
                      </a:r>
                      <a:endParaRPr lang="fr-FR" sz="2000" b="0" dirty="0">
                        <a:solidFill>
                          <a:srgbClr val="FF0000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Gill Sans Ultra Bold Condensed" panose="020B0A06020104020203" pitchFamily="34" charset="0"/>
                        </a:rPr>
                        <a:t>Am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I paint</a:t>
                      </a:r>
                      <a:r>
                        <a:rPr lang="fr-FR" sz="2000" b="0" dirty="0">
                          <a:solidFill>
                            <a:srgbClr val="FF0000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ing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 ?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Yes, I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Gill Sans Ultra Bold Condensed" panose="020B0A06020104020203" pitchFamily="34" charset="0"/>
                        </a:rPr>
                        <a:t>am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Gill Sans Ultra Bold Condensed" panose="020B0A060201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No, I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Gill Sans Ultra Bold Condensed" panose="020B0A06020104020203" pitchFamily="34" charset="0"/>
                        </a:rPr>
                        <a:t>am not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99331345"/>
                  </a:ext>
                </a:extLst>
              </a:tr>
              <a:tr h="1054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You/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We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They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_____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You/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We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They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________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______You/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We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They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________________________ ?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Yes, you/we/they ____</a:t>
                      </a:r>
                      <a:endParaRPr lang="fr-FR" sz="2000" b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No, you/we/they ____</a:t>
                      </a:r>
                      <a:endParaRPr lang="fr-FR" sz="2000" b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8235594"/>
                  </a:ext>
                </a:extLst>
              </a:tr>
              <a:tr h="1141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He 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She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_______________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He 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She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 _______________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 He /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She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________________________ ? 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Yes, he/she 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Gill Sans Ultra Bold Condensed" panose="020B0A06020104020203" pitchFamily="34" charset="0"/>
                        </a:rPr>
                        <a:t>No, he/she ________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Gill Sans Ultra Bold Condensed" panose="020B0A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4975660"/>
                  </a:ext>
                </a:extLst>
              </a:tr>
            </a:tbl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7BECF31-2CBE-46FD-AEB7-262C3B97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27132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B47578D-20E2-4CBD-8689-EEA1E41AFC85}"/>
              </a:ext>
            </a:extLst>
          </p:cNvPr>
          <p:cNvSpPr txBox="1"/>
          <p:nvPr/>
        </p:nvSpPr>
        <p:spPr>
          <a:xfrm>
            <a:off x="1026288" y="1413063"/>
            <a:ext cx="101394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Remarques 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le verbe se termine par un « e », ce dernier disparait quand on ajoute –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200" dirty="0"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fr-FR" sz="3200" dirty="0"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3200" dirty="0">
                <a:solidFill>
                  <a:srgbClr val="FF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</a:t>
            </a:r>
            <a:endParaRPr lang="fr-FR" sz="3200" dirty="0">
              <a:solidFill>
                <a:srgbClr val="FF0000"/>
              </a:solidFill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le verbe se compose d’une seule syllabe et se termine par une seule voyelle suivie d’une seule consonne, la consonne est doublée quand on ajoute –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run+ </a:t>
            </a:r>
            <a:r>
              <a:rPr lang="fr-FR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200" dirty="0"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fr-FR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3200" dirty="0">
                <a:solidFill>
                  <a:srgbClr val="FF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8669463-4D76-4AA9-A3BA-D2736BEE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41771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Pronunciation</a:t>
            </a:r>
            <a:r>
              <a:rPr lang="fr-FR" u="sng" dirty="0">
                <a:latin typeface="Gill Sans Ultra Bold" panose="020B0A02020104020203" pitchFamily="34" charset="0"/>
              </a:rPr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Ecoutez les phrases suivantes. Soulignez la syllabe que tu entends le plus, c’est-à-dire la plus accentuée.</a:t>
            </a:r>
          </a:p>
          <a:p>
            <a:pPr marL="0" indent="0" algn="ctr">
              <a:buNone/>
            </a:pPr>
            <a:endParaRPr lang="fr-FR" dirty="0">
              <a:latin typeface="Gill Sans Ultra Bold" panose="020B0A02020104020203" pitchFamily="34" charset="0"/>
            </a:endParaRPr>
          </a:p>
          <a:p>
            <a:pPr marL="0" indent="0" algn="ctr">
              <a:buNone/>
            </a:pPr>
            <a:r>
              <a:rPr lang="fr-FR" dirty="0" err="1">
                <a:latin typeface="Gill Sans Ultra Bold" panose="020B0A02020104020203" pitchFamily="34" charset="0"/>
              </a:rPr>
              <a:t>She’s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working</a:t>
            </a:r>
            <a:r>
              <a:rPr lang="fr-FR" dirty="0">
                <a:latin typeface="Gill Sans Ultra Bold" panose="020B0A02020104020203" pitchFamily="34" charset="0"/>
              </a:rPr>
              <a:t>   </a:t>
            </a:r>
            <a:r>
              <a:rPr lang="fr-FR" dirty="0" err="1">
                <a:latin typeface="Gill Sans Ultra Bold" panose="020B0A02020104020203" pitchFamily="34" charset="0"/>
              </a:rPr>
              <a:t>I’m</a:t>
            </a:r>
            <a:r>
              <a:rPr lang="fr-FR" dirty="0">
                <a:latin typeface="Gill Sans Ultra Bold" panose="020B0A02020104020203" pitchFamily="34" charset="0"/>
              </a:rPr>
              <a:t> painting   </a:t>
            </a:r>
            <a:r>
              <a:rPr lang="fr-FR" dirty="0" err="1">
                <a:latin typeface="Gill Sans Ultra Bold" panose="020B0A02020104020203" pitchFamily="34" charset="0"/>
              </a:rPr>
              <a:t>They’re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visiting</a:t>
            </a:r>
            <a:endParaRPr lang="fr-FR" dirty="0">
              <a:latin typeface="Gill Sans Ultra Bold" panose="020B0A02020104020203" pitchFamily="34" charset="0"/>
            </a:endParaRPr>
          </a:p>
          <a:p>
            <a:pPr marL="0" indent="0" algn="ctr">
              <a:buNone/>
            </a:pPr>
            <a:endParaRPr lang="fr-FR" dirty="0">
              <a:latin typeface="Gill Sans Ultra Bold" panose="020B0A02020104020203" pitchFamily="34" charset="0"/>
            </a:endParaRP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  </a:t>
            </a:r>
            <a:r>
              <a:rPr lang="fr-FR" dirty="0" err="1">
                <a:latin typeface="Gill Sans Ultra Bold" panose="020B0A02020104020203" pitchFamily="34" charset="0"/>
              </a:rPr>
              <a:t>He’s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 err="1">
                <a:latin typeface="Gill Sans Ultra Bold" panose="020B0A02020104020203" pitchFamily="34" charset="0"/>
              </a:rPr>
              <a:t>playing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C9FF92D-0F26-42E4-8DFC-3AD99F253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A34E795-BB8C-49B5-880D-9915BA7356D6}"/>
              </a:ext>
            </a:extLst>
          </p:cNvPr>
          <p:cNvCxnSpPr/>
          <p:nvPr/>
        </p:nvCxnSpPr>
        <p:spPr>
          <a:xfrm>
            <a:off x="2372810" y="3854370"/>
            <a:ext cx="717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F4A0E887-8805-4FCA-9CD7-9BF846D143AC}"/>
              </a:ext>
            </a:extLst>
          </p:cNvPr>
          <p:cNvCxnSpPr>
            <a:cxnSpLocks/>
          </p:cNvCxnSpPr>
          <p:nvPr/>
        </p:nvCxnSpPr>
        <p:spPr>
          <a:xfrm>
            <a:off x="5378369" y="3867874"/>
            <a:ext cx="906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4876854A-02FD-4C7F-BA1F-A4EB6D310D1F}"/>
              </a:ext>
            </a:extLst>
          </p:cNvPr>
          <p:cNvCxnSpPr>
            <a:cxnSpLocks/>
          </p:cNvCxnSpPr>
          <p:nvPr/>
        </p:nvCxnSpPr>
        <p:spPr>
          <a:xfrm>
            <a:off x="9319549" y="3867874"/>
            <a:ext cx="4147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8932EF13-BCB9-4F5A-8DA8-5E7769E1B4BF}"/>
              </a:ext>
            </a:extLst>
          </p:cNvPr>
          <p:cNvCxnSpPr/>
          <p:nvPr/>
        </p:nvCxnSpPr>
        <p:spPr>
          <a:xfrm>
            <a:off x="5926237" y="4909596"/>
            <a:ext cx="717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rononciation">
            <a:hlinkClick r:id="" action="ppaction://media"/>
            <a:extLst>
              <a:ext uri="{FF2B5EF4-FFF2-40B4-BE49-F238E27FC236}">
                <a16:creationId xmlns:a16="http://schemas.microsoft.com/office/drawing/2014/main" xmlns="" id="{DA44E623-E3E6-4FD4-9F67-670A89631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0252" y="527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3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3" y="1158253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Lis et entoure la bonne réponse: </a:t>
            </a:r>
          </a:p>
          <a:p>
            <a:pPr marL="0" indent="0" algn="ctr">
              <a:buNone/>
            </a:pPr>
            <a:endParaRPr lang="fr-FR" dirty="0">
              <a:latin typeface="Gill Sans Ultra Bold" panose="020B0A02020104020203" pitchFamily="34" charset="0"/>
            </a:endParaRP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Dans les phrases, au présent </a:t>
            </a:r>
            <a:r>
              <a:rPr lang="fr-FR" dirty="0" err="1">
                <a:latin typeface="Gill Sans Ultra Bold" panose="020B0A02020104020203" pitchFamily="34" charset="0"/>
              </a:rPr>
              <a:t>be+ing</a:t>
            </a:r>
            <a:r>
              <a:rPr lang="fr-FR" dirty="0">
                <a:latin typeface="Gill Sans Ultra Bold" panose="020B0A02020104020203" pitchFamily="34" charset="0"/>
              </a:rPr>
              <a:t> conjugué est </a:t>
            </a:r>
            <a:r>
              <a:rPr lang="fr-FR" dirty="0">
                <a:solidFill>
                  <a:srgbClr val="FF0000"/>
                </a:solidFill>
                <a:latin typeface="Gill Sans Ultra Bold" panose="020B0A02020104020203" pitchFamily="34" charset="0"/>
              </a:rPr>
              <a:t>NON ACCENTUE</a:t>
            </a:r>
            <a:r>
              <a:rPr lang="fr-FR" dirty="0">
                <a:latin typeface="Gill Sans Ultra Bold" panose="020B0A020201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fr-FR" dirty="0">
                <a:latin typeface="Gill Sans Ultra Bold" panose="020B0A02020104020203" pitchFamily="34" charset="0"/>
              </a:rPr>
              <a:t>Au niveau du verbe, la terminaison ING est </a:t>
            </a:r>
            <a:r>
              <a:rPr lang="fr-FR" dirty="0">
                <a:solidFill>
                  <a:srgbClr val="FF0000"/>
                </a:solidFill>
                <a:latin typeface="Gill Sans Ultra Bold" panose="020B0A02020104020203" pitchFamily="34" charset="0"/>
              </a:rPr>
              <a:t>NON ACCENTUEE</a:t>
            </a:r>
            <a:r>
              <a:rPr lang="fr-FR" dirty="0">
                <a:latin typeface="Gill Sans Ultra Bold" panose="020B0A02020104020203" pitchFamily="34" charset="0"/>
              </a:rPr>
              <a:t>. C’est une autre syllabe qui est </a:t>
            </a:r>
            <a:r>
              <a:rPr lang="fr-FR" dirty="0">
                <a:solidFill>
                  <a:srgbClr val="FF0000"/>
                </a:solidFill>
                <a:latin typeface="Gill Sans Ultra Bold" panose="020B0A02020104020203" pitchFamily="34" charset="0"/>
              </a:rPr>
              <a:t>ACCENTUEE</a:t>
            </a:r>
            <a:r>
              <a:rPr lang="fr-FR" dirty="0">
                <a:latin typeface="Gill Sans Ultra Bold" panose="020B0A02020104020203" pitchFamily="34" charset="0"/>
              </a:rPr>
              <a:t>. Au présent </a:t>
            </a:r>
            <a:r>
              <a:rPr lang="fr-FR" dirty="0" err="1">
                <a:latin typeface="Gill Sans Ultra Bold" panose="020B0A02020104020203" pitchFamily="34" charset="0"/>
              </a:rPr>
              <a:t>be+ing</a:t>
            </a:r>
            <a:r>
              <a:rPr lang="fr-FR" dirty="0">
                <a:latin typeface="Gill Sans Ultra Bold" panose="020B0A02020104020203" pitchFamily="34" charset="0"/>
              </a:rPr>
              <a:t>, c’est toujours la base verbale qui est accentuée. On </a:t>
            </a:r>
            <a:r>
              <a:rPr lang="fr-FR" dirty="0">
                <a:solidFill>
                  <a:srgbClr val="FF0000"/>
                </a:solidFill>
                <a:latin typeface="Gill Sans Ultra Bold" panose="020B0A02020104020203" pitchFamily="34" charset="0"/>
              </a:rPr>
              <a:t>N’ENTEND</a:t>
            </a:r>
            <a:r>
              <a:rPr lang="fr-FR" dirty="0">
                <a:latin typeface="Gill Sans Ultra Bold" panose="020B0A02020104020203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Gill Sans Ultra Bold" panose="020B0A02020104020203" pitchFamily="34" charset="0"/>
              </a:rPr>
              <a:t>PAS</a:t>
            </a:r>
            <a:r>
              <a:rPr lang="fr-FR" dirty="0">
                <a:latin typeface="Gill Sans Ultra Bold" panose="020B0A02020104020203" pitchFamily="34" charset="0"/>
              </a:rPr>
              <a:t> /</a:t>
            </a:r>
            <a:r>
              <a:rPr lang="fr-FR" dirty="0">
                <a:latin typeface="AlphoneticGB" panose="02000400000000000000" pitchFamily="2" charset="0"/>
              </a:rPr>
              <a:t>g</a:t>
            </a:r>
            <a:r>
              <a:rPr lang="fr-FR" dirty="0">
                <a:latin typeface="Gill Sans Ultra Bold" panose="020B0A02020104020203" pitchFamily="34" charset="0"/>
              </a:rPr>
              <a:t>/ dans terminaison ING car elle se prononce toujours /</a:t>
            </a:r>
            <a:r>
              <a:rPr lang="fr-FR" dirty="0" err="1">
                <a:latin typeface="AlphoneticGB" panose="02000400000000000000" pitchFamily="2" charset="0"/>
              </a:rPr>
              <a:t>iC</a:t>
            </a:r>
            <a:r>
              <a:rPr lang="fr-FR" dirty="0">
                <a:latin typeface="Gill Sans Ultra Bold" panose="020B0A02020104020203" pitchFamily="34" charset="0"/>
              </a:rPr>
              <a:t>/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8D58C05-85BD-4015-ABF3-19113338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8F1A4E-1827-4DD1-AD0A-8D0891369BB0}"/>
              </a:ext>
            </a:extLst>
          </p:cNvPr>
          <p:cNvSpPr/>
          <p:nvPr/>
        </p:nvSpPr>
        <p:spPr>
          <a:xfrm>
            <a:off x="4768768" y="2604304"/>
            <a:ext cx="3298786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D6E809-CF7A-469C-BA39-4E2CEB6ADEAC}"/>
              </a:ext>
            </a:extLst>
          </p:cNvPr>
          <p:cNvSpPr/>
          <p:nvPr/>
        </p:nvSpPr>
        <p:spPr>
          <a:xfrm>
            <a:off x="10336192" y="3093334"/>
            <a:ext cx="1188334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205D79-4E5B-4CBC-ABEB-F34F0F9227B2}"/>
              </a:ext>
            </a:extLst>
          </p:cNvPr>
          <p:cNvSpPr/>
          <p:nvPr/>
        </p:nvSpPr>
        <p:spPr>
          <a:xfrm>
            <a:off x="667473" y="3489767"/>
            <a:ext cx="3217763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5167C9-F604-4C1E-974B-04AFD6597114}"/>
              </a:ext>
            </a:extLst>
          </p:cNvPr>
          <p:cNvSpPr/>
          <p:nvPr/>
        </p:nvSpPr>
        <p:spPr>
          <a:xfrm>
            <a:off x="567159" y="3890018"/>
            <a:ext cx="2754774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39A198-5C3D-4460-BDB0-B6CBBF2E46CC}"/>
              </a:ext>
            </a:extLst>
          </p:cNvPr>
          <p:cNvSpPr/>
          <p:nvPr/>
        </p:nvSpPr>
        <p:spPr>
          <a:xfrm>
            <a:off x="8870070" y="4225683"/>
            <a:ext cx="2754772" cy="369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E91B0DF-9025-4B00-A4C2-731B0569DBA6}"/>
              </a:ext>
            </a:extLst>
          </p:cNvPr>
          <p:cNvSpPr/>
          <p:nvPr/>
        </p:nvSpPr>
        <p:spPr>
          <a:xfrm>
            <a:off x="1527858" y="4644341"/>
            <a:ext cx="1215342" cy="33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expression </a:t>
            </a:r>
            <a:r>
              <a:rPr lang="fr-FR" u="sng" dirty="0" err="1">
                <a:latin typeface="Gill Sans Ultra Bold" panose="020B0A02020104020203" pitchFamily="34" charset="0"/>
              </a:rPr>
              <a:t>activity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16" y="1343447"/>
            <a:ext cx="10857053" cy="1075661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>
                <a:latin typeface="Gill Sans Ultra Bold" panose="020B0A02020104020203" pitchFamily="34" charset="0"/>
              </a:rPr>
              <a:t>Step</a:t>
            </a:r>
            <a:r>
              <a:rPr lang="fr-FR" sz="3200" dirty="0">
                <a:latin typeface="Gill Sans Ultra Bold" panose="020B0A02020104020203" pitchFamily="34" charset="0"/>
              </a:rPr>
              <a:t> 1: Use the </a:t>
            </a:r>
            <a:r>
              <a:rPr lang="fr-FR" sz="3200" dirty="0" err="1">
                <a:latin typeface="Gill Sans Ultra Bold" panose="020B0A02020104020203" pitchFamily="34" charset="0"/>
              </a:rPr>
              <a:t>dictionary</a:t>
            </a:r>
            <a:r>
              <a:rPr lang="fr-FR" sz="3200" dirty="0">
                <a:latin typeface="Gill Sans Ultra Bold" panose="020B0A02020104020203" pitchFamily="34" charset="0"/>
              </a:rPr>
              <a:t> to match the </a:t>
            </a:r>
            <a:r>
              <a:rPr lang="fr-FR" sz="3200" dirty="0" err="1">
                <a:latin typeface="Gill Sans Ultra Bold" panose="020B0A02020104020203" pitchFamily="34" charset="0"/>
              </a:rPr>
              <a:t>verbs</a:t>
            </a:r>
            <a:r>
              <a:rPr lang="fr-FR" sz="3200" dirty="0">
                <a:latin typeface="Gill Sans Ultra Bold" panose="020B0A02020104020203" pitchFamily="34" charset="0"/>
              </a:rPr>
              <a:t> to </a:t>
            </a:r>
            <a:r>
              <a:rPr lang="fr-FR" sz="3200" dirty="0" err="1">
                <a:latin typeface="Gill Sans Ultra Bold" panose="020B0A02020104020203" pitchFamily="34" charset="0"/>
              </a:rPr>
              <a:t>its</a:t>
            </a:r>
            <a:r>
              <a:rPr lang="fr-FR" sz="3200" dirty="0">
                <a:latin typeface="Gill Sans Ultra Bold" panose="020B0A02020104020203" pitchFamily="34" charset="0"/>
              </a:rPr>
              <a:t> French </a:t>
            </a:r>
            <a:r>
              <a:rPr lang="fr-FR" sz="3200" dirty="0" err="1">
                <a:latin typeface="Gill Sans Ultra Bold" panose="020B0A02020104020203" pitchFamily="34" charset="0"/>
              </a:rPr>
              <a:t>equivalent</a:t>
            </a:r>
            <a:r>
              <a:rPr lang="fr-FR" sz="3200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xmlns="" id="{92CB79AD-64A0-4B68-B7FB-3A17B1970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94783"/>
              </p:ext>
            </p:extLst>
          </p:nvPr>
        </p:nvGraphicFramePr>
        <p:xfrm>
          <a:off x="2869234" y="2705430"/>
          <a:ext cx="812799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242369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03453127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254531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Meet</a:t>
                      </a:r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Ouvrir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8179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Sit</a:t>
                      </a:r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Verser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1089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Serve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Retourner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00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Open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Entrer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575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Fry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 dirty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Rencontrer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5805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Flip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Servir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09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Enter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Faire frire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507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Pour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chemeClr val="tx1"/>
                        </a:solidFill>
                        <a:latin typeface="Gill Sans Ultra Bold Condensed" panose="020B0A060201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S’asseoir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7965172"/>
                  </a:ext>
                </a:extLst>
              </a:tr>
            </a:tbl>
          </a:graphicData>
        </a:graphic>
      </p:graphicFrame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8FB173AB-02A6-4EC1-B8B1-01443C72D7A4}"/>
              </a:ext>
            </a:extLst>
          </p:cNvPr>
          <p:cNvCxnSpPr/>
          <p:nvPr/>
        </p:nvCxnSpPr>
        <p:spPr>
          <a:xfrm>
            <a:off x="3576577" y="2916820"/>
            <a:ext cx="4722471" cy="15741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A3FAF876-B07D-4E9D-B48F-8A80F9AB9B69}"/>
              </a:ext>
            </a:extLst>
          </p:cNvPr>
          <p:cNvCxnSpPr>
            <a:cxnSpLocks/>
          </p:cNvCxnSpPr>
          <p:nvPr/>
        </p:nvCxnSpPr>
        <p:spPr>
          <a:xfrm>
            <a:off x="3430929" y="3312288"/>
            <a:ext cx="4868119" cy="23361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B8A4596B-39BC-447D-9595-228D93DFC25A}"/>
              </a:ext>
            </a:extLst>
          </p:cNvPr>
          <p:cNvCxnSpPr>
            <a:cxnSpLocks/>
          </p:cNvCxnSpPr>
          <p:nvPr/>
        </p:nvCxnSpPr>
        <p:spPr>
          <a:xfrm>
            <a:off x="3576577" y="3703898"/>
            <a:ext cx="4722471" cy="118254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37A3C460-64FD-4FFD-8AA9-C3F4A5DA33A2}"/>
              </a:ext>
            </a:extLst>
          </p:cNvPr>
          <p:cNvCxnSpPr>
            <a:cxnSpLocks/>
          </p:cNvCxnSpPr>
          <p:nvPr/>
        </p:nvCxnSpPr>
        <p:spPr>
          <a:xfrm flipV="1">
            <a:off x="3576577" y="2900108"/>
            <a:ext cx="4722471" cy="128479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3A5D2CF7-0C43-492B-BFFF-72A40BADA366}"/>
              </a:ext>
            </a:extLst>
          </p:cNvPr>
          <p:cNvCxnSpPr>
            <a:cxnSpLocks/>
          </p:cNvCxnSpPr>
          <p:nvPr/>
        </p:nvCxnSpPr>
        <p:spPr>
          <a:xfrm>
            <a:off x="3430929" y="4539542"/>
            <a:ext cx="4868119" cy="738513"/>
          </a:xfrm>
          <a:prstGeom prst="straightConnector1">
            <a:avLst/>
          </a:prstGeom>
          <a:ln w="57150">
            <a:solidFill>
              <a:srgbClr val="AD13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633B8803-BB6F-4232-B111-511FCCAF04D7}"/>
              </a:ext>
            </a:extLst>
          </p:cNvPr>
          <p:cNvCxnSpPr>
            <a:cxnSpLocks/>
          </p:cNvCxnSpPr>
          <p:nvPr/>
        </p:nvCxnSpPr>
        <p:spPr>
          <a:xfrm flipV="1">
            <a:off x="3430929" y="3728181"/>
            <a:ext cx="4960717" cy="11735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82FA7722-0E59-4FBD-90C0-65E1CB06079E}"/>
              </a:ext>
            </a:extLst>
          </p:cNvPr>
          <p:cNvCxnSpPr>
            <a:cxnSpLocks/>
          </p:cNvCxnSpPr>
          <p:nvPr/>
        </p:nvCxnSpPr>
        <p:spPr>
          <a:xfrm flipV="1">
            <a:off x="3576577" y="4107005"/>
            <a:ext cx="4815069" cy="11759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454DE4E2-1E79-4DC8-9005-B16787EAEB8B}"/>
              </a:ext>
            </a:extLst>
          </p:cNvPr>
          <p:cNvCxnSpPr>
            <a:cxnSpLocks/>
          </p:cNvCxnSpPr>
          <p:nvPr/>
        </p:nvCxnSpPr>
        <p:spPr>
          <a:xfrm flipV="1">
            <a:off x="3576577" y="3295644"/>
            <a:ext cx="4768770" cy="2377085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expression </a:t>
            </a:r>
            <a:r>
              <a:rPr lang="fr-FR" u="sng" dirty="0" err="1">
                <a:latin typeface="Gill Sans Ultra Bold" panose="020B0A02020104020203" pitchFamily="34" charset="0"/>
              </a:rPr>
              <a:t>activity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16" y="1343447"/>
            <a:ext cx="10857053" cy="1075661"/>
          </a:xfrm>
        </p:spPr>
        <p:txBody>
          <a:bodyPr>
            <a:noAutofit/>
          </a:bodyPr>
          <a:lstStyle/>
          <a:p>
            <a:pPr algn="just"/>
            <a:r>
              <a:rPr lang="fr-FR" sz="3200" dirty="0" err="1">
                <a:latin typeface="Gill Sans Ultra Bold" panose="020B0A02020104020203" pitchFamily="34" charset="0"/>
              </a:rPr>
              <a:t>Step</a:t>
            </a:r>
            <a:r>
              <a:rPr lang="fr-FR" sz="3200" dirty="0">
                <a:latin typeface="Gill Sans Ultra Bold" panose="020B0A02020104020203" pitchFamily="34" charset="0"/>
              </a:rPr>
              <a:t> 2: Watch the </a:t>
            </a:r>
            <a:r>
              <a:rPr lang="fr-FR" sz="3200" dirty="0" err="1">
                <a:latin typeface="Gill Sans Ultra Bold" panose="020B0A02020104020203" pitchFamily="34" charset="0"/>
              </a:rPr>
              <a:t>video</a:t>
            </a:r>
            <a:r>
              <a:rPr lang="fr-FR" sz="3200" dirty="0">
                <a:latin typeface="Gill Sans Ultra Bold" panose="020B0A02020104020203" pitchFamily="34" charset="0"/>
              </a:rPr>
              <a:t> and </a:t>
            </a:r>
            <a:r>
              <a:rPr lang="fr-FR" sz="3200" dirty="0" err="1">
                <a:latin typeface="Gill Sans Ultra Bold" panose="020B0A02020104020203" pitchFamily="34" charset="0"/>
              </a:rPr>
              <a:t>reorder</a:t>
            </a:r>
            <a:r>
              <a:rPr lang="fr-FR" sz="3200" dirty="0">
                <a:latin typeface="Gill Sans Ultra Bold" panose="020B0A02020104020203" pitchFamily="34" charset="0"/>
              </a:rPr>
              <a:t> the actions in the </a:t>
            </a:r>
            <a:r>
              <a:rPr lang="fr-FR" sz="3200" dirty="0" err="1">
                <a:latin typeface="Gill Sans Ultra Bold" panose="020B0A02020104020203" pitchFamily="34" charset="0"/>
              </a:rPr>
              <a:t>chronological</a:t>
            </a:r>
            <a:r>
              <a:rPr lang="fr-FR" sz="3200" dirty="0">
                <a:latin typeface="Gill Sans Ultra Bold" panose="020B0A02020104020203" pitchFamily="34" charset="0"/>
              </a:rPr>
              <a:t> </a:t>
            </a:r>
            <a:r>
              <a:rPr lang="fr-FR" sz="3200" dirty="0" err="1">
                <a:latin typeface="Gill Sans Ultra Bold" panose="020B0A02020104020203" pitchFamily="34" charset="0"/>
              </a:rPr>
              <a:t>order</a:t>
            </a:r>
            <a:r>
              <a:rPr lang="fr-FR" sz="3200" dirty="0">
                <a:latin typeface="Gill Sans Ultra Bold" panose="020B0A02020104020203" pitchFamily="34" charset="0"/>
              </a:rPr>
              <a:t>: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5" name="CASPER_makes_breakfast_scene-2LrQnMzZId8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A36EB9B-A9E5-4E21-9A8E-99DB2D2DD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4302" y="2389387"/>
            <a:ext cx="7547979" cy="42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RECAP: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C4CB8A2-2423-405B-A12A-90D4D1149531}"/>
              </a:ext>
            </a:extLst>
          </p:cNvPr>
          <p:cNvSpPr txBox="1"/>
          <p:nvPr/>
        </p:nvSpPr>
        <p:spPr>
          <a:xfrm>
            <a:off x="7400262" y="2879845"/>
            <a:ext cx="4240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is</a:t>
            </a:r>
            <a:r>
              <a:rPr lang="fr-FR" sz="2400" dirty="0">
                <a:latin typeface="Gill Sans Ultra Bold Condensed" panose="020B0A06020104020203" pitchFamily="34" charset="0"/>
              </a:rPr>
              <a:t> the </a:t>
            </a:r>
            <a:r>
              <a:rPr lang="fr-FR" sz="2400" dirty="0" err="1">
                <a:latin typeface="Gill Sans Ultra Bold Condensed" panose="020B0A06020104020203" pitchFamily="34" charset="0"/>
              </a:rPr>
              <a:t>name</a:t>
            </a:r>
            <a:r>
              <a:rPr lang="fr-FR" sz="2400" dirty="0">
                <a:latin typeface="Gill Sans Ultra Bold Condensed" panose="020B0A06020104020203" pitchFamily="34" charset="0"/>
              </a:rPr>
              <a:t> of </a:t>
            </a:r>
            <a:r>
              <a:rPr lang="fr-FR" sz="2400" dirty="0" err="1">
                <a:latin typeface="Gill Sans Ultra Bold Condensed" panose="020B0A06020104020203" pitchFamily="34" charset="0"/>
              </a:rPr>
              <a:t>that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competition</a:t>
            </a:r>
            <a:r>
              <a:rPr lang="fr-FR" sz="2400" dirty="0">
                <a:latin typeface="Gill Sans Ultra Bold Condensed" panose="020B0A06020104020203" pitchFamily="34" charset="0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400" dirty="0">
                <a:latin typeface="Gill Sans Ultra Bold Condensed" panose="020B0A06020104020203" pitchFamily="34" charset="0"/>
              </a:rPr>
              <a:t> can </a:t>
            </a:r>
            <a:r>
              <a:rPr lang="fr-FR" sz="2400" dirty="0" err="1">
                <a:latin typeface="Gill Sans Ultra Bold Condensed" panose="020B0A06020104020203" pitchFamily="34" charset="0"/>
              </a:rPr>
              <a:t>you</a:t>
            </a:r>
            <a:r>
              <a:rPr lang="fr-FR" sz="2400" dirty="0">
                <a:latin typeface="Gill Sans Ultra Bold Condensed" panose="020B0A06020104020203" pitchFamily="34" charset="0"/>
              </a:rPr>
              <a:t> </a:t>
            </a:r>
            <a:r>
              <a:rPr lang="fr-FR" sz="2400" dirty="0" err="1">
                <a:latin typeface="Gill Sans Ultra Bold Condensed" panose="020B0A06020104020203" pitchFamily="34" charset="0"/>
              </a:rPr>
              <a:t>say</a:t>
            </a:r>
            <a:r>
              <a:rPr lang="fr-FR" sz="2400" dirty="0">
                <a:latin typeface="Gill Sans Ultra Bold Condensed" panose="020B0A06020104020203" pitchFamily="34" charset="0"/>
              </a:rPr>
              <a:t> about </a:t>
            </a:r>
            <a:r>
              <a:rPr lang="fr-FR" sz="2400" dirty="0" err="1">
                <a:latin typeface="Gill Sans Ultra Bold Condensed" panose="020B0A06020104020203" pitchFamily="34" charset="0"/>
              </a:rPr>
              <a:t>it</a:t>
            </a:r>
            <a:r>
              <a:rPr lang="fr-FR" sz="2400" dirty="0">
                <a:latin typeface="Gill Sans Ultra Bold Condensed" panose="020B0A06020104020203" pitchFamily="34" charset="0"/>
              </a:rPr>
              <a:t>?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pic>
        <p:nvPicPr>
          <p:cNvPr id="1026" name="Picture 2" descr="Des forces dans les Highland Games | Lelivrescolaire.fr">
            <a:extLst>
              <a:ext uri="{FF2B5EF4-FFF2-40B4-BE49-F238E27FC236}">
                <a16:creationId xmlns:a16="http://schemas.microsoft.com/office/drawing/2014/main" xmlns="" id="{93C92819-A704-4EC5-B255-07F0D1BA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6" y="1675598"/>
            <a:ext cx="6224455" cy="40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23EC115-61AD-49EE-8F72-A3E32FBB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9137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expression </a:t>
            </a:r>
            <a:r>
              <a:rPr lang="fr-FR" u="sng" dirty="0" err="1">
                <a:latin typeface="Gill Sans Ultra Bold" panose="020B0A02020104020203" pitchFamily="34" charset="0"/>
              </a:rPr>
              <a:t>activity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889" y="1538378"/>
            <a:ext cx="2824324" cy="1738312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fr-FR" sz="3200" dirty="0">
                <a:latin typeface="Gill Sans Ultra Bold" panose="020B0A02020104020203" pitchFamily="34" charset="0"/>
              </a:rPr>
              <a:t> </a:t>
            </a:r>
            <a:r>
              <a:rPr lang="fr-FR" sz="3200" dirty="0" smtClean="0">
                <a:latin typeface="Gill Sans Ultra Bold" panose="020B0A02020104020203" pitchFamily="34" charset="0"/>
              </a:rPr>
              <a:t>Open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err="1" smtClean="0">
                <a:latin typeface="Gill Sans Ultra Bold" panose="020B0A02020104020203" pitchFamily="34" charset="0"/>
              </a:rPr>
              <a:t>Meet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err="1" smtClean="0">
                <a:latin typeface="Gill Sans Ultra Bold" panose="020B0A02020104020203" pitchFamily="34" charset="0"/>
              </a:rPr>
              <a:t>Sit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smtClean="0">
                <a:latin typeface="Gill Sans Ultra Bold" panose="020B0A02020104020203" pitchFamily="34" charset="0"/>
              </a:rPr>
              <a:t>Fry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smtClean="0">
                <a:latin typeface="Gill Sans Ultra Bold" panose="020B0A02020104020203" pitchFamily="34" charset="0"/>
              </a:rPr>
              <a:t>Flip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smtClean="0">
                <a:latin typeface="Gill Sans Ultra Bold" panose="020B0A02020104020203" pitchFamily="34" charset="0"/>
              </a:rPr>
              <a:t>Pour</a:t>
            </a:r>
            <a:endParaRPr lang="fr-FR" sz="3200" dirty="0">
              <a:latin typeface="Gill Sans Ultra Bold" panose="020B0A02020104020203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>
                <a:latin typeface="Gill Sans Ultra Bold" panose="020B0A02020104020203" pitchFamily="34" charset="0"/>
              </a:rPr>
              <a:t>Serve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r-FR" sz="3200" dirty="0" smtClean="0">
                <a:latin typeface="Gill Sans Ultra Bold" panose="020B0A02020104020203" pitchFamily="34" charset="0"/>
              </a:rPr>
              <a:t>Enter</a:t>
            </a:r>
            <a:endParaRPr lang="fr-FR" sz="3200" dirty="0">
              <a:latin typeface="Gill Sans Ultra Bold" panose="020B0A0202010402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134EA17-1550-4531-8958-19AB20D4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984612" y="2062288"/>
            <a:ext cx="6871374" cy="34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expression </a:t>
            </a:r>
            <a:r>
              <a:rPr lang="fr-FR" u="sng" dirty="0" err="1">
                <a:latin typeface="Gill Sans Ultra Bold" panose="020B0A02020104020203" pitchFamily="34" charset="0"/>
              </a:rPr>
              <a:t>activity</a:t>
            </a:r>
            <a:r>
              <a:rPr lang="fr-FR" u="sng" dirty="0"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73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 err="1">
                <a:latin typeface="Gill Sans Ultra Bold" panose="020B0A02020104020203" pitchFamily="34" charset="0"/>
              </a:rPr>
              <a:t>Step</a:t>
            </a:r>
            <a:r>
              <a:rPr lang="fr-FR" sz="3200" dirty="0">
                <a:latin typeface="Gill Sans Ultra Bold" panose="020B0A02020104020203" pitchFamily="34" charset="0"/>
              </a:rPr>
              <a:t> 3: Comment on the </a:t>
            </a:r>
            <a:r>
              <a:rPr lang="fr-FR" sz="3200" dirty="0" err="1">
                <a:latin typeface="Gill Sans Ultra Bold" panose="020B0A02020104020203" pitchFamily="34" charset="0"/>
              </a:rPr>
              <a:t>extract</a:t>
            </a:r>
            <a:r>
              <a:rPr lang="fr-FR" sz="3200" dirty="0">
                <a:latin typeface="Gill Sans Ultra Bold" panose="020B0A02020104020203" pitchFamily="34" charset="0"/>
              </a:rPr>
              <a:t> like a </a:t>
            </a:r>
            <a:r>
              <a:rPr lang="fr-FR" sz="3200" dirty="0" err="1">
                <a:latin typeface="Gill Sans Ultra Bold" panose="020B0A02020104020203" pitchFamily="34" charset="0"/>
              </a:rPr>
              <a:t>sportscaster</a:t>
            </a:r>
            <a:r>
              <a:rPr lang="fr-FR" sz="3200" dirty="0">
                <a:latin typeface="Gill Sans Ultra Bold" panose="020B0A02020104020203" pitchFamily="34" charset="0"/>
              </a:rPr>
              <a:t>. Use the </a:t>
            </a:r>
            <a:r>
              <a:rPr lang="fr-FR" sz="3200" dirty="0" err="1">
                <a:latin typeface="Gill Sans Ultra Bold" panose="020B0A02020104020203" pitchFamily="34" charset="0"/>
              </a:rPr>
              <a:t>present</a:t>
            </a:r>
            <a:r>
              <a:rPr lang="fr-FR" sz="3200" dirty="0">
                <a:latin typeface="Gill Sans Ultra Bold" panose="020B0A02020104020203" pitchFamily="34" charset="0"/>
              </a:rPr>
              <a:t> </a:t>
            </a:r>
            <a:r>
              <a:rPr lang="fr-FR" sz="3200" dirty="0" err="1">
                <a:latin typeface="Gill Sans Ultra Bold" panose="020B0A02020104020203" pitchFamily="34" charset="0"/>
              </a:rPr>
              <a:t>be</a:t>
            </a:r>
            <a:r>
              <a:rPr lang="fr-FR" sz="3200" dirty="0">
                <a:latin typeface="Gill Sans Ultra Bold" panose="020B0A02020104020203" pitchFamily="34" charset="0"/>
              </a:rPr>
              <a:t> + </a:t>
            </a:r>
            <a:r>
              <a:rPr lang="fr-FR" sz="3200" dirty="0" err="1">
                <a:latin typeface="Gill Sans Ultra Bold" panose="020B0A02020104020203" pitchFamily="34" charset="0"/>
              </a:rPr>
              <a:t>ing</a:t>
            </a:r>
            <a:r>
              <a:rPr lang="fr-FR" sz="3200" dirty="0">
                <a:latin typeface="Gill Sans Ultra Bold" panose="020B0A02020104020203" pitchFamily="34" charset="0"/>
              </a:rPr>
              <a:t> and the </a:t>
            </a:r>
            <a:r>
              <a:rPr lang="fr-FR" sz="3200" dirty="0" err="1">
                <a:latin typeface="Gill Sans Ultra Bold" panose="020B0A02020104020203" pitchFamily="34" charset="0"/>
              </a:rPr>
              <a:t>verbs</a:t>
            </a:r>
            <a:r>
              <a:rPr lang="fr-FR" sz="3200" dirty="0">
                <a:latin typeface="Gill Sans Ultra Bold" panose="020B0A02020104020203" pitchFamily="34" charset="0"/>
              </a:rPr>
              <a:t> </a:t>
            </a:r>
            <a:r>
              <a:rPr lang="fr-FR" sz="3200" dirty="0" err="1">
                <a:latin typeface="Gill Sans Ultra Bold" panose="020B0A02020104020203" pitchFamily="34" charset="0"/>
              </a:rPr>
              <a:t>you</a:t>
            </a:r>
            <a:r>
              <a:rPr lang="fr-FR" sz="3200" dirty="0">
                <a:latin typeface="Gill Sans Ultra Bold" panose="020B0A02020104020203" pitchFamily="34" charset="0"/>
              </a:rPr>
              <a:t> have: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10242" name="Picture 2" descr="35 Sports Caster Illustrations &amp; Clip Art - iStock">
            <a:extLst>
              <a:ext uri="{FF2B5EF4-FFF2-40B4-BE49-F238E27FC236}">
                <a16:creationId xmlns:a16="http://schemas.microsoft.com/office/drawing/2014/main" xmlns="" id="{17DFE320-FB32-49FD-B418-242E701B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93" y="3098196"/>
            <a:ext cx="2343813" cy="331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xmlns="" id="{F9573FAE-8233-4288-9186-C798BA76814C}"/>
              </a:ext>
            </a:extLst>
          </p:cNvPr>
          <p:cNvSpPr/>
          <p:nvPr/>
        </p:nvSpPr>
        <p:spPr>
          <a:xfrm>
            <a:off x="5226133" y="3429000"/>
            <a:ext cx="3991337" cy="2252722"/>
          </a:xfrm>
          <a:prstGeom prst="wedgeEllipseCallout">
            <a:avLst>
              <a:gd name="adj1" fmla="val -82967"/>
              <a:gd name="adj2" fmla="val 843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24E24E5-21D6-407A-920C-5E636E39523F}"/>
              </a:ext>
            </a:extLst>
          </p:cNvPr>
          <p:cNvSpPr txBox="1"/>
          <p:nvPr/>
        </p:nvSpPr>
        <p:spPr>
          <a:xfrm>
            <a:off x="5706319" y="3862863"/>
            <a:ext cx="3032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latin typeface="Gill Sans Ultra Bold Condensed" panose="020B0A06020104020203" pitchFamily="34" charset="0"/>
              </a:rPr>
              <a:t>Kat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entering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kitchen</a:t>
            </a:r>
            <a:r>
              <a:rPr lang="fr-FR" sz="2800" dirty="0">
                <a:latin typeface="Gill Sans Ultra Bold Condensed" panose="020B0A06020104020203" pitchFamily="34" charset="0"/>
              </a:rPr>
              <a:t>! And </a:t>
            </a:r>
            <a:r>
              <a:rPr lang="fr-FR" sz="2800" dirty="0" err="1">
                <a:latin typeface="Gill Sans Ultra Bold Condensed" panose="020B0A06020104020203" pitchFamily="34" charset="0"/>
              </a:rPr>
              <a:t>now</a:t>
            </a:r>
            <a:r>
              <a:rPr lang="fr-FR" sz="2800" dirty="0">
                <a:latin typeface="Gill Sans Ultra Bold Condensed" panose="020B0A06020104020203" pitchFamily="34" charset="0"/>
              </a:rPr>
              <a:t> Casper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</a:t>
            </a:r>
            <a:r>
              <a:rPr lang="fr-FR" sz="2800" dirty="0">
                <a:latin typeface="Gill Sans Ultra Bold Condensed" panose="020B0A060201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116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Homework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738312"/>
          </a:xfrm>
        </p:spPr>
        <p:txBody>
          <a:bodyPr>
            <a:noAutofit/>
          </a:bodyPr>
          <a:lstStyle/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Être capable de parler de la maison hantée de Mr. Mac Donald et du petit </a:t>
            </a:r>
            <a:r>
              <a:rPr lang="fr-FR" sz="3200" dirty="0" err="1">
                <a:latin typeface="Gill Sans Ultra Bold" panose="020B0A02020104020203" pitchFamily="34" charset="0"/>
              </a:rPr>
              <a:t>dejeuner</a:t>
            </a:r>
            <a:r>
              <a:rPr lang="fr-FR" sz="3200" dirty="0">
                <a:latin typeface="Gill Sans Ultra Bold" panose="020B0A02020104020203" pitchFamily="34" charset="0"/>
              </a:rPr>
              <a:t> de Kat. </a:t>
            </a:r>
          </a:p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Savoir construire et utiliser le présent </a:t>
            </a:r>
            <a:r>
              <a:rPr lang="fr-FR" sz="3200" dirty="0" err="1">
                <a:latin typeface="Gill Sans Ultra Bold" panose="020B0A02020104020203" pitchFamily="34" charset="0"/>
              </a:rPr>
              <a:t>be+ing</a:t>
            </a:r>
            <a:r>
              <a:rPr lang="fr-FR" sz="3200" dirty="0">
                <a:latin typeface="Gill Sans Ultra Bold" panose="020B0A02020104020203" pitchFamily="34" charset="0"/>
              </a:rPr>
              <a:t>.</a:t>
            </a:r>
          </a:p>
          <a:p>
            <a:pPr algn="just"/>
            <a:r>
              <a:rPr lang="fr-FR" sz="3200" dirty="0">
                <a:latin typeface="Gill Sans Ultra Bold" panose="020B0A02020104020203" pitchFamily="34" charset="0"/>
              </a:rPr>
              <a:t>Faire les exercices 6 page 103 du manuel et 4 page 92 du </a:t>
            </a:r>
            <a:r>
              <a:rPr lang="fr-FR" sz="3200" dirty="0" err="1">
                <a:latin typeface="Gill Sans Ultra Bold" panose="020B0A02020104020203" pitchFamily="34" charset="0"/>
              </a:rPr>
              <a:t>workbook</a:t>
            </a:r>
            <a:r>
              <a:rPr lang="fr-FR" sz="3200" dirty="0">
                <a:latin typeface="Gill Sans Ultra Bold" panose="020B0A02020104020203" pitchFamily="34" charset="0"/>
              </a:rPr>
              <a:t>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A9ABB7B-98A5-477A-BE19-AADF4C3C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13332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LET’S CORRECT: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23EC115-61AD-49EE-8F72-A3E32FBB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766035F-57A7-4C9C-89C8-015E11784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662" y="1690688"/>
            <a:ext cx="5770676" cy="42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LET’S CORRECT: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23EC115-61AD-49EE-8F72-A3E32FBB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9A6B6A3-7E72-4E1C-950F-CFAD566D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99" y="1503616"/>
            <a:ext cx="9000802" cy="43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2" y="365125"/>
            <a:ext cx="10682468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LET’S CORRECT: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835902C-E4D2-4DF9-A33D-6CE29AC25659}"/>
              </a:ext>
            </a:extLst>
          </p:cNvPr>
          <p:cNvSpPr txBox="1"/>
          <p:nvPr/>
        </p:nvSpPr>
        <p:spPr>
          <a:xfrm>
            <a:off x="7697164" y="2556680"/>
            <a:ext cx="41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23EC115-61AD-49EE-8F72-A3E32FBB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521D909-BB81-44BD-8179-0304C007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48" y="1286593"/>
            <a:ext cx="6898511" cy="2822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23CDA6E-1334-48FE-ABAD-DFA0FC1E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024" y="3654990"/>
            <a:ext cx="5756519" cy="270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962" y="201327"/>
            <a:ext cx="6366076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REACT: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002A073-7898-406A-B70C-424077D7872E}"/>
              </a:ext>
            </a:extLst>
          </p:cNvPr>
          <p:cNvSpPr txBox="1"/>
          <p:nvPr/>
        </p:nvSpPr>
        <p:spPr>
          <a:xfrm>
            <a:off x="7848292" y="2753450"/>
            <a:ext cx="41205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>
                <a:latin typeface="Gill Sans Ultra Bold Condensed" panose="020B0A06020104020203" pitchFamily="34" charset="0"/>
              </a:rPr>
              <a:t>Type of document?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800" dirty="0">
                <a:latin typeface="Gill Sans Ultra Bold Condensed" panose="020B0A06020104020203" pitchFamily="34" charset="0"/>
              </a:rPr>
              <a:t> can </a:t>
            </a:r>
            <a:r>
              <a:rPr lang="fr-FR" sz="2800" dirty="0" err="1">
                <a:latin typeface="Gill Sans Ultra Bold Condensed" panose="020B0A06020104020203" pitchFamily="34" charset="0"/>
              </a:rPr>
              <a:t>you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see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  <a:r>
              <a:rPr lang="fr-FR" sz="2800" dirty="0" err="1">
                <a:latin typeface="Gill Sans Ultra Bold Condensed" panose="020B0A06020104020203" pitchFamily="34" charset="0"/>
              </a:rPr>
              <a:t>Describe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Does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it</a:t>
            </a:r>
            <a:r>
              <a:rPr lang="fr-FR" sz="2800" dirty="0">
                <a:latin typeface="Gill Sans Ultra Bold Condensed" panose="020B0A06020104020203" pitchFamily="34" charset="0"/>
              </a:rPr>
              <a:t> look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isolated</a:t>
            </a:r>
            <a:r>
              <a:rPr lang="fr-FR" sz="2800" dirty="0">
                <a:latin typeface="Gill Sans Ultra Bold Condensed" panose="020B0A06020104020203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Does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it</a:t>
            </a:r>
            <a:r>
              <a:rPr lang="fr-FR" sz="2800" dirty="0">
                <a:latin typeface="Gill Sans Ultra Bold Condensed" panose="020B0A06020104020203" pitchFamily="34" charset="0"/>
              </a:rPr>
              <a:t> look </a:t>
            </a:r>
            <a:r>
              <a:rPr lang="fr-FR" sz="2800" dirty="0" err="1">
                <a:latin typeface="Gill Sans Ultra Bold Condensed" panose="020B0A06020104020203" pitchFamily="34" charset="0"/>
              </a:rPr>
              <a:t>scary</a:t>
            </a:r>
            <a:r>
              <a:rPr lang="fr-FR" sz="2800" dirty="0">
                <a:latin typeface="Gill Sans Ultra Bold Condensed" panose="020B0A06020104020203" pitchFamily="34" charset="0"/>
              </a:rPr>
              <a:t>?</a:t>
            </a:r>
          </a:p>
          <a:p>
            <a:pPr algn="just"/>
            <a:endParaRPr lang="fr-FR" sz="2800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94F6E18-7288-49F0-879B-7CEECC3B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0" y="1451916"/>
            <a:ext cx="7659702" cy="42497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C0CD2E2-3948-4F3D-8001-4F7F10CF0A89}"/>
              </a:ext>
            </a:extLst>
          </p:cNvPr>
          <p:cNvSpPr txBox="1"/>
          <p:nvPr/>
        </p:nvSpPr>
        <p:spPr>
          <a:xfrm>
            <a:off x="223120" y="5825676"/>
            <a:ext cx="762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Gill Sans Ultra Bold Condensed" panose="020B0A06020104020203" pitchFamily="34" charset="0"/>
              </a:rPr>
              <a:t>Eilean</a:t>
            </a:r>
            <a:r>
              <a:rPr lang="fr-FR" sz="2400" dirty="0">
                <a:latin typeface="Gill Sans Ultra Bold Condensed" panose="020B0A06020104020203" pitchFamily="34" charset="0"/>
              </a:rPr>
              <a:t> Donan Castle, Highland, Scotland.   </a:t>
            </a:r>
          </a:p>
          <a:p>
            <a:endParaRPr lang="fr-FR" sz="2400" dirty="0">
              <a:latin typeface="Gill Sans Ultra Bold Condensed" panose="020B0A06020104020203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xmlns="" id="{3BE5B73D-F7DB-44EF-8369-0D44BF5F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9003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pic>
        <p:nvPicPr>
          <p:cNvPr id="4" name="ang6.5.mis2.a-strange-message (1)">
            <a:hlinkClick r:id="" action="ppaction://media"/>
            <a:extLst>
              <a:ext uri="{FF2B5EF4-FFF2-40B4-BE49-F238E27FC236}">
                <a16:creationId xmlns:a16="http://schemas.microsoft.com/office/drawing/2014/main" xmlns="" id="{A54CEF35-83D2-499A-8EB9-240E1BD56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281" y="723106"/>
            <a:ext cx="609600" cy="609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D84CDF7-0AA9-4FB8-BF80-EA3174D48EF3}"/>
              </a:ext>
            </a:extLst>
          </p:cNvPr>
          <p:cNvSpPr txBox="1"/>
          <p:nvPr/>
        </p:nvSpPr>
        <p:spPr>
          <a:xfrm>
            <a:off x="671331" y="2282218"/>
            <a:ext cx="59416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type of document. </a:t>
            </a:r>
          </a:p>
          <a:p>
            <a:pPr algn="just"/>
            <a:endParaRPr lang="fr-FR" sz="2800" dirty="0">
              <a:latin typeface="Gill Sans Ultra Bold Condensed" panose="020B0A060201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name</a:t>
            </a:r>
            <a:r>
              <a:rPr lang="fr-FR" sz="2800" dirty="0">
                <a:latin typeface="Gill Sans Ultra Bold Condensed" panose="020B0A06020104020203" pitchFamily="34" charset="0"/>
              </a:rPr>
              <a:t> of the man </a:t>
            </a:r>
            <a:r>
              <a:rPr lang="fr-FR" sz="2800" dirty="0" err="1">
                <a:latin typeface="Gill Sans Ultra Bold Condensed" panose="020B0A06020104020203" pitchFamily="34" charset="0"/>
              </a:rPr>
              <a:t>who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talking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name</a:t>
            </a:r>
            <a:r>
              <a:rPr lang="fr-FR" sz="2800" dirty="0">
                <a:latin typeface="Gill Sans Ultra Bold Condensed" panose="020B0A06020104020203" pitchFamily="34" charset="0"/>
              </a:rPr>
              <a:t> of the man </a:t>
            </a:r>
            <a:r>
              <a:rPr lang="fr-FR" sz="2800" dirty="0" err="1">
                <a:latin typeface="Gill Sans Ultra Bold Condensed" panose="020B0A06020104020203" pitchFamily="34" charset="0"/>
              </a:rPr>
              <a:t>he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is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talking</a:t>
            </a:r>
            <a:r>
              <a:rPr lang="fr-FR" sz="2800" dirty="0">
                <a:latin typeface="Gill Sans Ultra Bold Condensed" panose="020B0A06020104020203" pitchFamily="34" charset="0"/>
              </a:rPr>
              <a:t> to. </a:t>
            </a:r>
          </a:p>
          <a:p>
            <a:pPr algn="just"/>
            <a:endParaRPr lang="fr-FR" sz="2800" dirty="0">
              <a:latin typeface="Gill Sans Ultra Bold Condensed" panose="020B0A060201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subject</a:t>
            </a:r>
            <a:r>
              <a:rPr lang="fr-FR" sz="2800" dirty="0">
                <a:latin typeface="Gill Sans Ultra Bold Condensed" panose="020B0A06020104020203" pitchFamily="34" charset="0"/>
              </a:rPr>
              <a:t> of the conversation.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D563EFB-2F91-4B22-9D08-E4D9ACCE6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236819" y="2309663"/>
            <a:ext cx="4586724" cy="3043483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xmlns="" id="{C245591D-3111-4B87-939C-1BC48799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27510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424471"/>
            <a:ext cx="10857053" cy="9911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 err="1">
                <a:latin typeface="Gill Sans Ultra Bold" panose="020B0A02020104020203" pitchFamily="34" charset="0"/>
              </a:rPr>
              <a:t>Listen</a:t>
            </a:r>
            <a:r>
              <a:rPr lang="fr-FR" dirty="0">
                <a:latin typeface="Gill Sans Ultra Bold" panose="020B0A02020104020203" pitchFamily="34" charset="0"/>
              </a:rPr>
              <a:t> and do the </a:t>
            </a:r>
            <a:r>
              <a:rPr lang="fr-FR" dirty="0" err="1">
                <a:latin typeface="Gill Sans Ultra Bold" panose="020B0A02020104020203" pitchFamily="34" charset="0"/>
              </a:rPr>
              <a:t>activities</a:t>
            </a:r>
            <a:r>
              <a:rPr lang="fr-FR" dirty="0">
                <a:latin typeface="Gill Sans Ultra Bold" panose="020B0A02020104020203" pitchFamily="34" charset="0"/>
              </a:rPr>
              <a:t>: </a:t>
            </a:r>
          </a:p>
        </p:txBody>
      </p:sp>
      <p:pic>
        <p:nvPicPr>
          <p:cNvPr id="4" name="ang6.5.mis2.a-strange-message (1)">
            <a:hlinkClick r:id="" action="ppaction://media"/>
            <a:extLst>
              <a:ext uri="{FF2B5EF4-FFF2-40B4-BE49-F238E27FC236}">
                <a16:creationId xmlns:a16="http://schemas.microsoft.com/office/drawing/2014/main" xmlns="" id="{A54CEF35-83D2-499A-8EB9-240E1BD56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281" y="723106"/>
            <a:ext cx="609600" cy="609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D84CDF7-0AA9-4FB8-BF80-EA3174D48EF3}"/>
              </a:ext>
            </a:extLst>
          </p:cNvPr>
          <p:cNvSpPr txBox="1"/>
          <p:nvPr/>
        </p:nvSpPr>
        <p:spPr>
          <a:xfrm>
            <a:off x="671331" y="2282218"/>
            <a:ext cx="108570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problem</a:t>
            </a:r>
            <a:r>
              <a:rPr lang="fr-FR" sz="2800" dirty="0">
                <a:latin typeface="Gill Sans Ultra Bold Condensed" panose="020B0A06020104020203" pitchFamily="34" charset="0"/>
              </a:rPr>
              <a:t> of </a:t>
            </a:r>
            <a:r>
              <a:rPr lang="fr-FR" sz="2800" dirty="0" err="1">
                <a:latin typeface="Gill Sans Ultra Bold Condensed" panose="020B0A06020104020203" pitchFamily="34" charset="0"/>
              </a:rPr>
              <a:t>that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castle</a:t>
            </a:r>
            <a:r>
              <a:rPr lang="fr-FR" sz="2800" dirty="0">
                <a:latin typeface="Gill Sans Ultra Bold Condensed" panose="020B0A06020104020203" pitchFamily="34" charset="0"/>
              </a:rPr>
              <a:t>. </a:t>
            </a:r>
          </a:p>
          <a:p>
            <a:pPr algn="just"/>
            <a:endParaRPr lang="fr-FR" sz="2800" dirty="0">
              <a:latin typeface="Gill Sans Ultra Bold Condensed" panose="020B0A06020104020203" pitchFamily="34" charset="0"/>
            </a:endParaRPr>
          </a:p>
          <a:p>
            <a:endParaRPr lang="fr-FR" dirty="0">
              <a:latin typeface="Gill Sans Ultra Bold Condensed" panose="020B0A06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Gill Sans Ultra Bold" panose="020B0A0202010402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402E4E7-FF17-427C-8B22-A27FF7C28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50" y="3168441"/>
            <a:ext cx="11424700" cy="215492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7FAF0628-D556-473E-83F5-3B8C7FE3C227}"/>
              </a:ext>
            </a:extLst>
          </p:cNvPr>
          <p:cNvSpPr/>
          <p:nvPr/>
        </p:nvSpPr>
        <p:spPr>
          <a:xfrm>
            <a:off x="5185458" y="4245902"/>
            <a:ext cx="4988689" cy="1187627"/>
          </a:xfrm>
          <a:prstGeom prst="ellipse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xmlns="" id="{A613A1DC-9A4B-4EA3-8C72-B3F94311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2870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pic>
        <p:nvPicPr>
          <p:cNvPr id="4" name="ang6.5.mis2.a-strange-message (1)">
            <a:hlinkClick r:id="" action="ppaction://media"/>
            <a:extLst>
              <a:ext uri="{FF2B5EF4-FFF2-40B4-BE49-F238E27FC236}">
                <a16:creationId xmlns:a16="http://schemas.microsoft.com/office/drawing/2014/main" xmlns="" id="{A54CEF35-83D2-499A-8EB9-240E1BD56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281" y="723106"/>
            <a:ext cx="609600" cy="609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D84CDF7-0AA9-4FB8-BF80-EA3174D48EF3}"/>
              </a:ext>
            </a:extLst>
          </p:cNvPr>
          <p:cNvSpPr txBox="1"/>
          <p:nvPr/>
        </p:nvSpPr>
        <p:spPr>
          <a:xfrm>
            <a:off x="671331" y="2363241"/>
            <a:ext cx="10857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Identify</a:t>
            </a:r>
            <a:r>
              <a:rPr lang="fr-FR" sz="2800" dirty="0">
                <a:latin typeface="Gill Sans Ultra Bold Condensed" panose="020B0A06020104020203" pitchFamily="34" charset="0"/>
              </a:rPr>
              <a:t>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names</a:t>
            </a:r>
            <a:r>
              <a:rPr lang="fr-FR" sz="2800" dirty="0">
                <a:latin typeface="Gill Sans Ultra Bold Condensed" panose="020B0A06020104020203" pitchFamily="34" charset="0"/>
              </a:rPr>
              <a:t> of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ghosts</a:t>
            </a:r>
            <a:endParaRPr lang="fr-FR" sz="2800" dirty="0">
              <a:latin typeface="Gill Sans Ultra Bold Condensed" panose="020B0A060201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Where</a:t>
            </a:r>
            <a:r>
              <a:rPr lang="fr-FR" sz="2800" dirty="0">
                <a:latin typeface="Gill Sans Ultra Bold Condensed" panose="020B0A06020104020203" pitchFamily="34" charset="0"/>
              </a:rPr>
              <a:t> are </a:t>
            </a:r>
            <a:r>
              <a:rPr lang="fr-FR" sz="2800" dirty="0" err="1">
                <a:latin typeface="Gill Sans Ultra Bold Condensed" panose="020B0A06020104020203" pitchFamily="34" charset="0"/>
              </a:rPr>
              <a:t>they</a:t>
            </a:r>
            <a:r>
              <a:rPr lang="fr-FR" sz="2800" dirty="0">
                <a:latin typeface="Gill Sans Ultra Bold Condensed" panose="020B0A06020104020203" pitchFamily="34" charset="0"/>
              </a:rPr>
              <a:t> in the house?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800" dirty="0" err="1">
                <a:latin typeface="Gill Sans Ultra Bold Condensed" panose="020B0A06020104020203" pitchFamily="34" charset="0"/>
              </a:rPr>
              <a:t>Concentrate</a:t>
            </a:r>
            <a:r>
              <a:rPr lang="fr-FR" sz="2800" dirty="0">
                <a:latin typeface="Gill Sans Ultra Bold Condensed" panose="020B0A06020104020203" pitchFamily="34" charset="0"/>
              </a:rPr>
              <a:t> on </a:t>
            </a:r>
            <a:r>
              <a:rPr lang="fr-FR" sz="2800" dirty="0" err="1">
                <a:latin typeface="Gill Sans Ultra Bold Condensed" panose="020B0A06020104020203" pitchFamily="34" charset="0"/>
              </a:rPr>
              <a:t>their</a:t>
            </a:r>
            <a:r>
              <a:rPr lang="fr-FR" sz="2800" dirty="0">
                <a:latin typeface="Gill Sans Ultra Bold Condensed" panose="020B0A06020104020203" pitchFamily="34" charset="0"/>
              </a:rPr>
              <a:t> actions. </a:t>
            </a:r>
            <a:r>
              <a:rPr lang="fr-FR" sz="2800" dirty="0" err="1">
                <a:latin typeface="Gill Sans Ultra Bold Condensed" panose="020B0A06020104020203" pitchFamily="34" charset="0"/>
              </a:rPr>
              <a:t>What</a:t>
            </a:r>
            <a:r>
              <a:rPr lang="fr-FR" sz="2800" dirty="0">
                <a:latin typeface="Gill Sans Ultra Bold Condensed" panose="020B0A06020104020203" pitchFamily="34" charset="0"/>
              </a:rPr>
              <a:t> are the </a:t>
            </a:r>
            <a:r>
              <a:rPr lang="fr-FR" sz="2800" dirty="0" err="1">
                <a:latin typeface="Gill Sans Ultra Bold Condensed" panose="020B0A06020104020203" pitchFamily="34" charset="0"/>
              </a:rPr>
              <a:t>ghosts</a:t>
            </a:r>
            <a:r>
              <a:rPr lang="fr-FR" sz="2800" dirty="0">
                <a:latin typeface="Gill Sans Ultra Bold Condensed" panose="020B0A06020104020203" pitchFamily="34" charset="0"/>
              </a:rPr>
              <a:t> </a:t>
            </a:r>
            <a:r>
              <a:rPr lang="fr-FR" sz="2800" dirty="0" err="1">
                <a:latin typeface="Gill Sans Ultra Bold Condensed" panose="020B0A06020104020203" pitchFamily="34" charset="0"/>
              </a:rPr>
              <a:t>doing</a:t>
            </a:r>
            <a:r>
              <a:rPr lang="fr-FR" sz="2800" dirty="0">
                <a:latin typeface="Gill Sans Ultra Bold Condensed" panose="020B0A06020104020203" pitchFamily="34" charset="0"/>
              </a:rPr>
              <a:t>? </a:t>
            </a:r>
            <a:endParaRPr lang="fr-FR" dirty="0">
              <a:latin typeface="Gill Sans Ultra Bold Condensed" panose="020B0A06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E2641A-97D6-4B1C-A841-59C88AA4D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303162" y="3958429"/>
            <a:ext cx="3585676" cy="2397921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xmlns="" id="{F1FE23D7-CAF8-4336-AFF7-DB40D20A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507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>
                <a:latin typeface="Gill Sans Ultra Bold" panose="020B0A02020104020203" pitchFamily="34" charset="0"/>
              </a:rPr>
              <a:t>Oral </a:t>
            </a:r>
            <a:r>
              <a:rPr lang="fr-FR" u="sng" dirty="0" err="1">
                <a:latin typeface="Gill Sans Ultra Bold" panose="020B0A02020104020203" pitchFamily="34" charset="0"/>
              </a:rPr>
              <a:t>comprehension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pic>
        <p:nvPicPr>
          <p:cNvPr id="4" name="ang6.5.mis2.a-strange-message (1)">
            <a:hlinkClick r:id="" action="ppaction://media"/>
            <a:extLst>
              <a:ext uri="{FF2B5EF4-FFF2-40B4-BE49-F238E27FC236}">
                <a16:creationId xmlns:a16="http://schemas.microsoft.com/office/drawing/2014/main" xmlns="" id="{A54CEF35-83D2-499A-8EB9-240E1BD56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281" y="723106"/>
            <a:ext cx="609600" cy="609600"/>
          </a:xfrm>
          <a:prstGeom prst="rect">
            <a:avLst/>
          </a:prstGeom>
        </p:spPr>
      </p:pic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xmlns="" id="{B22F3A7F-6F92-49FB-97B3-ECD948D0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515898"/>
              </p:ext>
            </p:extLst>
          </p:nvPr>
        </p:nvGraphicFramePr>
        <p:xfrm>
          <a:off x="999281" y="2247524"/>
          <a:ext cx="10737450" cy="28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9150">
                  <a:extLst>
                    <a:ext uri="{9D8B030D-6E8A-4147-A177-3AD203B41FA5}">
                      <a16:colId xmlns:a16="http://schemas.microsoft.com/office/drawing/2014/main" xmlns="" val="3991602166"/>
                    </a:ext>
                  </a:extLst>
                </a:gridCol>
                <a:gridCol w="3579150">
                  <a:extLst>
                    <a:ext uri="{9D8B030D-6E8A-4147-A177-3AD203B41FA5}">
                      <a16:colId xmlns:a16="http://schemas.microsoft.com/office/drawing/2014/main" xmlns="" val="3764071867"/>
                    </a:ext>
                  </a:extLst>
                </a:gridCol>
                <a:gridCol w="3579150">
                  <a:extLst>
                    <a:ext uri="{9D8B030D-6E8A-4147-A177-3AD203B41FA5}">
                      <a16:colId xmlns:a16="http://schemas.microsoft.com/office/drawing/2014/main" xmlns="" val="4133411609"/>
                    </a:ext>
                  </a:extLst>
                </a:gridCol>
              </a:tblGrid>
              <a:tr h="717122">
                <a:tc>
                  <a:txBody>
                    <a:bodyPr/>
                    <a:lstStyle/>
                    <a:p>
                      <a:pPr algn="ctr"/>
                      <a:r>
                        <a:rPr lang="fr-FR" sz="28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PLACES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0" dirty="0">
                          <a:solidFill>
                            <a:schemeClr val="tx1"/>
                          </a:solidFill>
                          <a:latin typeface="Gill Sans Ultra Bold Condensed" panose="020B0A06020104020203" pitchFamily="34" charset="0"/>
                        </a:rPr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0748938"/>
                  </a:ext>
                </a:extLst>
              </a:tr>
              <a:tr h="717122">
                <a:tc>
                  <a:txBody>
                    <a:bodyPr/>
                    <a:lstStyle/>
                    <a:p>
                      <a:endParaRPr lang="fr-FR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8127667"/>
                  </a:ext>
                </a:extLst>
              </a:tr>
              <a:tr h="717122"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1689504"/>
                  </a:ext>
                </a:extLst>
              </a:tr>
              <a:tr h="717122"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latin typeface="Gill Sans Ultra Bold Condensed" panose="020B0A06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253158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88035F3-45D4-45CA-80BD-F605D0C23F76}"/>
              </a:ext>
            </a:extLst>
          </p:cNvPr>
          <p:cNvSpPr txBox="1"/>
          <p:nvPr/>
        </p:nvSpPr>
        <p:spPr>
          <a:xfrm>
            <a:off x="1099594" y="3044142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Gill Sans Ultra Bold Condensed" panose="020B0A06020104020203" pitchFamily="34" charset="0"/>
              </a:rPr>
              <a:t>Spanish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  <a:r>
              <a:rPr lang="fr-FR" sz="2000" dirty="0" err="1">
                <a:latin typeface="Gill Sans Ultra Bold Condensed" panose="020B0A06020104020203" pitchFamily="34" charset="0"/>
              </a:rPr>
              <a:t>soldier</a:t>
            </a:r>
            <a:r>
              <a:rPr lang="fr-FR" sz="2000" dirty="0">
                <a:latin typeface="Gill Sans Ultra Bold Condensed" panose="020B0A06020104020203" pitchFamily="34" charset="0"/>
              </a:rPr>
              <a:t> (Juan)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7D0EB26-43BF-4ED5-B187-6E76B2E3B771}"/>
              </a:ext>
            </a:extLst>
          </p:cNvPr>
          <p:cNvSpPr txBox="1"/>
          <p:nvPr/>
        </p:nvSpPr>
        <p:spPr>
          <a:xfrm>
            <a:off x="1099592" y="3840760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Lady Mary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5EA8010-9D08-4446-82DB-23299A5E6EAF}"/>
              </a:ext>
            </a:extLst>
          </p:cNvPr>
          <p:cNvSpPr txBox="1"/>
          <p:nvPr/>
        </p:nvSpPr>
        <p:spPr>
          <a:xfrm>
            <a:off x="1099593" y="4579327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The baby </a:t>
            </a:r>
            <a:r>
              <a:rPr lang="fr-FR" sz="2000" dirty="0" err="1">
                <a:latin typeface="Gill Sans Ultra Bold Condensed" panose="020B0A06020104020203" pitchFamily="34" charset="0"/>
              </a:rPr>
              <a:t>ghosts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D1EACE6-932A-4F56-B408-CE3717ECC9DC}"/>
              </a:ext>
            </a:extLst>
          </p:cNvPr>
          <p:cNvSpPr txBox="1"/>
          <p:nvPr/>
        </p:nvSpPr>
        <p:spPr>
          <a:xfrm>
            <a:off x="4666527" y="3070577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In the </a:t>
            </a:r>
            <a:r>
              <a:rPr lang="fr-FR" sz="2000" dirty="0" err="1">
                <a:latin typeface="Gill Sans Ultra Bold Condensed" panose="020B0A06020104020203" pitchFamily="34" charset="0"/>
              </a:rPr>
              <a:t>kitchen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FD9D25-2A45-4D87-B593-5E3620881757}"/>
              </a:ext>
            </a:extLst>
          </p:cNvPr>
          <p:cNvSpPr txBox="1"/>
          <p:nvPr/>
        </p:nvSpPr>
        <p:spPr>
          <a:xfrm>
            <a:off x="4666526" y="3893239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In the living room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31B4EC9-3A32-456F-871D-402EE2EDED7C}"/>
              </a:ext>
            </a:extLst>
          </p:cNvPr>
          <p:cNvSpPr txBox="1"/>
          <p:nvPr/>
        </p:nvSpPr>
        <p:spPr>
          <a:xfrm>
            <a:off x="4666525" y="4554209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In the </a:t>
            </a:r>
            <a:r>
              <a:rPr lang="fr-FR" sz="2000" dirty="0" err="1">
                <a:latin typeface="Gill Sans Ultra Bold Condensed" panose="020B0A06020104020203" pitchFamily="34" charset="0"/>
              </a:rPr>
              <a:t>bathroom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E280704-727E-42BC-8B0F-F7B4194C4A40}"/>
              </a:ext>
            </a:extLst>
          </p:cNvPr>
          <p:cNvSpPr txBox="1"/>
          <p:nvPr/>
        </p:nvSpPr>
        <p:spPr>
          <a:xfrm>
            <a:off x="8233460" y="3044142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He </a:t>
            </a:r>
            <a:r>
              <a:rPr lang="fr-FR" sz="2000" dirty="0" err="1">
                <a:latin typeface="Gill Sans Ultra Bold Condensed" panose="020B0A06020104020203" pitchFamily="34" charset="0"/>
              </a:rPr>
              <a:t>is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  <a:r>
              <a:rPr lang="fr-FR" sz="2000" dirty="0" err="1" smtClean="0">
                <a:latin typeface="Gill Sans Ultra Bold Condensed" panose="020B0A06020104020203" pitchFamily="34" charset="0"/>
              </a:rPr>
              <a:t>playing</a:t>
            </a:r>
            <a:r>
              <a:rPr lang="fr-FR" sz="2000" dirty="0" smtClean="0">
                <a:latin typeface="Gill Sans Ultra Bold Condensed" panose="020B0A06020104020203" pitchFamily="34" charset="0"/>
              </a:rPr>
              <a:t> </a:t>
            </a:r>
            <a:r>
              <a:rPr lang="fr-FR" sz="2000" dirty="0">
                <a:latin typeface="Gill Sans Ultra Bold Condensed" panose="020B0A06020104020203" pitchFamily="34" charset="0"/>
              </a:rPr>
              <a:t>the piano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F6ABB0F-9ACB-4507-BADF-FB4D0941EE02}"/>
              </a:ext>
            </a:extLst>
          </p:cNvPr>
          <p:cNvSpPr txBox="1"/>
          <p:nvPr/>
        </p:nvSpPr>
        <p:spPr>
          <a:xfrm>
            <a:off x="8233460" y="3840760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ill Sans Ultra Bold Condensed" panose="020B0A06020104020203" pitchFamily="34" charset="0"/>
              </a:rPr>
              <a:t>??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BEBC521-D855-4D56-8AC0-B611EBA0A826}"/>
              </a:ext>
            </a:extLst>
          </p:cNvPr>
          <p:cNvSpPr txBox="1"/>
          <p:nvPr/>
        </p:nvSpPr>
        <p:spPr>
          <a:xfrm>
            <a:off x="8233457" y="4551120"/>
            <a:ext cx="340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Gill Sans Ultra Bold Condensed" panose="020B0A06020104020203" pitchFamily="34" charset="0"/>
              </a:rPr>
              <a:t>They</a:t>
            </a:r>
            <a:r>
              <a:rPr lang="fr-FR" sz="2000" dirty="0">
                <a:latin typeface="Gill Sans Ultra Bold Condensed" panose="020B0A06020104020203" pitchFamily="34" charset="0"/>
              </a:rPr>
              <a:t> are </a:t>
            </a:r>
            <a:r>
              <a:rPr lang="fr-FR" sz="2000" dirty="0" err="1">
                <a:latin typeface="Gill Sans Ultra Bold Condensed" panose="020B0A06020104020203" pitchFamily="34" charset="0"/>
              </a:rPr>
              <a:t>crying</a:t>
            </a:r>
            <a:r>
              <a:rPr lang="fr-FR" sz="2000" dirty="0">
                <a:latin typeface="Gill Sans Ultra Bold Condensed" panose="020B0A06020104020203" pitchFamily="34" charset="0"/>
              </a:rPr>
              <a:t>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B9AC3A70-8334-4D06-A4D9-4373308F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40905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167716-5ACB-4A54-A8BD-8F78F6B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1" y="365125"/>
            <a:ext cx="10857053" cy="1325563"/>
          </a:xfrm>
        </p:spPr>
        <p:txBody>
          <a:bodyPr/>
          <a:lstStyle/>
          <a:p>
            <a:pPr algn="ctr"/>
            <a:r>
              <a:rPr lang="fr-FR" u="sng" dirty="0" err="1">
                <a:latin typeface="Gill Sans Ultra Bold" panose="020B0A02020104020203" pitchFamily="34" charset="0"/>
              </a:rPr>
              <a:t>Recap</a:t>
            </a:r>
            <a:r>
              <a:rPr lang="fr-FR" u="sng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93DA-52F1-419D-992D-5C2F2860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33" y="1690688"/>
            <a:ext cx="10857053" cy="1202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latin typeface="Gill Sans Ultra Bold" panose="020B0A02020104020203" pitchFamily="34" charset="0"/>
              </a:rPr>
              <a:t>Use the information </a:t>
            </a:r>
            <a:r>
              <a:rPr lang="fr-FR" sz="3600" dirty="0" err="1">
                <a:latin typeface="Gill Sans Ultra Bold" panose="020B0A02020104020203" pitchFamily="34" charset="0"/>
              </a:rPr>
              <a:t>you</a:t>
            </a:r>
            <a:r>
              <a:rPr lang="fr-FR" sz="3600" dirty="0">
                <a:latin typeface="Gill Sans Ultra Bold" panose="020B0A02020104020203" pitchFamily="34" charset="0"/>
              </a:rPr>
              <a:t> have about the </a:t>
            </a:r>
            <a:r>
              <a:rPr lang="fr-FR" sz="3600" dirty="0" err="1">
                <a:latin typeface="Gill Sans Ultra Bold" panose="020B0A02020104020203" pitchFamily="34" charset="0"/>
              </a:rPr>
              <a:t>haunted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castle</a:t>
            </a:r>
            <a:r>
              <a:rPr lang="fr-FR" sz="3600" dirty="0">
                <a:latin typeface="Gill Sans Ultra Bold" panose="020B0A02020104020203" pitchFamily="34" charset="0"/>
              </a:rPr>
              <a:t> to </a:t>
            </a:r>
            <a:r>
              <a:rPr lang="fr-FR" sz="3600" dirty="0" err="1">
                <a:latin typeface="Gill Sans Ultra Bold" panose="020B0A02020104020203" pitchFamily="34" charset="0"/>
              </a:rPr>
              <a:t>write</a:t>
            </a:r>
            <a:r>
              <a:rPr lang="fr-FR" sz="3600" dirty="0">
                <a:latin typeface="Gill Sans Ultra Bold" panose="020B0A02020104020203" pitchFamily="34" charset="0"/>
              </a:rPr>
              <a:t> a short </a:t>
            </a:r>
            <a:r>
              <a:rPr lang="fr-FR" sz="3600" dirty="0" err="1">
                <a:latin typeface="Gill Sans Ultra Bold" panose="020B0A02020104020203" pitchFamily="34" charset="0"/>
              </a:rPr>
              <a:t>paragraph</a:t>
            </a:r>
            <a:r>
              <a:rPr lang="fr-FR" sz="3600" dirty="0">
                <a:latin typeface="Gill Sans Ultra Bold" panose="020B0A02020104020203" pitchFamily="34" charset="0"/>
              </a:rPr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FF4ECD-1952-417A-8AC7-8BAEEF984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137768" y="3584031"/>
            <a:ext cx="3916463" cy="2610975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482C2A05-2DAB-42FB-B916-AD37B4C3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Randon Bénédicte - Collège Rosa Parks - Cavaillon</a:t>
            </a:r>
          </a:p>
        </p:txBody>
      </p:sp>
    </p:spTree>
    <p:extLst>
      <p:ext uri="{BB962C8B-B14F-4D97-AF65-F5344CB8AC3E}">
        <p14:creationId xmlns:p14="http://schemas.microsoft.com/office/powerpoint/2010/main" val="19659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809</Words>
  <Application>Microsoft Office PowerPoint</Application>
  <PresentationFormat>Personnalisé</PresentationFormat>
  <Paragraphs>169</Paragraphs>
  <Slides>24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Sequence 5: What a surprising country!</vt:lpstr>
      <vt:lpstr>RECAP:</vt:lpstr>
      <vt:lpstr>LET’S CORRECT:</vt:lpstr>
      <vt:lpstr>REACT:</vt:lpstr>
      <vt:lpstr>Oral comprehension: </vt:lpstr>
      <vt:lpstr>Oral comprehension: </vt:lpstr>
      <vt:lpstr>Oral comprehension: </vt:lpstr>
      <vt:lpstr>Oral comprehension: </vt:lpstr>
      <vt:lpstr>Recap: </vt:lpstr>
      <vt:lpstr>Trace écrite envisagée:</vt:lpstr>
      <vt:lpstr>LE PRESENT BE+ING:</vt:lpstr>
      <vt:lpstr>Présentation PowerPoint</vt:lpstr>
      <vt:lpstr>Présentation PowerPoint</vt:lpstr>
      <vt:lpstr>Présentation PowerPoint</vt:lpstr>
      <vt:lpstr>Présentation PowerPoint</vt:lpstr>
      <vt:lpstr>Pronunciation:</vt:lpstr>
      <vt:lpstr>Présentation PowerPoint</vt:lpstr>
      <vt:lpstr>Oral expression activity </vt:lpstr>
      <vt:lpstr>Oral expression activity </vt:lpstr>
      <vt:lpstr>Oral expression activity </vt:lpstr>
      <vt:lpstr>Oral expression activity </vt:lpstr>
      <vt:lpstr>Homework </vt:lpstr>
      <vt:lpstr>LET’S CORRECT:</vt:lpstr>
      <vt:lpstr>LET’S CORRECT: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5: What a surprising country!</dc:title>
  <dc:creator>Bénédicte Randon</dc:creator>
  <cp:lastModifiedBy>RANDON Benedicte</cp:lastModifiedBy>
  <cp:revision>24</cp:revision>
  <dcterms:created xsi:type="dcterms:W3CDTF">2021-04-30T11:07:18Z</dcterms:created>
  <dcterms:modified xsi:type="dcterms:W3CDTF">2021-05-17T09:00:04Z</dcterms:modified>
</cp:coreProperties>
</file>