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74" r:id="rId3"/>
    <p:sldId id="257" r:id="rId4"/>
    <p:sldId id="277" r:id="rId5"/>
    <p:sldId id="258" r:id="rId6"/>
    <p:sldId id="291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282" r:id="rId18"/>
    <p:sldId id="284" r:id="rId19"/>
    <p:sldId id="303" r:id="rId20"/>
    <p:sldId id="304" r:id="rId21"/>
    <p:sldId id="305" r:id="rId22"/>
    <p:sldId id="306" r:id="rId23"/>
    <p:sldId id="308" r:id="rId24"/>
    <p:sldId id="309" r:id="rId25"/>
    <p:sldId id="310" r:id="rId26"/>
    <p:sldId id="311" r:id="rId27"/>
    <p:sldId id="312" r:id="rId28"/>
    <p:sldId id="315" r:id="rId29"/>
    <p:sldId id="289" r:id="rId30"/>
    <p:sldId id="313" r:id="rId31"/>
    <p:sldId id="314" r:id="rId32"/>
  </p:sldIdLst>
  <p:sldSz cx="12192000" cy="685800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he Hand" panose="030705020305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he Hand" panose="030705020305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he Hand" panose="030705020305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he Hand" panose="030705020305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he Hand" panose="030705020305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he Hand" panose="030705020305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he Hand" panose="030705020305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he Hand" panose="030705020305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he Hand" panose="030705020305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95" d="100"/>
          <a:sy n="95" d="100"/>
        </p:scale>
        <p:origin x="3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 descr="Tag=AccentColor&#10;Flavor=Light&#10;Target=FillAndLine">
            <a:extLst>
              <a:ext uri="{FF2B5EF4-FFF2-40B4-BE49-F238E27FC236}">
                <a16:creationId xmlns:a16="http://schemas.microsoft.com/office/drawing/2014/main" id="{0CBB2D5E-CA75-49B5-8069-2B12B191EB86}"/>
              </a:ext>
            </a:extLst>
          </p:cNvPr>
          <p:cNvSpPr/>
          <p:nvPr/>
        </p:nvSpPr>
        <p:spPr>
          <a:xfrm>
            <a:off x="838200" y="4737100"/>
            <a:ext cx="4243388" cy="26988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435D76-CDEB-4FD4-8866-6A0889C19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3EC49-FD0F-4DD8-B541-BA15A34CF43B}" type="datetimeFigureOut">
              <a:rPr lang="en-US"/>
              <a:pPr>
                <a:defRPr/>
              </a:pPr>
              <a:t>4/28/2021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44FAC6-ACD5-45D6-A883-E5787040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76E9D68-7BFD-4379-A70A-1BE66F25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17815-F171-46A3-9F4B-0D9E6C44970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41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55B1C-2296-4FAB-A131-E549FF773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CD335-DD7B-4FF3-A8F5-F6BD373E8C68}" type="datetimeFigureOut">
              <a:rPr lang="en-US"/>
              <a:pPr>
                <a:defRPr/>
              </a:pPr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CAF4F-E7DB-42F6-8177-D19F5AD0E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84F7E-EBE6-45D1-ABF5-9242BF028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C28E5-0EF3-40E7-932C-C7CF71AFBFE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18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5174B-243F-4ABD-9362-7F7AFB1B7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F2D15-099B-41F6-9359-AD2EF902979D}" type="datetimeFigureOut">
              <a:rPr lang="en-US"/>
              <a:pPr>
                <a:defRPr/>
              </a:pPr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A9EF6-71A4-4A9A-8BEA-EBA007DE2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797AF-CA54-405E-80C7-9662368B4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2739E-7A0A-4E8E-B8D0-238120DDC1A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9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097F76B-9C28-400A-B348-C47F408331F2}"/>
              </a:ext>
            </a:extLst>
          </p:cNvPr>
          <p:cNvSpPr/>
          <p:nvPr/>
        </p:nvSpPr>
        <p:spPr>
          <a:xfrm>
            <a:off x="838200" y="1709738"/>
            <a:ext cx="10515600" cy="26987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5344FEB-FE22-458B-9765-1032FA428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CB531-979E-4E94-827D-282C0B6F310E}" type="datetimeFigureOut">
              <a:rPr lang="en-US"/>
              <a:pPr>
                <a:defRPr/>
              </a:pPr>
              <a:t>4/28/2021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A8C806-1BC8-4708-8448-317BBC590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A83163-5A37-49CC-9E34-D43A4D773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1E696-93EF-4D3B-AADD-EB47AAD3734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9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C768566-E1D7-4B2D-9013-8370CD79598F}"/>
              </a:ext>
            </a:extLst>
          </p:cNvPr>
          <p:cNvSpPr/>
          <p:nvPr/>
        </p:nvSpPr>
        <p:spPr>
          <a:xfrm>
            <a:off x="838200" y="4737100"/>
            <a:ext cx="4243388" cy="26988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1FB42D-3A77-4B94-81DD-B80673F1E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5BE33-DD65-44D8-BE8B-313C07DDFDE6}" type="datetimeFigureOut">
              <a:rPr lang="en-US"/>
              <a:pPr>
                <a:defRPr/>
              </a:pPr>
              <a:t>4/28/2021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05B54DE-5464-4E32-9752-9F5EE75F6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509F8A2-273F-4CB1-B6F2-E61CEF6BD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ED0B-D11A-4985-88F7-4CB75FDC189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19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 descr="Tag=AccentColor&#10;Flavor=Light&#10;Target=FillAndLine">
            <a:extLst>
              <a:ext uri="{FF2B5EF4-FFF2-40B4-BE49-F238E27FC236}">
                <a16:creationId xmlns:a16="http://schemas.microsoft.com/office/drawing/2014/main" id="{B4A7A197-85A2-4E73-8AD6-97F3863E2393}"/>
              </a:ext>
            </a:extLst>
          </p:cNvPr>
          <p:cNvSpPr/>
          <p:nvPr/>
        </p:nvSpPr>
        <p:spPr>
          <a:xfrm>
            <a:off x="838200" y="1709738"/>
            <a:ext cx="10515600" cy="26987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36E8DB4-B42B-4D27-A29D-4FC9B1272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4BBF8-17DE-4893-9FB8-412169F251B6}" type="datetimeFigureOut">
              <a:rPr lang="en-US"/>
              <a:pPr>
                <a:defRPr/>
              </a:pPr>
              <a:t>4/28/2021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4F0AA703-5A15-4CA0-AC90-0418D172F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43B2BDE-9568-4CB3-AF8B-756E5FCC6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7A898-3CB6-4D80-9623-1CC58F03409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15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40B8092F-C3D6-4190-9D8C-B6F03F75E998}"/>
              </a:ext>
            </a:extLst>
          </p:cNvPr>
          <p:cNvSpPr/>
          <p:nvPr/>
        </p:nvSpPr>
        <p:spPr>
          <a:xfrm>
            <a:off x="838200" y="1709738"/>
            <a:ext cx="10515600" cy="26987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FAF29F66-80C3-41F6-BDA0-BB34F6652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FC64F-E694-456D-A0F7-F5E30BE1CE46}" type="datetimeFigureOut">
              <a:rPr lang="en-US"/>
              <a:pPr>
                <a:defRPr/>
              </a:pPr>
              <a:t>4/28/2021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BA26CDFE-0043-4EEB-BB99-56214352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9B34CFAD-A3BD-43C9-BE64-AB26265E1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F38BD-3EA6-49D5-A21D-584AA7C0CFD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6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 descr="Tag=AccentColor&#10;Flavor=Light&#10;Target=FillAndLine">
            <a:extLst>
              <a:ext uri="{FF2B5EF4-FFF2-40B4-BE49-F238E27FC236}">
                <a16:creationId xmlns:a16="http://schemas.microsoft.com/office/drawing/2014/main" id="{36721341-FA18-44AF-9E25-F0236686218E}"/>
              </a:ext>
            </a:extLst>
          </p:cNvPr>
          <p:cNvSpPr/>
          <p:nvPr/>
        </p:nvSpPr>
        <p:spPr>
          <a:xfrm>
            <a:off x="3973513" y="5127625"/>
            <a:ext cx="4244975" cy="26988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1CC5DC0F-0E16-42FA-A04F-7203B74E6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6540B-549D-444E-A7E9-5B35841E1108}" type="datetimeFigureOut">
              <a:rPr lang="en-US"/>
              <a:pPr>
                <a:defRPr/>
              </a:pPr>
              <a:t>4/28/2021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B4A423C-ED5D-4B78-859C-C1BA2A3C1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EAAFC13-7E85-400B-8F36-018653DF7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D7379-B59E-4B52-A45E-941D56BFD8F5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3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268F8EC-E568-4A57-82EF-D7CF4B00D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B4E06-64B1-493F-AE06-FEB83321D4DA}" type="datetimeFigureOut">
              <a:rPr lang="en-US"/>
              <a:pPr>
                <a:defRPr/>
              </a:pPr>
              <a:t>4/28/2021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BFA02CD-DF18-4526-A751-4E9F330F1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56E579C-3936-451F-BA65-1558E6452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F2FD8-4F00-46F7-82CA-AF9A09818ED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897B503-A426-4C2A-89D9-6B8C9CC76873}"/>
              </a:ext>
            </a:extLst>
          </p:cNvPr>
          <p:cNvSpPr/>
          <p:nvPr/>
        </p:nvSpPr>
        <p:spPr>
          <a:xfrm rot="5400000">
            <a:off x="2797176" y="3254375"/>
            <a:ext cx="4481512" cy="26987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3702FEB5-0698-471B-8E2C-B1BE0269A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56C90-6BAA-4A02-AE54-B93029463739}" type="datetimeFigureOut">
              <a:rPr lang="en-US"/>
              <a:pPr>
                <a:defRPr/>
              </a:pPr>
              <a:t>4/28/2021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17C8608-B106-49F4-9DEE-5DE6CF756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3B0142A-E301-4C1D-9672-636AC2A9C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FA967-43DB-4F0D-9A6B-49480A6B662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50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9F571D5-C0A6-4981-B96C-26F2DAF1C89B}"/>
              </a:ext>
            </a:extLst>
          </p:cNvPr>
          <p:cNvSpPr/>
          <p:nvPr/>
        </p:nvSpPr>
        <p:spPr>
          <a:xfrm rot="5400000">
            <a:off x="2797176" y="3254375"/>
            <a:ext cx="4481512" cy="26987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21F1999-3603-463D-A43C-2FC3D321E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5F1B1-532D-4A04-A881-15668837DCF7}" type="datetimeFigureOut">
              <a:rPr lang="en-US"/>
              <a:pPr>
                <a:defRPr/>
              </a:pPr>
              <a:t>4/28/2021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BE87782-AD7A-4DCE-817A-0E39397B6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0EFDE67-817C-453F-9E49-06E07389F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0EC4C-E465-4FB1-88AA-D0199A14E69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2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755B2B5-6252-46CC-B189-3B83624A60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456B065-145E-44F0-B1FB-6CDAEF2808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3332C-56D8-4A0E-AD2F-81D4C0E59A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C9093D-73CC-4957-9593-109D6790A1A1}" type="datetimeFigureOut">
              <a:rPr lang="en-US"/>
              <a:pPr>
                <a:defRPr/>
              </a:pPr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C667C-7539-41D0-A051-F301BDEB7A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81526-58C8-41F9-8C58-E85907C98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368039-0940-4E11-B9F2-0CE1914BD7FA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74" r:id="rId7"/>
    <p:sldLayoutId id="2147483883" r:id="rId8"/>
    <p:sldLayoutId id="2147483884" r:id="rId9"/>
    <p:sldLayoutId id="2147483875" r:id="rId10"/>
    <p:sldLayoutId id="21474838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Modern Love" panose="04090805081005020601" pitchFamily="8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Modern Love" panose="04090805081005020601" pitchFamily="8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Modern Love" panose="04090805081005020601" pitchFamily="8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Modern Love" panose="04090805081005020601" pitchFamily="8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Modern Love" panose="04090805081005020601" pitchFamily="8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Modern Love" panose="04090805081005020601" pitchFamily="8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Modern Love" panose="04090805081005020601" pitchFamily="8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Modern Love" panose="04090805081005020601" pitchFamily="82" charset="0"/>
        </a:defRPr>
      </a:lvl9pPr>
    </p:titleStyle>
    <p:bodyStyle>
      <a:lvl1pPr marL="228600" indent="-228600" algn="l" rtl="0" eaLnBrk="0" fontAlgn="base" hangingPunct="0">
        <a:lnSpc>
          <a:spcPct val="11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1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riskelle84\Desktop\Comprehension%20orale.mp3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riskelle84\Desktop\Comprehension%20orale.mp3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riskelle84\Desktop\Comprehension%20orale.mp3" TargetMode="Externa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triskelle84\Desktop\Phonology%202.mp3" TargetMode="External"/><Relationship Id="rId1" Type="http://schemas.openxmlformats.org/officeDocument/2006/relationships/audio" Target="file:///C:\Users\triskelle84\Desktop\Phonology%201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learningapps.org/watch?v=p7ujrupva2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s.wikipedia.org/wiki/Econom%C3%ADa_de_Australia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riskelle84\Desktop\Comprehension%20orale.mp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riskelle84\Desktop\Comprehension%20orale.mp3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riskelle84\Desktop\Comprehension%20orale.mp3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F6255A5-7F24-42D4-90DD-E7B2C4EF8F3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43" name="Image 4">
            <a:extLst>
              <a:ext uri="{FF2B5EF4-FFF2-40B4-BE49-F238E27FC236}">
                <a16:creationId xmlns:a16="http://schemas.microsoft.com/office/drawing/2014/main" id="{3FAC97C5-E557-42E0-8041-9A1E7478E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" t="9091" r="844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8C52B6A-3155-4D24-8774-BB8A26DDB7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47" name="Titre 1">
            <a:extLst>
              <a:ext uri="{FF2B5EF4-FFF2-40B4-BE49-F238E27FC236}">
                <a16:creationId xmlns:a16="http://schemas.microsoft.com/office/drawing/2014/main" id="{BFD2B51B-3E87-4E7B-BC2A-B8A73572B8A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77838" y="1122363"/>
            <a:ext cx="4022725" cy="2801937"/>
          </a:xfrm>
        </p:spPr>
        <p:txBody>
          <a:bodyPr/>
          <a:lstStyle/>
          <a:p>
            <a:pPr algn="ctr" eaLnBrk="1" hangingPunct="1"/>
            <a:r>
              <a:rPr lang="fr-FR" altLang="fr-FR" sz="4800" dirty="0" err="1">
                <a:solidFill>
                  <a:schemeClr val="bg1"/>
                </a:solidFill>
              </a:rPr>
              <a:t>Sequence</a:t>
            </a:r>
            <a:r>
              <a:rPr lang="fr-FR" altLang="fr-FR" sz="4800" dirty="0">
                <a:solidFill>
                  <a:schemeClr val="bg1"/>
                </a:solidFill>
              </a:rPr>
              <a:t> 5: </a:t>
            </a:r>
            <a:br>
              <a:rPr lang="fr-FR" altLang="fr-FR" sz="4800" dirty="0">
                <a:solidFill>
                  <a:schemeClr val="bg1"/>
                </a:solidFill>
              </a:rPr>
            </a:br>
            <a:r>
              <a:rPr lang="fr-FR" altLang="fr-FR" sz="4800" dirty="0" err="1">
                <a:solidFill>
                  <a:schemeClr val="bg1"/>
                </a:solidFill>
              </a:rPr>
              <a:t>Welcome</a:t>
            </a:r>
            <a:r>
              <a:rPr lang="fr-FR" altLang="fr-FR" sz="4800" dirty="0">
                <a:solidFill>
                  <a:schemeClr val="bg1"/>
                </a:solidFill>
              </a:rPr>
              <a:t> Down Under</a:t>
            </a:r>
          </a:p>
        </p:txBody>
      </p:sp>
      <p:sp>
        <p:nvSpPr>
          <p:cNvPr id="10248" name="Sous-titre 2">
            <a:extLst>
              <a:ext uri="{FF2B5EF4-FFF2-40B4-BE49-F238E27FC236}">
                <a16:creationId xmlns:a16="http://schemas.microsoft.com/office/drawing/2014/main" id="{DA13B9BE-ED0A-4D9C-8102-B8C4A370155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77838" y="3968750"/>
            <a:ext cx="4022725" cy="1208088"/>
          </a:xfrm>
        </p:spPr>
        <p:txBody>
          <a:bodyPr/>
          <a:lstStyle/>
          <a:p>
            <a:pPr algn="ctr" eaLnBrk="1" hangingPunct="1"/>
            <a:r>
              <a:rPr lang="fr-FR" altLang="fr-FR">
                <a:solidFill>
                  <a:schemeClr val="bg1"/>
                </a:solidFill>
              </a:rPr>
              <a:t>Niveau 4</a:t>
            </a:r>
            <a:r>
              <a:rPr lang="fr-FR" altLang="fr-FR" baseline="30000">
                <a:solidFill>
                  <a:schemeClr val="bg1"/>
                </a:solidFill>
              </a:rPr>
              <a:t>e</a:t>
            </a:r>
            <a:r>
              <a:rPr lang="fr-FR" altLang="fr-FR">
                <a:solidFill>
                  <a:schemeClr val="bg1"/>
                </a:solidFill>
              </a:rPr>
              <a:t> – RANDON Bénédicte  -</a:t>
            </a:r>
          </a:p>
          <a:p>
            <a:pPr algn="ctr" eaLnBrk="1" hangingPunct="1"/>
            <a:r>
              <a:rPr lang="fr-FR" altLang="fr-FR">
                <a:solidFill>
                  <a:schemeClr val="bg1"/>
                </a:solidFill>
              </a:rPr>
              <a:t> Collège Rosa Parks Cavaillon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>
            <a:extLst>
              <a:ext uri="{FF2B5EF4-FFF2-40B4-BE49-F238E27FC236}">
                <a16:creationId xmlns:a16="http://schemas.microsoft.com/office/drawing/2014/main" id="{D8A247F1-CBA0-4AA7-B5FD-47E8702246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Listen! Check your answers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53BCFD-458D-4D02-B085-963566ABD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8813"/>
            <a:ext cx="4940300" cy="474345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endParaRPr lang="fr-FR" b="1" dirty="0"/>
          </a:p>
          <a:p>
            <a:pPr>
              <a:defRPr/>
            </a:pPr>
            <a:r>
              <a:rPr lang="fr-FR" b="1" dirty="0" err="1"/>
              <a:t>What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the second </a:t>
            </a:r>
            <a:r>
              <a:rPr lang="fr-FR" b="1" dirty="0" err="1"/>
              <a:t>stereotype</a:t>
            </a:r>
            <a:r>
              <a:rPr lang="fr-FR" b="1" dirty="0"/>
              <a:t> the </a:t>
            </a:r>
            <a:r>
              <a:rPr lang="fr-FR" b="1" dirty="0" err="1"/>
              <a:t>presenter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</a:t>
            </a:r>
            <a:r>
              <a:rPr lang="fr-FR" b="1" dirty="0" err="1"/>
              <a:t>talking</a:t>
            </a:r>
            <a:r>
              <a:rPr lang="fr-FR" b="1" dirty="0"/>
              <a:t> about? </a:t>
            </a:r>
            <a:r>
              <a:rPr lang="fr-FR" b="1" dirty="0" err="1"/>
              <a:t>Number</a:t>
            </a:r>
            <a:r>
              <a:rPr lang="fr-FR" b="1" dirty="0"/>
              <a:t> </a:t>
            </a:r>
            <a:r>
              <a:rPr lang="fr-FR" b="1" dirty="0" err="1"/>
              <a:t>it</a:t>
            </a:r>
            <a:r>
              <a:rPr lang="fr-FR" b="1" dirty="0"/>
              <a:t> on the document. </a:t>
            </a:r>
          </a:p>
          <a:p>
            <a:pPr>
              <a:defRPr/>
            </a:pPr>
            <a:r>
              <a:rPr lang="fr-FR" b="1" dirty="0" err="1"/>
              <a:t>Listen</a:t>
            </a:r>
            <a:r>
              <a:rPr lang="fr-FR" b="1" dirty="0"/>
              <a:t> to the radio </a:t>
            </a:r>
            <a:r>
              <a:rPr lang="fr-FR" b="1" dirty="0" err="1"/>
              <a:t>presenter’s</a:t>
            </a:r>
            <a:r>
              <a:rPr lang="fr-FR" b="1" dirty="0"/>
              <a:t> question and </a:t>
            </a:r>
            <a:r>
              <a:rPr lang="fr-FR" b="1" dirty="0" err="1"/>
              <a:t>write</a:t>
            </a:r>
            <a:r>
              <a:rPr lang="fr-FR" b="1" dirty="0"/>
              <a:t> </a:t>
            </a:r>
            <a:r>
              <a:rPr lang="fr-FR" b="1" dirty="0" err="1"/>
              <a:t>it</a:t>
            </a:r>
            <a:r>
              <a:rPr lang="fr-FR" b="1" dirty="0"/>
              <a:t> down. </a:t>
            </a:r>
            <a:r>
              <a:rPr lang="fr-FR" b="1" dirty="0" err="1"/>
              <a:t>What</a:t>
            </a:r>
            <a:r>
              <a:rPr lang="fr-FR" b="1" dirty="0"/>
              <a:t> about the </a:t>
            </a:r>
            <a:r>
              <a:rPr lang="fr-FR" b="1" dirty="0" err="1"/>
              <a:t>Australian</a:t>
            </a:r>
            <a:r>
              <a:rPr lang="fr-FR" b="1" dirty="0"/>
              <a:t> teenagers’ </a:t>
            </a:r>
            <a:r>
              <a:rPr lang="fr-FR" b="1" dirty="0" err="1"/>
              <a:t>reaction</a:t>
            </a:r>
            <a:r>
              <a:rPr lang="fr-FR" b="1" dirty="0"/>
              <a:t>?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b="1" dirty="0">
                <a:solidFill>
                  <a:srgbClr val="FF0000"/>
                </a:solidFill>
              </a:rPr>
              <a:t>Have </a:t>
            </a:r>
            <a:r>
              <a:rPr lang="fr-FR" b="1" dirty="0" err="1">
                <a:solidFill>
                  <a:srgbClr val="FF0000"/>
                </a:solidFill>
              </a:rPr>
              <a:t>you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ever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had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any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problem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with</a:t>
            </a:r>
            <a:r>
              <a:rPr lang="fr-FR" b="1" dirty="0">
                <a:solidFill>
                  <a:srgbClr val="FF0000"/>
                </a:solidFill>
              </a:rPr>
              <a:t> a </a:t>
            </a:r>
            <a:r>
              <a:rPr lang="fr-FR" b="1" dirty="0" err="1">
                <a:solidFill>
                  <a:srgbClr val="FF0000"/>
                </a:solidFill>
              </a:rPr>
              <a:t>sharks</a:t>
            </a:r>
            <a:r>
              <a:rPr lang="fr-FR" b="1" dirty="0">
                <a:solidFill>
                  <a:srgbClr val="FF0000"/>
                </a:solidFill>
              </a:rPr>
              <a:t>? The teenagers all </a:t>
            </a:r>
            <a:r>
              <a:rPr lang="fr-FR" b="1" dirty="0" err="1">
                <a:solidFill>
                  <a:srgbClr val="FF0000"/>
                </a:solidFill>
              </a:rPr>
              <a:t>laugh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because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it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is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absolutely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wrong</a:t>
            </a:r>
            <a:r>
              <a:rPr lang="fr-FR" b="1" dirty="0">
                <a:solidFill>
                  <a:srgbClr val="FF0000"/>
                </a:solidFill>
              </a:rPr>
              <a:t>. </a:t>
            </a:r>
          </a:p>
          <a:p>
            <a:pPr>
              <a:defRPr/>
            </a:pPr>
            <a:r>
              <a:rPr lang="fr-FR" b="1" dirty="0"/>
              <a:t> </a:t>
            </a:r>
            <a:r>
              <a:rPr lang="fr-FR" b="1" dirty="0" err="1"/>
              <a:t>What</a:t>
            </a:r>
            <a:r>
              <a:rPr lang="fr-FR" b="1" dirty="0"/>
              <a:t> </a:t>
            </a:r>
            <a:r>
              <a:rPr lang="fr-FR" b="1" dirty="0" err="1"/>
              <a:t>does</a:t>
            </a:r>
            <a:r>
              <a:rPr lang="fr-FR" b="1" dirty="0"/>
              <a:t> the girl </a:t>
            </a:r>
            <a:r>
              <a:rPr lang="fr-FR" b="1" dirty="0" err="1"/>
              <a:t>think</a:t>
            </a:r>
            <a:r>
              <a:rPr lang="fr-FR" b="1" dirty="0"/>
              <a:t> about </a:t>
            </a:r>
            <a:r>
              <a:rPr lang="fr-FR" b="1" dirty="0" err="1"/>
              <a:t>it</a:t>
            </a:r>
            <a:r>
              <a:rPr lang="fr-FR" b="1" dirty="0"/>
              <a:t>? Write all the information </a:t>
            </a:r>
            <a:r>
              <a:rPr lang="fr-FR" b="1" dirty="0" err="1"/>
              <a:t>you</a:t>
            </a:r>
            <a:r>
              <a:rPr lang="fr-FR" b="1" dirty="0"/>
              <a:t> can.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b="1" dirty="0" err="1">
                <a:solidFill>
                  <a:srgbClr val="FF0000"/>
                </a:solidFill>
              </a:rPr>
              <a:t>She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lives</a:t>
            </a:r>
            <a:r>
              <a:rPr lang="fr-FR" b="1" dirty="0">
                <a:solidFill>
                  <a:srgbClr val="FF0000"/>
                </a:solidFill>
              </a:rPr>
              <a:t> in Queensland, </a:t>
            </a:r>
            <a:r>
              <a:rPr lang="fr-FR" b="1" dirty="0" err="1">
                <a:solidFill>
                  <a:srgbClr val="FF0000"/>
                </a:solidFill>
              </a:rPr>
              <a:t>she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goes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surfing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almost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everyday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after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school</a:t>
            </a:r>
            <a:r>
              <a:rPr lang="fr-FR" b="1" dirty="0">
                <a:solidFill>
                  <a:srgbClr val="FF0000"/>
                </a:solidFill>
              </a:rPr>
              <a:t> and </a:t>
            </a:r>
            <a:r>
              <a:rPr lang="fr-FR" b="1" dirty="0" err="1">
                <a:solidFill>
                  <a:srgbClr val="FF0000"/>
                </a:solidFill>
              </a:rPr>
              <a:t>she</a:t>
            </a:r>
            <a:r>
              <a:rPr lang="fr-FR" b="1" dirty="0">
                <a:solidFill>
                  <a:srgbClr val="FF0000"/>
                </a:solidFill>
              </a:rPr>
              <a:t> has </a:t>
            </a:r>
            <a:r>
              <a:rPr lang="fr-FR" b="1" dirty="0" err="1">
                <a:solidFill>
                  <a:srgbClr val="FF0000"/>
                </a:solidFill>
              </a:rPr>
              <a:t>never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seen</a:t>
            </a:r>
            <a:r>
              <a:rPr lang="fr-FR" b="1" dirty="0">
                <a:solidFill>
                  <a:srgbClr val="FF0000"/>
                </a:solidFill>
              </a:rPr>
              <a:t> a </a:t>
            </a:r>
            <a:r>
              <a:rPr lang="fr-FR" b="1" dirty="0" err="1">
                <a:solidFill>
                  <a:srgbClr val="FF0000"/>
                </a:solidFill>
              </a:rPr>
              <a:t>shark</a:t>
            </a:r>
            <a:r>
              <a:rPr lang="fr-FR" b="1" dirty="0">
                <a:solidFill>
                  <a:srgbClr val="FF0000"/>
                </a:solidFill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b="1" dirty="0"/>
          </a:p>
        </p:txBody>
      </p:sp>
      <p:pic>
        <p:nvPicPr>
          <p:cNvPr id="21508" name="Image 4">
            <a:extLst>
              <a:ext uri="{FF2B5EF4-FFF2-40B4-BE49-F238E27FC236}">
                <a16:creationId xmlns:a16="http://schemas.microsoft.com/office/drawing/2014/main" id="{B8DD7714-C142-44FC-BFBC-CA53882DD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1798638"/>
            <a:ext cx="516731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re 1">
            <a:extLst>
              <a:ext uri="{FF2B5EF4-FFF2-40B4-BE49-F238E27FC236}">
                <a16:creationId xmlns:a16="http://schemas.microsoft.com/office/drawing/2014/main" id="{51359CC9-E458-47D3-867A-DD2B20C9BC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Listen!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D59F9-1E8D-4C3D-AAC3-A5521E594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8813"/>
            <a:ext cx="10515600" cy="4252912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fr-FR" b="1" dirty="0"/>
              <a:t>DETAILLED COMPREHENSION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fr-FR" b="1" dirty="0" err="1"/>
              <a:t>Listen</a:t>
            </a:r>
            <a:r>
              <a:rPr lang="fr-FR" b="1" dirty="0"/>
              <a:t> to the document and </a:t>
            </a:r>
            <a:r>
              <a:rPr lang="fr-FR" b="1" dirty="0" err="1"/>
              <a:t>answer</a:t>
            </a:r>
            <a:r>
              <a:rPr lang="fr-FR" b="1" dirty="0"/>
              <a:t> the questions on </a:t>
            </a:r>
            <a:r>
              <a:rPr lang="fr-FR" b="1" dirty="0" err="1"/>
              <a:t>your</a:t>
            </a:r>
            <a:r>
              <a:rPr lang="fr-FR" b="1" dirty="0"/>
              <a:t> </a:t>
            </a:r>
            <a:r>
              <a:rPr lang="fr-FR" b="1" dirty="0" err="1"/>
              <a:t>worksheet</a:t>
            </a:r>
            <a:r>
              <a:rPr lang="fr-FR" b="1" dirty="0"/>
              <a:t>: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fr-FR" b="1" dirty="0"/>
          </a:p>
          <a:p>
            <a:pPr>
              <a:defRPr/>
            </a:pPr>
            <a:r>
              <a:rPr lang="fr-FR" b="1" dirty="0" err="1"/>
              <a:t>What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the </a:t>
            </a:r>
            <a:r>
              <a:rPr lang="fr-FR" b="1" dirty="0" err="1"/>
              <a:t>third</a:t>
            </a:r>
            <a:r>
              <a:rPr lang="fr-FR" b="1" dirty="0"/>
              <a:t> </a:t>
            </a:r>
            <a:r>
              <a:rPr lang="fr-FR" b="1" dirty="0" err="1"/>
              <a:t>stereotype</a:t>
            </a:r>
            <a:r>
              <a:rPr lang="fr-FR" b="1" dirty="0"/>
              <a:t> the </a:t>
            </a:r>
            <a:r>
              <a:rPr lang="fr-FR" b="1" dirty="0" err="1"/>
              <a:t>presenter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</a:t>
            </a:r>
            <a:r>
              <a:rPr lang="fr-FR" b="1" dirty="0" err="1"/>
              <a:t>talking</a:t>
            </a:r>
            <a:r>
              <a:rPr lang="fr-FR" b="1" dirty="0"/>
              <a:t> about? </a:t>
            </a:r>
            <a:r>
              <a:rPr lang="fr-FR" b="1" dirty="0" err="1"/>
              <a:t>Number</a:t>
            </a:r>
            <a:r>
              <a:rPr lang="fr-FR" b="1" dirty="0"/>
              <a:t> </a:t>
            </a:r>
            <a:r>
              <a:rPr lang="fr-FR" b="1" dirty="0" err="1"/>
              <a:t>it</a:t>
            </a:r>
            <a:r>
              <a:rPr lang="fr-FR" b="1" dirty="0"/>
              <a:t> on the document. </a:t>
            </a:r>
          </a:p>
          <a:p>
            <a:pPr>
              <a:defRPr/>
            </a:pPr>
            <a:r>
              <a:rPr lang="fr-FR" b="1" dirty="0" err="1"/>
              <a:t>What</a:t>
            </a:r>
            <a:r>
              <a:rPr lang="fr-FR" b="1" dirty="0"/>
              <a:t> </a:t>
            </a:r>
            <a:r>
              <a:rPr lang="fr-FR" b="1" dirty="0" err="1"/>
              <a:t>does</a:t>
            </a:r>
            <a:r>
              <a:rPr lang="fr-FR" b="1" dirty="0"/>
              <a:t> the boy </a:t>
            </a:r>
            <a:r>
              <a:rPr lang="fr-FR" b="1" dirty="0" err="1"/>
              <a:t>think</a:t>
            </a:r>
            <a:r>
              <a:rPr lang="fr-FR" b="1" dirty="0"/>
              <a:t> about </a:t>
            </a:r>
            <a:r>
              <a:rPr lang="fr-FR" b="1" dirty="0" err="1"/>
              <a:t>it</a:t>
            </a:r>
            <a:r>
              <a:rPr lang="fr-FR" b="1" dirty="0"/>
              <a:t>? Write all the information </a:t>
            </a:r>
            <a:r>
              <a:rPr lang="fr-FR" b="1" dirty="0" err="1"/>
              <a:t>you</a:t>
            </a:r>
            <a:r>
              <a:rPr lang="fr-FR" b="1" dirty="0"/>
              <a:t> can. </a:t>
            </a:r>
          </a:p>
        </p:txBody>
      </p:sp>
      <p:pic>
        <p:nvPicPr>
          <p:cNvPr id="22532" name="Espace réservé du contenu 2">
            <a:extLst>
              <a:ext uri="{FF2B5EF4-FFF2-40B4-BE49-F238E27FC236}">
                <a16:creationId xmlns:a16="http://schemas.microsoft.com/office/drawing/2014/main" id="{E4EA349D-42BF-44C4-B125-B79108BE2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3048000"/>
            <a:ext cx="3165475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mprehension orale.mp3">
            <a:hlinkClick r:id="" action="ppaction://media"/>
            <a:extLst>
              <a:ext uri="{FF2B5EF4-FFF2-40B4-BE49-F238E27FC236}">
                <a16:creationId xmlns:a16="http://schemas.microsoft.com/office/drawing/2014/main" id="{F18E8C09-FCEA-4149-9B15-D38C77DE5314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54689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>
            <a:extLst>
              <a:ext uri="{FF2B5EF4-FFF2-40B4-BE49-F238E27FC236}">
                <a16:creationId xmlns:a16="http://schemas.microsoft.com/office/drawing/2014/main" id="{B071D1F5-8A48-4D1B-A30A-A1BFE26112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Listen! Check your answers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BA7EDF-C0D4-4641-B318-E0D7CFB11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8813"/>
            <a:ext cx="5481638" cy="4252912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endParaRPr lang="fr-FR" b="1" dirty="0"/>
          </a:p>
          <a:p>
            <a:pPr>
              <a:defRPr/>
            </a:pPr>
            <a:r>
              <a:rPr lang="fr-FR" b="1" dirty="0" err="1"/>
              <a:t>What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the </a:t>
            </a:r>
            <a:r>
              <a:rPr lang="fr-FR" b="1" dirty="0" err="1"/>
              <a:t>third</a:t>
            </a:r>
            <a:r>
              <a:rPr lang="fr-FR" b="1" dirty="0"/>
              <a:t> </a:t>
            </a:r>
            <a:r>
              <a:rPr lang="fr-FR" b="1" dirty="0" err="1"/>
              <a:t>stereotype</a:t>
            </a:r>
            <a:r>
              <a:rPr lang="fr-FR" b="1" dirty="0"/>
              <a:t> the </a:t>
            </a:r>
            <a:r>
              <a:rPr lang="fr-FR" b="1" dirty="0" err="1"/>
              <a:t>presenter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</a:t>
            </a:r>
            <a:r>
              <a:rPr lang="fr-FR" b="1" dirty="0" err="1"/>
              <a:t>talking</a:t>
            </a:r>
            <a:r>
              <a:rPr lang="fr-FR" b="1" dirty="0"/>
              <a:t> about? </a:t>
            </a:r>
            <a:r>
              <a:rPr lang="fr-FR" b="1" dirty="0" err="1"/>
              <a:t>Number</a:t>
            </a:r>
            <a:r>
              <a:rPr lang="fr-FR" b="1" dirty="0"/>
              <a:t> </a:t>
            </a:r>
            <a:r>
              <a:rPr lang="fr-FR" b="1" dirty="0" err="1"/>
              <a:t>it</a:t>
            </a:r>
            <a:r>
              <a:rPr lang="fr-FR" b="1" dirty="0"/>
              <a:t> on the document. </a:t>
            </a:r>
          </a:p>
          <a:p>
            <a:pPr>
              <a:defRPr/>
            </a:pPr>
            <a:r>
              <a:rPr lang="fr-FR" b="1" dirty="0" err="1"/>
              <a:t>What</a:t>
            </a:r>
            <a:r>
              <a:rPr lang="fr-FR" b="1" dirty="0"/>
              <a:t> </a:t>
            </a:r>
            <a:r>
              <a:rPr lang="fr-FR" b="1" dirty="0" err="1"/>
              <a:t>does</a:t>
            </a:r>
            <a:r>
              <a:rPr lang="fr-FR" b="1" dirty="0"/>
              <a:t> the boy </a:t>
            </a:r>
            <a:r>
              <a:rPr lang="fr-FR" b="1" dirty="0" err="1"/>
              <a:t>think</a:t>
            </a:r>
            <a:r>
              <a:rPr lang="fr-FR" b="1" dirty="0"/>
              <a:t> about </a:t>
            </a:r>
            <a:r>
              <a:rPr lang="fr-FR" b="1" dirty="0" err="1"/>
              <a:t>it</a:t>
            </a:r>
            <a:r>
              <a:rPr lang="fr-FR" b="1" dirty="0"/>
              <a:t>? Write all the information </a:t>
            </a:r>
            <a:r>
              <a:rPr lang="fr-FR" b="1" dirty="0" err="1"/>
              <a:t>you</a:t>
            </a:r>
            <a:r>
              <a:rPr lang="fr-FR" b="1" dirty="0"/>
              <a:t> can.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b="1" dirty="0">
                <a:solidFill>
                  <a:srgbClr val="FF0000"/>
                </a:solidFill>
              </a:rPr>
              <a:t>He </a:t>
            </a:r>
            <a:r>
              <a:rPr lang="fr-FR" b="1" dirty="0" err="1">
                <a:solidFill>
                  <a:srgbClr val="FF0000"/>
                </a:solidFill>
              </a:rPr>
              <a:t>lives</a:t>
            </a:r>
            <a:r>
              <a:rPr lang="fr-FR" b="1" dirty="0">
                <a:solidFill>
                  <a:srgbClr val="FF0000"/>
                </a:solidFill>
              </a:rPr>
              <a:t> in Alice Springs, in the middle of the </a:t>
            </a:r>
            <a:r>
              <a:rPr lang="fr-FR" b="1" dirty="0" err="1">
                <a:solidFill>
                  <a:srgbClr val="FF0000"/>
                </a:solidFill>
              </a:rPr>
              <a:t>desert</a:t>
            </a:r>
            <a:r>
              <a:rPr lang="fr-FR" b="1" dirty="0">
                <a:solidFill>
                  <a:srgbClr val="FF0000"/>
                </a:solidFill>
              </a:rPr>
              <a:t>. He has </a:t>
            </a:r>
            <a:r>
              <a:rPr lang="fr-FR" b="1" dirty="0" err="1">
                <a:solidFill>
                  <a:srgbClr val="FF0000"/>
                </a:solidFill>
              </a:rPr>
              <a:t>never</a:t>
            </a:r>
            <a:r>
              <a:rPr lang="fr-FR" b="1" dirty="0">
                <a:solidFill>
                  <a:srgbClr val="FF0000"/>
                </a:solidFill>
              </a:rPr>
              <a:t> been to the </a:t>
            </a:r>
            <a:r>
              <a:rPr lang="fr-FR" b="1" dirty="0" err="1">
                <a:solidFill>
                  <a:srgbClr val="FF0000"/>
                </a:solidFill>
              </a:rPr>
              <a:t>sea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so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he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isn’t</a:t>
            </a:r>
            <a:r>
              <a:rPr lang="fr-FR" b="1" dirty="0">
                <a:solidFill>
                  <a:srgbClr val="FF0000"/>
                </a:solidFill>
              </a:rPr>
              <a:t> a surf champion! </a:t>
            </a:r>
          </a:p>
        </p:txBody>
      </p:sp>
      <p:pic>
        <p:nvPicPr>
          <p:cNvPr id="23556" name="Image 3">
            <a:extLst>
              <a:ext uri="{FF2B5EF4-FFF2-40B4-BE49-F238E27FC236}">
                <a16:creationId xmlns:a16="http://schemas.microsoft.com/office/drawing/2014/main" id="{8B47E1DB-6291-47F7-8471-FFCD31E80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1806575"/>
            <a:ext cx="4979988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>
            <a:extLst>
              <a:ext uri="{FF2B5EF4-FFF2-40B4-BE49-F238E27FC236}">
                <a16:creationId xmlns:a16="http://schemas.microsoft.com/office/drawing/2014/main" id="{4CF2C885-36B4-4DD4-883F-FEDA478C07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Listen!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84B928-2110-4882-9897-35677A2D4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8813"/>
            <a:ext cx="10515600" cy="4252912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fr-FR" b="1" dirty="0"/>
              <a:t>DETAILLED COMPREHENSION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fr-FR" b="1" dirty="0" err="1"/>
              <a:t>Listen</a:t>
            </a:r>
            <a:r>
              <a:rPr lang="fr-FR" b="1" dirty="0"/>
              <a:t> to the document and </a:t>
            </a:r>
            <a:r>
              <a:rPr lang="fr-FR" b="1" dirty="0" err="1"/>
              <a:t>answer</a:t>
            </a:r>
            <a:r>
              <a:rPr lang="fr-FR" b="1" dirty="0"/>
              <a:t> the questions on </a:t>
            </a:r>
            <a:r>
              <a:rPr lang="fr-FR" b="1" dirty="0" err="1"/>
              <a:t>your</a:t>
            </a:r>
            <a:r>
              <a:rPr lang="fr-FR" b="1" dirty="0"/>
              <a:t> </a:t>
            </a:r>
            <a:r>
              <a:rPr lang="fr-FR" b="1" dirty="0" err="1"/>
              <a:t>worksheet</a:t>
            </a:r>
            <a:r>
              <a:rPr lang="fr-FR" b="1" dirty="0"/>
              <a:t>: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fr-FR" b="1" dirty="0"/>
          </a:p>
          <a:p>
            <a:pPr>
              <a:defRPr/>
            </a:pPr>
            <a:r>
              <a:rPr lang="fr-FR" b="1" dirty="0" err="1"/>
              <a:t>What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the </a:t>
            </a:r>
            <a:r>
              <a:rPr lang="fr-FR" b="1" dirty="0" err="1"/>
              <a:t>fourth</a:t>
            </a:r>
            <a:r>
              <a:rPr lang="fr-FR" b="1" dirty="0"/>
              <a:t> </a:t>
            </a:r>
            <a:r>
              <a:rPr lang="fr-FR" b="1" dirty="0" err="1"/>
              <a:t>stereotype</a:t>
            </a:r>
            <a:r>
              <a:rPr lang="fr-FR" b="1" dirty="0"/>
              <a:t> the </a:t>
            </a:r>
            <a:r>
              <a:rPr lang="fr-FR" b="1" dirty="0" err="1"/>
              <a:t>presenter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</a:t>
            </a:r>
            <a:r>
              <a:rPr lang="fr-FR" b="1" dirty="0" err="1"/>
              <a:t>talking</a:t>
            </a:r>
            <a:r>
              <a:rPr lang="fr-FR" b="1" dirty="0"/>
              <a:t> about? </a:t>
            </a:r>
            <a:r>
              <a:rPr lang="fr-FR" b="1" dirty="0" err="1"/>
              <a:t>Number</a:t>
            </a:r>
            <a:r>
              <a:rPr lang="fr-FR" b="1" dirty="0"/>
              <a:t> </a:t>
            </a:r>
            <a:r>
              <a:rPr lang="fr-FR" b="1" dirty="0" err="1"/>
              <a:t>it</a:t>
            </a:r>
            <a:r>
              <a:rPr lang="fr-FR" b="1" dirty="0"/>
              <a:t> on the document. </a:t>
            </a:r>
          </a:p>
          <a:p>
            <a:pPr>
              <a:defRPr/>
            </a:pPr>
            <a:r>
              <a:rPr lang="fr-FR" b="1" dirty="0" err="1"/>
              <a:t>What</a:t>
            </a:r>
            <a:r>
              <a:rPr lang="fr-FR" b="1" dirty="0"/>
              <a:t> </a:t>
            </a:r>
            <a:r>
              <a:rPr lang="fr-FR" b="1" dirty="0" err="1"/>
              <a:t>does</a:t>
            </a:r>
            <a:r>
              <a:rPr lang="fr-FR" b="1" dirty="0"/>
              <a:t> the girl </a:t>
            </a:r>
            <a:r>
              <a:rPr lang="fr-FR" b="1" dirty="0" err="1"/>
              <a:t>think</a:t>
            </a:r>
            <a:r>
              <a:rPr lang="fr-FR" b="1" dirty="0"/>
              <a:t> about </a:t>
            </a:r>
            <a:r>
              <a:rPr lang="fr-FR" b="1" dirty="0" err="1"/>
              <a:t>it</a:t>
            </a:r>
            <a:r>
              <a:rPr lang="fr-FR" b="1" dirty="0"/>
              <a:t>? Write all the information </a:t>
            </a:r>
            <a:r>
              <a:rPr lang="fr-FR" b="1" dirty="0" err="1"/>
              <a:t>you</a:t>
            </a:r>
            <a:r>
              <a:rPr lang="fr-FR" b="1" dirty="0"/>
              <a:t> can. </a:t>
            </a:r>
          </a:p>
        </p:txBody>
      </p:sp>
      <p:pic>
        <p:nvPicPr>
          <p:cNvPr id="24580" name="Espace réservé du contenu 2">
            <a:extLst>
              <a:ext uri="{FF2B5EF4-FFF2-40B4-BE49-F238E27FC236}">
                <a16:creationId xmlns:a16="http://schemas.microsoft.com/office/drawing/2014/main" id="{8CD97494-2BF2-454C-BECA-1EC06F135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3048000"/>
            <a:ext cx="3165475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mprehension orale.mp3">
            <a:hlinkClick r:id="" action="ppaction://media"/>
            <a:extLst>
              <a:ext uri="{FF2B5EF4-FFF2-40B4-BE49-F238E27FC236}">
                <a16:creationId xmlns:a16="http://schemas.microsoft.com/office/drawing/2014/main" id="{3EF2B5EF-CD0E-4FEE-959D-C03AA5639F18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55721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>
            <a:extLst>
              <a:ext uri="{FF2B5EF4-FFF2-40B4-BE49-F238E27FC236}">
                <a16:creationId xmlns:a16="http://schemas.microsoft.com/office/drawing/2014/main" id="{B74E34EE-8E88-424C-BDDC-28FB4CC7CB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Listen! Check your answers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4D8382-0B14-40B1-B29B-CC477972D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8813"/>
            <a:ext cx="5481638" cy="4252912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endParaRPr lang="fr-FR" b="1" dirty="0"/>
          </a:p>
          <a:p>
            <a:pPr>
              <a:defRPr/>
            </a:pPr>
            <a:r>
              <a:rPr lang="fr-FR" b="1" dirty="0" err="1"/>
              <a:t>What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the </a:t>
            </a:r>
            <a:r>
              <a:rPr lang="fr-FR" b="1" dirty="0" err="1"/>
              <a:t>fourth</a:t>
            </a:r>
            <a:r>
              <a:rPr lang="fr-FR" b="1" dirty="0"/>
              <a:t> </a:t>
            </a:r>
            <a:r>
              <a:rPr lang="fr-FR" b="1" dirty="0" err="1"/>
              <a:t>stereotype</a:t>
            </a:r>
            <a:r>
              <a:rPr lang="fr-FR" b="1" dirty="0"/>
              <a:t> the </a:t>
            </a:r>
            <a:r>
              <a:rPr lang="fr-FR" b="1" dirty="0" err="1"/>
              <a:t>presenter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</a:t>
            </a:r>
            <a:r>
              <a:rPr lang="fr-FR" b="1" dirty="0" err="1"/>
              <a:t>talking</a:t>
            </a:r>
            <a:r>
              <a:rPr lang="fr-FR" b="1" dirty="0"/>
              <a:t> about? </a:t>
            </a:r>
            <a:r>
              <a:rPr lang="fr-FR" b="1" dirty="0" err="1"/>
              <a:t>Number</a:t>
            </a:r>
            <a:r>
              <a:rPr lang="fr-FR" b="1" dirty="0"/>
              <a:t> </a:t>
            </a:r>
            <a:r>
              <a:rPr lang="fr-FR" b="1" dirty="0" err="1"/>
              <a:t>it</a:t>
            </a:r>
            <a:r>
              <a:rPr lang="fr-FR" b="1" dirty="0"/>
              <a:t> on the document. </a:t>
            </a:r>
          </a:p>
          <a:p>
            <a:pPr>
              <a:defRPr/>
            </a:pPr>
            <a:r>
              <a:rPr lang="fr-FR" b="1" dirty="0" err="1"/>
              <a:t>What</a:t>
            </a:r>
            <a:r>
              <a:rPr lang="fr-FR" b="1" dirty="0"/>
              <a:t> </a:t>
            </a:r>
            <a:r>
              <a:rPr lang="fr-FR" b="1" dirty="0" err="1"/>
              <a:t>does</a:t>
            </a:r>
            <a:r>
              <a:rPr lang="fr-FR" b="1" dirty="0"/>
              <a:t> the girl </a:t>
            </a:r>
            <a:r>
              <a:rPr lang="fr-FR" b="1" dirty="0" err="1"/>
              <a:t>think</a:t>
            </a:r>
            <a:r>
              <a:rPr lang="fr-FR" b="1" dirty="0"/>
              <a:t> about </a:t>
            </a:r>
            <a:r>
              <a:rPr lang="fr-FR" b="1" dirty="0" err="1"/>
              <a:t>it</a:t>
            </a:r>
            <a:r>
              <a:rPr lang="fr-FR" b="1" dirty="0"/>
              <a:t>? Write all the information </a:t>
            </a:r>
            <a:r>
              <a:rPr lang="fr-FR" b="1" dirty="0" err="1"/>
              <a:t>you</a:t>
            </a:r>
            <a:r>
              <a:rPr lang="fr-FR" b="1" dirty="0"/>
              <a:t> can.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b="1" dirty="0" err="1">
                <a:solidFill>
                  <a:srgbClr val="FF0000"/>
                </a:solidFill>
              </a:rPr>
              <a:t>She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says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she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lives</a:t>
            </a:r>
            <a:r>
              <a:rPr lang="fr-FR" b="1" dirty="0">
                <a:solidFill>
                  <a:srgbClr val="FF0000"/>
                </a:solidFill>
              </a:rPr>
              <a:t> in Tasmania and </a:t>
            </a:r>
            <a:r>
              <a:rPr lang="fr-FR" b="1" dirty="0" err="1">
                <a:solidFill>
                  <a:srgbClr val="FF0000"/>
                </a:solidFill>
              </a:rPr>
              <a:t>she</a:t>
            </a:r>
            <a:r>
              <a:rPr lang="fr-FR" b="1" dirty="0">
                <a:solidFill>
                  <a:srgbClr val="FF0000"/>
                </a:solidFill>
              </a:rPr>
              <a:t> has </a:t>
            </a:r>
            <a:r>
              <a:rPr lang="fr-FR" b="1" dirty="0" err="1">
                <a:solidFill>
                  <a:srgbClr val="FF0000"/>
                </a:solidFill>
              </a:rPr>
              <a:t>never</a:t>
            </a:r>
            <a:r>
              <a:rPr lang="fr-FR" b="1" dirty="0">
                <a:solidFill>
                  <a:srgbClr val="FF0000"/>
                </a:solidFill>
              </a:rPr>
              <a:t> been </a:t>
            </a:r>
            <a:r>
              <a:rPr lang="fr-FR" b="1" dirty="0" err="1">
                <a:solidFill>
                  <a:srgbClr val="FF0000"/>
                </a:solidFill>
              </a:rPr>
              <a:t>swimming</a:t>
            </a:r>
            <a:r>
              <a:rPr lang="fr-FR" b="1" dirty="0">
                <a:solidFill>
                  <a:srgbClr val="FF0000"/>
                </a:solidFill>
              </a:rPr>
              <a:t> to the </a:t>
            </a:r>
            <a:r>
              <a:rPr lang="fr-FR" b="1" dirty="0" err="1">
                <a:solidFill>
                  <a:srgbClr val="FF0000"/>
                </a:solidFill>
              </a:rPr>
              <a:t>sea</a:t>
            </a:r>
            <a:r>
              <a:rPr lang="fr-FR" b="1" dirty="0">
                <a:solidFill>
                  <a:srgbClr val="FF0000"/>
                </a:solidFill>
              </a:rPr>
              <a:t> in </a:t>
            </a:r>
            <a:r>
              <a:rPr lang="fr-FR" b="1" dirty="0" err="1">
                <a:solidFill>
                  <a:srgbClr val="FF0000"/>
                </a:solidFill>
              </a:rPr>
              <a:t>winter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because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it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is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too</a:t>
            </a:r>
            <a:r>
              <a:rPr lang="fr-FR" b="1" dirty="0">
                <a:solidFill>
                  <a:srgbClr val="FF0000"/>
                </a:solidFill>
              </a:rPr>
              <a:t> cold! </a:t>
            </a:r>
          </a:p>
        </p:txBody>
      </p:sp>
      <p:pic>
        <p:nvPicPr>
          <p:cNvPr id="25604" name="Image 4">
            <a:extLst>
              <a:ext uri="{FF2B5EF4-FFF2-40B4-BE49-F238E27FC236}">
                <a16:creationId xmlns:a16="http://schemas.microsoft.com/office/drawing/2014/main" id="{8605A68C-65A8-4119-8C7F-74C816C033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1804988"/>
            <a:ext cx="5194300" cy="49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re 1">
            <a:extLst>
              <a:ext uri="{FF2B5EF4-FFF2-40B4-BE49-F238E27FC236}">
                <a16:creationId xmlns:a16="http://schemas.microsoft.com/office/drawing/2014/main" id="{74C73A94-B960-4F36-95F3-319836777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Listen!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21ED4C-A0BA-4273-9998-91000F3B0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8813"/>
            <a:ext cx="10515600" cy="4252912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fr-FR" b="1" dirty="0"/>
              <a:t>DETAILLED COMPREHENSION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fr-FR" b="1" dirty="0" err="1"/>
              <a:t>Listen</a:t>
            </a:r>
            <a:r>
              <a:rPr lang="fr-FR" b="1" dirty="0"/>
              <a:t> to the document and </a:t>
            </a:r>
            <a:r>
              <a:rPr lang="fr-FR" b="1" dirty="0" err="1"/>
              <a:t>answer</a:t>
            </a:r>
            <a:r>
              <a:rPr lang="fr-FR" b="1" dirty="0"/>
              <a:t> the questions on </a:t>
            </a:r>
            <a:r>
              <a:rPr lang="fr-FR" b="1" dirty="0" err="1"/>
              <a:t>your</a:t>
            </a:r>
            <a:r>
              <a:rPr lang="fr-FR" b="1" dirty="0"/>
              <a:t> </a:t>
            </a:r>
            <a:r>
              <a:rPr lang="fr-FR" b="1" dirty="0" err="1"/>
              <a:t>worksheet</a:t>
            </a:r>
            <a:r>
              <a:rPr lang="fr-FR" b="1" dirty="0"/>
              <a:t>: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fr-FR" b="1" dirty="0"/>
          </a:p>
          <a:p>
            <a:pPr>
              <a:defRPr/>
            </a:pPr>
            <a:r>
              <a:rPr lang="fr-FR" b="1" dirty="0" err="1"/>
              <a:t>What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the </a:t>
            </a:r>
            <a:r>
              <a:rPr lang="fr-FR" b="1" dirty="0" err="1"/>
              <a:t>fifth</a:t>
            </a:r>
            <a:r>
              <a:rPr lang="fr-FR" b="1" dirty="0"/>
              <a:t> </a:t>
            </a:r>
            <a:r>
              <a:rPr lang="fr-FR" b="1" dirty="0" err="1"/>
              <a:t>stereotype</a:t>
            </a:r>
            <a:r>
              <a:rPr lang="fr-FR" b="1" dirty="0"/>
              <a:t> the </a:t>
            </a:r>
            <a:r>
              <a:rPr lang="fr-FR" b="1" dirty="0" err="1"/>
              <a:t>presenter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</a:t>
            </a:r>
            <a:r>
              <a:rPr lang="fr-FR" b="1" dirty="0" err="1"/>
              <a:t>talking</a:t>
            </a:r>
            <a:r>
              <a:rPr lang="fr-FR" b="1" dirty="0"/>
              <a:t> about? </a:t>
            </a:r>
            <a:r>
              <a:rPr lang="fr-FR" b="1" dirty="0" err="1"/>
              <a:t>Number</a:t>
            </a:r>
            <a:r>
              <a:rPr lang="fr-FR" b="1" dirty="0"/>
              <a:t> </a:t>
            </a:r>
            <a:r>
              <a:rPr lang="fr-FR" b="1" dirty="0" err="1"/>
              <a:t>it</a:t>
            </a:r>
            <a:r>
              <a:rPr lang="fr-FR" b="1" dirty="0"/>
              <a:t> on the document. </a:t>
            </a:r>
          </a:p>
          <a:p>
            <a:pPr>
              <a:defRPr/>
            </a:pPr>
            <a:r>
              <a:rPr lang="fr-FR" b="1" dirty="0" err="1"/>
              <a:t>What</a:t>
            </a:r>
            <a:r>
              <a:rPr lang="fr-FR" b="1" dirty="0"/>
              <a:t> </a:t>
            </a:r>
            <a:r>
              <a:rPr lang="fr-FR" b="1" dirty="0" err="1"/>
              <a:t>does</a:t>
            </a:r>
            <a:r>
              <a:rPr lang="fr-FR" b="1" dirty="0"/>
              <a:t> the boy </a:t>
            </a:r>
            <a:r>
              <a:rPr lang="fr-FR" b="1" dirty="0" err="1"/>
              <a:t>think</a:t>
            </a:r>
            <a:r>
              <a:rPr lang="fr-FR" b="1" dirty="0"/>
              <a:t> about </a:t>
            </a:r>
            <a:r>
              <a:rPr lang="fr-FR" b="1" dirty="0" err="1"/>
              <a:t>it</a:t>
            </a:r>
            <a:r>
              <a:rPr lang="fr-FR" b="1" dirty="0"/>
              <a:t>? Write all the information </a:t>
            </a:r>
            <a:r>
              <a:rPr lang="fr-FR" b="1" dirty="0" err="1"/>
              <a:t>you</a:t>
            </a:r>
            <a:r>
              <a:rPr lang="fr-FR" b="1" dirty="0"/>
              <a:t> can. </a:t>
            </a:r>
          </a:p>
        </p:txBody>
      </p:sp>
      <p:pic>
        <p:nvPicPr>
          <p:cNvPr id="26628" name="Espace réservé du contenu 2">
            <a:extLst>
              <a:ext uri="{FF2B5EF4-FFF2-40B4-BE49-F238E27FC236}">
                <a16:creationId xmlns:a16="http://schemas.microsoft.com/office/drawing/2014/main" id="{EF74D0CA-F75E-42A5-850F-966C32D82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3048000"/>
            <a:ext cx="3165475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mprehension orale.mp3">
            <a:hlinkClick r:id="" action="ppaction://media"/>
            <a:extLst>
              <a:ext uri="{FF2B5EF4-FFF2-40B4-BE49-F238E27FC236}">
                <a16:creationId xmlns:a16="http://schemas.microsoft.com/office/drawing/2014/main" id="{3F7C6230-5701-4C24-B435-3DA4B763059B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8" y="54689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>
            <a:extLst>
              <a:ext uri="{FF2B5EF4-FFF2-40B4-BE49-F238E27FC236}">
                <a16:creationId xmlns:a16="http://schemas.microsoft.com/office/drawing/2014/main" id="{6DB3F0C5-52EE-4C87-B85B-A823024148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Listen! Check your answers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EBBE34-1FDB-40EF-8A4F-ECD272A24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8813"/>
            <a:ext cx="5481638" cy="4252912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endParaRPr lang="fr-FR" b="1" dirty="0"/>
          </a:p>
          <a:p>
            <a:pPr>
              <a:defRPr/>
            </a:pPr>
            <a:r>
              <a:rPr lang="fr-FR" b="1" dirty="0" err="1"/>
              <a:t>What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the </a:t>
            </a:r>
            <a:r>
              <a:rPr lang="fr-FR" b="1" dirty="0" err="1"/>
              <a:t>fifth</a:t>
            </a:r>
            <a:r>
              <a:rPr lang="fr-FR" b="1" dirty="0"/>
              <a:t> </a:t>
            </a:r>
            <a:r>
              <a:rPr lang="fr-FR" b="1" dirty="0" err="1"/>
              <a:t>stereotype</a:t>
            </a:r>
            <a:r>
              <a:rPr lang="fr-FR" b="1" dirty="0"/>
              <a:t> the </a:t>
            </a:r>
            <a:r>
              <a:rPr lang="fr-FR" b="1" dirty="0" err="1"/>
              <a:t>presenter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</a:t>
            </a:r>
            <a:r>
              <a:rPr lang="fr-FR" b="1" dirty="0" err="1"/>
              <a:t>talking</a:t>
            </a:r>
            <a:r>
              <a:rPr lang="fr-FR" b="1" dirty="0"/>
              <a:t> about? </a:t>
            </a:r>
            <a:r>
              <a:rPr lang="fr-FR" b="1" dirty="0" err="1"/>
              <a:t>Number</a:t>
            </a:r>
            <a:r>
              <a:rPr lang="fr-FR" b="1" dirty="0"/>
              <a:t> </a:t>
            </a:r>
            <a:r>
              <a:rPr lang="fr-FR" b="1" dirty="0" err="1"/>
              <a:t>it</a:t>
            </a:r>
            <a:r>
              <a:rPr lang="fr-FR" b="1" dirty="0"/>
              <a:t> on the document. </a:t>
            </a:r>
          </a:p>
          <a:p>
            <a:pPr>
              <a:defRPr/>
            </a:pPr>
            <a:r>
              <a:rPr lang="fr-FR" b="1" dirty="0" err="1"/>
              <a:t>What</a:t>
            </a:r>
            <a:r>
              <a:rPr lang="fr-FR" b="1" dirty="0"/>
              <a:t> </a:t>
            </a:r>
            <a:r>
              <a:rPr lang="fr-FR" b="1" dirty="0" err="1"/>
              <a:t>does</a:t>
            </a:r>
            <a:r>
              <a:rPr lang="fr-FR" b="1" dirty="0"/>
              <a:t> the boy </a:t>
            </a:r>
            <a:r>
              <a:rPr lang="fr-FR" b="1" dirty="0" err="1"/>
              <a:t>think</a:t>
            </a:r>
            <a:r>
              <a:rPr lang="fr-FR" b="1" dirty="0"/>
              <a:t> about </a:t>
            </a:r>
            <a:r>
              <a:rPr lang="fr-FR" b="1" dirty="0" err="1"/>
              <a:t>it</a:t>
            </a:r>
            <a:r>
              <a:rPr lang="fr-FR" b="1" dirty="0"/>
              <a:t>? Write all the information </a:t>
            </a:r>
            <a:r>
              <a:rPr lang="fr-FR" b="1" dirty="0" err="1"/>
              <a:t>you</a:t>
            </a:r>
            <a:r>
              <a:rPr lang="fr-FR" b="1" dirty="0"/>
              <a:t> can.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b="1" dirty="0">
                <a:solidFill>
                  <a:srgbClr val="FF0000"/>
                </a:solidFill>
              </a:rPr>
              <a:t>He has </a:t>
            </a:r>
            <a:r>
              <a:rPr lang="fr-FR" b="1" dirty="0" err="1">
                <a:solidFill>
                  <a:srgbClr val="FF0000"/>
                </a:solidFill>
              </a:rPr>
              <a:t>never</a:t>
            </a:r>
            <a:r>
              <a:rPr lang="fr-FR" b="1" dirty="0">
                <a:solidFill>
                  <a:srgbClr val="FF0000"/>
                </a:solidFill>
              </a:rPr>
              <a:t> been a rugby fan </a:t>
            </a:r>
            <a:r>
              <a:rPr lang="fr-FR" b="1" dirty="0" err="1">
                <a:solidFill>
                  <a:srgbClr val="FF0000"/>
                </a:solidFill>
              </a:rPr>
              <a:t>because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he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prefers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Aussie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rules</a:t>
            </a:r>
            <a:r>
              <a:rPr lang="fr-FR" b="1" dirty="0">
                <a:solidFill>
                  <a:srgbClr val="FF0000"/>
                </a:solidFill>
              </a:rPr>
              <a:t> football. He </a:t>
            </a:r>
            <a:r>
              <a:rPr lang="fr-FR" b="1" dirty="0" err="1">
                <a:solidFill>
                  <a:srgbClr val="FF0000"/>
                </a:solidFill>
              </a:rPr>
              <a:t>says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Australian</a:t>
            </a:r>
            <a:r>
              <a:rPr lang="fr-FR" b="1" dirty="0">
                <a:solidFill>
                  <a:srgbClr val="FF0000"/>
                </a:solidFill>
              </a:rPr>
              <a:t> people love cricket, golf, soccer and </a:t>
            </a:r>
            <a:r>
              <a:rPr lang="fr-FR" b="1" dirty="0" err="1">
                <a:solidFill>
                  <a:srgbClr val="FF0000"/>
                </a:solidFill>
              </a:rPr>
              <a:t>swimming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so</a:t>
            </a:r>
            <a:r>
              <a:rPr lang="fr-FR" b="1" dirty="0">
                <a:solidFill>
                  <a:srgbClr val="FF0000"/>
                </a:solidFill>
              </a:rPr>
              <a:t> rugby </a:t>
            </a:r>
            <a:r>
              <a:rPr lang="fr-FR" b="1" dirty="0" err="1">
                <a:solidFill>
                  <a:srgbClr val="FF0000"/>
                </a:solidFill>
              </a:rPr>
              <a:t>is</a:t>
            </a:r>
            <a:r>
              <a:rPr lang="fr-FR" b="1" dirty="0">
                <a:solidFill>
                  <a:srgbClr val="FF0000"/>
                </a:solidFill>
              </a:rPr>
              <a:t> not </a:t>
            </a:r>
            <a:r>
              <a:rPr lang="fr-FR" b="1" dirty="0" err="1">
                <a:solidFill>
                  <a:srgbClr val="FF0000"/>
                </a:solidFill>
              </a:rPr>
              <a:t>their</a:t>
            </a:r>
            <a:r>
              <a:rPr lang="fr-FR" b="1" dirty="0">
                <a:solidFill>
                  <a:srgbClr val="FF0000"/>
                </a:solidFill>
              </a:rPr>
              <a:t> national sport. </a:t>
            </a:r>
          </a:p>
        </p:txBody>
      </p:sp>
      <p:pic>
        <p:nvPicPr>
          <p:cNvPr id="27652" name="Image 3">
            <a:extLst>
              <a:ext uri="{FF2B5EF4-FFF2-40B4-BE49-F238E27FC236}">
                <a16:creationId xmlns:a16="http://schemas.microsoft.com/office/drawing/2014/main" id="{57846F32-1450-48F0-9712-0881D68D6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1792288"/>
            <a:ext cx="5114925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>
            <a:extLst>
              <a:ext uri="{FF2B5EF4-FFF2-40B4-BE49-F238E27FC236}">
                <a16:creationId xmlns:a16="http://schemas.microsoft.com/office/drawing/2014/main" id="{4241C18E-17F3-4B42-8D9F-393304ADB0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3450" y="1728788"/>
            <a:ext cx="7781925" cy="3392487"/>
          </a:xfrm>
        </p:spPr>
        <p:txBody>
          <a:bodyPr/>
          <a:lstStyle/>
          <a:p>
            <a:pPr eaLnBrk="1" hangingPunct="1"/>
            <a:r>
              <a:rPr lang="fr-FR" altLang="fr-FR"/>
              <a:t>Recap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1">
            <a:extLst>
              <a:ext uri="{FF2B5EF4-FFF2-40B4-BE49-F238E27FC236}">
                <a16:creationId xmlns:a16="http://schemas.microsoft.com/office/drawing/2014/main" id="{A1C09B13-60AB-426A-A4FB-0B6665EB73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 err="1"/>
              <a:t>Recap</a:t>
            </a:r>
            <a:r>
              <a:rPr lang="fr-FR" altLang="fr-FR" dirty="0"/>
              <a:t>:</a:t>
            </a:r>
          </a:p>
        </p:txBody>
      </p:sp>
      <p:sp>
        <p:nvSpPr>
          <p:cNvPr id="28675" name="Espace réservé du contenu 2">
            <a:extLst>
              <a:ext uri="{FF2B5EF4-FFF2-40B4-BE49-F238E27FC236}">
                <a16:creationId xmlns:a16="http://schemas.microsoft.com/office/drawing/2014/main" id="{B99E97FB-73E7-4278-9D6F-D9054F7DBB6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13066"/>
            <a:ext cx="10515600" cy="4252912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altLang="fr-FR" sz="2100" b="1" u="sng" dirty="0" err="1"/>
              <a:t>Stereotypes</a:t>
            </a:r>
            <a:r>
              <a:rPr lang="fr-FR" altLang="fr-FR" sz="2100" b="1" u="sng" dirty="0"/>
              <a:t> about </a:t>
            </a:r>
            <a:r>
              <a:rPr lang="fr-FR" altLang="fr-FR" sz="2100" b="1" u="sng" dirty="0" err="1"/>
              <a:t>Australia</a:t>
            </a:r>
            <a:r>
              <a:rPr lang="fr-FR" altLang="fr-FR" sz="2100" b="1" u="sng" dirty="0"/>
              <a:t>: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altLang="fr-FR" sz="2100" dirty="0"/>
              <a:t>The document </a:t>
            </a:r>
            <a:r>
              <a:rPr lang="fr-FR" altLang="fr-FR" sz="2100" dirty="0" err="1"/>
              <a:t>is</a:t>
            </a:r>
            <a:r>
              <a:rPr lang="fr-FR" altLang="fr-FR" sz="2100" dirty="0"/>
              <a:t> a radio programme </a:t>
            </a:r>
            <a:r>
              <a:rPr lang="fr-FR" altLang="fr-FR" sz="2100" dirty="0" err="1"/>
              <a:t>dealing</a:t>
            </a:r>
            <a:r>
              <a:rPr lang="fr-FR" altLang="fr-FR" sz="2100" dirty="0"/>
              <a:t> </a:t>
            </a:r>
            <a:r>
              <a:rPr lang="fr-FR" altLang="fr-FR" sz="2100" dirty="0" err="1"/>
              <a:t>with</a:t>
            </a:r>
            <a:r>
              <a:rPr lang="fr-FR" altLang="fr-FR" sz="2100" dirty="0"/>
              <a:t> </a:t>
            </a:r>
            <a:r>
              <a:rPr lang="fr-FR" altLang="fr-FR" sz="2100" dirty="0" err="1"/>
              <a:t>what</a:t>
            </a:r>
            <a:r>
              <a:rPr lang="fr-FR" altLang="fr-FR" sz="2100" dirty="0"/>
              <a:t> French people </a:t>
            </a:r>
            <a:r>
              <a:rPr lang="fr-FR" altLang="fr-FR" sz="2100" dirty="0" err="1"/>
              <a:t>think</a:t>
            </a:r>
            <a:r>
              <a:rPr lang="fr-FR" altLang="fr-FR" sz="2100" dirty="0"/>
              <a:t> about </a:t>
            </a:r>
            <a:r>
              <a:rPr lang="fr-FR" altLang="fr-FR" sz="2100" dirty="0" err="1"/>
              <a:t>Australia</a:t>
            </a:r>
            <a:r>
              <a:rPr lang="fr-FR" altLang="fr-FR" sz="2100" dirty="0"/>
              <a:t>. The </a:t>
            </a:r>
            <a:r>
              <a:rPr lang="fr-FR" altLang="fr-FR" sz="2100" dirty="0" err="1"/>
              <a:t>presenter</a:t>
            </a:r>
            <a:r>
              <a:rPr lang="fr-FR" altLang="fr-FR" sz="2100" dirty="0"/>
              <a:t> </a:t>
            </a:r>
            <a:r>
              <a:rPr lang="fr-FR" altLang="fr-FR" sz="2100" dirty="0" err="1"/>
              <a:t>is</a:t>
            </a:r>
            <a:r>
              <a:rPr lang="fr-FR" altLang="fr-FR" sz="2100" dirty="0"/>
              <a:t> </a:t>
            </a:r>
            <a:r>
              <a:rPr lang="fr-FR" altLang="fr-FR" sz="2100" dirty="0" err="1"/>
              <a:t>talking</a:t>
            </a:r>
            <a:r>
              <a:rPr lang="fr-FR" altLang="fr-FR" sz="2100" dirty="0"/>
              <a:t> about the </a:t>
            </a:r>
            <a:r>
              <a:rPr lang="fr-FR" altLang="fr-FR" sz="2100" dirty="0" err="1"/>
              <a:t>most</a:t>
            </a:r>
            <a:r>
              <a:rPr lang="fr-FR" altLang="fr-FR" sz="2100" dirty="0"/>
              <a:t> </a:t>
            </a:r>
            <a:r>
              <a:rPr lang="fr-FR" altLang="fr-FR" sz="2100" dirty="0" err="1"/>
              <a:t>widespead</a:t>
            </a:r>
            <a:r>
              <a:rPr lang="fr-FR" altLang="fr-FR" sz="2100" dirty="0"/>
              <a:t> </a:t>
            </a:r>
            <a:r>
              <a:rPr lang="fr-FR" altLang="fr-FR" sz="2100" b="1" u="sng" dirty="0" err="1">
                <a:solidFill>
                  <a:srgbClr val="00B050"/>
                </a:solidFill>
              </a:rPr>
              <a:t>stereotypes</a:t>
            </a:r>
            <a:r>
              <a:rPr lang="fr-FR" altLang="fr-FR" sz="2100" dirty="0"/>
              <a:t> about </a:t>
            </a:r>
            <a:r>
              <a:rPr lang="fr-FR" altLang="fr-FR" sz="2100" dirty="0" err="1"/>
              <a:t>Australia</a:t>
            </a:r>
            <a:r>
              <a:rPr lang="fr-FR" altLang="fr-FR" sz="2100" dirty="0"/>
              <a:t> </a:t>
            </a:r>
            <a:r>
              <a:rPr lang="fr-FR" altLang="fr-FR" sz="2100" dirty="0" err="1"/>
              <a:t>with</a:t>
            </a:r>
            <a:r>
              <a:rPr lang="fr-FR" altLang="fr-FR" sz="2100" dirty="0"/>
              <a:t> five teenagers </a:t>
            </a:r>
            <a:r>
              <a:rPr lang="fr-FR" altLang="fr-FR" sz="2100" dirty="0" err="1"/>
              <a:t>who</a:t>
            </a:r>
            <a:r>
              <a:rPr lang="fr-FR" altLang="fr-FR" sz="2100" dirty="0"/>
              <a:t> are </a:t>
            </a:r>
            <a:r>
              <a:rPr lang="fr-FR" altLang="fr-FR" sz="2100" dirty="0" err="1"/>
              <a:t>correcting</a:t>
            </a:r>
            <a:r>
              <a:rPr lang="fr-FR" altLang="fr-FR" sz="2100" dirty="0"/>
              <a:t> </a:t>
            </a:r>
            <a:r>
              <a:rPr lang="fr-FR" altLang="fr-FR" sz="2100" dirty="0" err="1"/>
              <a:t>them</a:t>
            </a:r>
            <a:r>
              <a:rPr lang="fr-FR" altLang="fr-FR" sz="2100" dirty="0"/>
              <a:t>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altLang="fr-FR" sz="2100" dirty="0"/>
              <a:t>The first </a:t>
            </a:r>
            <a:r>
              <a:rPr lang="fr-FR" altLang="fr-FR" sz="2100" b="1" u="sng" dirty="0">
                <a:solidFill>
                  <a:srgbClr val="00B050"/>
                </a:solidFill>
              </a:rPr>
              <a:t>cliché</a:t>
            </a:r>
            <a:r>
              <a:rPr lang="fr-FR" altLang="fr-FR" sz="2100" dirty="0"/>
              <a:t> </a:t>
            </a:r>
            <a:r>
              <a:rPr lang="fr-FR" altLang="fr-FR" sz="2100" dirty="0" err="1"/>
              <a:t>is</a:t>
            </a:r>
            <a:r>
              <a:rPr lang="fr-FR" altLang="fr-FR" sz="2100" dirty="0"/>
              <a:t> </a:t>
            </a:r>
            <a:r>
              <a:rPr lang="fr-FR" altLang="fr-FR" sz="2100" dirty="0" err="1"/>
              <a:t>that</a:t>
            </a:r>
            <a:r>
              <a:rPr lang="fr-FR" altLang="fr-FR" sz="2100" dirty="0"/>
              <a:t> </a:t>
            </a:r>
            <a:r>
              <a:rPr lang="fr-FR" altLang="fr-FR" sz="2100" dirty="0" err="1"/>
              <a:t>there</a:t>
            </a:r>
            <a:r>
              <a:rPr lang="fr-FR" altLang="fr-FR" sz="2100" dirty="0"/>
              <a:t> are </a:t>
            </a:r>
            <a:r>
              <a:rPr lang="fr-FR" altLang="fr-FR" sz="2100" dirty="0" err="1"/>
              <a:t>kangaroos</a:t>
            </a:r>
            <a:r>
              <a:rPr lang="fr-FR" altLang="fr-FR" sz="2100" dirty="0"/>
              <a:t> and koalas </a:t>
            </a:r>
            <a:r>
              <a:rPr lang="fr-FR" altLang="fr-FR" sz="2100" dirty="0" err="1"/>
              <a:t>everywhere</a:t>
            </a:r>
            <a:r>
              <a:rPr lang="fr-FR" altLang="fr-FR" sz="2100" dirty="0"/>
              <a:t> in </a:t>
            </a:r>
            <a:r>
              <a:rPr lang="fr-FR" altLang="fr-FR" sz="2100" dirty="0" err="1"/>
              <a:t>Australia</a:t>
            </a:r>
            <a:r>
              <a:rPr lang="fr-FR" altLang="fr-FR" sz="2100" dirty="0"/>
              <a:t>. Neil </a:t>
            </a:r>
            <a:r>
              <a:rPr lang="fr-FR" altLang="fr-FR" sz="2100" dirty="0" err="1"/>
              <a:t>says</a:t>
            </a:r>
            <a:r>
              <a:rPr lang="fr-FR" altLang="fr-FR" sz="2100" dirty="0"/>
              <a:t> </a:t>
            </a:r>
            <a:r>
              <a:rPr lang="fr-FR" altLang="fr-FR" sz="2100" dirty="0" err="1"/>
              <a:t>that</a:t>
            </a:r>
            <a:r>
              <a:rPr lang="fr-FR" altLang="fr-FR" sz="2100" dirty="0"/>
              <a:t> in Darwin </a:t>
            </a:r>
            <a:r>
              <a:rPr lang="fr-FR" altLang="fr-FR" sz="2100" dirty="0" err="1"/>
              <a:t>there</a:t>
            </a:r>
            <a:r>
              <a:rPr lang="fr-FR" altLang="fr-FR" sz="2100" dirty="0"/>
              <a:t> are no koalas but </a:t>
            </a:r>
            <a:r>
              <a:rPr lang="fr-FR" altLang="fr-FR" sz="2100" dirty="0" err="1"/>
              <a:t>there</a:t>
            </a:r>
            <a:r>
              <a:rPr lang="fr-FR" altLang="fr-FR" sz="2100" dirty="0"/>
              <a:t> are spiders, </a:t>
            </a:r>
            <a:r>
              <a:rPr lang="fr-FR" altLang="fr-FR" sz="2100" dirty="0" err="1"/>
              <a:t>snakes</a:t>
            </a:r>
            <a:r>
              <a:rPr lang="fr-FR" altLang="fr-FR" sz="2100" dirty="0"/>
              <a:t> and crocodiles. </a:t>
            </a:r>
            <a:r>
              <a:rPr lang="fr-FR" altLang="fr-FR" sz="2100" dirty="0" err="1"/>
              <a:t>Actually</a:t>
            </a:r>
            <a:r>
              <a:rPr lang="fr-FR" altLang="fr-FR" sz="2100" dirty="0"/>
              <a:t>, </a:t>
            </a:r>
            <a:r>
              <a:rPr lang="fr-FR" altLang="fr-FR" sz="2100" b="1" u="sng" dirty="0" err="1">
                <a:solidFill>
                  <a:srgbClr val="FF0000"/>
                </a:solidFill>
              </a:rPr>
              <a:t>he</a:t>
            </a:r>
            <a:r>
              <a:rPr lang="fr-FR" altLang="fr-FR" sz="2100" b="1" u="sng" dirty="0">
                <a:solidFill>
                  <a:srgbClr val="FF0000"/>
                </a:solidFill>
              </a:rPr>
              <a:t> has </a:t>
            </a:r>
            <a:r>
              <a:rPr lang="fr-FR" altLang="fr-FR" sz="2100" b="1" u="sng" dirty="0" err="1">
                <a:solidFill>
                  <a:srgbClr val="FF0000"/>
                </a:solidFill>
                <a:highlight>
                  <a:srgbClr val="FFFF00"/>
                </a:highlight>
              </a:rPr>
              <a:t>never</a:t>
            </a:r>
            <a:r>
              <a:rPr lang="fr-FR" altLang="fr-FR" sz="21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fr-FR" altLang="fr-FR" sz="2100" b="1" u="sng" dirty="0" err="1">
                <a:solidFill>
                  <a:srgbClr val="FF0000"/>
                </a:solidFill>
              </a:rPr>
              <a:t>seen</a:t>
            </a:r>
            <a:r>
              <a:rPr lang="fr-FR" altLang="fr-FR" sz="2100" b="1" u="sng" dirty="0">
                <a:solidFill>
                  <a:srgbClr val="FF0000"/>
                </a:solidFill>
              </a:rPr>
              <a:t> </a:t>
            </a:r>
            <a:r>
              <a:rPr lang="fr-FR" altLang="fr-FR" sz="2100" dirty="0"/>
              <a:t>a koala! </a:t>
            </a:r>
            <a:r>
              <a:rPr lang="fr-FR" altLang="fr-FR" sz="2100" dirty="0" err="1"/>
              <a:t>However</a:t>
            </a:r>
            <a:r>
              <a:rPr lang="fr-FR" altLang="fr-FR" sz="2100" dirty="0"/>
              <a:t>, Sean </a:t>
            </a:r>
            <a:r>
              <a:rPr lang="fr-FR" altLang="fr-FR" sz="2100" dirty="0" err="1"/>
              <a:t>says</a:t>
            </a:r>
            <a:r>
              <a:rPr lang="fr-FR" altLang="fr-FR" sz="2100" dirty="0"/>
              <a:t> </a:t>
            </a:r>
            <a:r>
              <a:rPr lang="fr-FR" altLang="fr-FR" sz="2100" dirty="0" err="1"/>
              <a:t>there</a:t>
            </a:r>
            <a:r>
              <a:rPr lang="fr-FR" altLang="fr-FR" sz="2100" dirty="0"/>
              <a:t> are </a:t>
            </a:r>
            <a:r>
              <a:rPr lang="fr-FR" altLang="fr-FR" sz="2100" dirty="0" err="1"/>
              <a:t>kangaroos</a:t>
            </a:r>
            <a:r>
              <a:rPr lang="fr-FR" altLang="fr-FR" sz="2100" dirty="0"/>
              <a:t> </a:t>
            </a:r>
            <a:r>
              <a:rPr lang="fr-FR" altLang="fr-FR" sz="2100" dirty="0" err="1"/>
              <a:t>everywhere</a:t>
            </a:r>
            <a:r>
              <a:rPr lang="fr-FR" altLang="fr-FR" sz="2100" dirty="0"/>
              <a:t> but </a:t>
            </a:r>
            <a:r>
              <a:rPr lang="fr-FR" altLang="fr-FR" sz="2100" dirty="0" err="1"/>
              <a:t>there</a:t>
            </a:r>
            <a:r>
              <a:rPr lang="fr-FR" altLang="fr-FR" sz="2100" dirty="0"/>
              <a:t> are lots of </a:t>
            </a:r>
            <a:r>
              <a:rPr lang="fr-FR" altLang="fr-FR" sz="2100" dirty="0" err="1"/>
              <a:t>different</a:t>
            </a:r>
            <a:r>
              <a:rPr lang="fr-FR" altLang="fr-FR" sz="2100" dirty="0"/>
              <a:t> </a:t>
            </a:r>
            <a:r>
              <a:rPr lang="fr-FR" altLang="fr-FR" sz="2100" b="1" u="sng" dirty="0" err="1">
                <a:solidFill>
                  <a:srgbClr val="00B050"/>
                </a:solidFill>
              </a:rPr>
              <a:t>species</a:t>
            </a:r>
            <a:r>
              <a:rPr lang="fr-FR" altLang="fr-FR" sz="2100" dirty="0"/>
              <a:t> </a:t>
            </a:r>
            <a:r>
              <a:rPr lang="fr-FR" altLang="fr-FR" sz="2100" dirty="0" err="1"/>
              <a:t>so</a:t>
            </a:r>
            <a:r>
              <a:rPr lang="fr-FR" altLang="fr-FR" sz="2100" dirty="0"/>
              <a:t> </a:t>
            </a:r>
            <a:r>
              <a:rPr lang="fr-FR" altLang="fr-FR" sz="2100" dirty="0" err="1"/>
              <a:t>they</a:t>
            </a:r>
            <a:r>
              <a:rPr lang="fr-FR" altLang="fr-FR" sz="2100" dirty="0"/>
              <a:t> are all </a:t>
            </a:r>
            <a:r>
              <a:rPr lang="fr-FR" altLang="fr-FR" sz="2100" dirty="0" err="1"/>
              <a:t>different</a:t>
            </a:r>
            <a:r>
              <a:rPr lang="fr-FR" altLang="fr-FR" sz="2100" dirty="0"/>
              <a:t>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altLang="fr-FR" sz="2100" dirty="0"/>
              <a:t>The second cliché </a:t>
            </a:r>
            <a:r>
              <a:rPr lang="fr-FR" altLang="fr-FR" sz="2100" dirty="0" err="1"/>
              <a:t>is</a:t>
            </a:r>
            <a:r>
              <a:rPr lang="fr-FR" altLang="fr-FR" sz="2100" dirty="0"/>
              <a:t> about </a:t>
            </a:r>
            <a:r>
              <a:rPr lang="fr-FR" altLang="fr-FR" sz="2100" dirty="0" err="1"/>
              <a:t>sharks</a:t>
            </a:r>
            <a:r>
              <a:rPr lang="fr-FR" altLang="fr-FR" sz="2100" dirty="0"/>
              <a:t>. French people </a:t>
            </a:r>
            <a:r>
              <a:rPr lang="fr-FR" altLang="fr-FR" sz="2100" dirty="0" err="1"/>
              <a:t>think</a:t>
            </a:r>
            <a:r>
              <a:rPr lang="fr-FR" altLang="fr-FR" sz="2100" dirty="0"/>
              <a:t> </a:t>
            </a:r>
            <a:r>
              <a:rPr lang="fr-FR" altLang="fr-FR" sz="2100" dirty="0" err="1"/>
              <a:t>it</a:t>
            </a:r>
            <a:r>
              <a:rPr lang="fr-FR" altLang="fr-FR" sz="2100" dirty="0"/>
              <a:t> </a:t>
            </a:r>
            <a:r>
              <a:rPr lang="fr-FR" altLang="fr-FR" sz="2100" dirty="0" err="1"/>
              <a:t>is</a:t>
            </a:r>
            <a:r>
              <a:rPr lang="fr-FR" altLang="fr-FR" sz="2100" dirty="0"/>
              <a:t> </a:t>
            </a:r>
            <a:r>
              <a:rPr lang="fr-FR" altLang="fr-FR" sz="2100" dirty="0" err="1"/>
              <a:t>dangerous</a:t>
            </a:r>
            <a:r>
              <a:rPr lang="fr-FR" altLang="fr-FR" sz="2100" dirty="0"/>
              <a:t> to </a:t>
            </a:r>
            <a:r>
              <a:rPr lang="fr-FR" altLang="fr-FR" sz="2100" dirty="0" err="1"/>
              <a:t>swim</a:t>
            </a:r>
            <a:r>
              <a:rPr lang="fr-FR" altLang="fr-FR" sz="2100" dirty="0"/>
              <a:t> in the </a:t>
            </a:r>
            <a:r>
              <a:rPr lang="fr-FR" altLang="fr-FR" sz="2100" dirty="0" err="1"/>
              <a:t>ocean</a:t>
            </a:r>
            <a:r>
              <a:rPr lang="fr-FR" altLang="fr-FR" sz="2100" dirty="0"/>
              <a:t> </a:t>
            </a:r>
            <a:r>
              <a:rPr lang="fr-FR" altLang="fr-FR" sz="2100" dirty="0" err="1"/>
              <a:t>because</a:t>
            </a:r>
            <a:r>
              <a:rPr lang="fr-FR" altLang="fr-FR" sz="2100" dirty="0"/>
              <a:t> of </a:t>
            </a:r>
            <a:r>
              <a:rPr lang="fr-FR" altLang="fr-FR" sz="2100" dirty="0" err="1"/>
              <a:t>them</a:t>
            </a:r>
            <a:r>
              <a:rPr lang="fr-FR" altLang="fr-FR" sz="2100" dirty="0"/>
              <a:t>. The </a:t>
            </a:r>
            <a:r>
              <a:rPr lang="fr-FR" altLang="fr-FR" sz="2100" dirty="0" err="1"/>
              <a:t>presenter</a:t>
            </a:r>
            <a:r>
              <a:rPr lang="fr-FR" altLang="fr-FR" sz="2100" dirty="0"/>
              <a:t> </a:t>
            </a:r>
            <a:r>
              <a:rPr lang="fr-FR" altLang="fr-FR" sz="2100" dirty="0" err="1"/>
              <a:t>asks</a:t>
            </a:r>
            <a:r>
              <a:rPr lang="fr-FR" altLang="fr-FR" sz="2100" dirty="0"/>
              <a:t>: </a:t>
            </a:r>
            <a:r>
              <a:rPr lang="fr-FR" altLang="fr-FR" sz="2100" b="1" u="sng" dirty="0">
                <a:solidFill>
                  <a:srgbClr val="FF0000"/>
                </a:solidFill>
              </a:rPr>
              <a:t>« Have </a:t>
            </a:r>
            <a:r>
              <a:rPr lang="fr-FR" altLang="fr-FR" sz="2100" b="1" u="sng" dirty="0" err="1">
                <a:solidFill>
                  <a:srgbClr val="FF0000"/>
                </a:solidFill>
              </a:rPr>
              <a:t>you</a:t>
            </a:r>
            <a:r>
              <a:rPr lang="fr-FR" altLang="fr-FR" sz="2100" b="1" u="sng" dirty="0">
                <a:solidFill>
                  <a:srgbClr val="FF0000"/>
                </a:solidFill>
              </a:rPr>
              <a:t> </a:t>
            </a:r>
            <a:r>
              <a:rPr lang="fr-FR" altLang="fr-FR" sz="2100" b="1" u="sng" dirty="0" err="1">
                <a:solidFill>
                  <a:srgbClr val="FF0000"/>
                </a:solidFill>
                <a:highlight>
                  <a:srgbClr val="FFFF00"/>
                </a:highlight>
              </a:rPr>
              <a:t>ever</a:t>
            </a:r>
            <a:r>
              <a:rPr lang="fr-FR" altLang="fr-FR" sz="21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fr-FR" altLang="fr-FR" sz="2100" b="1" u="sng" dirty="0" err="1">
                <a:solidFill>
                  <a:srgbClr val="FF0000"/>
                </a:solidFill>
              </a:rPr>
              <a:t>had</a:t>
            </a:r>
            <a:r>
              <a:rPr lang="fr-FR" altLang="fr-FR" sz="2100" b="1" u="sng" dirty="0">
                <a:solidFill>
                  <a:srgbClr val="FF0000"/>
                </a:solidFill>
              </a:rPr>
              <a:t> </a:t>
            </a:r>
            <a:r>
              <a:rPr lang="fr-FR" altLang="fr-FR" sz="2100" b="1" u="sng" dirty="0" err="1">
                <a:solidFill>
                  <a:srgbClr val="FF0000"/>
                </a:solidFill>
              </a:rPr>
              <a:t>any</a:t>
            </a:r>
            <a:r>
              <a:rPr lang="fr-FR" altLang="fr-FR" sz="2100" b="1" u="sng" dirty="0">
                <a:solidFill>
                  <a:srgbClr val="FF0000"/>
                </a:solidFill>
              </a:rPr>
              <a:t> </a:t>
            </a:r>
            <a:r>
              <a:rPr lang="fr-FR" altLang="fr-FR" sz="2100" b="1" u="sng" dirty="0" err="1">
                <a:solidFill>
                  <a:srgbClr val="FF0000"/>
                </a:solidFill>
              </a:rPr>
              <a:t>problems</a:t>
            </a:r>
            <a:r>
              <a:rPr lang="fr-FR" altLang="fr-FR" sz="2100" b="1" u="sng" dirty="0">
                <a:solidFill>
                  <a:srgbClr val="FF0000"/>
                </a:solidFill>
              </a:rPr>
              <a:t> </a:t>
            </a:r>
            <a:r>
              <a:rPr lang="fr-FR" altLang="fr-FR" sz="2100" b="1" u="sng" dirty="0" err="1">
                <a:solidFill>
                  <a:srgbClr val="FF0000"/>
                </a:solidFill>
              </a:rPr>
              <a:t>with</a:t>
            </a:r>
            <a:r>
              <a:rPr lang="fr-FR" altLang="fr-FR" sz="2100" b="1" u="sng" dirty="0">
                <a:solidFill>
                  <a:srgbClr val="FF0000"/>
                </a:solidFill>
              </a:rPr>
              <a:t> </a:t>
            </a:r>
            <a:r>
              <a:rPr lang="fr-FR" altLang="fr-FR" sz="2100" b="1" u="sng" dirty="0" err="1">
                <a:solidFill>
                  <a:srgbClr val="FF0000"/>
                </a:solidFill>
              </a:rPr>
              <a:t>sharks</a:t>
            </a:r>
            <a:r>
              <a:rPr lang="fr-FR" altLang="fr-FR" sz="2100" b="1" u="sng" dirty="0">
                <a:solidFill>
                  <a:srgbClr val="FF0000"/>
                </a:solidFill>
              </a:rPr>
              <a:t>? » </a:t>
            </a:r>
            <a:r>
              <a:rPr lang="fr-FR" altLang="fr-FR" sz="2100" dirty="0"/>
              <a:t>Helen </a:t>
            </a:r>
            <a:r>
              <a:rPr lang="fr-FR" altLang="fr-FR" sz="2100" dirty="0" err="1"/>
              <a:t>lives</a:t>
            </a:r>
            <a:r>
              <a:rPr lang="fr-FR" altLang="fr-FR" sz="2100" dirty="0"/>
              <a:t> in Queensland and </a:t>
            </a:r>
            <a:r>
              <a:rPr lang="fr-FR" altLang="fr-FR" sz="2100" dirty="0" err="1"/>
              <a:t>she</a:t>
            </a:r>
            <a:r>
              <a:rPr lang="fr-FR" altLang="fr-FR" sz="2100" dirty="0"/>
              <a:t> </a:t>
            </a:r>
            <a:r>
              <a:rPr lang="fr-FR" altLang="fr-FR" sz="2100" dirty="0" err="1"/>
              <a:t>goes</a:t>
            </a:r>
            <a:r>
              <a:rPr lang="fr-FR" altLang="fr-FR" sz="2100" dirty="0"/>
              <a:t> </a:t>
            </a:r>
            <a:r>
              <a:rPr lang="fr-FR" altLang="fr-FR" sz="2100" dirty="0" err="1"/>
              <a:t>surfing</a:t>
            </a:r>
            <a:r>
              <a:rPr lang="fr-FR" altLang="fr-FR" sz="2100" dirty="0"/>
              <a:t> </a:t>
            </a:r>
            <a:r>
              <a:rPr lang="fr-FR" altLang="fr-FR" sz="2100" dirty="0" err="1"/>
              <a:t>everyday</a:t>
            </a:r>
            <a:r>
              <a:rPr lang="fr-FR" altLang="fr-FR" sz="2100" dirty="0"/>
              <a:t> </a:t>
            </a:r>
            <a:r>
              <a:rPr lang="fr-FR" altLang="fr-FR" sz="2100" dirty="0" err="1"/>
              <a:t>after</a:t>
            </a:r>
            <a:r>
              <a:rPr lang="fr-FR" altLang="fr-FR" sz="2100" dirty="0"/>
              <a:t> </a:t>
            </a:r>
            <a:r>
              <a:rPr lang="fr-FR" altLang="fr-FR" sz="2100" dirty="0" err="1"/>
              <a:t>school</a:t>
            </a:r>
            <a:r>
              <a:rPr lang="fr-FR" altLang="fr-FR" sz="2100" dirty="0"/>
              <a:t>, </a:t>
            </a:r>
            <a:r>
              <a:rPr lang="fr-FR" altLang="fr-FR" sz="2100" b="1" u="sng" dirty="0" err="1">
                <a:solidFill>
                  <a:srgbClr val="FF0000"/>
                </a:solidFill>
              </a:rPr>
              <a:t>she</a:t>
            </a:r>
            <a:r>
              <a:rPr lang="fr-FR" altLang="fr-FR" sz="2100" b="1" u="sng" dirty="0">
                <a:solidFill>
                  <a:srgbClr val="FF0000"/>
                </a:solidFill>
              </a:rPr>
              <a:t> has </a:t>
            </a:r>
            <a:r>
              <a:rPr lang="fr-FR" altLang="fr-FR" sz="2100" b="1" u="sng" dirty="0" err="1">
                <a:solidFill>
                  <a:srgbClr val="FF0000"/>
                </a:solidFill>
                <a:highlight>
                  <a:srgbClr val="FFFF00"/>
                </a:highlight>
              </a:rPr>
              <a:t>never</a:t>
            </a:r>
            <a:r>
              <a:rPr lang="fr-FR" altLang="fr-FR" sz="2100" b="1" u="sng" dirty="0">
                <a:solidFill>
                  <a:srgbClr val="FF0000"/>
                </a:solidFill>
              </a:rPr>
              <a:t> </a:t>
            </a:r>
            <a:r>
              <a:rPr lang="fr-FR" altLang="fr-FR" sz="2100" b="1" u="sng" dirty="0" err="1">
                <a:solidFill>
                  <a:srgbClr val="FF0000"/>
                </a:solidFill>
              </a:rPr>
              <a:t>seen</a:t>
            </a:r>
            <a:r>
              <a:rPr lang="fr-FR" altLang="fr-FR" sz="2100" b="1" u="sng" dirty="0">
                <a:solidFill>
                  <a:srgbClr val="FF0000"/>
                </a:solidFill>
              </a:rPr>
              <a:t> a </a:t>
            </a:r>
            <a:r>
              <a:rPr lang="fr-FR" altLang="fr-FR" sz="2100" b="1" u="sng" dirty="0" err="1">
                <a:solidFill>
                  <a:srgbClr val="FF0000"/>
                </a:solidFill>
              </a:rPr>
              <a:t>shark</a:t>
            </a:r>
            <a:r>
              <a:rPr lang="fr-FR" altLang="fr-FR" sz="2100" b="1" u="sng" dirty="0">
                <a:solidFill>
                  <a:srgbClr val="FF0000"/>
                </a:solidFill>
              </a:rPr>
              <a:t>!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altLang="fr-FR" sz="2100" dirty="0"/>
              <a:t>The </a:t>
            </a:r>
            <a:r>
              <a:rPr lang="fr-FR" altLang="fr-FR" sz="2100" dirty="0" err="1"/>
              <a:t>third</a:t>
            </a:r>
            <a:r>
              <a:rPr lang="fr-FR" altLang="fr-FR" sz="2100" dirty="0"/>
              <a:t> cliché </a:t>
            </a:r>
            <a:r>
              <a:rPr lang="fr-FR" altLang="fr-FR" sz="2100" dirty="0" err="1"/>
              <a:t>is</a:t>
            </a:r>
            <a:r>
              <a:rPr lang="fr-FR" altLang="fr-FR" sz="2100" dirty="0"/>
              <a:t> </a:t>
            </a:r>
            <a:r>
              <a:rPr lang="fr-FR" altLang="fr-FR" sz="2100" dirty="0" err="1"/>
              <a:t>that</a:t>
            </a:r>
            <a:r>
              <a:rPr lang="fr-FR" altLang="fr-FR" sz="2100" dirty="0"/>
              <a:t> </a:t>
            </a:r>
            <a:r>
              <a:rPr lang="fr-FR" altLang="fr-FR" sz="2100" dirty="0" err="1"/>
              <a:t>Australian</a:t>
            </a:r>
            <a:r>
              <a:rPr lang="fr-FR" altLang="fr-FR" sz="2100" dirty="0"/>
              <a:t> are all good </a:t>
            </a:r>
            <a:r>
              <a:rPr lang="fr-FR" altLang="fr-FR" sz="2100" dirty="0" err="1"/>
              <a:t>surfers</a:t>
            </a:r>
            <a:r>
              <a:rPr lang="fr-FR" altLang="fr-FR" sz="2100" dirty="0"/>
              <a:t>. Greg </a:t>
            </a:r>
            <a:r>
              <a:rPr lang="fr-FR" altLang="fr-FR" sz="2100" dirty="0" err="1"/>
              <a:t>says</a:t>
            </a:r>
            <a:r>
              <a:rPr lang="fr-FR" altLang="fr-FR" sz="2100" dirty="0"/>
              <a:t> </a:t>
            </a:r>
            <a:r>
              <a:rPr lang="fr-FR" altLang="fr-FR" sz="2100" dirty="0" err="1"/>
              <a:t>it</a:t>
            </a:r>
            <a:r>
              <a:rPr lang="fr-FR" altLang="fr-FR" sz="2100" dirty="0"/>
              <a:t> </a:t>
            </a:r>
            <a:r>
              <a:rPr lang="fr-FR" altLang="fr-FR" sz="2100" dirty="0" err="1"/>
              <a:t>is</a:t>
            </a:r>
            <a:r>
              <a:rPr lang="fr-FR" altLang="fr-FR" sz="2100" dirty="0"/>
              <a:t> </a:t>
            </a:r>
            <a:r>
              <a:rPr lang="fr-FR" altLang="fr-FR" sz="2100" b="1" u="sng" dirty="0" err="1">
                <a:solidFill>
                  <a:srgbClr val="00B050"/>
                </a:solidFill>
              </a:rPr>
              <a:t>absolutely</a:t>
            </a:r>
            <a:r>
              <a:rPr lang="fr-FR" altLang="fr-FR" sz="2100" b="1" u="sng" dirty="0">
                <a:solidFill>
                  <a:srgbClr val="00B050"/>
                </a:solidFill>
              </a:rPr>
              <a:t> </a:t>
            </a:r>
            <a:r>
              <a:rPr lang="fr-FR" altLang="fr-FR" sz="2100" b="1" u="sng" dirty="0" err="1">
                <a:solidFill>
                  <a:srgbClr val="00B050"/>
                </a:solidFill>
              </a:rPr>
              <a:t>wrong</a:t>
            </a:r>
            <a:r>
              <a:rPr lang="fr-FR" altLang="fr-FR" sz="2100" dirty="0"/>
              <a:t>, </a:t>
            </a:r>
            <a:r>
              <a:rPr lang="fr-FR" altLang="fr-FR" sz="2100" dirty="0" err="1"/>
              <a:t>he</a:t>
            </a:r>
            <a:r>
              <a:rPr lang="fr-FR" altLang="fr-FR" sz="2100" dirty="0"/>
              <a:t> live in Alice Springs in the middle of the </a:t>
            </a:r>
            <a:r>
              <a:rPr lang="fr-FR" altLang="fr-FR" sz="2100" dirty="0" err="1"/>
              <a:t>desert</a:t>
            </a:r>
            <a:r>
              <a:rPr lang="fr-FR" altLang="fr-FR" sz="2100" dirty="0"/>
              <a:t> </a:t>
            </a:r>
            <a:r>
              <a:rPr lang="fr-FR" altLang="fr-FR" sz="2100" dirty="0" err="1"/>
              <a:t>so</a:t>
            </a:r>
            <a:r>
              <a:rPr lang="fr-FR" altLang="fr-FR" sz="2100" dirty="0"/>
              <a:t> </a:t>
            </a:r>
            <a:r>
              <a:rPr lang="fr-FR" altLang="fr-FR" sz="2100" b="1" u="sng" dirty="0" err="1">
                <a:solidFill>
                  <a:srgbClr val="FF0000"/>
                </a:solidFill>
              </a:rPr>
              <a:t>he</a:t>
            </a:r>
            <a:r>
              <a:rPr lang="fr-FR" altLang="fr-FR" sz="2100" b="1" u="sng" dirty="0">
                <a:solidFill>
                  <a:srgbClr val="FF0000"/>
                </a:solidFill>
              </a:rPr>
              <a:t> has </a:t>
            </a:r>
            <a:r>
              <a:rPr lang="fr-FR" altLang="fr-FR" sz="2100" b="1" u="sng" dirty="0" err="1">
                <a:solidFill>
                  <a:srgbClr val="FF0000"/>
                </a:solidFill>
                <a:highlight>
                  <a:srgbClr val="FFFF00"/>
                </a:highlight>
              </a:rPr>
              <a:t>never</a:t>
            </a:r>
            <a:r>
              <a:rPr lang="fr-FR" altLang="fr-FR" sz="2100" b="1" u="sng" dirty="0">
                <a:solidFill>
                  <a:srgbClr val="FF0000"/>
                </a:solidFill>
              </a:rPr>
              <a:t> </a:t>
            </a:r>
            <a:r>
              <a:rPr lang="fr-FR" altLang="fr-FR" sz="2100" b="1" u="sng" dirty="0" err="1">
                <a:solidFill>
                  <a:srgbClr val="FF0000"/>
                </a:solidFill>
              </a:rPr>
              <a:t>seen</a:t>
            </a:r>
            <a:r>
              <a:rPr lang="fr-FR" altLang="fr-FR" sz="2100" b="1" u="sng" dirty="0">
                <a:solidFill>
                  <a:srgbClr val="FF0000"/>
                </a:solidFill>
              </a:rPr>
              <a:t> </a:t>
            </a:r>
            <a:r>
              <a:rPr lang="fr-FR" altLang="fr-FR" sz="2100" dirty="0"/>
              <a:t>the </a:t>
            </a:r>
            <a:r>
              <a:rPr lang="fr-FR" altLang="fr-FR" sz="2100" dirty="0" err="1"/>
              <a:t>sea</a:t>
            </a:r>
            <a:r>
              <a:rPr lang="fr-FR" altLang="fr-FR" sz="2100" dirty="0"/>
              <a:t>!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altLang="fr-FR" sz="2100" dirty="0"/>
              <a:t>The </a:t>
            </a:r>
            <a:r>
              <a:rPr lang="fr-FR" altLang="fr-FR" sz="2100" dirty="0" err="1"/>
              <a:t>fourth</a:t>
            </a:r>
            <a:r>
              <a:rPr lang="fr-FR" altLang="fr-FR" sz="2100" dirty="0"/>
              <a:t> cliché </a:t>
            </a:r>
            <a:r>
              <a:rPr lang="fr-FR" altLang="fr-FR" sz="2100" dirty="0" err="1"/>
              <a:t>is</a:t>
            </a:r>
            <a:r>
              <a:rPr lang="fr-FR" altLang="fr-FR" sz="2100" dirty="0"/>
              <a:t> about the warm / hot </a:t>
            </a:r>
            <a:r>
              <a:rPr lang="fr-FR" altLang="fr-FR" sz="2100" dirty="0" err="1"/>
              <a:t>weather</a:t>
            </a:r>
            <a:r>
              <a:rPr lang="fr-FR" altLang="fr-FR" sz="2100" dirty="0"/>
              <a:t>. </a:t>
            </a:r>
            <a:r>
              <a:rPr lang="fr-FR" altLang="fr-FR" sz="2100" dirty="0" err="1"/>
              <a:t>Lulling</a:t>
            </a:r>
            <a:r>
              <a:rPr lang="fr-FR" altLang="fr-FR" sz="2100" dirty="0"/>
              <a:t> </a:t>
            </a:r>
            <a:r>
              <a:rPr lang="fr-FR" altLang="fr-FR" sz="2100" dirty="0" err="1"/>
              <a:t>lives</a:t>
            </a:r>
            <a:r>
              <a:rPr lang="fr-FR" altLang="fr-FR" sz="2100" dirty="0"/>
              <a:t> in Tasmania and </a:t>
            </a:r>
            <a:r>
              <a:rPr lang="fr-FR" altLang="fr-FR" sz="2100" b="1" u="sng" dirty="0" err="1">
                <a:solidFill>
                  <a:srgbClr val="FF0000"/>
                </a:solidFill>
              </a:rPr>
              <a:t>she</a:t>
            </a:r>
            <a:r>
              <a:rPr lang="fr-FR" altLang="fr-FR" sz="2100" b="1" u="sng" dirty="0">
                <a:solidFill>
                  <a:srgbClr val="FF0000"/>
                </a:solidFill>
              </a:rPr>
              <a:t> has</a:t>
            </a:r>
            <a:r>
              <a:rPr lang="fr-FR" altLang="fr-FR" sz="21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fr-FR" altLang="fr-FR" sz="2100" b="1" u="sng" dirty="0" err="1">
                <a:solidFill>
                  <a:srgbClr val="FF0000"/>
                </a:solidFill>
                <a:highlight>
                  <a:srgbClr val="FFFF00"/>
                </a:highlight>
              </a:rPr>
              <a:t>never</a:t>
            </a:r>
            <a:r>
              <a:rPr lang="fr-FR" altLang="fr-FR" sz="2100" b="1" u="sng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fr-FR" altLang="fr-FR" sz="2100" b="1" u="sng" dirty="0">
                <a:solidFill>
                  <a:srgbClr val="FF0000"/>
                </a:solidFill>
              </a:rPr>
              <a:t>been </a:t>
            </a:r>
            <a:r>
              <a:rPr lang="fr-FR" altLang="fr-FR" sz="2100" b="1" u="sng" dirty="0" err="1">
                <a:solidFill>
                  <a:srgbClr val="FF0000"/>
                </a:solidFill>
              </a:rPr>
              <a:t>swimming</a:t>
            </a:r>
            <a:r>
              <a:rPr lang="fr-FR" altLang="fr-FR" sz="2100" b="1" u="sng" dirty="0">
                <a:solidFill>
                  <a:srgbClr val="FF0000"/>
                </a:solidFill>
              </a:rPr>
              <a:t> </a:t>
            </a:r>
            <a:r>
              <a:rPr lang="fr-FR" altLang="fr-FR" sz="2100" dirty="0"/>
              <a:t>in </a:t>
            </a:r>
            <a:r>
              <a:rPr lang="fr-FR" altLang="fr-FR" sz="2100" dirty="0" err="1"/>
              <a:t>winter</a:t>
            </a:r>
            <a:r>
              <a:rPr lang="fr-FR" altLang="fr-FR" sz="2100" dirty="0"/>
              <a:t> </a:t>
            </a:r>
            <a:r>
              <a:rPr lang="fr-FR" altLang="fr-FR" sz="2100" dirty="0" err="1"/>
              <a:t>because</a:t>
            </a:r>
            <a:r>
              <a:rPr lang="fr-FR" altLang="fr-FR" sz="2100" dirty="0"/>
              <a:t> </a:t>
            </a:r>
            <a:r>
              <a:rPr lang="fr-FR" altLang="fr-FR" sz="2100" dirty="0" err="1"/>
              <a:t>it</a:t>
            </a:r>
            <a:r>
              <a:rPr lang="fr-FR" altLang="fr-FR" sz="2100" dirty="0"/>
              <a:t> </a:t>
            </a:r>
            <a:r>
              <a:rPr lang="fr-FR" altLang="fr-FR" sz="2100" dirty="0" err="1"/>
              <a:t>is</a:t>
            </a:r>
            <a:r>
              <a:rPr lang="fr-FR" altLang="fr-FR" sz="2100" dirty="0"/>
              <a:t> </a:t>
            </a:r>
            <a:r>
              <a:rPr lang="fr-FR" altLang="fr-FR" sz="2100" dirty="0" err="1"/>
              <a:t>too</a:t>
            </a:r>
            <a:r>
              <a:rPr lang="fr-FR" altLang="fr-FR" sz="2100" dirty="0"/>
              <a:t> cold.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altLang="fr-FR" sz="2100" dirty="0" err="1"/>
              <a:t>Finally</a:t>
            </a:r>
            <a:r>
              <a:rPr lang="fr-FR" altLang="fr-FR" sz="2100" dirty="0"/>
              <a:t>, the last cliché </a:t>
            </a:r>
            <a:r>
              <a:rPr lang="fr-FR" altLang="fr-FR" sz="2100" dirty="0" err="1"/>
              <a:t>is</a:t>
            </a:r>
            <a:r>
              <a:rPr lang="fr-FR" altLang="fr-FR" sz="2100" dirty="0"/>
              <a:t> about Rugby </a:t>
            </a:r>
            <a:r>
              <a:rPr lang="fr-FR" altLang="fr-FR" sz="2100" dirty="0" err="1"/>
              <a:t>being</a:t>
            </a:r>
            <a:r>
              <a:rPr lang="fr-FR" altLang="fr-FR" sz="2100" dirty="0"/>
              <a:t> the national sport in </a:t>
            </a:r>
            <a:r>
              <a:rPr lang="fr-FR" altLang="fr-FR" sz="2100" dirty="0" err="1"/>
              <a:t>Australia</a:t>
            </a:r>
            <a:r>
              <a:rPr lang="fr-FR" altLang="fr-FR" sz="2100" dirty="0"/>
              <a:t>. The boy </a:t>
            </a:r>
            <a:r>
              <a:rPr lang="fr-FR" altLang="fr-FR" sz="2100" dirty="0" err="1"/>
              <a:t>says</a:t>
            </a:r>
            <a:r>
              <a:rPr lang="fr-FR" altLang="fr-FR" sz="2100" dirty="0"/>
              <a:t> </a:t>
            </a:r>
            <a:r>
              <a:rPr lang="fr-FR" altLang="fr-FR" sz="2100" b="1" u="sng" dirty="0" err="1">
                <a:solidFill>
                  <a:srgbClr val="FF0000"/>
                </a:solidFill>
              </a:rPr>
              <a:t>he</a:t>
            </a:r>
            <a:r>
              <a:rPr lang="fr-FR" altLang="fr-FR" sz="2100" b="1" u="sng" dirty="0">
                <a:solidFill>
                  <a:srgbClr val="FF0000"/>
                </a:solidFill>
              </a:rPr>
              <a:t> has </a:t>
            </a:r>
            <a:r>
              <a:rPr lang="fr-FR" altLang="fr-FR" sz="2100" b="1" u="sng" dirty="0" err="1">
                <a:solidFill>
                  <a:srgbClr val="FF0000"/>
                </a:solidFill>
                <a:highlight>
                  <a:srgbClr val="FFFF00"/>
                </a:highlight>
              </a:rPr>
              <a:t>never</a:t>
            </a:r>
            <a:r>
              <a:rPr lang="fr-FR" altLang="fr-FR" sz="2100" b="1" u="sng" dirty="0">
                <a:solidFill>
                  <a:srgbClr val="FF0000"/>
                </a:solidFill>
              </a:rPr>
              <a:t> been </a:t>
            </a:r>
            <a:r>
              <a:rPr lang="fr-FR" altLang="fr-FR" sz="2100" dirty="0"/>
              <a:t>a rugby fan. </a:t>
            </a:r>
            <a:r>
              <a:rPr lang="fr-FR" altLang="fr-FR" sz="2100" dirty="0" err="1"/>
              <a:t>Actually</a:t>
            </a:r>
            <a:r>
              <a:rPr lang="fr-FR" altLang="fr-FR" sz="2100" dirty="0"/>
              <a:t>, </a:t>
            </a:r>
            <a:r>
              <a:rPr lang="fr-FR" altLang="fr-FR" sz="2100" dirty="0" err="1"/>
              <a:t>Australian</a:t>
            </a:r>
            <a:r>
              <a:rPr lang="fr-FR" altLang="fr-FR" sz="2100" dirty="0"/>
              <a:t> people love soccer, </a:t>
            </a:r>
            <a:r>
              <a:rPr lang="fr-FR" altLang="fr-FR" sz="2100" b="1" u="sng" dirty="0" err="1">
                <a:solidFill>
                  <a:srgbClr val="00B050"/>
                </a:solidFill>
              </a:rPr>
              <a:t>Aussie</a:t>
            </a:r>
            <a:r>
              <a:rPr lang="fr-FR" altLang="fr-FR" sz="2100" b="1" u="sng" dirty="0">
                <a:solidFill>
                  <a:srgbClr val="00B050"/>
                </a:solidFill>
              </a:rPr>
              <a:t> </a:t>
            </a:r>
            <a:r>
              <a:rPr lang="fr-FR" altLang="fr-FR" sz="2100" b="1" u="sng" dirty="0" err="1">
                <a:solidFill>
                  <a:srgbClr val="00B050"/>
                </a:solidFill>
              </a:rPr>
              <a:t>rules</a:t>
            </a:r>
            <a:r>
              <a:rPr lang="fr-FR" altLang="fr-FR" sz="2100" b="1" u="sng" dirty="0">
                <a:solidFill>
                  <a:srgbClr val="00B050"/>
                </a:solidFill>
              </a:rPr>
              <a:t> football</a:t>
            </a:r>
            <a:r>
              <a:rPr lang="fr-FR" altLang="fr-FR" sz="2100" dirty="0"/>
              <a:t>, golf and </a:t>
            </a:r>
            <a:r>
              <a:rPr lang="fr-FR" altLang="fr-FR" sz="2100" dirty="0" err="1"/>
              <a:t>swimming</a:t>
            </a:r>
            <a:r>
              <a:rPr lang="fr-FR" altLang="fr-FR" sz="2100" dirty="0"/>
              <a:t> </a:t>
            </a:r>
            <a:r>
              <a:rPr lang="fr-FR" altLang="fr-FR" sz="2100" dirty="0" err="1"/>
              <a:t>too</a:t>
            </a:r>
            <a:r>
              <a:rPr lang="fr-FR" altLang="fr-FR" sz="2100" dirty="0"/>
              <a:t>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>
            <a:extLst>
              <a:ext uri="{FF2B5EF4-FFF2-40B4-BE49-F238E27FC236}">
                <a16:creationId xmlns:a16="http://schemas.microsoft.com/office/drawing/2014/main" id="{70FCEA91-DD8C-4E0C-9680-98AA667F7C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3450" y="1728788"/>
            <a:ext cx="7781925" cy="3392487"/>
          </a:xfrm>
        </p:spPr>
        <p:txBody>
          <a:bodyPr/>
          <a:lstStyle/>
          <a:p>
            <a:pPr eaLnBrk="1" hangingPunct="1"/>
            <a:r>
              <a:rPr lang="fr-FR" altLang="fr-FR"/>
              <a:t>Grammar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>
            <a:extLst>
              <a:ext uri="{FF2B5EF4-FFF2-40B4-BE49-F238E27FC236}">
                <a16:creationId xmlns:a16="http://schemas.microsoft.com/office/drawing/2014/main" id="{2EAC8D2A-F8D9-47B4-8C66-CB3CB2B65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3450" y="1728788"/>
            <a:ext cx="7781925" cy="3392487"/>
          </a:xfrm>
        </p:spPr>
        <p:txBody>
          <a:bodyPr/>
          <a:lstStyle/>
          <a:p>
            <a:pPr eaLnBrk="1" hangingPunct="1"/>
            <a:r>
              <a:rPr lang="fr-FR" altLang="fr-FR"/>
              <a:t>Check your knowledge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>
            <a:extLst>
              <a:ext uri="{FF2B5EF4-FFF2-40B4-BE49-F238E27FC236}">
                <a16:creationId xmlns:a16="http://schemas.microsoft.com/office/drawing/2014/main" id="{41DE30E2-AFCF-4EE2-9821-BA40C07BF1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Le present perfect avec ever et never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CD9CEA-6CA5-43C1-94EC-B8F110823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9722"/>
            <a:ext cx="10515600" cy="4251960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dirty="0"/>
              <a:t>Observez les phrases: soulignez le groupe verbal en rouge et entourez les adverbes </a:t>
            </a:r>
            <a:r>
              <a:rPr lang="fr-FR" dirty="0" err="1"/>
              <a:t>ever</a:t>
            </a:r>
            <a:r>
              <a:rPr lang="fr-FR" dirty="0"/>
              <a:t> et </a:t>
            </a:r>
            <a:r>
              <a:rPr lang="fr-FR" dirty="0" err="1"/>
              <a:t>never</a:t>
            </a:r>
            <a:r>
              <a:rPr lang="fr-FR" dirty="0"/>
              <a:t>. 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dirty="0"/>
              <a:t>Has she ever seen a shark?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dirty="0"/>
              <a:t>I have seen kangaroos.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en-US" dirty="0"/>
              <a:t>You have never been to the sea because you live in Alice Springs.</a:t>
            </a:r>
            <a:endParaRPr lang="fr-FR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/>
              <a:t> </a:t>
            </a:r>
            <a:endParaRPr lang="fr-FR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dirty="0"/>
              <a:t>Observez attentivement le groupe verbal. Comment se forme le </a:t>
            </a:r>
            <a:r>
              <a:rPr lang="fr-FR" dirty="0" err="1"/>
              <a:t>present</a:t>
            </a:r>
            <a:r>
              <a:rPr lang="fr-FR" dirty="0"/>
              <a:t> </a:t>
            </a:r>
            <a:r>
              <a:rPr lang="fr-FR" dirty="0" err="1"/>
              <a:t>perfect</a:t>
            </a:r>
            <a:r>
              <a:rPr lang="fr-FR" dirty="0"/>
              <a:t> ?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dirty="0"/>
              <a:t>Tu remarques que l’auxiliaire est </a:t>
            </a:r>
            <a:r>
              <a:rPr lang="fr-FR" b="1" u="sng" dirty="0">
                <a:solidFill>
                  <a:srgbClr val="FF0000"/>
                </a:solidFill>
              </a:rPr>
              <a:t>HAVE / HAS </a:t>
            </a:r>
            <a:r>
              <a:rPr lang="fr-FR" dirty="0"/>
              <a:t>et qu’il est conjugué au </a:t>
            </a:r>
            <a:r>
              <a:rPr lang="fr-FR" b="1" u="sng" dirty="0">
                <a:solidFill>
                  <a:srgbClr val="FF0000"/>
                </a:solidFill>
              </a:rPr>
              <a:t>PRESENT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dirty="0"/>
              <a:t>Les verbes, eux, sont au </a:t>
            </a:r>
            <a:r>
              <a:rPr lang="fr-FR" b="1" u="sng" dirty="0">
                <a:solidFill>
                  <a:srgbClr val="FF0000"/>
                </a:solidFill>
              </a:rPr>
              <a:t>PARTICIPE PASSE </a:t>
            </a:r>
            <a:r>
              <a:rPr lang="fr-FR" dirty="0"/>
              <a:t>du verbe.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fr-FR" dirty="0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81372FD2-C421-4409-83A4-F45DB1B528DA}"/>
              </a:ext>
            </a:extLst>
          </p:cNvPr>
          <p:cNvCxnSpPr/>
          <p:nvPr/>
        </p:nvCxnSpPr>
        <p:spPr>
          <a:xfrm>
            <a:off x="1446963" y="2893925"/>
            <a:ext cx="1376624" cy="0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8AA5C86-1F5A-4A1B-9FF0-8888CCDF606F}"/>
              </a:ext>
            </a:extLst>
          </p:cNvPr>
          <p:cNvCxnSpPr>
            <a:cxnSpLocks/>
          </p:cNvCxnSpPr>
          <p:nvPr/>
        </p:nvCxnSpPr>
        <p:spPr>
          <a:xfrm>
            <a:off x="1446963" y="3420626"/>
            <a:ext cx="854110" cy="0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A11A7985-7E8F-4139-8796-E90887DDD9F9}"/>
              </a:ext>
            </a:extLst>
          </p:cNvPr>
          <p:cNvCxnSpPr>
            <a:cxnSpLocks/>
          </p:cNvCxnSpPr>
          <p:nvPr/>
        </p:nvCxnSpPr>
        <p:spPr>
          <a:xfrm>
            <a:off x="1446963" y="3912158"/>
            <a:ext cx="1577591" cy="0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574D7498-F5C5-4D2F-97AD-55E109E6ECC9}"/>
              </a:ext>
            </a:extLst>
          </p:cNvPr>
          <p:cNvSpPr/>
          <p:nvPr/>
        </p:nvSpPr>
        <p:spPr>
          <a:xfrm>
            <a:off x="2029767" y="2522136"/>
            <a:ext cx="422031" cy="406954"/>
          </a:xfrm>
          <a:prstGeom prst="ellipse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F36B313-52FF-465B-B163-0360E87837C6}"/>
              </a:ext>
            </a:extLst>
          </p:cNvPr>
          <p:cNvSpPr/>
          <p:nvPr/>
        </p:nvSpPr>
        <p:spPr>
          <a:xfrm>
            <a:off x="2135275" y="3619816"/>
            <a:ext cx="547635" cy="406954"/>
          </a:xfrm>
          <a:prstGeom prst="ellipse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881803-3CF6-4A9E-A9D5-94D6BD87EE48}"/>
              </a:ext>
            </a:extLst>
          </p:cNvPr>
          <p:cNvSpPr/>
          <p:nvPr/>
        </p:nvSpPr>
        <p:spPr>
          <a:xfrm>
            <a:off x="3396344" y="5084466"/>
            <a:ext cx="1024931" cy="411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439B13-6476-49AB-A869-866163EF39F2}"/>
              </a:ext>
            </a:extLst>
          </p:cNvPr>
          <p:cNvSpPr/>
          <p:nvPr/>
        </p:nvSpPr>
        <p:spPr>
          <a:xfrm>
            <a:off x="6241702" y="5206721"/>
            <a:ext cx="1024931" cy="411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9846AE-8D64-4ECB-AD4C-4593741937BC}"/>
              </a:ext>
            </a:extLst>
          </p:cNvPr>
          <p:cNvSpPr/>
          <p:nvPr/>
        </p:nvSpPr>
        <p:spPr>
          <a:xfrm>
            <a:off x="2753248" y="5751891"/>
            <a:ext cx="1366575" cy="411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0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D1EF4DC-F783-4294-9D0C-F257EA610C92}"/>
              </a:ext>
            </a:extLst>
          </p:cNvPr>
          <p:cNvSpPr txBox="1"/>
          <p:nvPr/>
        </p:nvSpPr>
        <p:spPr>
          <a:xfrm>
            <a:off x="590309" y="590309"/>
            <a:ext cx="10891777" cy="52937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b="1" u="sng" dirty="0"/>
              <a:t>ATTENTION :</a:t>
            </a:r>
            <a:r>
              <a:rPr lang="fr-FR" sz="3200" dirty="0"/>
              <a:t> formation du participe passé :</a:t>
            </a:r>
          </a:p>
          <a:p>
            <a:pPr>
              <a:defRPr/>
            </a:pPr>
            <a:r>
              <a:rPr lang="fr-FR" sz="3200" dirty="0"/>
              <a:t>Les verbes réguliers = </a:t>
            </a:r>
            <a:r>
              <a:rPr lang="fr-FR" sz="3200" b="1" dirty="0">
                <a:solidFill>
                  <a:srgbClr val="FF0000"/>
                </a:solidFill>
              </a:rPr>
              <a:t>ON AJOUTE ED A LA FIN DE LA BASE VERBALE</a:t>
            </a:r>
          </a:p>
          <a:p>
            <a:pPr>
              <a:defRPr/>
            </a:pPr>
            <a:r>
              <a:rPr lang="en-US" sz="3200" dirty="0"/>
              <a:t>Ex : He has </a:t>
            </a:r>
            <a:r>
              <a:rPr lang="en-US" sz="3200" b="1" u="sng" dirty="0"/>
              <a:t>PLAYED</a:t>
            </a:r>
            <a:r>
              <a:rPr lang="en-US" sz="3200" b="1" dirty="0"/>
              <a:t> </a:t>
            </a:r>
            <a:r>
              <a:rPr lang="en-US" sz="3200" dirty="0"/>
              <a:t>Aussie rules football.</a:t>
            </a:r>
            <a:r>
              <a:rPr lang="en-US" sz="3200" b="1" u="sng" dirty="0"/>
              <a:t> </a:t>
            </a:r>
            <a:endParaRPr lang="fr-FR" sz="3200" dirty="0"/>
          </a:p>
          <a:p>
            <a:pPr>
              <a:defRPr/>
            </a:pPr>
            <a:r>
              <a:rPr lang="fr-FR" sz="3200" dirty="0"/>
              <a:t>Les verbes irréguliers = </a:t>
            </a:r>
            <a:r>
              <a:rPr lang="fr-FR" sz="3200" b="1" dirty="0">
                <a:solidFill>
                  <a:srgbClr val="FF0000"/>
                </a:solidFill>
              </a:rPr>
              <a:t>ON UTILISE LA 3</a:t>
            </a:r>
            <a:r>
              <a:rPr lang="fr-FR" sz="3200" b="1" baseline="30000" dirty="0">
                <a:solidFill>
                  <a:srgbClr val="FF0000"/>
                </a:solidFill>
              </a:rPr>
              <a:t>E</a:t>
            </a:r>
            <a:r>
              <a:rPr lang="fr-FR" sz="3200" b="1" dirty="0">
                <a:solidFill>
                  <a:srgbClr val="FF0000"/>
                </a:solidFill>
              </a:rPr>
              <a:t> COLONNE DE LA FICHE DES VERBES IRREGULIERS</a:t>
            </a:r>
            <a:r>
              <a:rPr lang="fr-FR" sz="3200" dirty="0"/>
              <a:t>.</a:t>
            </a:r>
          </a:p>
          <a:p>
            <a:pPr>
              <a:defRPr/>
            </a:pPr>
            <a:r>
              <a:rPr lang="en-US" sz="3200" dirty="0"/>
              <a:t>Ex : He has </a:t>
            </a:r>
            <a:r>
              <a:rPr lang="en-US" sz="3200" b="1" u="sng" dirty="0"/>
              <a:t>been</a:t>
            </a:r>
            <a:r>
              <a:rPr lang="en-US" sz="3200" dirty="0"/>
              <a:t> surfing .</a:t>
            </a:r>
            <a:endParaRPr lang="fr-FR" sz="3200" dirty="0"/>
          </a:p>
          <a:p>
            <a:pPr>
              <a:defRPr/>
            </a:pPr>
            <a:r>
              <a:rPr lang="en-US" sz="3200" dirty="0"/>
              <a:t> </a:t>
            </a:r>
            <a:endParaRPr lang="fr-FR" sz="3200" dirty="0"/>
          </a:p>
          <a:p>
            <a:pPr>
              <a:defRPr/>
            </a:pPr>
            <a:r>
              <a:rPr lang="fr-FR" sz="3200" dirty="0"/>
              <a:t>A quoi sert cette forme verbale dans ces phrases ? Coche la bonne case. </a:t>
            </a:r>
          </a:p>
          <a:p>
            <a:pPr>
              <a:defRPr/>
            </a:pPr>
            <a:r>
              <a:rPr 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□ </a:t>
            </a:r>
            <a:r>
              <a:rPr lang="fr-FR" sz="3200" dirty="0"/>
              <a:t>A parler d’un moment précis du passé.</a:t>
            </a:r>
          </a:p>
          <a:p>
            <a:pPr>
              <a:defRPr/>
            </a:pPr>
            <a:r>
              <a:rPr 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□ </a:t>
            </a:r>
            <a:r>
              <a:rPr lang="fr-FR" sz="3200" dirty="0"/>
              <a:t>A parler du présent.</a:t>
            </a:r>
          </a:p>
          <a:p>
            <a:pPr>
              <a:defRPr/>
            </a:pPr>
            <a:r>
              <a:rPr 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□ </a:t>
            </a:r>
            <a:r>
              <a:rPr lang="fr-FR" sz="3200" dirty="0"/>
              <a:t>A parler d’une expérience, d’un bilan d’expériences. </a:t>
            </a:r>
          </a:p>
          <a:p>
            <a:pPr>
              <a:defRPr/>
            </a:pPr>
            <a:r>
              <a:rPr lang="fr-FR" dirty="0"/>
              <a:t>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D2B8DA-C64A-4629-A603-B920CBAFF011}"/>
              </a:ext>
            </a:extLst>
          </p:cNvPr>
          <p:cNvSpPr/>
          <p:nvPr/>
        </p:nvSpPr>
        <p:spPr>
          <a:xfrm>
            <a:off x="2783393" y="1139697"/>
            <a:ext cx="4652387" cy="411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092F0A-A69E-42A3-A9C6-E3312C8758FA}"/>
              </a:ext>
            </a:extLst>
          </p:cNvPr>
          <p:cNvSpPr/>
          <p:nvPr/>
        </p:nvSpPr>
        <p:spPr>
          <a:xfrm>
            <a:off x="2935793" y="2101067"/>
            <a:ext cx="6389077" cy="4119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D08B0CC-D15A-45D6-BF2C-08FD36154D07}"/>
              </a:ext>
            </a:extLst>
          </p:cNvPr>
          <p:cNvSpPr txBox="1"/>
          <p:nvPr/>
        </p:nvSpPr>
        <p:spPr>
          <a:xfrm>
            <a:off x="690623" y="2151727"/>
            <a:ext cx="10810754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3200" dirty="0"/>
              <a:t>Lis les exemples a et c et coche l’option correcte.</a:t>
            </a:r>
          </a:p>
          <a:p>
            <a:pPr>
              <a:defRPr/>
            </a:pPr>
            <a:r>
              <a:rPr lang="fr-FR" sz="3200" b="1" dirty="0" err="1"/>
              <a:t>Ever</a:t>
            </a:r>
            <a:r>
              <a:rPr lang="fr-FR" sz="3200" dirty="0"/>
              <a:t> est toujours employé dans une phrase □ interrogative □ affirmative</a:t>
            </a:r>
          </a:p>
          <a:p>
            <a:pPr>
              <a:defRPr/>
            </a:pPr>
            <a:r>
              <a:rPr lang="fr-FR" sz="3200" dirty="0"/>
              <a:t>	Et il est employé pour demander à l’interlocuteur de faire un bilan de ses expériences.</a:t>
            </a:r>
          </a:p>
          <a:p>
            <a:pPr>
              <a:defRPr/>
            </a:pPr>
            <a:r>
              <a:rPr lang="fr-FR" sz="3200" dirty="0"/>
              <a:t> </a:t>
            </a:r>
          </a:p>
          <a:p>
            <a:pPr>
              <a:defRPr/>
            </a:pPr>
            <a:r>
              <a:rPr lang="fr-FR" sz="3200" b="1" dirty="0"/>
              <a:t>Never</a:t>
            </a:r>
            <a:r>
              <a:rPr lang="fr-FR" sz="3200" dirty="0"/>
              <a:t> se traduit par □ déjà □ jamais □ juste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888EDEA9-8C9E-496A-95F4-3B2DC9EAF814}"/>
              </a:ext>
            </a:extLst>
          </p:cNvPr>
          <p:cNvGraphicFramePr>
            <a:graphicFrameLocks noGrp="1"/>
          </p:cNvGraphicFramePr>
          <p:nvPr/>
        </p:nvGraphicFramePr>
        <p:xfrm>
          <a:off x="1394106" y="1601219"/>
          <a:ext cx="9403788" cy="3655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4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4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4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2223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Forme affirmative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Forme négative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Forme interrogative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223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I have </a:t>
                      </a:r>
                      <a:r>
                        <a:rPr lang="fr-FR" sz="2400" b="1" dirty="0" err="1"/>
                        <a:t>seen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I </a:t>
                      </a:r>
                      <a:r>
                        <a:rPr lang="fr-FR" sz="2400" b="1" dirty="0" err="1"/>
                        <a:t>haven’t</a:t>
                      </a:r>
                      <a:r>
                        <a:rPr lang="fr-FR" sz="2400" b="1" dirty="0"/>
                        <a:t> </a:t>
                      </a:r>
                      <a:r>
                        <a:rPr lang="fr-FR" sz="2400" b="1" dirty="0" err="1"/>
                        <a:t>seen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Have I </a:t>
                      </a:r>
                      <a:r>
                        <a:rPr lang="fr-FR" sz="2400" b="1" dirty="0" err="1"/>
                        <a:t>seen</a:t>
                      </a:r>
                      <a:r>
                        <a:rPr lang="fr-FR" sz="2400" b="1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23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You have </a:t>
                      </a:r>
                      <a:r>
                        <a:rPr lang="fr-FR" sz="2400" b="1" dirty="0" err="1"/>
                        <a:t>seen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You </a:t>
                      </a:r>
                      <a:r>
                        <a:rPr lang="fr-FR" sz="2400" b="1" dirty="0" err="1"/>
                        <a:t>haven’t</a:t>
                      </a:r>
                      <a:r>
                        <a:rPr lang="fr-FR" sz="2400" b="1" dirty="0"/>
                        <a:t> </a:t>
                      </a:r>
                      <a:r>
                        <a:rPr lang="fr-FR" sz="2400" b="1" dirty="0" err="1"/>
                        <a:t>seen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Have </a:t>
                      </a:r>
                      <a:r>
                        <a:rPr lang="fr-FR" sz="2400" b="1" dirty="0" err="1"/>
                        <a:t>you</a:t>
                      </a:r>
                      <a:r>
                        <a:rPr lang="fr-FR" sz="2400" b="1" dirty="0"/>
                        <a:t> </a:t>
                      </a:r>
                      <a:r>
                        <a:rPr lang="fr-FR" sz="2400" b="1" dirty="0" err="1"/>
                        <a:t>seen</a:t>
                      </a:r>
                      <a:r>
                        <a:rPr lang="fr-FR" sz="2400" b="1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223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err="1"/>
                        <a:t>She</a:t>
                      </a:r>
                      <a:r>
                        <a:rPr lang="fr-FR" sz="2400" b="1" dirty="0"/>
                        <a:t> </a:t>
                      </a:r>
                      <a:r>
                        <a:rPr lang="fr-FR" sz="2400" b="1" dirty="0">
                          <a:highlight>
                            <a:srgbClr val="FFFF00"/>
                          </a:highlight>
                        </a:rPr>
                        <a:t>has</a:t>
                      </a:r>
                      <a:r>
                        <a:rPr lang="fr-FR" sz="2400" b="1" dirty="0"/>
                        <a:t> </a:t>
                      </a:r>
                      <a:r>
                        <a:rPr lang="fr-FR" sz="2400" b="1" dirty="0" err="1"/>
                        <a:t>seen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err="1"/>
                        <a:t>She</a:t>
                      </a:r>
                      <a:r>
                        <a:rPr lang="fr-FR" sz="2400" b="1" dirty="0"/>
                        <a:t> </a:t>
                      </a:r>
                      <a:r>
                        <a:rPr lang="fr-FR" sz="2400" b="1" dirty="0" err="1">
                          <a:highlight>
                            <a:srgbClr val="FFFF00"/>
                          </a:highlight>
                        </a:rPr>
                        <a:t>hasn’t</a:t>
                      </a:r>
                      <a:r>
                        <a:rPr lang="fr-FR" sz="2400" b="1" dirty="0"/>
                        <a:t> </a:t>
                      </a:r>
                      <a:r>
                        <a:rPr lang="fr-FR" sz="2400" b="1" dirty="0" err="1"/>
                        <a:t>seen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>
                          <a:highlight>
                            <a:srgbClr val="FFFF00"/>
                          </a:highlight>
                        </a:rPr>
                        <a:t>Has</a:t>
                      </a:r>
                      <a:r>
                        <a:rPr lang="fr-FR" sz="2400" b="1" dirty="0"/>
                        <a:t> </a:t>
                      </a:r>
                      <a:r>
                        <a:rPr lang="fr-FR" sz="2400" b="1" dirty="0" err="1"/>
                        <a:t>she</a:t>
                      </a:r>
                      <a:r>
                        <a:rPr lang="fr-FR" sz="2400" b="1" dirty="0"/>
                        <a:t> </a:t>
                      </a:r>
                      <a:r>
                        <a:rPr lang="fr-FR" sz="2400" b="1" dirty="0" err="1"/>
                        <a:t>seen</a:t>
                      </a:r>
                      <a:r>
                        <a:rPr lang="fr-FR" sz="2400" b="1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223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err="1"/>
                        <a:t>We</a:t>
                      </a:r>
                      <a:r>
                        <a:rPr lang="fr-FR" sz="2400" b="1" dirty="0"/>
                        <a:t> have </a:t>
                      </a:r>
                      <a:r>
                        <a:rPr lang="fr-FR" sz="2400" b="1" dirty="0" err="1"/>
                        <a:t>seen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err="1"/>
                        <a:t>We</a:t>
                      </a:r>
                      <a:r>
                        <a:rPr lang="fr-FR" sz="2400" b="1" dirty="0"/>
                        <a:t> </a:t>
                      </a:r>
                      <a:r>
                        <a:rPr lang="fr-FR" sz="2400" b="1" dirty="0" err="1"/>
                        <a:t>haven’t</a:t>
                      </a:r>
                      <a:r>
                        <a:rPr lang="fr-FR" sz="2400" b="1" dirty="0"/>
                        <a:t> </a:t>
                      </a:r>
                      <a:r>
                        <a:rPr lang="fr-FR" sz="2400" b="1" dirty="0" err="1"/>
                        <a:t>seen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Have </a:t>
                      </a:r>
                      <a:r>
                        <a:rPr lang="fr-FR" sz="2400" b="1" dirty="0" err="1"/>
                        <a:t>we</a:t>
                      </a:r>
                      <a:r>
                        <a:rPr lang="fr-FR" sz="2400" b="1" dirty="0"/>
                        <a:t> </a:t>
                      </a:r>
                      <a:r>
                        <a:rPr lang="fr-FR" sz="2400" b="1" dirty="0" err="1"/>
                        <a:t>seen</a:t>
                      </a:r>
                      <a:r>
                        <a:rPr lang="fr-FR" sz="2400" b="1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223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You have </a:t>
                      </a:r>
                      <a:r>
                        <a:rPr lang="fr-FR" sz="2400" b="1" dirty="0" err="1"/>
                        <a:t>seen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You </a:t>
                      </a:r>
                      <a:r>
                        <a:rPr lang="fr-FR" sz="2400" b="1" dirty="0" err="1"/>
                        <a:t>haven’t</a:t>
                      </a:r>
                      <a:r>
                        <a:rPr lang="fr-FR" sz="2400" b="1" dirty="0"/>
                        <a:t> </a:t>
                      </a:r>
                      <a:r>
                        <a:rPr lang="fr-FR" sz="2400" b="1" dirty="0" err="1"/>
                        <a:t>seen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Have </a:t>
                      </a:r>
                      <a:r>
                        <a:rPr lang="fr-FR" sz="2400" b="1" dirty="0" err="1"/>
                        <a:t>you</a:t>
                      </a:r>
                      <a:r>
                        <a:rPr lang="fr-FR" sz="2400" b="1" dirty="0"/>
                        <a:t> </a:t>
                      </a:r>
                      <a:r>
                        <a:rPr lang="fr-FR" sz="2400" b="1" dirty="0" err="1"/>
                        <a:t>seen</a:t>
                      </a:r>
                      <a:r>
                        <a:rPr lang="fr-FR" sz="2400" b="1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223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err="1"/>
                        <a:t>They</a:t>
                      </a:r>
                      <a:r>
                        <a:rPr lang="fr-FR" sz="2400" b="1" dirty="0"/>
                        <a:t> have </a:t>
                      </a:r>
                      <a:r>
                        <a:rPr lang="fr-FR" sz="2400" b="1" dirty="0" err="1"/>
                        <a:t>seen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err="1"/>
                        <a:t>They</a:t>
                      </a:r>
                      <a:r>
                        <a:rPr lang="fr-FR" sz="2400" b="1" dirty="0"/>
                        <a:t> </a:t>
                      </a:r>
                      <a:r>
                        <a:rPr lang="fr-FR" sz="2400" b="1" dirty="0" err="1"/>
                        <a:t>haven’t</a:t>
                      </a:r>
                      <a:r>
                        <a:rPr lang="fr-FR" sz="2400" b="1" dirty="0"/>
                        <a:t> </a:t>
                      </a:r>
                      <a:r>
                        <a:rPr lang="fr-FR" sz="2400" b="1" dirty="0" err="1"/>
                        <a:t>seen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/>
                        <a:t>Have </a:t>
                      </a:r>
                      <a:r>
                        <a:rPr lang="fr-FR" sz="2400" b="1" dirty="0" err="1"/>
                        <a:t>they</a:t>
                      </a:r>
                      <a:r>
                        <a:rPr lang="fr-FR" sz="2400" b="1" dirty="0"/>
                        <a:t> </a:t>
                      </a:r>
                      <a:r>
                        <a:rPr lang="fr-FR" sz="2400" b="1" dirty="0" err="1"/>
                        <a:t>seen</a:t>
                      </a:r>
                      <a:r>
                        <a:rPr lang="fr-FR" sz="2400" b="1" dirty="0"/>
                        <a:t>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>
            <a:extLst>
              <a:ext uri="{FF2B5EF4-FFF2-40B4-BE49-F238E27FC236}">
                <a16:creationId xmlns:a16="http://schemas.microsoft.com/office/drawing/2014/main" id="{0D123854-0D43-4AA6-98E5-9AE1592848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3450" y="1728788"/>
            <a:ext cx="7781925" cy="3392487"/>
          </a:xfrm>
        </p:spPr>
        <p:txBody>
          <a:bodyPr/>
          <a:lstStyle/>
          <a:p>
            <a:pPr eaLnBrk="1" hangingPunct="1"/>
            <a:r>
              <a:rPr lang="fr-FR" altLang="fr-FR"/>
              <a:t>Phonology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1">
            <a:extLst>
              <a:ext uri="{FF2B5EF4-FFF2-40B4-BE49-F238E27FC236}">
                <a16:creationId xmlns:a16="http://schemas.microsoft.com/office/drawing/2014/main" id="{F6E7A7A2-F463-4A6A-B27F-D59B73B94A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Phonology: l’intonation des phrases.</a:t>
            </a:r>
          </a:p>
        </p:txBody>
      </p:sp>
      <p:sp>
        <p:nvSpPr>
          <p:cNvPr id="37891" name="Espace réservé du contenu 2">
            <a:extLst>
              <a:ext uri="{FF2B5EF4-FFF2-40B4-BE49-F238E27FC236}">
                <a16:creationId xmlns:a16="http://schemas.microsoft.com/office/drawing/2014/main" id="{A47759F6-F1C2-4400-8070-F113444AA8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928813"/>
            <a:ext cx="10515600" cy="4252912"/>
          </a:xfrm>
        </p:spPr>
        <p:txBody>
          <a:bodyPr/>
          <a:lstStyle/>
          <a:p>
            <a:r>
              <a:rPr lang="fr-FR" altLang="fr-FR" dirty="0"/>
              <a:t>Complete the document on </a:t>
            </a:r>
            <a:r>
              <a:rPr lang="fr-FR" altLang="fr-FR" dirty="0" err="1"/>
              <a:t>your</a:t>
            </a:r>
            <a:r>
              <a:rPr lang="fr-FR" altLang="fr-FR" dirty="0"/>
              <a:t> </a:t>
            </a:r>
            <a:r>
              <a:rPr lang="fr-FR" altLang="fr-FR" dirty="0" err="1"/>
              <a:t>worksheet</a:t>
            </a:r>
            <a:r>
              <a:rPr lang="fr-FR" altLang="fr-FR" dirty="0"/>
              <a:t> : </a:t>
            </a:r>
          </a:p>
        </p:txBody>
      </p:sp>
      <p:pic>
        <p:nvPicPr>
          <p:cNvPr id="37892" name="Image 3">
            <a:extLst>
              <a:ext uri="{FF2B5EF4-FFF2-40B4-BE49-F238E27FC236}">
                <a16:creationId xmlns:a16="http://schemas.microsoft.com/office/drawing/2014/main" id="{C4113982-83BF-4C81-BE5B-0FBE89581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20938"/>
            <a:ext cx="8726488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honology 1.mp3">
            <a:hlinkClick r:id="" action="ppaction://media"/>
            <a:extLst>
              <a:ext uri="{FF2B5EF4-FFF2-40B4-BE49-F238E27FC236}">
                <a16:creationId xmlns:a16="http://schemas.microsoft.com/office/drawing/2014/main" id="{475458C3-90AD-46CF-A313-C7807986ECC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325" y="24209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honology 2.mp3">
            <a:hlinkClick r:id="" action="ppaction://media"/>
            <a:extLst>
              <a:ext uri="{FF2B5EF4-FFF2-40B4-BE49-F238E27FC236}">
                <a16:creationId xmlns:a16="http://schemas.microsoft.com/office/drawing/2014/main" id="{37011B23-76E9-4229-9AD0-67EECE560849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325" y="55022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>
            <a:extLst>
              <a:ext uri="{FF2B5EF4-FFF2-40B4-BE49-F238E27FC236}">
                <a16:creationId xmlns:a16="http://schemas.microsoft.com/office/drawing/2014/main" id="{CE169423-C168-496D-A1E6-E384897885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Phonology: check your answers.</a:t>
            </a:r>
          </a:p>
        </p:txBody>
      </p:sp>
      <p:pic>
        <p:nvPicPr>
          <p:cNvPr id="38915" name="Espace réservé du contenu 6">
            <a:extLst>
              <a:ext uri="{FF2B5EF4-FFF2-40B4-BE49-F238E27FC236}">
                <a16:creationId xmlns:a16="http://schemas.microsoft.com/office/drawing/2014/main" id="{05B091C4-A76D-403E-AAF2-B8C5C12EE3B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16050" y="1941513"/>
            <a:ext cx="9359900" cy="4551362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>
            <a:extLst>
              <a:ext uri="{FF2B5EF4-FFF2-40B4-BE49-F238E27FC236}">
                <a16:creationId xmlns:a16="http://schemas.microsoft.com/office/drawing/2014/main" id="{41E93EB2-0F2E-4C88-926E-6F5EAA2445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3450" y="1728788"/>
            <a:ext cx="7781925" cy="3392487"/>
          </a:xfrm>
        </p:spPr>
        <p:txBody>
          <a:bodyPr/>
          <a:lstStyle/>
          <a:p>
            <a:pPr eaLnBrk="1" hangingPunct="1"/>
            <a:r>
              <a:rPr lang="fr-FR" altLang="fr-FR"/>
              <a:t>Transfert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790822-1A6B-455C-91A5-306BE9646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Pair work: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DB2491-8AA9-464C-B851-9D7E223BB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4869264" cy="4251960"/>
          </a:xfrm>
        </p:spPr>
        <p:txBody>
          <a:bodyPr/>
          <a:lstStyle/>
          <a:p>
            <a:pPr marL="0" indent="0">
              <a:buNone/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18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Work in pairs on the quiz below. </a:t>
            </a:r>
          </a:p>
          <a:p>
            <a:pPr marL="0" indent="0" algn="ctr">
              <a:buNone/>
            </a:pPr>
            <a:endParaRPr lang="fr-FR" sz="1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STEP 1: Ask your partner the questions and tick his/ her answers on the document.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STEP 2: Change roles.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STEP 3: Tell the class about your partner.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8B03CE4-CA4C-40CA-BD54-9ED0F5C7BA5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069" y="182562"/>
            <a:ext cx="5600439" cy="6492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8177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>
            <a:extLst>
              <a:ext uri="{FF2B5EF4-FFF2-40B4-BE49-F238E27FC236}">
                <a16:creationId xmlns:a16="http://schemas.microsoft.com/office/drawing/2014/main" id="{950BF901-8B37-4C84-AF89-02097D344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Homework: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71F3A0-08C7-4BCC-AC05-9D4682B3F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8813"/>
            <a:ext cx="10515600" cy="4564062"/>
          </a:xfrm>
        </p:spPr>
        <p:txBody>
          <a:bodyPr/>
          <a:lstStyle/>
          <a:p>
            <a:pPr>
              <a:defRPr/>
            </a:pPr>
            <a:r>
              <a:rPr lang="fr-FR" dirty="0"/>
              <a:t>Apprendre le </a:t>
            </a:r>
            <a:r>
              <a:rPr lang="fr-FR" dirty="0" err="1"/>
              <a:t>recap</a:t>
            </a:r>
            <a:r>
              <a:rPr lang="fr-FR" dirty="0"/>
              <a:t>. </a:t>
            </a:r>
          </a:p>
          <a:p>
            <a:pPr>
              <a:defRPr/>
            </a:pPr>
            <a:r>
              <a:rPr lang="fr-FR" dirty="0"/>
              <a:t>Savoir construire le </a:t>
            </a:r>
            <a:r>
              <a:rPr lang="fr-FR" dirty="0" err="1"/>
              <a:t>present</a:t>
            </a:r>
            <a:r>
              <a:rPr lang="fr-FR" dirty="0"/>
              <a:t> </a:t>
            </a:r>
            <a:r>
              <a:rPr lang="fr-FR" dirty="0" err="1"/>
              <a:t>perfect</a:t>
            </a:r>
            <a:r>
              <a:rPr lang="fr-FR" dirty="0"/>
              <a:t> et placer les adverbes </a:t>
            </a:r>
            <a:r>
              <a:rPr lang="fr-FR" dirty="0" err="1"/>
              <a:t>ever</a:t>
            </a:r>
            <a:r>
              <a:rPr lang="fr-FR" dirty="0"/>
              <a:t> / </a:t>
            </a:r>
            <a:r>
              <a:rPr lang="fr-FR" dirty="0" err="1"/>
              <a:t>never</a:t>
            </a:r>
            <a:r>
              <a:rPr lang="fr-FR" dirty="0"/>
              <a:t> correctement. </a:t>
            </a:r>
          </a:p>
          <a:p>
            <a:pPr>
              <a:defRPr/>
            </a:pPr>
            <a:r>
              <a:rPr lang="fr-FR" dirty="0"/>
              <a:t>Faire le travail personnel sur le </a:t>
            </a:r>
            <a:r>
              <a:rPr lang="fr-FR" dirty="0" err="1"/>
              <a:t>genially</a:t>
            </a:r>
            <a:r>
              <a:rPr lang="fr-FR" dirty="0"/>
              <a:t> dont le lien figure sur la </a:t>
            </a:r>
            <a:r>
              <a:rPr lang="fr-FR" dirty="0" err="1"/>
              <a:t>worksheet</a:t>
            </a:r>
            <a:r>
              <a:rPr lang="fr-FR" dirty="0"/>
              <a:t> + les exercices distribués.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>
            <a:extLst>
              <a:ext uri="{FF2B5EF4-FFF2-40B4-BE49-F238E27FC236}">
                <a16:creationId xmlns:a16="http://schemas.microsoft.com/office/drawing/2014/main" id="{BA99ED31-605E-46AD-8516-73AA83AFF0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Let’s see what you remember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C6B111-AF5E-434C-A4A5-F88E84792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8813"/>
            <a:ext cx="10515600" cy="1789077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dirty="0" err="1"/>
              <a:t>See</a:t>
            </a:r>
            <a:r>
              <a:rPr lang="fr-FR" sz="3600" dirty="0"/>
              <a:t> if </a:t>
            </a:r>
            <a:r>
              <a:rPr lang="fr-FR" sz="3600" dirty="0" err="1"/>
              <a:t>you</a:t>
            </a:r>
            <a:r>
              <a:rPr lang="fr-FR" sz="3600" dirty="0"/>
              <a:t> </a:t>
            </a:r>
            <a:r>
              <a:rPr lang="fr-FR" sz="3600" dirty="0" err="1"/>
              <a:t>remember</a:t>
            </a:r>
            <a:r>
              <a:rPr lang="fr-FR" sz="3600" dirty="0"/>
              <a:t> the </a:t>
            </a:r>
            <a:r>
              <a:rPr lang="fr-FR" sz="3600" dirty="0" err="1"/>
              <a:t>vocabulary</a:t>
            </a:r>
            <a:r>
              <a:rPr lang="fr-FR" sz="3600" dirty="0"/>
              <a:t> of </a:t>
            </a:r>
            <a:r>
              <a:rPr lang="fr-FR" sz="3600" dirty="0" err="1"/>
              <a:t>your</a:t>
            </a:r>
            <a:r>
              <a:rPr lang="fr-FR" sz="3600" dirty="0"/>
              <a:t> </a:t>
            </a:r>
            <a:r>
              <a:rPr lang="fr-FR" sz="3600" dirty="0" err="1"/>
              <a:t>lesson</a:t>
            </a:r>
            <a:r>
              <a:rPr lang="fr-FR" sz="3600" dirty="0"/>
              <a:t>. Do the </a:t>
            </a:r>
            <a:r>
              <a:rPr lang="fr-FR" sz="3600" dirty="0" err="1"/>
              <a:t>following</a:t>
            </a:r>
            <a:r>
              <a:rPr lang="fr-FR" sz="3600" dirty="0"/>
              <a:t> </a:t>
            </a:r>
            <a:r>
              <a:rPr lang="fr-FR" sz="3600" dirty="0" err="1"/>
              <a:t>activity</a:t>
            </a:r>
            <a:r>
              <a:rPr lang="fr-FR" sz="3600" dirty="0"/>
              <a:t>: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3600" dirty="0">
                <a:hlinkClick r:id="rId2"/>
              </a:rPr>
              <a:t>https://learningapps.org/watch?v=p7ujrupva20</a:t>
            </a:r>
            <a:r>
              <a:rPr lang="fr-FR" sz="3600" dirty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sz="36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FDED926-C898-4066-B2B4-FC2326C85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10000" y="3429000"/>
            <a:ext cx="4572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>
            <a:extLst>
              <a:ext uri="{FF2B5EF4-FFF2-40B4-BE49-F238E27FC236}">
                <a16:creationId xmlns:a16="http://schemas.microsoft.com/office/drawing/2014/main" id="{1E530063-A9E1-4D00-8B10-DDF62417C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Practise: </a:t>
            </a:r>
          </a:p>
        </p:txBody>
      </p:sp>
      <p:pic>
        <p:nvPicPr>
          <p:cNvPr id="40963" name="Espace réservé du contenu 3">
            <a:extLst>
              <a:ext uri="{FF2B5EF4-FFF2-40B4-BE49-F238E27FC236}">
                <a16:creationId xmlns:a16="http://schemas.microsoft.com/office/drawing/2014/main" id="{C85C6AA3-50F1-487E-BBD7-11ABA394A8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0612" y="1987602"/>
            <a:ext cx="4930775" cy="4141787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>
            <a:extLst>
              <a:ext uri="{FF2B5EF4-FFF2-40B4-BE49-F238E27FC236}">
                <a16:creationId xmlns:a16="http://schemas.microsoft.com/office/drawing/2014/main" id="{4DF6B216-E1D6-4DFD-AF58-59A99828AD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Check your answers</a:t>
            </a:r>
          </a:p>
        </p:txBody>
      </p:sp>
      <p:pic>
        <p:nvPicPr>
          <p:cNvPr id="41987" name="Espace réservé du contenu 3">
            <a:extLst>
              <a:ext uri="{FF2B5EF4-FFF2-40B4-BE49-F238E27FC236}">
                <a16:creationId xmlns:a16="http://schemas.microsoft.com/office/drawing/2014/main" id="{840A7BDC-14BA-4959-AC8A-51C2EDF6BA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063750"/>
            <a:ext cx="4575175" cy="3843338"/>
          </a:xfr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EFBF06D-95B2-42E9-9321-C61E76AFCBB1}"/>
              </a:ext>
            </a:extLst>
          </p:cNvPr>
          <p:cNvSpPr txBox="1"/>
          <p:nvPr/>
        </p:nvSpPr>
        <p:spPr>
          <a:xfrm>
            <a:off x="5764213" y="2216150"/>
            <a:ext cx="6111875" cy="354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fr-FR" sz="2800" dirty="0"/>
              <a:t>a. </a:t>
            </a:r>
            <a:r>
              <a:rPr lang="fr-FR" sz="2800" dirty="0" err="1"/>
              <a:t>She</a:t>
            </a:r>
            <a:r>
              <a:rPr lang="fr-FR" sz="2800" dirty="0"/>
              <a:t> </a:t>
            </a:r>
            <a:r>
              <a:rPr lang="fr-FR" sz="2800" b="1" u="sng" dirty="0">
                <a:solidFill>
                  <a:srgbClr val="FF0000"/>
                </a:solidFill>
              </a:rPr>
              <a:t>has </a:t>
            </a:r>
            <a:r>
              <a:rPr lang="fr-FR" sz="2800" b="1" u="sng" dirty="0" err="1">
                <a:solidFill>
                  <a:srgbClr val="FF0000"/>
                </a:solidFill>
              </a:rPr>
              <a:t>visited</a:t>
            </a:r>
            <a:r>
              <a:rPr lang="fr-FR" sz="2800" b="1" u="sng" dirty="0">
                <a:solidFill>
                  <a:srgbClr val="FF0000"/>
                </a:solidFill>
              </a:rPr>
              <a:t> </a:t>
            </a:r>
            <a:r>
              <a:rPr lang="fr-FR" sz="2800" dirty="0" err="1"/>
              <a:t>Australia</a:t>
            </a:r>
            <a:r>
              <a:rPr lang="fr-FR" sz="2800" dirty="0"/>
              <a:t> </a:t>
            </a:r>
            <a:r>
              <a:rPr lang="fr-FR" sz="2800" dirty="0" err="1"/>
              <a:t>twice</a:t>
            </a:r>
            <a:r>
              <a:rPr lang="fr-FR" sz="2800" dirty="0"/>
              <a:t>.</a:t>
            </a:r>
          </a:p>
          <a:p>
            <a:pPr>
              <a:defRPr/>
            </a:pPr>
            <a:r>
              <a:rPr lang="fr-FR" sz="2800" dirty="0"/>
              <a:t>b. </a:t>
            </a:r>
            <a:r>
              <a:rPr lang="fr-FR" sz="2800" dirty="0" err="1"/>
              <a:t>They</a:t>
            </a:r>
            <a:r>
              <a:rPr lang="fr-FR" sz="2800" dirty="0"/>
              <a:t> </a:t>
            </a:r>
            <a:r>
              <a:rPr lang="fr-FR" sz="2800" b="1" u="sng" dirty="0">
                <a:solidFill>
                  <a:srgbClr val="FF0000"/>
                </a:solidFill>
              </a:rPr>
              <a:t>have gone </a:t>
            </a:r>
            <a:r>
              <a:rPr lang="fr-FR" sz="2800" dirty="0"/>
              <a:t>to London. </a:t>
            </a:r>
          </a:p>
          <a:p>
            <a:pPr>
              <a:defRPr/>
            </a:pPr>
            <a:r>
              <a:rPr lang="fr-FR" sz="2800" dirty="0"/>
              <a:t>c. </a:t>
            </a:r>
            <a:r>
              <a:rPr lang="fr-FR" sz="2800" dirty="0" err="1"/>
              <a:t>My</a:t>
            </a:r>
            <a:r>
              <a:rPr lang="fr-FR" sz="2800" dirty="0"/>
              <a:t> </a:t>
            </a:r>
            <a:r>
              <a:rPr lang="fr-FR" sz="2800" dirty="0" err="1"/>
              <a:t>brother</a:t>
            </a:r>
            <a:r>
              <a:rPr lang="fr-FR" sz="2800" dirty="0"/>
              <a:t> </a:t>
            </a:r>
            <a:r>
              <a:rPr lang="fr-FR" sz="2800" b="1" u="sng" dirty="0" err="1">
                <a:solidFill>
                  <a:srgbClr val="FF0000"/>
                </a:solidFill>
              </a:rPr>
              <a:t>hasn’t</a:t>
            </a:r>
            <a:r>
              <a:rPr lang="fr-FR" sz="2800" b="1" u="sng" dirty="0">
                <a:solidFill>
                  <a:srgbClr val="FF0000"/>
                </a:solidFill>
              </a:rPr>
              <a:t> </a:t>
            </a:r>
            <a:r>
              <a:rPr lang="fr-FR" sz="2800" b="1" u="sng" dirty="0" err="1">
                <a:solidFill>
                  <a:srgbClr val="FF0000"/>
                </a:solidFill>
              </a:rPr>
              <a:t>used</a:t>
            </a:r>
            <a:r>
              <a:rPr lang="fr-FR" sz="2800" b="1" u="sng" dirty="0">
                <a:solidFill>
                  <a:srgbClr val="FF0000"/>
                </a:solidFill>
              </a:rPr>
              <a:t> </a:t>
            </a:r>
            <a:r>
              <a:rPr lang="fr-FR" sz="2800" dirty="0" err="1"/>
              <a:t>your</a:t>
            </a:r>
            <a:r>
              <a:rPr lang="fr-FR" sz="2800" dirty="0"/>
              <a:t> computer. </a:t>
            </a:r>
          </a:p>
          <a:p>
            <a:pPr>
              <a:defRPr/>
            </a:pPr>
            <a:r>
              <a:rPr lang="fr-FR" sz="2800" dirty="0"/>
              <a:t>d. Jayden </a:t>
            </a:r>
            <a:r>
              <a:rPr lang="fr-FR" sz="2800" b="1" u="sng" dirty="0">
                <a:solidFill>
                  <a:srgbClr val="FF0000"/>
                </a:solidFill>
              </a:rPr>
              <a:t>has </a:t>
            </a:r>
            <a:r>
              <a:rPr lang="fr-FR" sz="2800" b="1" u="sng" dirty="0" err="1">
                <a:solidFill>
                  <a:srgbClr val="FF0000"/>
                </a:solidFill>
              </a:rPr>
              <a:t>taken</a:t>
            </a:r>
            <a:r>
              <a:rPr lang="fr-FR" sz="2800" b="1" u="sng" dirty="0">
                <a:solidFill>
                  <a:srgbClr val="FF0000"/>
                </a:solidFill>
              </a:rPr>
              <a:t> part </a:t>
            </a:r>
            <a:r>
              <a:rPr lang="fr-FR" sz="2800" dirty="0"/>
              <a:t>in the </a:t>
            </a:r>
            <a:r>
              <a:rPr lang="fr-FR" sz="2800" dirty="0" err="1"/>
              <a:t>museum</a:t>
            </a:r>
            <a:r>
              <a:rPr lang="fr-FR" sz="2800" dirty="0"/>
              <a:t> </a:t>
            </a:r>
            <a:r>
              <a:rPr lang="fr-FR" sz="2800" dirty="0" err="1"/>
              <a:t>visit</a:t>
            </a:r>
            <a:r>
              <a:rPr lang="fr-FR" sz="2800" dirty="0"/>
              <a:t>. </a:t>
            </a:r>
          </a:p>
          <a:p>
            <a:pPr>
              <a:defRPr/>
            </a:pPr>
            <a:endParaRPr lang="fr-FR" sz="2800" dirty="0"/>
          </a:p>
          <a:p>
            <a:pPr>
              <a:defRPr/>
            </a:pPr>
            <a:r>
              <a:rPr lang="fr-FR" sz="2800" dirty="0"/>
              <a:t>2. a. Have </a:t>
            </a:r>
            <a:r>
              <a:rPr lang="fr-FR" sz="2800" dirty="0" err="1"/>
              <a:t>you</a:t>
            </a:r>
            <a:r>
              <a:rPr lang="fr-FR" sz="2800" dirty="0"/>
              <a:t> </a:t>
            </a:r>
            <a:r>
              <a:rPr lang="fr-FR" sz="2800" dirty="0" err="1"/>
              <a:t>ever</a:t>
            </a:r>
            <a:r>
              <a:rPr lang="fr-FR" sz="2800" dirty="0"/>
              <a:t> </a:t>
            </a:r>
            <a:r>
              <a:rPr lang="fr-FR" sz="2800" dirty="0" err="1"/>
              <a:t>eaten</a:t>
            </a:r>
            <a:r>
              <a:rPr lang="fr-FR" sz="2800" dirty="0"/>
              <a:t> </a:t>
            </a:r>
            <a:r>
              <a:rPr lang="fr-FR" sz="2800" dirty="0" err="1"/>
              <a:t>exotic</a:t>
            </a:r>
            <a:r>
              <a:rPr lang="fr-FR" sz="2800" dirty="0"/>
              <a:t> fruit? </a:t>
            </a:r>
          </a:p>
          <a:p>
            <a:pPr>
              <a:defRPr/>
            </a:pPr>
            <a:r>
              <a:rPr lang="fr-FR" sz="2800" dirty="0"/>
              <a:t>b. I have been to a music festival. </a:t>
            </a:r>
          </a:p>
          <a:p>
            <a:pPr>
              <a:defRPr/>
            </a:pPr>
            <a:r>
              <a:rPr lang="fr-FR" sz="2800" dirty="0"/>
              <a:t>c. Has </a:t>
            </a:r>
            <a:r>
              <a:rPr lang="fr-FR" sz="2800" dirty="0" err="1"/>
              <a:t>your</a:t>
            </a:r>
            <a:r>
              <a:rPr lang="fr-FR" sz="2800" dirty="0"/>
              <a:t> </a:t>
            </a:r>
            <a:r>
              <a:rPr lang="fr-FR" sz="2800" dirty="0" err="1"/>
              <a:t>aunt</a:t>
            </a:r>
            <a:r>
              <a:rPr lang="fr-FR" sz="2800" dirty="0"/>
              <a:t> </a:t>
            </a:r>
            <a:r>
              <a:rPr lang="fr-FR" sz="2800" dirty="0" err="1"/>
              <a:t>ever</a:t>
            </a:r>
            <a:r>
              <a:rPr lang="fr-FR" sz="2800" dirty="0"/>
              <a:t> </a:t>
            </a:r>
            <a:r>
              <a:rPr lang="fr-FR" sz="2800" dirty="0" err="1"/>
              <a:t>visited</a:t>
            </a:r>
            <a:r>
              <a:rPr lang="fr-FR" sz="2800" dirty="0"/>
              <a:t> Sydney?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5227DA-4F1D-4C86-BD6A-D2F2F24B9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450" y="1728788"/>
            <a:ext cx="7781925" cy="33924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Oral </a:t>
            </a:r>
            <a:r>
              <a:rPr lang="fr-FR" dirty="0" err="1"/>
              <a:t>comprehension</a:t>
            </a:r>
            <a:r>
              <a:rPr lang="fr-FR" dirty="0"/>
              <a:t> </a:t>
            </a:r>
            <a:r>
              <a:rPr lang="fr-FR" dirty="0" err="1"/>
              <a:t>activity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>
            <a:extLst>
              <a:ext uri="{FF2B5EF4-FFF2-40B4-BE49-F238E27FC236}">
                <a16:creationId xmlns:a16="http://schemas.microsoft.com/office/drawing/2014/main" id="{7DD0618E-C975-4D9C-BB62-158B3E7B96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/>
              <a:t>React! What can you see? </a:t>
            </a:r>
          </a:p>
        </p:txBody>
      </p:sp>
      <p:pic>
        <p:nvPicPr>
          <p:cNvPr id="14339" name="Espace réservé du contenu 2">
            <a:extLst>
              <a:ext uri="{FF2B5EF4-FFF2-40B4-BE49-F238E27FC236}">
                <a16:creationId xmlns:a16="http://schemas.microsoft.com/office/drawing/2014/main" id="{BF7FD66B-50CC-4035-AF8C-190724CDE0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125" y="1416050"/>
            <a:ext cx="5476875" cy="5246688"/>
          </a:xfr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52BD540-4A26-4E32-B38F-66D226F88AB4}"/>
              </a:ext>
            </a:extLst>
          </p:cNvPr>
          <p:cNvSpPr txBox="1"/>
          <p:nvPr/>
        </p:nvSpPr>
        <p:spPr>
          <a:xfrm>
            <a:off x="6330950" y="2200275"/>
            <a:ext cx="5022850" cy="26776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2800" dirty="0" err="1"/>
              <a:t>What</a:t>
            </a:r>
            <a:r>
              <a:rPr lang="fr-FR" sz="2800" dirty="0"/>
              <a:t> type of document </a:t>
            </a:r>
            <a:r>
              <a:rPr lang="fr-FR" sz="2800" dirty="0" err="1"/>
              <a:t>is</a:t>
            </a:r>
            <a:r>
              <a:rPr lang="fr-FR" sz="2800" dirty="0"/>
              <a:t> </a:t>
            </a:r>
            <a:r>
              <a:rPr lang="fr-FR" sz="2800" dirty="0" err="1"/>
              <a:t>it</a:t>
            </a:r>
            <a:r>
              <a:rPr lang="fr-FR" sz="2800" dirty="0"/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2800" dirty="0" err="1"/>
              <a:t>What</a:t>
            </a:r>
            <a:r>
              <a:rPr lang="fr-FR" sz="2800" dirty="0"/>
              <a:t> </a:t>
            </a:r>
            <a:r>
              <a:rPr lang="fr-FR" sz="2800" dirty="0" err="1"/>
              <a:t>is</a:t>
            </a:r>
            <a:r>
              <a:rPr lang="fr-FR" sz="2800" dirty="0"/>
              <a:t> the </a:t>
            </a:r>
            <a:r>
              <a:rPr lang="fr-FR" sz="2800" dirty="0" err="1"/>
              <a:t>subject</a:t>
            </a:r>
            <a:r>
              <a:rPr lang="fr-FR" sz="2800" dirty="0"/>
              <a:t> of the document?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2800" dirty="0" err="1"/>
              <a:t>Describe</a:t>
            </a:r>
            <a:r>
              <a:rPr lang="fr-FR" sz="2800" dirty="0"/>
              <a:t> </a:t>
            </a:r>
            <a:r>
              <a:rPr lang="fr-FR" sz="2800" dirty="0" err="1"/>
              <a:t>it</a:t>
            </a:r>
            <a:r>
              <a:rPr lang="fr-FR" sz="2800" dirty="0"/>
              <a:t>. </a:t>
            </a:r>
            <a:r>
              <a:rPr lang="fr-FR" sz="2800" dirty="0" err="1"/>
              <a:t>What</a:t>
            </a:r>
            <a:r>
              <a:rPr lang="fr-FR" sz="2800" dirty="0"/>
              <a:t> can </a:t>
            </a:r>
            <a:r>
              <a:rPr lang="fr-FR" sz="2800" dirty="0" err="1"/>
              <a:t>you</a:t>
            </a:r>
            <a:r>
              <a:rPr lang="fr-FR" sz="2800" dirty="0"/>
              <a:t> </a:t>
            </a:r>
            <a:r>
              <a:rPr lang="fr-FR" sz="2800" dirty="0" err="1"/>
              <a:t>see</a:t>
            </a:r>
            <a:r>
              <a:rPr lang="fr-FR" sz="2800" dirty="0"/>
              <a:t> in </a:t>
            </a:r>
            <a:r>
              <a:rPr lang="fr-FR" sz="2800" dirty="0" err="1"/>
              <a:t>it</a:t>
            </a:r>
            <a:r>
              <a:rPr lang="fr-FR" sz="2800" dirty="0"/>
              <a:t>?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2800" dirty="0" err="1"/>
              <a:t>Now</a:t>
            </a:r>
            <a:r>
              <a:rPr lang="fr-FR" sz="2800" dirty="0"/>
              <a:t> </a:t>
            </a:r>
            <a:r>
              <a:rPr lang="fr-FR" sz="2800" dirty="0" err="1"/>
              <a:t>concentrate</a:t>
            </a:r>
            <a:r>
              <a:rPr lang="fr-FR" sz="2800" dirty="0"/>
              <a:t> on the sentences: are </a:t>
            </a:r>
            <a:r>
              <a:rPr lang="fr-FR" sz="2800" dirty="0" err="1"/>
              <a:t>they</a:t>
            </a:r>
            <a:r>
              <a:rPr lang="fr-FR" sz="2800" dirty="0"/>
              <a:t> right or </a:t>
            </a:r>
            <a:r>
              <a:rPr lang="fr-FR" sz="2800" dirty="0" err="1"/>
              <a:t>wrong</a:t>
            </a:r>
            <a:r>
              <a:rPr lang="fr-FR" sz="2800" dirty="0"/>
              <a:t>? </a:t>
            </a:r>
            <a:r>
              <a:rPr lang="fr-FR" sz="2800" dirty="0" err="1"/>
              <a:t>What</a:t>
            </a:r>
            <a:r>
              <a:rPr lang="fr-FR" sz="2800" dirty="0"/>
              <a:t> </a:t>
            </a:r>
            <a:r>
              <a:rPr lang="fr-FR" sz="2800" dirty="0" err="1"/>
              <a:t>is</a:t>
            </a:r>
            <a:r>
              <a:rPr lang="fr-FR" sz="2800" dirty="0"/>
              <a:t> </a:t>
            </a:r>
            <a:r>
              <a:rPr lang="fr-FR" sz="2800" dirty="0" err="1"/>
              <a:t>your</a:t>
            </a:r>
            <a:r>
              <a:rPr lang="fr-FR" sz="2800" dirty="0"/>
              <a:t> opinion?</a:t>
            </a:r>
          </a:p>
          <a:p>
            <a:pPr>
              <a:defRPr/>
            </a:pPr>
            <a:endParaRPr lang="fr-FR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>
            <a:extLst>
              <a:ext uri="{FF2B5EF4-FFF2-40B4-BE49-F238E27FC236}">
                <a16:creationId xmlns:a16="http://schemas.microsoft.com/office/drawing/2014/main" id="{3C072AA1-2CBC-4C46-B00B-AAF3EC7936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Listen!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F5831D-DDF4-41C6-9C14-8728E14D9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8813"/>
            <a:ext cx="10515600" cy="4252912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fr-FR" b="1" dirty="0"/>
              <a:t>GLOBAL COMPREHENSION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fr-FR" b="1" dirty="0" err="1"/>
              <a:t>Listen</a:t>
            </a:r>
            <a:r>
              <a:rPr lang="fr-FR" b="1" dirty="0"/>
              <a:t> to the </a:t>
            </a:r>
            <a:r>
              <a:rPr lang="fr-FR" b="1" dirty="0" err="1"/>
              <a:t>complete</a:t>
            </a:r>
            <a:r>
              <a:rPr lang="fr-FR" b="1" dirty="0"/>
              <a:t> document and </a:t>
            </a:r>
            <a:r>
              <a:rPr lang="fr-FR" b="1" dirty="0" err="1"/>
              <a:t>answer</a:t>
            </a:r>
            <a:r>
              <a:rPr lang="fr-FR" b="1" dirty="0"/>
              <a:t> the questions: </a:t>
            </a:r>
          </a:p>
          <a:p>
            <a:pPr>
              <a:defRPr/>
            </a:pPr>
            <a:r>
              <a:rPr lang="fr-FR" b="1" dirty="0" err="1"/>
              <a:t>What</a:t>
            </a:r>
            <a:r>
              <a:rPr lang="fr-FR" b="1" dirty="0"/>
              <a:t> type of document </a:t>
            </a:r>
            <a:r>
              <a:rPr lang="fr-FR" b="1" dirty="0" err="1"/>
              <a:t>is</a:t>
            </a:r>
            <a:r>
              <a:rPr lang="fr-FR" b="1" dirty="0"/>
              <a:t> </a:t>
            </a:r>
            <a:r>
              <a:rPr lang="fr-FR" b="1" dirty="0" err="1"/>
              <a:t>it</a:t>
            </a:r>
            <a:r>
              <a:rPr lang="fr-FR" b="1" dirty="0"/>
              <a:t>? </a:t>
            </a:r>
          </a:p>
          <a:p>
            <a:pPr>
              <a:defRPr/>
            </a:pPr>
            <a:r>
              <a:rPr lang="fr-FR" b="1" dirty="0" err="1"/>
              <a:t>What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the </a:t>
            </a:r>
            <a:r>
              <a:rPr lang="fr-FR" b="1" dirty="0" err="1"/>
              <a:t>subject</a:t>
            </a:r>
            <a:r>
              <a:rPr lang="fr-FR" b="1" dirty="0"/>
              <a:t> of the conversation? </a:t>
            </a:r>
          </a:p>
          <a:p>
            <a:pPr>
              <a:defRPr/>
            </a:pPr>
            <a:r>
              <a:rPr lang="fr-FR" b="1" dirty="0"/>
              <a:t>How </a:t>
            </a:r>
            <a:r>
              <a:rPr lang="fr-FR" b="1" dirty="0" err="1"/>
              <a:t>many</a:t>
            </a:r>
            <a:r>
              <a:rPr lang="fr-FR" b="1" dirty="0"/>
              <a:t> </a:t>
            </a:r>
            <a:r>
              <a:rPr lang="fr-FR" b="1" dirty="0" err="1"/>
              <a:t>characters</a:t>
            </a:r>
            <a:r>
              <a:rPr lang="fr-FR" b="1" dirty="0"/>
              <a:t> are </a:t>
            </a:r>
            <a:r>
              <a:rPr lang="fr-FR" b="1" dirty="0" err="1"/>
              <a:t>there</a:t>
            </a:r>
            <a:r>
              <a:rPr lang="fr-FR" b="1" dirty="0"/>
              <a:t>? </a:t>
            </a:r>
            <a:r>
              <a:rPr lang="fr-FR" b="1" dirty="0" err="1"/>
              <a:t>Who</a:t>
            </a:r>
            <a:r>
              <a:rPr lang="fr-FR" b="1" dirty="0"/>
              <a:t> are </a:t>
            </a:r>
            <a:r>
              <a:rPr lang="fr-FR" b="1" dirty="0" err="1"/>
              <a:t>they</a:t>
            </a:r>
            <a:r>
              <a:rPr lang="fr-FR" b="1" dirty="0"/>
              <a:t>? </a:t>
            </a:r>
          </a:p>
        </p:txBody>
      </p:sp>
      <p:pic>
        <p:nvPicPr>
          <p:cNvPr id="4" name="Comprehension orale.mp3">
            <a:hlinkClick r:id="" action="ppaction://media"/>
            <a:extLst>
              <a:ext uri="{FF2B5EF4-FFF2-40B4-BE49-F238E27FC236}">
                <a16:creationId xmlns:a16="http://schemas.microsoft.com/office/drawing/2014/main" id="{BD9612D2-6DB6-448D-96CC-4331FEA33746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275" y="42592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>
            <a:extLst>
              <a:ext uri="{FF2B5EF4-FFF2-40B4-BE49-F238E27FC236}">
                <a16:creationId xmlns:a16="http://schemas.microsoft.com/office/drawing/2014/main" id="{AC61172F-0937-406F-8B29-2469930604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Listen!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6E1165-3898-4AAE-93E7-0D72A1731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8813"/>
            <a:ext cx="10515600" cy="4252912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fr-FR" b="1" dirty="0"/>
              <a:t>DETAILLED COMPREHENSION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fr-FR" b="1" dirty="0" err="1"/>
              <a:t>Listen</a:t>
            </a:r>
            <a:r>
              <a:rPr lang="fr-FR" b="1" dirty="0"/>
              <a:t> to the document and </a:t>
            </a:r>
            <a:r>
              <a:rPr lang="fr-FR" b="1" dirty="0" err="1"/>
              <a:t>answer</a:t>
            </a:r>
            <a:r>
              <a:rPr lang="fr-FR" b="1" dirty="0"/>
              <a:t> the questions on </a:t>
            </a:r>
            <a:r>
              <a:rPr lang="fr-FR" b="1" dirty="0" err="1"/>
              <a:t>your</a:t>
            </a:r>
            <a:r>
              <a:rPr lang="fr-FR" b="1" dirty="0"/>
              <a:t> </a:t>
            </a:r>
            <a:r>
              <a:rPr lang="fr-FR" b="1" dirty="0" err="1"/>
              <a:t>worksheet</a:t>
            </a:r>
            <a:r>
              <a:rPr lang="fr-FR" b="1" dirty="0"/>
              <a:t>: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fr-FR" b="1" dirty="0"/>
          </a:p>
          <a:p>
            <a:pPr>
              <a:defRPr/>
            </a:pPr>
            <a:r>
              <a:rPr lang="fr-FR" b="1" dirty="0" err="1"/>
              <a:t>What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the first </a:t>
            </a:r>
            <a:r>
              <a:rPr lang="fr-FR" b="1" dirty="0" err="1"/>
              <a:t>stereotype</a:t>
            </a:r>
            <a:r>
              <a:rPr lang="fr-FR" b="1" dirty="0"/>
              <a:t> the </a:t>
            </a:r>
            <a:r>
              <a:rPr lang="fr-FR" b="1" dirty="0" err="1"/>
              <a:t>presenter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</a:t>
            </a:r>
            <a:r>
              <a:rPr lang="fr-FR" b="1" dirty="0" err="1"/>
              <a:t>talking</a:t>
            </a:r>
            <a:r>
              <a:rPr lang="fr-FR" b="1" dirty="0"/>
              <a:t> about? </a:t>
            </a:r>
            <a:r>
              <a:rPr lang="fr-FR" b="1" dirty="0" err="1"/>
              <a:t>Number</a:t>
            </a:r>
            <a:r>
              <a:rPr lang="fr-FR" b="1" dirty="0"/>
              <a:t> </a:t>
            </a:r>
            <a:r>
              <a:rPr lang="fr-FR" b="1" dirty="0" err="1"/>
              <a:t>it</a:t>
            </a:r>
            <a:r>
              <a:rPr lang="fr-FR" b="1" dirty="0"/>
              <a:t> on the document. </a:t>
            </a:r>
          </a:p>
          <a:p>
            <a:pPr>
              <a:defRPr/>
            </a:pPr>
            <a:r>
              <a:rPr lang="fr-FR" b="1" dirty="0"/>
              <a:t> </a:t>
            </a:r>
            <a:r>
              <a:rPr lang="fr-FR" b="1" dirty="0" err="1"/>
              <a:t>What</a:t>
            </a:r>
            <a:r>
              <a:rPr lang="fr-FR" b="1" dirty="0"/>
              <a:t> do the boys </a:t>
            </a:r>
            <a:r>
              <a:rPr lang="fr-FR" b="1" dirty="0" err="1"/>
              <a:t>think</a:t>
            </a:r>
            <a:r>
              <a:rPr lang="fr-FR" b="1" dirty="0"/>
              <a:t> about </a:t>
            </a:r>
            <a:r>
              <a:rPr lang="fr-FR" b="1" dirty="0" err="1"/>
              <a:t>it</a:t>
            </a:r>
            <a:r>
              <a:rPr lang="fr-FR" b="1" dirty="0"/>
              <a:t>? Write all the information </a:t>
            </a:r>
            <a:r>
              <a:rPr lang="fr-FR" b="1" dirty="0" err="1"/>
              <a:t>you</a:t>
            </a:r>
            <a:r>
              <a:rPr lang="fr-FR" b="1" dirty="0"/>
              <a:t> can. </a:t>
            </a:r>
          </a:p>
        </p:txBody>
      </p:sp>
      <p:pic>
        <p:nvPicPr>
          <p:cNvPr id="18436" name="Espace réservé du contenu 2">
            <a:extLst>
              <a:ext uri="{FF2B5EF4-FFF2-40B4-BE49-F238E27FC236}">
                <a16:creationId xmlns:a16="http://schemas.microsoft.com/office/drawing/2014/main" id="{883B6D78-65AD-4B04-BF2A-72A765572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425" y="2997200"/>
            <a:ext cx="3165475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mprehension orale.mp3">
            <a:hlinkClick r:id="" action="ppaction://media"/>
            <a:extLst>
              <a:ext uri="{FF2B5EF4-FFF2-40B4-BE49-F238E27FC236}">
                <a16:creationId xmlns:a16="http://schemas.microsoft.com/office/drawing/2014/main" id="{DF2C7282-317C-4457-8229-C21C85E538E4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52546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>
            <a:extLst>
              <a:ext uri="{FF2B5EF4-FFF2-40B4-BE49-F238E27FC236}">
                <a16:creationId xmlns:a16="http://schemas.microsoft.com/office/drawing/2014/main" id="{658BF735-8271-412E-B180-C130E6D3CA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7238" y="365125"/>
            <a:ext cx="10515600" cy="1325563"/>
          </a:xfrm>
        </p:spPr>
        <p:txBody>
          <a:bodyPr/>
          <a:lstStyle/>
          <a:p>
            <a:r>
              <a:rPr lang="fr-FR" altLang="fr-FR"/>
              <a:t>Listen! Check your answers.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F90139-AFA4-46B3-970B-B78CD6AEF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238" y="2128838"/>
            <a:ext cx="5130800" cy="425132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fr-FR" b="1" dirty="0" err="1"/>
              <a:t>What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the first </a:t>
            </a:r>
            <a:r>
              <a:rPr lang="fr-FR" b="1" dirty="0" err="1"/>
              <a:t>stereotype</a:t>
            </a:r>
            <a:r>
              <a:rPr lang="fr-FR" b="1" dirty="0"/>
              <a:t> the </a:t>
            </a:r>
            <a:r>
              <a:rPr lang="fr-FR" b="1" dirty="0" err="1"/>
              <a:t>presenter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</a:t>
            </a:r>
            <a:r>
              <a:rPr lang="fr-FR" b="1" dirty="0" err="1"/>
              <a:t>talking</a:t>
            </a:r>
            <a:r>
              <a:rPr lang="fr-FR" b="1" dirty="0"/>
              <a:t> about? </a:t>
            </a:r>
            <a:r>
              <a:rPr lang="fr-FR" b="1" dirty="0" err="1"/>
              <a:t>Number</a:t>
            </a:r>
            <a:r>
              <a:rPr lang="fr-FR" b="1" dirty="0"/>
              <a:t> </a:t>
            </a:r>
            <a:r>
              <a:rPr lang="fr-FR" b="1" dirty="0" err="1"/>
              <a:t>it</a:t>
            </a:r>
            <a:r>
              <a:rPr lang="fr-FR" b="1" dirty="0"/>
              <a:t> on the document. </a:t>
            </a:r>
          </a:p>
          <a:p>
            <a:pPr>
              <a:defRPr/>
            </a:pPr>
            <a:r>
              <a:rPr lang="fr-FR" b="1" dirty="0"/>
              <a:t> </a:t>
            </a:r>
            <a:r>
              <a:rPr lang="fr-FR" b="1" dirty="0" err="1"/>
              <a:t>What</a:t>
            </a:r>
            <a:r>
              <a:rPr lang="fr-FR" b="1" dirty="0"/>
              <a:t> do the boys </a:t>
            </a:r>
            <a:r>
              <a:rPr lang="fr-FR" b="1" dirty="0" err="1"/>
              <a:t>think</a:t>
            </a:r>
            <a:r>
              <a:rPr lang="fr-FR" b="1" dirty="0"/>
              <a:t> about </a:t>
            </a:r>
            <a:r>
              <a:rPr lang="fr-FR" b="1" dirty="0" err="1"/>
              <a:t>it</a:t>
            </a:r>
            <a:r>
              <a:rPr lang="fr-FR" b="1" dirty="0"/>
              <a:t>? Write all the information </a:t>
            </a:r>
            <a:r>
              <a:rPr lang="fr-FR" b="1" dirty="0" err="1"/>
              <a:t>you</a:t>
            </a:r>
            <a:r>
              <a:rPr lang="fr-FR" b="1" dirty="0"/>
              <a:t> can.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r-FR" b="1" dirty="0">
                <a:solidFill>
                  <a:srgbClr val="FF0000"/>
                </a:solidFill>
              </a:rPr>
              <a:t>Neil </a:t>
            </a:r>
            <a:r>
              <a:rPr lang="fr-FR" b="1" dirty="0" err="1">
                <a:solidFill>
                  <a:srgbClr val="FF0000"/>
                </a:solidFill>
              </a:rPr>
              <a:t>lives</a:t>
            </a:r>
            <a:r>
              <a:rPr lang="fr-FR" b="1" dirty="0">
                <a:solidFill>
                  <a:srgbClr val="FF0000"/>
                </a:solidFill>
              </a:rPr>
              <a:t> in Darwin, </a:t>
            </a:r>
            <a:r>
              <a:rPr lang="fr-FR" b="1" dirty="0" err="1">
                <a:solidFill>
                  <a:srgbClr val="FF0000"/>
                </a:solidFill>
              </a:rPr>
              <a:t>he</a:t>
            </a:r>
            <a:r>
              <a:rPr lang="fr-FR" b="1" dirty="0">
                <a:solidFill>
                  <a:srgbClr val="FF0000"/>
                </a:solidFill>
              </a:rPr>
              <a:t> has </a:t>
            </a:r>
            <a:r>
              <a:rPr lang="fr-FR" b="1" dirty="0" err="1">
                <a:solidFill>
                  <a:srgbClr val="FF0000"/>
                </a:solidFill>
              </a:rPr>
              <a:t>never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seen</a:t>
            </a:r>
            <a:r>
              <a:rPr lang="fr-FR" b="1" dirty="0">
                <a:solidFill>
                  <a:srgbClr val="FF0000"/>
                </a:solidFill>
              </a:rPr>
              <a:t> a koala. </a:t>
            </a:r>
            <a:r>
              <a:rPr lang="fr-FR" b="1" dirty="0" err="1">
                <a:solidFill>
                  <a:srgbClr val="FF0000"/>
                </a:solidFill>
              </a:rPr>
              <a:t>Where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he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lives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there</a:t>
            </a:r>
            <a:r>
              <a:rPr lang="fr-FR" b="1" dirty="0">
                <a:solidFill>
                  <a:srgbClr val="FF0000"/>
                </a:solidFill>
              </a:rPr>
              <a:t> are more crocodiles, </a:t>
            </a:r>
            <a:r>
              <a:rPr lang="fr-FR" b="1" dirty="0" err="1">
                <a:solidFill>
                  <a:srgbClr val="FF0000"/>
                </a:solidFill>
              </a:rPr>
              <a:t>snakes</a:t>
            </a:r>
            <a:r>
              <a:rPr lang="fr-FR" b="1" dirty="0">
                <a:solidFill>
                  <a:srgbClr val="FF0000"/>
                </a:solidFill>
              </a:rPr>
              <a:t> and spiders. Sean </a:t>
            </a:r>
            <a:r>
              <a:rPr lang="fr-FR" b="1" dirty="0" err="1">
                <a:solidFill>
                  <a:srgbClr val="FF0000"/>
                </a:solidFill>
              </a:rPr>
              <a:t>says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there</a:t>
            </a:r>
            <a:r>
              <a:rPr lang="fr-FR" b="1" dirty="0">
                <a:solidFill>
                  <a:srgbClr val="FF0000"/>
                </a:solidFill>
              </a:rPr>
              <a:t> are </a:t>
            </a:r>
            <a:r>
              <a:rPr lang="fr-FR" b="1" dirty="0" err="1">
                <a:solidFill>
                  <a:srgbClr val="FF0000"/>
                </a:solidFill>
              </a:rPr>
              <a:t>kangaroos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almost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everywhere</a:t>
            </a:r>
            <a:r>
              <a:rPr lang="fr-FR" b="1" dirty="0">
                <a:solidFill>
                  <a:srgbClr val="FF0000"/>
                </a:solidFill>
              </a:rPr>
              <a:t> in </a:t>
            </a:r>
            <a:r>
              <a:rPr lang="fr-FR" b="1" dirty="0" err="1">
                <a:solidFill>
                  <a:srgbClr val="FF0000"/>
                </a:solidFill>
              </a:rPr>
              <a:t>Australia</a:t>
            </a:r>
            <a:r>
              <a:rPr lang="fr-FR" b="1" dirty="0">
                <a:solidFill>
                  <a:srgbClr val="FF0000"/>
                </a:solidFill>
              </a:rPr>
              <a:t> but </a:t>
            </a:r>
            <a:r>
              <a:rPr lang="fr-FR" b="1" dirty="0" err="1">
                <a:solidFill>
                  <a:srgbClr val="FF0000"/>
                </a:solidFill>
              </a:rPr>
              <a:t>there</a:t>
            </a:r>
            <a:r>
              <a:rPr lang="fr-FR" b="1" dirty="0">
                <a:solidFill>
                  <a:srgbClr val="FF0000"/>
                </a:solidFill>
              </a:rPr>
              <a:t> are lots of </a:t>
            </a:r>
            <a:r>
              <a:rPr lang="fr-FR" b="1" dirty="0" err="1">
                <a:solidFill>
                  <a:srgbClr val="FF0000"/>
                </a:solidFill>
              </a:rPr>
              <a:t>different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species</a:t>
            </a:r>
            <a:r>
              <a:rPr lang="fr-FR" b="1" dirty="0">
                <a:solidFill>
                  <a:srgbClr val="FF0000"/>
                </a:solidFill>
              </a:rPr>
              <a:t>. In Perth, </a:t>
            </a:r>
            <a:r>
              <a:rPr lang="fr-FR" b="1" dirty="0" err="1">
                <a:solidFill>
                  <a:srgbClr val="FF0000"/>
                </a:solidFill>
              </a:rPr>
              <a:t>where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he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lives</a:t>
            </a:r>
            <a:r>
              <a:rPr lang="fr-FR" b="1" dirty="0">
                <a:solidFill>
                  <a:srgbClr val="FF0000"/>
                </a:solidFill>
              </a:rPr>
              <a:t>, </a:t>
            </a:r>
            <a:r>
              <a:rPr lang="fr-FR" b="1" dirty="0" err="1">
                <a:solidFill>
                  <a:srgbClr val="FF0000"/>
                </a:solidFill>
              </a:rPr>
              <a:t>they</a:t>
            </a:r>
            <a:r>
              <a:rPr lang="fr-FR" b="1" dirty="0">
                <a:solidFill>
                  <a:srgbClr val="FF0000"/>
                </a:solidFill>
              </a:rPr>
              <a:t> are </a:t>
            </a:r>
            <a:r>
              <a:rPr lang="fr-FR" b="1" dirty="0" err="1">
                <a:solidFill>
                  <a:srgbClr val="FF0000"/>
                </a:solidFill>
              </a:rPr>
              <a:t>small</a:t>
            </a:r>
            <a:r>
              <a:rPr lang="fr-FR" b="1" dirty="0">
                <a:solidFill>
                  <a:srgbClr val="FF0000"/>
                </a:solidFill>
              </a:rPr>
              <a:t> and </a:t>
            </a:r>
            <a:r>
              <a:rPr lang="fr-FR" b="1" dirty="0" err="1">
                <a:solidFill>
                  <a:srgbClr val="FF0000"/>
                </a:solidFill>
              </a:rPr>
              <a:t>grey</a:t>
            </a:r>
            <a:r>
              <a:rPr lang="fr-FR" b="1" dirty="0">
                <a:solidFill>
                  <a:srgbClr val="FF0000"/>
                </a:solidFill>
              </a:rPr>
              <a:t>.  </a:t>
            </a:r>
          </a:p>
        </p:txBody>
      </p:sp>
      <p:pic>
        <p:nvPicPr>
          <p:cNvPr id="19460" name="Image 4">
            <a:extLst>
              <a:ext uri="{FF2B5EF4-FFF2-40B4-BE49-F238E27FC236}">
                <a16:creationId xmlns:a16="http://schemas.microsoft.com/office/drawing/2014/main" id="{0F20CA8A-83B2-4438-A24C-B93C67222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88" y="1790700"/>
            <a:ext cx="513080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>
            <a:extLst>
              <a:ext uri="{FF2B5EF4-FFF2-40B4-BE49-F238E27FC236}">
                <a16:creationId xmlns:a16="http://schemas.microsoft.com/office/drawing/2014/main" id="{57B13A0B-11BA-4135-87E5-F32929720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/>
              <a:t>Listen!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4E5E66-4EED-421A-9AF0-4F73FF3F0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939925"/>
            <a:ext cx="10515600" cy="4251325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fr-FR" b="1" dirty="0"/>
              <a:t>DETAILLED COMPREHENSION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fr-FR" b="1" dirty="0" err="1"/>
              <a:t>Listen</a:t>
            </a:r>
            <a:r>
              <a:rPr lang="fr-FR" b="1" dirty="0"/>
              <a:t> to the document and </a:t>
            </a:r>
            <a:r>
              <a:rPr lang="fr-FR" b="1" dirty="0" err="1"/>
              <a:t>answer</a:t>
            </a:r>
            <a:r>
              <a:rPr lang="fr-FR" b="1" dirty="0"/>
              <a:t> the questions on </a:t>
            </a:r>
            <a:r>
              <a:rPr lang="fr-FR" b="1" dirty="0" err="1"/>
              <a:t>your</a:t>
            </a:r>
            <a:r>
              <a:rPr lang="fr-FR" b="1" dirty="0"/>
              <a:t> </a:t>
            </a:r>
            <a:r>
              <a:rPr lang="fr-FR" b="1" dirty="0" err="1"/>
              <a:t>worksheet</a:t>
            </a:r>
            <a:r>
              <a:rPr lang="fr-FR" b="1" dirty="0"/>
              <a:t>:</a:t>
            </a:r>
          </a:p>
          <a:p>
            <a:pPr marL="0" indent="0" algn="ctr">
              <a:buFont typeface="Arial" panose="020B0604020202020204" pitchFamily="34" charset="0"/>
              <a:buNone/>
              <a:defRPr/>
            </a:pPr>
            <a:endParaRPr lang="fr-FR" b="1" dirty="0"/>
          </a:p>
          <a:p>
            <a:pPr>
              <a:defRPr/>
            </a:pPr>
            <a:r>
              <a:rPr lang="fr-FR" b="1" dirty="0" err="1"/>
              <a:t>What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the second </a:t>
            </a:r>
            <a:r>
              <a:rPr lang="fr-FR" b="1" dirty="0" err="1"/>
              <a:t>stereotype</a:t>
            </a:r>
            <a:r>
              <a:rPr lang="fr-FR" b="1" dirty="0"/>
              <a:t> the </a:t>
            </a:r>
            <a:r>
              <a:rPr lang="fr-FR" b="1" dirty="0" err="1"/>
              <a:t>presenter</a:t>
            </a:r>
            <a:r>
              <a:rPr lang="fr-FR" b="1" dirty="0"/>
              <a:t> </a:t>
            </a:r>
            <a:r>
              <a:rPr lang="fr-FR" b="1" dirty="0" err="1"/>
              <a:t>is</a:t>
            </a:r>
            <a:r>
              <a:rPr lang="fr-FR" b="1" dirty="0"/>
              <a:t> </a:t>
            </a:r>
            <a:r>
              <a:rPr lang="fr-FR" b="1" dirty="0" err="1"/>
              <a:t>talking</a:t>
            </a:r>
            <a:r>
              <a:rPr lang="fr-FR" b="1" dirty="0"/>
              <a:t> about? </a:t>
            </a:r>
            <a:r>
              <a:rPr lang="fr-FR" b="1" dirty="0" err="1"/>
              <a:t>Number</a:t>
            </a:r>
            <a:r>
              <a:rPr lang="fr-FR" b="1" dirty="0"/>
              <a:t> </a:t>
            </a:r>
            <a:r>
              <a:rPr lang="fr-FR" b="1" dirty="0" err="1"/>
              <a:t>it</a:t>
            </a:r>
            <a:r>
              <a:rPr lang="fr-FR" b="1" dirty="0"/>
              <a:t> on the document. </a:t>
            </a:r>
          </a:p>
          <a:p>
            <a:pPr>
              <a:defRPr/>
            </a:pPr>
            <a:r>
              <a:rPr lang="fr-FR" b="1" dirty="0"/>
              <a:t> </a:t>
            </a:r>
            <a:r>
              <a:rPr lang="fr-FR" b="1" dirty="0" err="1"/>
              <a:t>Listen</a:t>
            </a:r>
            <a:r>
              <a:rPr lang="fr-FR" b="1" dirty="0"/>
              <a:t> to the radio </a:t>
            </a:r>
            <a:r>
              <a:rPr lang="fr-FR" b="1" dirty="0" err="1"/>
              <a:t>presenter’s</a:t>
            </a:r>
            <a:r>
              <a:rPr lang="fr-FR" b="1" dirty="0"/>
              <a:t> question and </a:t>
            </a:r>
            <a:r>
              <a:rPr lang="fr-FR" b="1" dirty="0" err="1"/>
              <a:t>write</a:t>
            </a:r>
            <a:r>
              <a:rPr lang="fr-FR" b="1" dirty="0"/>
              <a:t> </a:t>
            </a:r>
            <a:r>
              <a:rPr lang="fr-FR" b="1" dirty="0" err="1"/>
              <a:t>it</a:t>
            </a:r>
            <a:r>
              <a:rPr lang="fr-FR" b="1" dirty="0"/>
              <a:t> down. </a:t>
            </a:r>
          </a:p>
          <a:p>
            <a:pPr>
              <a:defRPr/>
            </a:pPr>
            <a:r>
              <a:rPr lang="fr-FR" b="1" dirty="0" err="1"/>
              <a:t>What</a:t>
            </a:r>
            <a:r>
              <a:rPr lang="fr-FR" b="1" dirty="0"/>
              <a:t> </a:t>
            </a:r>
            <a:r>
              <a:rPr lang="fr-FR" b="1" dirty="0" err="1"/>
              <a:t>does</a:t>
            </a:r>
            <a:r>
              <a:rPr lang="fr-FR" b="1" dirty="0"/>
              <a:t> the girl </a:t>
            </a:r>
            <a:r>
              <a:rPr lang="fr-FR" b="1" dirty="0" err="1"/>
              <a:t>think</a:t>
            </a:r>
            <a:r>
              <a:rPr lang="fr-FR" b="1" dirty="0"/>
              <a:t> about </a:t>
            </a:r>
            <a:r>
              <a:rPr lang="fr-FR" b="1" dirty="0" err="1"/>
              <a:t>it</a:t>
            </a:r>
            <a:r>
              <a:rPr lang="fr-FR" b="1" dirty="0"/>
              <a:t>? Write all the information </a:t>
            </a:r>
            <a:r>
              <a:rPr lang="fr-FR" b="1" dirty="0" err="1"/>
              <a:t>you</a:t>
            </a:r>
            <a:r>
              <a:rPr lang="fr-FR" b="1" dirty="0"/>
              <a:t> can. </a:t>
            </a:r>
          </a:p>
        </p:txBody>
      </p:sp>
      <p:pic>
        <p:nvPicPr>
          <p:cNvPr id="20484" name="Espace réservé du contenu 2">
            <a:extLst>
              <a:ext uri="{FF2B5EF4-FFF2-40B4-BE49-F238E27FC236}">
                <a16:creationId xmlns:a16="http://schemas.microsoft.com/office/drawing/2014/main" id="{416A0D3E-A3B6-4872-A593-ACD5FC7A21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75" y="3048000"/>
            <a:ext cx="3165475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mprehension orale.mp3">
            <a:hlinkClick r:id="" action="ppaction://media"/>
            <a:extLst>
              <a:ext uri="{FF2B5EF4-FFF2-40B4-BE49-F238E27FC236}">
                <a16:creationId xmlns:a16="http://schemas.microsoft.com/office/drawing/2014/main" id="{676E8373-6A95-43BD-8138-9FC5FFE06EC2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57737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</TotalTime>
  <Words>1527</Words>
  <Application>Microsoft Office PowerPoint</Application>
  <PresentationFormat>Grand écran</PresentationFormat>
  <Paragraphs>158</Paragraphs>
  <Slides>31</Slides>
  <Notes>0</Notes>
  <HiddenSlides>0</HiddenSlides>
  <MMClips>8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Comic Sans MS</vt:lpstr>
      <vt:lpstr>Modern Love</vt:lpstr>
      <vt:lpstr>Symbol</vt:lpstr>
      <vt:lpstr>The Hand</vt:lpstr>
      <vt:lpstr>SketchyVTI</vt:lpstr>
      <vt:lpstr>Sequence 5:  Welcome Down Under</vt:lpstr>
      <vt:lpstr>Check your knowledge</vt:lpstr>
      <vt:lpstr>Let’s see what you remember </vt:lpstr>
      <vt:lpstr>Oral comprehension activity</vt:lpstr>
      <vt:lpstr>React! What can you see? </vt:lpstr>
      <vt:lpstr>Listen! </vt:lpstr>
      <vt:lpstr>Listen! </vt:lpstr>
      <vt:lpstr>Listen! Check your answers.</vt:lpstr>
      <vt:lpstr>Listen! </vt:lpstr>
      <vt:lpstr>Listen! Check your answers</vt:lpstr>
      <vt:lpstr>Listen! </vt:lpstr>
      <vt:lpstr>Listen! Check your answers </vt:lpstr>
      <vt:lpstr>Listen! </vt:lpstr>
      <vt:lpstr>Listen! Check your answers </vt:lpstr>
      <vt:lpstr>Listen! </vt:lpstr>
      <vt:lpstr>Listen! Check your answers </vt:lpstr>
      <vt:lpstr>Recap</vt:lpstr>
      <vt:lpstr>Recap:</vt:lpstr>
      <vt:lpstr>Grammar</vt:lpstr>
      <vt:lpstr>Le present perfect avec ever et never</vt:lpstr>
      <vt:lpstr>Présentation PowerPoint</vt:lpstr>
      <vt:lpstr>Présentation PowerPoint</vt:lpstr>
      <vt:lpstr>Présentation PowerPoint</vt:lpstr>
      <vt:lpstr>Phonology</vt:lpstr>
      <vt:lpstr>Phonology: l’intonation des phrases.</vt:lpstr>
      <vt:lpstr>Phonology: check your answers.</vt:lpstr>
      <vt:lpstr>Transfert</vt:lpstr>
      <vt:lpstr>Pair work: </vt:lpstr>
      <vt:lpstr>Homework: </vt:lpstr>
      <vt:lpstr>Practise: </vt:lpstr>
      <vt:lpstr>Check your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Sequence 4:  Welcome Down Under</dc:title>
  <dc:creator>Bénédicte Randon</dc:creator>
  <cp:lastModifiedBy>Bénédicte Randon</cp:lastModifiedBy>
  <cp:revision>72</cp:revision>
  <dcterms:created xsi:type="dcterms:W3CDTF">2020-04-21T15:51:53Z</dcterms:created>
  <dcterms:modified xsi:type="dcterms:W3CDTF">2021-04-28T08:46:48Z</dcterms:modified>
</cp:coreProperties>
</file>