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4" r:id="rId3"/>
    <p:sldId id="257" r:id="rId4"/>
    <p:sldId id="277" r:id="rId5"/>
    <p:sldId id="258" r:id="rId6"/>
    <p:sldId id="259" r:id="rId7"/>
    <p:sldId id="290" r:id="rId8"/>
    <p:sldId id="278" r:id="rId9"/>
    <p:sldId id="291" r:id="rId10"/>
    <p:sldId id="272" r:id="rId11"/>
    <p:sldId id="261" r:id="rId12"/>
    <p:sldId id="279" r:id="rId13"/>
    <p:sldId id="262" r:id="rId14"/>
    <p:sldId id="292" r:id="rId15"/>
    <p:sldId id="265" r:id="rId16"/>
    <p:sldId id="281" r:id="rId17"/>
    <p:sldId id="282" r:id="rId18"/>
    <p:sldId id="293" r:id="rId19"/>
    <p:sldId id="284" r:id="rId20"/>
    <p:sldId id="285" r:id="rId21"/>
    <p:sldId id="286" r:id="rId22"/>
    <p:sldId id="294" r:id="rId23"/>
    <p:sldId id="273" r:id="rId24"/>
    <p:sldId id="276" r:id="rId25"/>
    <p:sldId id="289" r:id="rId26"/>
    <p:sldId id="287" r:id="rId27"/>
    <p:sldId id="288" r:id="rId28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 descr="Tag=AccentColor&#10;Flavor=Light&#10;Target=FillAndLine">
            <a:extLst>
              <a:ext uri="{FF2B5EF4-FFF2-40B4-BE49-F238E27FC236}">
                <a16:creationId xmlns:a16="http://schemas.microsoft.com/office/drawing/2014/main" id="{CE75FA65-CF9E-4BC9-A42E-3F21495168E2}"/>
              </a:ext>
            </a:extLst>
          </p:cNvPr>
          <p:cNvSpPr/>
          <p:nvPr/>
        </p:nvSpPr>
        <p:spPr>
          <a:xfrm>
            <a:off x="838200" y="4737100"/>
            <a:ext cx="4243388" cy="26988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C60201-B5F6-4A07-9260-51140F8B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43F1-8ADD-471D-841A-3009CB30A654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CC7998-9740-4F0E-9F03-9012FB97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8739B2-3BE5-429A-9672-38076167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BD42-64EE-4922-997E-BF1803D4F84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3F28D-8B56-4F90-87FB-268F5E29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89AF-DE47-4764-9258-4BD5E058A660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4B00A-345D-40AF-8044-8170C6FA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14EE3-4570-43AD-9908-1BAE5D92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CCF0-D4F3-474C-9A5B-6DBCDA83A40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1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73578-7182-47A1-B5E0-801C08E9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130F-BC64-47F1-BC98-AA506CAEA032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6D857-24D5-4968-A5BC-964A75BD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9F301-58E2-4753-8F80-777A720A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CC49-5508-46C5-961F-7563D65EBAE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 descr="Tag=AccentColor&#10;Flavor=Light&#10;Target=FillAndLine">
            <a:extLst>
              <a:ext uri="{FF2B5EF4-FFF2-40B4-BE49-F238E27FC236}">
                <a16:creationId xmlns:a16="http://schemas.microsoft.com/office/drawing/2014/main" id="{C2DE285B-763C-44E1-B4E1-5BABF58A7F9A}"/>
              </a:ext>
            </a:extLst>
          </p:cNvPr>
          <p:cNvSpPr/>
          <p:nvPr/>
        </p:nvSpPr>
        <p:spPr>
          <a:xfrm>
            <a:off x="838200" y="1709738"/>
            <a:ext cx="10515600" cy="26987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85C2D7-8A02-41CD-84A6-3570B782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26C0-9C6A-45F7-8E0B-2AE501A7EE12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5D224F-01BB-4BE0-A75B-B6FF2459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34AFE0-44F2-4947-9B92-6168CD4D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709E-C7E5-4C99-96DA-4678442456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2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 descr="Tag=AccentColor&#10;Flavor=Light&#10;Target=FillAndLine">
            <a:extLst>
              <a:ext uri="{FF2B5EF4-FFF2-40B4-BE49-F238E27FC236}">
                <a16:creationId xmlns:a16="http://schemas.microsoft.com/office/drawing/2014/main" id="{EE165A09-D2E5-4D06-9867-09438B61BBDC}"/>
              </a:ext>
            </a:extLst>
          </p:cNvPr>
          <p:cNvSpPr/>
          <p:nvPr/>
        </p:nvSpPr>
        <p:spPr>
          <a:xfrm>
            <a:off x="838200" y="4737100"/>
            <a:ext cx="4243388" cy="26988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417CC5-F0E5-40D7-9E7C-A2F09F6F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B079-6E9A-4082-ABCF-D7A71A859F50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ED04AA-73AA-4C2F-BCF2-EBBA8005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ECCD16-EDDF-41D6-AC0B-B0EA87B7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0F19-42E0-4655-ABC6-3312D2178B6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BAB61AF-1310-450F-AFE0-352E83D883B1}"/>
              </a:ext>
            </a:extLst>
          </p:cNvPr>
          <p:cNvSpPr/>
          <p:nvPr/>
        </p:nvSpPr>
        <p:spPr>
          <a:xfrm>
            <a:off x="838200" y="1709738"/>
            <a:ext cx="10515600" cy="26987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EDFDE2-611A-41AD-9B8B-0B8F1EAB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5163-D87B-4A5A-B716-E6C25A19D341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88FFBCF-F204-4508-AB50-8D87BE72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9172C3F-9108-49BF-BBE1-7B8159C8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CD8B-B697-441F-BA1E-FB35246896E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1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B6D13821-6C4B-44E9-922D-47DCF123EB5C}"/>
              </a:ext>
            </a:extLst>
          </p:cNvPr>
          <p:cNvSpPr/>
          <p:nvPr/>
        </p:nvSpPr>
        <p:spPr>
          <a:xfrm>
            <a:off x="838200" y="1709738"/>
            <a:ext cx="10515600" cy="26987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0E5CF5B-7D90-4C78-AEB3-6F607666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EF0A-7CB1-412F-9192-0683EDAFFDD0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00EA502A-20CF-47C5-BDF8-CF96F788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5B295BB-C989-46A4-B7D7-761E5403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2164D-D5C5-4EBD-8FBA-794789385F5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5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 descr="Tag=AccentColor&#10;Flavor=Light&#10;Target=FillAndLine">
            <a:extLst>
              <a:ext uri="{FF2B5EF4-FFF2-40B4-BE49-F238E27FC236}">
                <a16:creationId xmlns:a16="http://schemas.microsoft.com/office/drawing/2014/main" id="{AFF76D72-A9F4-4EF3-933D-587598D0ED06}"/>
              </a:ext>
            </a:extLst>
          </p:cNvPr>
          <p:cNvSpPr/>
          <p:nvPr/>
        </p:nvSpPr>
        <p:spPr>
          <a:xfrm>
            <a:off x="3973513" y="5127625"/>
            <a:ext cx="4244975" cy="26988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70C5DF5-FE2B-425E-A826-A42DAE7B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FD7F-DE5C-4F35-856C-89357B6A192C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7FECCD4-C095-40D2-BDB5-AF8FFC63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4DAC88E-295F-4750-9B9D-AFD52E3C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B935-A28E-487A-8537-75599D37CBC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8A5DFD-F33F-4E6A-950F-A928D1E2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705E-AB78-459E-B7FE-C90B6AE097C0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8F0606-80AD-450B-9D38-072394EC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4C9C03-4807-4F13-94FF-148BDFCC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A958-3D41-48A0-8B3D-0870C68D083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8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 descr="Tag=AccentColor&#10;Flavor=Light&#10;Target=FillAndLine">
            <a:extLst>
              <a:ext uri="{FF2B5EF4-FFF2-40B4-BE49-F238E27FC236}">
                <a16:creationId xmlns:a16="http://schemas.microsoft.com/office/drawing/2014/main" id="{62B13BCD-4B59-4E58-A983-0A6E09524BBE}"/>
              </a:ext>
            </a:extLst>
          </p:cNvPr>
          <p:cNvSpPr/>
          <p:nvPr/>
        </p:nvSpPr>
        <p:spPr>
          <a:xfrm rot="5400000">
            <a:off x="2797176" y="3254375"/>
            <a:ext cx="4481512" cy="26987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3970076-C2AA-48B2-8518-8A1EF152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C460-02E7-4DB3-A1CC-D003A9AF3036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975386E-3FC2-4DC8-BF7F-F8B7F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9358260-035C-4ADC-919A-D204A7D8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A1A7-ABE0-416D-9160-B0A62478F47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 descr="Tag=AccentColor&#10;Flavor=Light&#10;Target=FillAndLine">
            <a:extLst>
              <a:ext uri="{FF2B5EF4-FFF2-40B4-BE49-F238E27FC236}">
                <a16:creationId xmlns:a16="http://schemas.microsoft.com/office/drawing/2014/main" id="{E7C07853-C3BB-43E7-83F8-E11A2CC878C5}"/>
              </a:ext>
            </a:extLst>
          </p:cNvPr>
          <p:cNvSpPr/>
          <p:nvPr/>
        </p:nvSpPr>
        <p:spPr>
          <a:xfrm rot="5400000">
            <a:off x="2797176" y="3254375"/>
            <a:ext cx="4481512" cy="26987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2749121-A5D0-4FA6-A449-DC3038AD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AC08-307F-448A-8DA4-42652940A134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CC974E1-AF87-402C-85DE-DCBA6FFB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9A95075-36B4-44B5-94B7-08B32DB1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931B5-7785-47D0-8D84-07E6FAA67B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CB95C7C-9078-41CE-8C8B-F79DC3D26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82D10BE-AC90-4CB9-983C-4FF5B492F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F25A-C574-41CB-9B45-FF7899CBB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9378AC-5070-4503-B758-25402E613656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F8433-6B03-431C-86B1-0FA41DA5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59DF3-BB3C-4603-8E96-AC7A229C4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E7D8A-51FD-47CA-8013-AF72F8C6766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36" r:id="rId7"/>
    <p:sldLayoutId id="2147483845" r:id="rId8"/>
    <p:sldLayoutId id="2147483846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triskelle84\Desktop\S2\noms%20des%20&#233;tats%20australiens.mp3" TargetMode="External"/><Relationship Id="rId1" Type="http://schemas.microsoft.com/office/2007/relationships/media" Target="file:///C:\Users\triskelle84\Desktop\S2\noms%20des%20&#233;tats%20australiens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Australia_stub.sv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australia/new-south-wales/sydney/bridge-across-the-harbor-with-skyline-in-sydney-new-south-wales-australia.jpg.php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learningapps.org/watch?v=p52pgwd4k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ndeviajar.republica.com/viajes/australia-y-sus-playa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triskelle84\Desktop\S2\s7%20-%20australia%20audio%20tour.wmv" TargetMode="External"/><Relationship Id="rId2" Type="http://schemas.microsoft.com/office/2007/relationships/media" Target="file:///C:\Users\triskelle84\Desktop\S2\s7%20-%20australia%20audio%20tour.wmv" TargetMode="External"/><Relationship Id="rId1" Type="http://schemas.openxmlformats.org/officeDocument/2006/relationships/audio" Target="file:///C:\Users\triskelle84\Desktop\audio%20tour%20modifi&#233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279B654-FE01-495D-A859-82BE5CEFB6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3" name="Image 4">
            <a:extLst>
              <a:ext uri="{FF2B5EF4-FFF2-40B4-BE49-F238E27FC236}">
                <a16:creationId xmlns:a16="http://schemas.microsoft.com/office/drawing/2014/main" id="{ACB5760F-7644-416E-B491-0C57FDF4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9091" r="84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89DE32-631B-4A2D-85F8-96DF2084A2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7" name="Titre 1">
            <a:extLst>
              <a:ext uri="{FF2B5EF4-FFF2-40B4-BE49-F238E27FC236}">
                <a16:creationId xmlns:a16="http://schemas.microsoft.com/office/drawing/2014/main" id="{522F2DE6-3CEE-4DC2-A7C3-C9CBA364A1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7838" y="1122363"/>
            <a:ext cx="4022725" cy="2801937"/>
          </a:xfrm>
        </p:spPr>
        <p:txBody>
          <a:bodyPr/>
          <a:lstStyle/>
          <a:p>
            <a:pPr algn="ctr" eaLnBrk="1" hangingPunct="1"/>
            <a:r>
              <a:rPr lang="fr-FR" altLang="fr-FR" sz="4800" dirty="0" err="1">
                <a:solidFill>
                  <a:schemeClr val="bg1"/>
                </a:solidFill>
              </a:rPr>
              <a:t>Sequence</a:t>
            </a:r>
            <a:r>
              <a:rPr lang="fr-FR" altLang="fr-FR" sz="4800" dirty="0">
                <a:solidFill>
                  <a:schemeClr val="bg1"/>
                </a:solidFill>
              </a:rPr>
              <a:t> 5: </a:t>
            </a:r>
            <a:br>
              <a:rPr lang="fr-FR" altLang="fr-FR" sz="4800" dirty="0">
                <a:solidFill>
                  <a:schemeClr val="bg1"/>
                </a:solidFill>
              </a:rPr>
            </a:br>
            <a:r>
              <a:rPr lang="fr-FR" altLang="fr-FR" sz="4800" dirty="0" err="1">
                <a:solidFill>
                  <a:schemeClr val="bg1"/>
                </a:solidFill>
              </a:rPr>
              <a:t>Welcome</a:t>
            </a:r>
            <a:r>
              <a:rPr lang="fr-FR" altLang="fr-FR" sz="4800" dirty="0">
                <a:solidFill>
                  <a:schemeClr val="bg1"/>
                </a:solidFill>
              </a:rPr>
              <a:t> Down Under</a:t>
            </a:r>
          </a:p>
        </p:txBody>
      </p:sp>
      <p:sp>
        <p:nvSpPr>
          <p:cNvPr id="10248" name="Sous-titre 2">
            <a:extLst>
              <a:ext uri="{FF2B5EF4-FFF2-40B4-BE49-F238E27FC236}">
                <a16:creationId xmlns:a16="http://schemas.microsoft.com/office/drawing/2014/main" id="{8C7C428C-06E7-404A-B26F-9B02893857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7838" y="3968750"/>
            <a:ext cx="4022725" cy="1208088"/>
          </a:xfrm>
        </p:spPr>
        <p:txBody>
          <a:bodyPr/>
          <a:lstStyle/>
          <a:p>
            <a:pPr algn="ctr" eaLnBrk="1" hangingPunct="1"/>
            <a:r>
              <a:rPr lang="fr-FR" altLang="fr-FR">
                <a:solidFill>
                  <a:schemeClr val="bg1"/>
                </a:solidFill>
              </a:rPr>
              <a:t>Niveau 4</a:t>
            </a:r>
            <a:r>
              <a:rPr lang="fr-FR" altLang="fr-FR" baseline="30000">
                <a:solidFill>
                  <a:schemeClr val="bg1"/>
                </a:solidFill>
              </a:rPr>
              <a:t>e</a:t>
            </a:r>
            <a:r>
              <a:rPr lang="fr-FR" altLang="fr-FR">
                <a:solidFill>
                  <a:schemeClr val="bg1"/>
                </a:solidFill>
              </a:rPr>
              <a:t> – RANDON Bénédicte  -</a:t>
            </a:r>
          </a:p>
          <a:p>
            <a:pPr algn="ctr" eaLnBrk="1" hangingPunct="1"/>
            <a:r>
              <a:rPr lang="fr-FR" altLang="fr-FR">
                <a:solidFill>
                  <a:schemeClr val="bg1"/>
                </a:solidFill>
              </a:rPr>
              <a:t> Collège Rosa Parks Cavaillon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8F64A90C-570A-41FD-8747-C4FEA5AE9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3450" y="1728788"/>
            <a:ext cx="7781925" cy="3392487"/>
          </a:xfrm>
        </p:spPr>
        <p:txBody>
          <a:bodyPr/>
          <a:lstStyle/>
          <a:p>
            <a:pPr eaLnBrk="1" hangingPunct="1"/>
            <a:r>
              <a:rPr lang="fr-FR" altLang="fr-FR"/>
              <a:t>Practice your pronounciation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16458664-3C07-49CC-90F9-510BDD5F8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Listen, repeat and memorize: 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A660FBDC-65D2-434D-8DF0-82BE02272E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28813"/>
            <a:ext cx="10515600" cy="13255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600" dirty="0" err="1"/>
              <a:t>Listen</a:t>
            </a:r>
            <a:r>
              <a:rPr lang="fr-FR" altLang="fr-FR" sz="3600" dirty="0"/>
              <a:t> to the </a:t>
            </a:r>
            <a:r>
              <a:rPr lang="fr-FR" altLang="fr-FR" sz="3600" dirty="0" err="1"/>
              <a:t>names</a:t>
            </a:r>
            <a:r>
              <a:rPr lang="fr-FR" altLang="fr-FR" sz="3600" dirty="0"/>
              <a:t> of the </a:t>
            </a:r>
            <a:r>
              <a:rPr lang="fr-FR" altLang="fr-FR" sz="3600" dirty="0" err="1"/>
              <a:t>different</a:t>
            </a:r>
            <a:r>
              <a:rPr lang="fr-FR" altLang="fr-FR" sz="3600" dirty="0"/>
              <a:t> states of </a:t>
            </a:r>
            <a:r>
              <a:rPr lang="fr-FR" altLang="fr-FR" sz="3600" dirty="0" err="1"/>
              <a:t>Australia</a:t>
            </a:r>
            <a:r>
              <a:rPr lang="fr-FR" altLang="fr-FR" sz="3600" dirty="0"/>
              <a:t>, </a:t>
            </a:r>
            <a:r>
              <a:rPr lang="fr-FR" altLang="fr-FR" sz="3600" dirty="0" err="1"/>
              <a:t>repeat</a:t>
            </a:r>
            <a:r>
              <a:rPr lang="fr-FR" altLang="fr-FR" sz="3600" dirty="0"/>
              <a:t> and </a:t>
            </a:r>
            <a:r>
              <a:rPr lang="fr-FR" altLang="fr-FR" sz="3600" dirty="0" err="1"/>
              <a:t>try</a:t>
            </a:r>
            <a:r>
              <a:rPr lang="fr-FR" altLang="fr-FR" sz="3600" dirty="0"/>
              <a:t> to </a:t>
            </a:r>
            <a:r>
              <a:rPr lang="fr-FR" altLang="fr-FR" sz="3600" dirty="0" err="1"/>
              <a:t>memorize</a:t>
            </a:r>
            <a:r>
              <a:rPr lang="fr-FR" altLang="fr-FR" sz="3600" dirty="0"/>
              <a:t> </a:t>
            </a:r>
            <a:r>
              <a:rPr lang="fr-FR" altLang="fr-FR" sz="3600" dirty="0" err="1"/>
              <a:t>where</a:t>
            </a:r>
            <a:r>
              <a:rPr lang="fr-FR" altLang="fr-FR" sz="3600" dirty="0"/>
              <a:t> </a:t>
            </a:r>
            <a:r>
              <a:rPr lang="fr-FR" altLang="fr-FR" sz="3600" dirty="0" err="1"/>
              <a:t>they</a:t>
            </a:r>
            <a:r>
              <a:rPr lang="fr-FR" altLang="fr-FR" sz="3600" dirty="0"/>
              <a:t> are on the </a:t>
            </a:r>
            <a:r>
              <a:rPr lang="fr-FR" altLang="fr-FR" sz="3600" dirty="0" err="1"/>
              <a:t>map</a:t>
            </a:r>
            <a:r>
              <a:rPr lang="fr-FR" altLang="fr-FR" sz="3600" dirty="0"/>
              <a:t>: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altLang="fr-FR" sz="3600" dirty="0"/>
          </a:p>
        </p:txBody>
      </p:sp>
      <p:pic>
        <p:nvPicPr>
          <p:cNvPr id="2" name="noms des états australiens.mp3">
            <a:hlinkClick r:id="" action="ppaction://media"/>
            <a:extLst>
              <a:ext uri="{FF2B5EF4-FFF2-40B4-BE49-F238E27FC236}">
                <a16:creationId xmlns:a16="http://schemas.microsoft.com/office/drawing/2014/main" id="{C0B3188F-DF91-4342-B50B-A6B1023975CC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159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map of Australia with provinces labeled | Geography quiz ...">
            <a:extLst>
              <a:ext uri="{FF2B5EF4-FFF2-40B4-BE49-F238E27FC236}">
                <a16:creationId xmlns:a16="http://schemas.microsoft.com/office/drawing/2014/main" id="{0032BE56-E1B0-4F99-8D58-0D97FC6F8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7150"/>
            <a:ext cx="5334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C1F244DC-5BF3-48F1-85D9-EF82A6B8E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3450" y="1728788"/>
            <a:ext cx="7781925" cy="3392487"/>
          </a:xfrm>
        </p:spPr>
        <p:txBody>
          <a:bodyPr/>
          <a:lstStyle/>
          <a:p>
            <a:pPr eaLnBrk="1" hangingPunct="1"/>
            <a:r>
              <a:rPr lang="fr-FR" altLang="fr-FR"/>
              <a:t>Learn new words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2B95D623-48EC-456D-93EF-E4C8A61F1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err="1"/>
              <a:t>Where</a:t>
            </a:r>
            <a:r>
              <a:rPr lang="fr-FR" altLang="fr-FR" dirty="0"/>
              <a:t> can </a:t>
            </a:r>
            <a:r>
              <a:rPr lang="fr-FR" altLang="fr-FR" dirty="0" err="1"/>
              <a:t>you</a:t>
            </a:r>
            <a:r>
              <a:rPr lang="fr-FR" altLang="fr-FR" dirty="0"/>
              <a:t> do </a:t>
            </a:r>
            <a:r>
              <a:rPr lang="fr-FR" altLang="fr-FR" dirty="0" err="1"/>
              <a:t>these</a:t>
            </a:r>
            <a:r>
              <a:rPr lang="fr-FR" altLang="fr-FR" dirty="0"/>
              <a:t> </a:t>
            </a:r>
            <a:r>
              <a:rPr lang="fr-FR" altLang="fr-FR" dirty="0" err="1"/>
              <a:t>activities</a:t>
            </a:r>
            <a:r>
              <a:rPr lang="fr-FR" altLang="fr-FR" dirty="0"/>
              <a:t>? Place the </a:t>
            </a:r>
            <a:r>
              <a:rPr lang="fr-FR" altLang="fr-FR" dirty="0" err="1"/>
              <a:t>vocabulary</a:t>
            </a:r>
            <a:r>
              <a:rPr lang="fr-FR" altLang="fr-FR" dirty="0"/>
              <a:t> on the </a:t>
            </a:r>
            <a:r>
              <a:rPr lang="fr-FR" altLang="fr-FR" dirty="0" err="1"/>
              <a:t>map</a:t>
            </a:r>
            <a:r>
              <a:rPr lang="fr-FR" altLang="fr-FR" dirty="0"/>
              <a:t>: </a:t>
            </a:r>
          </a:p>
        </p:txBody>
      </p:sp>
      <p:pic>
        <p:nvPicPr>
          <p:cNvPr id="20484" name="Image 1">
            <a:extLst>
              <a:ext uri="{FF2B5EF4-FFF2-40B4-BE49-F238E27FC236}">
                <a16:creationId xmlns:a16="http://schemas.microsoft.com/office/drawing/2014/main" id="{A38E8BAA-85AF-44C3-B410-E839F757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75" y="1745104"/>
            <a:ext cx="6919049" cy="51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E33FF7-72DF-41AC-B048-C9B7981E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89" y="119832"/>
            <a:ext cx="10229222" cy="661833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CFCEF43-BE3D-49AF-9038-EEDC356D7275}"/>
              </a:ext>
            </a:extLst>
          </p:cNvPr>
          <p:cNvSpPr txBox="1"/>
          <p:nvPr/>
        </p:nvSpPr>
        <p:spPr>
          <a:xfrm>
            <a:off x="8098971" y="2954216"/>
            <a:ext cx="32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CB6144-BCA1-4855-B8BB-E1D6C8378ADF}"/>
              </a:ext>
            </a:extLst>
          </p:cNvPr>
          <p:cNvSpPr txBox="1"/>
          <p:nvPr/>
        </p:nvSpPr>
        <p:spPr>
          <a:xfrm>
            <a:off x="3880339" y="996462"/>
            <a:ext cx="32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F608DE-2CA2-4EAE-8FCB-7346875714FC}"/>
              </a:ext>
            </a:extLst>
          </p:cNvPr>
          <p:cNvSpPr txBox="1"/>
          <p:nvPr/>
        </p:nvSpPr>
        <p:spPr>
          <a:xfrm>
            <a:off x="7306826" y="811796"/>
            <a:ext cx="32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41F358-F878-4E40-90B2-C5221E2DBBD8}"/>
              </a:ext>
            </a:extLst>
          </p:cNvPr>
          <p:cNvSpPr txBox="1"/>
          <p:nvPr/>
        </p:nvSpPr>
        <p:spPr>
          <a:xfrm>
            <a:off x="3771483" y="2769550"/>
            <a:ext cx="32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DD2B90-04E6-40C7-BD7D-21AF2F9EC26F}"/>
              </a:ext>
            </a:extLst>
          </p:cNvPr>
          <p:cNvSpPr txBox="1"/>
          <p:nvPr/>
        </p:nvSpPr>
        <p:spPr>
          <a:xfrm>
            <a:off x="4093030" y="1883006"/>
            <a:ext cx="32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D06AAE-8E53-41DB-A8AA-C9EAD7CCD8BA}"/>
              </a:ext>
            </a:extLst>
          </p:cNvPr>
          <p:cNvSpPr txBox="1"/>
          <p:nvPr/>
        </p:nvSpPr>
        <p:spPr>
          <a:xfrm>
            <a:off x="6352232" y="3428999"/>
            <a:ext cx="32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1D17E5-8949-43A6-9198-3C010ED26EF8}"/>
              </a:ext>
            </a:extLst>
          </p:cNvPr>
          <p:cNvSpPr txBox="1"/>
          <p:nvPr/>
        </p:nvSpPr>
        <p:spPr>
          <a:xfrm>
            <a:off x="5970394" y="4141596"/>
            <a:ext cx="32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0F8703-3C5F-4B15-9396-BCDF307A8013}"/>
              </a:ext>
            </a:extLst>
          </p:cNvPr>
          <p:cNvSpPr txBox="1"/>
          <p:nvPr/>
        </p:nvSpPr>
        <p:spPr>
          <a:xfrm>
            <a:off x="2724778" y="5890009"/>
            <a:ext cx="32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038CB4-48B7-4A8D-95C3-CA882E8BDAE9}"/>
              </a:ext>
            </a:extLst>
          </p:cNvPr>
          <p:cNvSpPr txBox="1"/>
          <p:nvPr/>
        </p:nvSpPr>
        <p:spPr>
          <a:xfrm>
            <a:off x="5437833" y="4915320"/>
            <a:ext cx="32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E77AA1-032F-4223-B9A3-597D4D1CF651}"/>
              </a:ext>
            </a:extLst>
          </p:cNvPr>
          <p:cNvSpPr txBox="1"/>
          <p:nvPr/>
        </p:nvSpPr>
        <p:spPr>
          <a:xfrm>
            <a:off x="9547609" y="1076850"/>
            <a:ext cx="32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5594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>
            <a:extLst>
              <a:ext uri="{FF2B5EF4-FFF2-40B4-BE49-F238E27FC236}">
                <a16:creationId xmlns:a16="http://schemas.microsoft.com/office/drawing/2014/main" id="{66A32106-95CC-4B4A-9C92-E1C027648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Vocabulary activity: </a:t>
            </a:r>
          </a:p>
        </p:txBody>
      </p:sp>
      <p:sp>
        <p:nvSpPr>
          <p:cNvPr id="21507" name="Espace réservé du contenu 2">
            <a:extLst>
              <a:ext uri="{FF2B5EF4-FFF2-40B4-BE49-F238E27FC236}">
                <a16:creationId xmlns:a16="http://schemas.microsoft.com/office/drawing/2014/main" id="{015F9FD9-A17F-4541-ADA5-1C3630E321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28813"/>
            <a:ext cx="10515600" cy="6318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fr-FR" altLang="fr-FR" sz="3600" dirty="0"/>
              <a:t>Look at the </a:t>
            </a:r>
            <a:r>
              <a:rPr lang="fr-FR" altLang="fr-FR" sz="3600" dirty="0" err="1"/>
              <a:t>map</a:t>
            </a:r>
            <a:r>
              <a:rPr lang="fr-FR" altLang="fr-FR" sz="3600" dirty="0"/>
              <a:t> and </a:t>
            </a:r>
            <a:r>
              <a:rPr lang="fr-FR" altLang="fr-FR" sz="3600" dirty="0" err="1"/>
              <a:t>classify</a:t>
            </a:r>
            <a:r>
              <a:rPr lang="fr-FR" altLang="fr-FR" sz="3600" dirty="0"/>
              <a:t> the </a:t>
            </a:r>
            <a:r>
              <a:rPr lang="fr-FR" altLang="fr-FR" sz="3600" dirty="0" err="1"/>
              <a:t>activities</a:t>
            </a:r>
            <a:r>
              <a:rPr lang="fr-FR" altLang="fr-FR" sz="3600" dirty="0"/>
              <a:t> in the </a:t>
            </a:r>
            <a:r>
              <a:rPr lang="fr-FR" altLang="fr-FR" sz="3600" dirty="0" err="1"/>
              <a:t>grid</a:t>
            </a:r>
            <a:r>
              <a:rPr lang="fr-FR" altLang="fr-FR" sz="3600" dirty="0"/>
              <a:t> on </a:t>
            </a:r>
            <a:r>
              <a:rPr lang="fr-FR" altLang="fr-FR" sz="3600" dirty="0" err="1"/>
              <a:t>your</a:t>
            </a:r>
            <a:r>
              <a:rPr lang="fr-FR" altLang="fr-FR" sz="3600" dirty="0"/>
              <a:t> </a:t>
            </a:r>
            <a:r>
              <a:rPr lang="fr-FR" altLang="fr-FR" sz="3600" dirty="0" err="1"/>
              <a:t>worksheet</a:t>
            </a:r>
            <a:r>
              <a:rPr lang="fr-FR" altLang="fr-FR" sz="3600" dirty="0"/>
              <a:t>:   </a:t>
            </a:r>
          </a:p>
        </p:txBody>
      </p:sp>
      <p:pic>
        <p:nvPicPr>
          <p:cNvPr id="22532" name="Image 1">
            <a:extLst>
              <a:ext uri="{FF2B5EF4-FFF2-40B4-BE49-F238E27FC236}">
                <a16:creationId xmlns:a16="http://schemas.microsoft.com/office/drawing/2014/main" id="{D500C1DA-2AEA-4A2B-8CD7-637A805D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336550"/>
            <a:ext cx="24225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 2">
            <a:extLst>
              <a:ext uri="{FF2B5EF4-FFF2-40B4-BE49-F238E27FC236}">
                <a16:creationId xmlns:a16="http://schemas.microsoft.com/office/drawing/2014/main" id="{3E7AEB16-EE32-46ED-B801-D1A7E9DE0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662238"/>
            <a:ext cx="10153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88904E1-EE72-40CD-A518-E362CA80B998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960813"/>
          <a:ext cx="8128000" cy="25606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59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Pacific </a:t>
                      </a:r>
                      <a:r>
                        <a:rPr lang="fr-FR" sz="3600" b="1" dirty="0" err="1">
                          <a:solidFill>
                            <a:schemeClr val="tx1"/>
                          </a:solidFill>
                        </a:rPr>
                        <a:t>Ocean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err="1"/>
                        <a:t>Mountain</a:t>
                      </a:r>
                      <a:endParaRPr lang="fr-FR" sz="3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/>
                        <a:t>River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err="1"/>
                        <a:t>Australian</a:t>
                      </a:r>
                      <a:r>
                        <a:rPr lang="fr-FR" sz="3600" b="1" dirty="0"/>
                        <a:t> Outback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BD5D2EC9-E7F5-4E6A-8598-5F76C090B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Vocabulary activity correction: </a:t>
            </a:r>
          </a:p>
        </p:txBody>
      </p:sp>
      <p:sp>
        <p:nvSpPr>
          <p:cNvPr id="21507" name="Espace réservé du contenu 2">
            <a:extLst>
              <a:ext uri="{FF2B5EF4-FFF2-40B4-BE49-F238E27FC236}">
                <a16:creationId xmlns:a16="http://schemas.microsoft.com/office/drawing/2014/main" id="{F7F840A4-57FA-4086-8BB9-2CDF563ABF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28813"/>
            <a:ext cx="10515600" cy="6318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fr-FR" altLang="fr-FR" sz="3600" dirty="0"/>
              <a:t>Look at the </a:t>
            </a:r>
            <a:r>
              <a:rPr lang="fr-FR" altLang="fr-FR" sz="3600" dirty="0" err="1"/>
              <a:t>map</a:t>
            </a:r>
            <a:r>
              <a:rPr lang="fr-FR" altLang="fr-FR" sz="3600" dirty="0"/>
              <a:t> and </a:t>
            </a:r>
            <a:r>
              <a:rPr lang="fr-FR" altLang="fr-FR" sz="3600" dirty="0" err="1"/>
              <a:t>classify</a:t>
            </a:r>
            <a:r>
              <a:rPr lang="fr-FR" altLang="fr-FR" sz="3600" dirty="0"/>
              <a:t> the </a:t>
            </a:r>
            <a:r>
              <a:rPr lang="fr-FR" altLang="fr-FR" sz="3600" dirty="0" err="1"/>
              <a:t>activities</a:t>
            </a:r>
            <a:r>
              <a:rPr lang="fr-FR" altLang="fr-FR" sz="3600" dirty="0"/>
              <a:t> in the </a:t>
            </a:r>
            <a:r>
              <a:rPr lang="fr-FR" altLang="fr-FR" sz="3600" dirty="0" err="1"/>
              <a:t>grid</a:t>
            </a:r>
            <a:r>
              <a:rPr lang="fr-FR" altLang="fr-FR" sz="3600" dirty="0"/>
              <a:t> on </a:t>
            </a:r>
            <a:r>
              <a:rPr lang="fr-FR" altLang="fr-FR" sz="3600" dirty="0" err="1"/>
              <a:t>your</a:t>
            </a:r>
            <a:r>
              <a:rPr lang="fr-FR" altLang="fr-FR" sz="3600" dirty="0"/>
              <a:t> </a:t>
            </a:r>
            <a:r>
              <a:rPr lang="fr-FR" altLang="fr-FR" sz="3600" dirty="0" err="1"/>
              <a:t>worksheet</a:t>
            </a:r>
            <a:r>
              <a:rPr lang="fr-FR" altLang="fr-FR" sz="3600" dirty="0"/>
              <a:t>:   </a:t>
            </a:r>
          </a:p>
        </p:txBody>
      </p:sp>
      <p:pic>
        <p:nvPicPr>
          <p:cNvPr id="23556" name="Image 2">
            <a:extLst>
              <a:ext uri="{FF2B5EF4-FFF2-40B4-BE49-F238E27FC236}">
                <a16:creationId xmlns:a16="http://schemas.microsoft.com/office/drawing/2014/main" id="{0E3FD5AA-5C72-40A8-BC35-02195992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662238"/>
            <a:ext cx="10153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8CDA223-E202-44A7-B8F0-55F5DDFE8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47286"/>
              </p:ext>
            </p:extLst>
          </p:nvPr>
        </p:nvGraphicFramePr>
        <p:xfrm>
          <a:off x="354013" y="3744913"/>
          <a:ext cx="8128000" cy="2865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985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Pacific </a:t>
                      </a:r>
                      <a:r>
                        <a:rPr lang="fr-FR" sz="3600" b="1" dirty="0" err="1">
                          <a:solidFill>
                            <a:schemeClr val="tx1"/>
                          </a:solidFill>
                        </a:rPr>
                        <a:t>Ocean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err="1"/>
                        <a:t>Mountain</a:t>
                      </a:r>
                      <a:endParaRPr lang="fr-FR" sz="36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/>
                        <a:t>River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err="1"/>
                        <a:t>Australian</a:t>
                      </a:r>
                      <a:r>
                        <a:rPr lang="fr-FR" sz="3600" b="1" dirty="0"/>
                        <a:t> Outback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74" name="ZoneTexte 4">
            <a:extLst>
              <a:ext uri="{FF2B5EF4-FFF2-40B4-BE49-F238E27FC236}">
                <a16:creationId xmlns:a16="http://schemas.microsoft.com/office/drawing/2014/main" id="{FF6819CE-7E39-4952-8E96-2926C661D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75" y="3687763"/>
            <a:ext cx="29511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/>
              <a:t>To go horse riding  et to do bungee jumping  ne sont pas dans le tableau car ce ne sont pas des activités spécifiques à un endroit particulier. On peut les pratiquer dans n’importe quelle région.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/>
              <a:t>ATTENTION: Dans cet exercice, on vous donne les INFINITIFS, il y a donc le TO. Lorsque vous allez vouloir conjuguer les verbes, il faudra LE SUPPRIMER pour obtenir la base verbale.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C03B32-9DB9-45C6-805C-85605D984F87}"/>
              </a:ext>
            </a:extLst>
          </p:cNvPr>
          <p:cNvSpPr txBox="1"/>
          <p:nvPr/>
        </p:nvSpPr>
        <p:spPr>
          <a:xfrm>
            <a:off x="4531807" y="3828422"/>
            <a:ext cx="3868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To go </a:t>
            </a:r>
            <a:r>
              <a:rPr lang="fr-FR" sz="2400" b="1" dirty="0" err="1"/>
              <a:t>scuba</a:t>
            </a:r>
            <a:r>
              <a:rPr lang="fr-FR" sz="2400" b="1" dirty="0"/>
              <a:t> </a:t>
            </a:r>
            <a:r>
              <a:rPr lang="fr-FR" sz="2400" b="1" dirty="0" err="1"/>
              <a:t>diving</a:t>
            </a:r>
            <a:r>
              <a:rPr lang="fr-FR" sz="2400" b="1" dirty="0"/>
              <a:t> / to spot </a:t>
            </a:r>
            <a:r>
              <a:rPr lang="fr-FR" sz="2400" b="1" dirty="0" err="1"/>
              <a:t>wildflife</a:t>
            </a:r>
            <a:r>
              <a:rPr lang="fr-FR" sz="2400" b="1" dirty="0"/>
              <a:t> / to go </a:t>
            </a:r>
            <a:r>
              <a:rPr lang="fr-FR" sz="2400" b="1" dirty="0" err="1"/>
              <a:t>surfing</a:t>
            </a:r>
            <a:r>
              <a:rPr lang="fr-FR" sz="2400" b="1" dirty="0"/>
              <a:t>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B7CEBD-1497-43FE-BFA5-0102006046D9}"/>
              </a:ext>
            </a:extLst>
          </p:cNvPr>
          <p:cNvSpPr txBox="1"/>
          <p:nvPr/>
        </p:nvSpPr>
        <p:spPr>
          <a:xfrm>
            <a:off x="4531806" y="4758891"/>
            <a:ext cx="386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To go </a:t>
            </a:r>
            <a:r>
              <a:rPr lang="fr-FR" sz="2400" b="1" dirty="0" err="1"/>
              <a:t>hiking</a:t>
            </a:r>
            <a:r>
              <a:rPr lang="fr-FR" sz="2400" b="1" dirty="0"/>
              <a:t> / trekking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986E472-2262-4558-8DFB-C8BE12EBE6BC}"/>
              </a:ext>
            </a:extLst>
          </p:cNvPr>
          <p:cNvSpPr txBox="1"/>
          <p:nvPr/>
        </p:nvSpPr>
        <p:spPr>
          <a:xfrm>
            <a:off x="4531806" y="5404052"/>
            <a:ext cx="386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To go rafting / to go </a:t>
            </a:r>
            <a:r>
              <a:rPr lang="fr-FR" sz="2400" b="1" dirty="0" err="1"/>
              <a:t>kayaking</a:t>
            </a:r>
            <a:endParaRPr lang="fr-FR" sz="24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DFCBD7E-6CE4-4B2D-A59C-E593511CDA97}"/>
              </a:ext>
            </a:extLst>
          </p:cNvPr>
          <p:cNvSpPr txBox="1"/>
          <p:nvPr/>
        </p:nvSpPr>
        <p:spPr>
          <a:xfrm>
            <a:off x="4531806" y="6049213"/>
            <a:ext cx="386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To go </a:t>
            </a:r>
            <a:r>
              <a:rPr lang="fr-FR" sz="2400" b="1" dirty="0" err="1"/>
              <a:t>cycling</a:t>
            </a:r>
            <a:r>
              <a:rPr lang="fr-FR" sz="2400" b="1" dirty="0"/>
              <a:t> / to ride a </a:t>
            </a:r>
            <a:r>
              <a:rPr lang="fr-FR" sz="2400" b="1" dirty="0" err="1"/>
              <a:t>camel</a:t>
            </a:r>
            <a:r>
              <a:rPr lang="fr-FR" sz="24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>
            <a:extLst>
              <a:ext uri="{FF2B5EF4-FFF2-40B4-BE49-F238E27FC236}">
                <a16:creationId xmlns:a16="http://schemas.microsoft.com/office/drawing/2014/main" id="{4FE49A1A-2D4A-40C2-AC81-261C917CD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3450" y="1728788"/>
            <a:ext cx="7781925" cy="3392487"/>
          </a:xfrm>
        </p:spPr>
        <p:txBody>
          <a:bodyPr/>
          <a:lstStyle/>
          <a:p>
            <a:pPr eaLnBrk="1" hangingPunct="1"/>
            <a:r>
              <a:rPr lang="fr-FR" altLang="fr-FR"/>
              <a:t>Recap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909C5-F53A-4D6C-87BE-907225DA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recap</a:t>
            </a:r>
            <a:r>
              <a:rPr lang="fr-FR" dirty="0"/>
              <a:t>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53DF66-D608-4CD7-B9E7-05A2811B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1728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 err="1"/>
              <a:t>Let’s</a:t>
            </a:r>
            <a:r>
              <a:rPr lang="fr-FR" sz="4400" dirty="0"/>
              <a:t> use all the information </a:t>
            </a:r>
            <a:r>
              <a:rPr lang="fr-FR" sz="4400" dirty="0" err="1"/>
              <a:t>we</a:t>
            </a:r>
            <a:r>
              <a:rPr lang="fr-FR" sz="4400" dirty="0"/>
              <a:t> have on the </a:t>
            </a:r>
            <a:r>
              <a:rPr lang="fr-FR" sz="4400" dirty="0" err="1"/>
              <a:t>worksheet</a:t>
            </a:r>
            <a:r>
              <a:rPr lang="fr-FR" sz="4400" dirty="0"/>
              <a:t> to </a:t>
            </a:r>
            <a:r>
              <a:rPr lang="fr-FR" sz="4400" dirty="0" err="1"/>
              <a:t>write</a:t>
            </a:r>
            <a:r>
              <a:rPr lang="fr-FR" sz="4400" dirty="0"/>
              <a:t> a </a:t>
            </a:r>
            <a:r>
              <a:rPr lang="fr-FR" sz="4400" dirty="0" err="1"/>
              <a:t>paragraph</a:t>
            </a:r>
            <a:r>
              <a:rPr lang="fr-FR" sz="4400" dirty="0"/>
              <a:t> about </a:t>
            </a:r>
            <a:r>
              <a:rPr lang="fr-FR" sz="4400" dirty="0" err="1"/>
              <a:t>Australia</a:t>
            </a:r>
            <a:r>
              <a:rPr lang="fr-FR" sz="4400" dirty="0"/>
              <a:t> and the </a:t>
            </a:r>
            <a:r>
              <a:rPr lang="fr-FR" sz="4400" dirty="0" err="1"/>
              <a:t>activities</a:t>
            </a:r>
            <a:r>
              <a:rPr lang="fr-FR" sz="4400" dirty="0"/>
              <a:t> </a:t>
            </a:r>
            <a:r>
              <a:rPr lang="fr-FR" sz="4400" dirty="0" err="1"/>
              <a:t>we</a:t>
            </a:r>
            <a:r>
              <a:rPr lang="fr-FR" sz="4400" dirty="0"/>
              <a:t> can do </a:t>
            </a:r>
            <a:r>
              <a:rPr lang="fr-FR" sz="4400" dirty="0" err="1"/>
              <a:t>there</a:t>
            </a:r>
            <a:r>
              <a:rPr lang="fr-FR" sz="4400" dirty="0"/>
              <a:t>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CA38AC-8156-4358-B130-AEF998861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2885" y="3491614"/>
            <a:ext cx="3293717" cy="29456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0A00FC-C50E-44CC-973F-8A98CF654801}"/>
              </a:ext>
            </a:extLst>
          </p:cNvPr>
          <p:cNvSpPr txBox="1"/>
          <p:nvPr/>
        </p:nvSpPr>
        <p:spPr>
          <a:xfrm>
            <a:off x="4312885" y="6627168"/>
            <a:ext cx="32937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en.wikipedia.org/wiki/File:Australia_stub.svg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sa/3.0/"/>
              </a:rPr>
              <a:t>CC BY-SA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99901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D81DC0EC-CC1A-4DD6-B5B4-981987519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/>
              <a:t>Recap</a:t>
            </a:r>
            <a:r>
              <a:rPr lang="fr-FR" altLang="fr-FR" dirty="0"/>
              <a:t>:</a:t>
            </a:r>
          </a:p>
        </p:txBody>
      </p:sp>
      <p:sp>
        <p:nvSpPr>
          <p:cNvPr id="28675" name="Espace réservé du contenu 2">
            <a:extLst>
              <a:ext uri="{FF2B5EF4-FFF2-40B4-BE49-F238E27FC236}">
                <a16:creationId xmlns:a16="http://schemas.microsoft.com/office/drawing/2014/main" id="{175BB73F-15FE-45FF-AEB5-CEF58CF230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28813"/>
            <a:ext cx="10515600" cy="4252912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b="1" u="sng" dirty="0"/>
              <a:t>Discover </a:t>
            </a:r>
            <a:r>
              <a:rPr lang="fr-FR" altLang="fr-FR" b="1" u="sng" dirty="0" err="1"/>
              <a:t>Australia</a:t>
            </a:r>
            <a:endParaRPr lang="fr-FR" altLang="fr-FR" b="1" u="sng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dirty="0" err="1"/>
              <a:t>Australia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a continental </a:t>
            </a:r>
            <a:r>
              <a:rPr lang="fr-FR" altLang="fr-FR" dirty="0" err="1"/>
              <a:t>island</a:t>
            </a:r>
            <a:r>
              <a:rPr lang="fr-FR" altLang="fr-FR" dirty="0"/>
              <a:t> </a:t>
            </a:r>
            <a:r>
              <a:rPr lang="fr-FR" altLang="fr-FR" dirty="0" err="1"/>
              <a:t>situated</a:t>
            </a:r>
            <a:r>
              <a:rPr lang="fr-FR" altLang="fr-FR" dirty="0"/>
              <a:t> in the </a:t>
            </a:r>
            <a:r>
              <a:rPr lang="fr-FR" altLang="fr-FR" dirty="0" err="1"/>
              <a:t>Southern</a:t>
            </a:r>
            <a:r>
              <a:rPr lang="fr-FR" altLang="fr-FR" dirty="0"/>
              <a:t> </a:t>
            </a:r>
            <a:r>
              <a:rPr lang="fr-FR" altLang="fr-FR" dirty="0" err="1"/>
              <a:t>Hemisphere</a:t>
            </a:r>
            <a:r>
              <a:rPr lang="fr-FR" altLang="fr-FR" dirty="0"/>
              <a:t>. It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divided</a:t>
            </a:r>
            <a:r>
              <a:rPr lang="fr-FR" altLang="fr-FR" dirty="0"/>
              <a:t> in states </a:t>
            </a:r>
            <a:r>
              <a:rPr lang="fr-FR" altLang="fr-FR" dirty="0" err="1"/>
              <a:t>such</a:t>
            </a:r>
            <a:r>
              <a:rPr lang="fr-FR" altLang="fr-FR" dirty="0"/>
              <a:t> as </a:t>
            </a:r>
            <a:r>
              <a:rPr lang="fr-FR" altLang="fr-FR" b="1" u="sng" dirty="0">
                <a:solidFill>
                  <a:srgbClr val="00B050"/>
                </a:solidFill>
              </a:rPr>
              <a:t>Western </a:t>
            </a:r>
            <a:r>
              <a:rPr lang="fr-FR" altLang="fr-FR" b="1" u="sng" dirty="0" err="1">
                <a:solidFill>
                  <a:srgbClr val="00B050"/>
                </a:solidFill>
              </a:rPr>
              <a:t>Australia</a:t>
            </a:r>
            <a:r>
              <a:rPr lang="fr-FR" altLang="fr-FR" b="1" u="sng" dirty="0">
                <a:solidFill>
                  <a:srgbClr val="00B050"/>
                </a:solidFill>
              </a:rPr>
              <a:t>, </a:t>
            </a:r>
            <a:r>
              <a:rPr lang="fr-FR" altLang="fr-FR" b="1" u="sng" dirty="0" err="1">
                <a:solidFill>
                  <a:srgbClr val="00B050"/>
                </a:solidFill>
              </a:rPr>
              <a:t>Northern</a:t>
            </a:r>
            <a:r>
              <a:rPr lang="fr-FR" altLang="fr-FR" b="1" u="sng" dirty="0">
                <a:solidFill>
                  <a:srgbClr val="00B050"/>
                </a:solidFill>
              </a:rPr>
              <a:t> </a:t>
            </a:r>
            <a:r>
              <a:rPr lang="fr-FR" altLang="fr-FR" b="1" u="sng" dirty="0" err="1">
                <a:solidFill>
                  <a:srgbClr val="00B050"/>
                </a:solidFill>
              </a:rPr>
              <a:t>Territory</a:t>
            </a:r>
            <a:r>
              <a:rPr lang="fr-FR" altLang="fr-FR" b="1" u="sng" dirty="0">
                <a:solidFill>
                  <a:srgbClr val="00B050"/>
                </a:solidFill>
              </a:rPr>
              <a:t>, South </a:t>
            </a:r>
            <a:r>
              <a:rPr lang="fr-FR" altLang="fr-FR" b="1" u="sng" dirty="0" err="1">
                <a:solidFill>
                  <a:srgbClr val="00B050"/>
                </a:solidFill>
              </a:rPr>
              <a:t>Australia</a:t>
            </a:r>
            <a:r>
              <a:rPr lang="fr-FR" altLang="fr-FR" b="1" u="sng" dirty="0">
                <a:solidFill>
                  <a:srgbClr val="00B050"/>
                </a:solidFill>
              </a:rPr>
              <a:t>, Queensland, New South Wales, Victoria, Tasmania and the </a:t>
            </a:r>
            <a:r>
              <a:rPr lang="fr-FR" altLang="fr-FR" b="1" u="sng" dirty="0" err="1">
                <a:solidFill>
                  <a:srgbClr val="00B050"/>
                </a:solidFill>
              </a:rPr>
              <a:t>Australian</a:t>
            </a:r>
            <a:r>
              <a:rPr lang="fr-FR" altLang="fr-FR" b="1" u="sng" dirty="0">
                <a:solidFill>
                  <a:srgbClr val="00B050"/>
                </a:solidFill>
              </a:rPr>
              <a:t> Capital </a:t>
            </a:r>
            <a:r>
              <a:rPr lang="fr-FR" altLang="fr-FR" b="1" u="sng" dirty="0" err="1">
                <a:solidFill>
                  <a:srgbClr val="00B050"/>
                </a:solidFill>
              </a:rPr>
              <a:t>Territory</a:t>
            </a:r>
            <a:r>
              <a:rPr lang="fr-FR" altLang="fr-FR" b="1" u="sng" dirty="0">
                <a:solidFill>
                  <a:srgbClr val="00B050"/>
                </a:solidFill>
              </a:rPr>
              <a:t>.</a:t>
            </a:r>
            <a:r>
              <a:rPr lang="fr-FR" altLang="fr-FR" dirty="0"/>
              <a:t> The main </a:t>
            </a:r>
            <a:r>
              <a:rPr lang="fr-FR" altLang="fr-FR" dirty="0" err="1"/>
              <a:t>cities</a:t>
            </a:r>
            <a:r>
              <a:rPr lang="fr-FR" altLang="fr-FR" dirty="0"/>
              <a:t> are </a:t>
            </a:r>
            <a:r>
              <a:rPr lang="fr-FR" altLang="fr-FR" b="1" u="sng" dirty="0">
                <a:solidFill>
                  <a:srgbClr val="00B050"/>
                </a:solidFill>
              </a:rPr>
              <a:t>Sydney, Melbourne, </a:t>
            </a:r>
            <a:r>
              <a:rPr lang="fr-FR" altLang="fr-FR" b="1" u="sng" dirty="0" err="1">
                <a:solidFill>
                  <a:srgbClr val="00B050"/>
                </a:solidFill>
              </a:rPr>
              <a:t>Adelaide</a:t>
            </a:r>
            <a:r>
              <a:rPr lang="fr-FR" altLang="fr-FR" b="1" u="sng" dirty="0">
                <a:solidFill>
                  <a:srgbClr val="00B050"/>
                </a:solidFill>
              </a:rPr>
              <a:t>, Perth </a:t>
            </a:r>
            <a:r>
              <a:rPr lang="fr-FR" altLang="fr-FR" dirty="0"/>
              <a:t>and the capital city </a:t>
            </a:r>
            <a:r>
              <a:rPr lang="fr-FR" altLang="fr-FR" b="1" u="sng" dirty="0">
                <a:solidFill>
                  <a:srgbClr val="00B050"/>
                </a:solidFill>
              </a:rPr>
              <a:t>Canberra</a:t>
            </a:r>
            <a:r>
              <a:rPr lang="fr-FR" altLang="fr-FR" dirty="0"/>
              <a:t>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dirty="0"/>
              <a:t>Perth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situated</a:t>
            </a:r>
            <a:r>
              <a:rPr lang="fr-FR" altLang="fr-FR" dirty="0"/>
              <a:t> in Western </a:t>
            </a:r>
            <a:r>
              <a:rPr lang="fr-FR" altLang="fr-FR" dirty="0" err="1"/>
              <a:t>Australia</a:t>
            </a:r>
            <a:r>
              <a:rPr lang="fr-FR" altLang="fr-FR" dirty="0"/>
              <a:t>,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b="1" u="sng" dirty="0">
                <a:solidFill>
                  <a:srgbClr val="FF0000"/>
                </a:solidFill>
              </a:rPr>
              <a:t>the </a:t>
            </a:r>
            <a:r>
              <a:rPr lang="fr-FR" altLang="fr-FR" b="1" u="sng" dirty="0" err="1">
                <a:solidFill>
                  <a:srgbClr val="FF0000"/>
                </a:solidFill>
              </a:rPr>
              <a:t>most</a:t>
            </a:r>
            <a:r>
              <a:rPr lang="fr-FR" altLang="fr-FR" b="1" u="sng" dirty="0">
                <a:solidFill>
                  <a:srgbClr val="FF0000"/>
                </a:solidFill>
              </a:rPr>
              <a:t> </a:t>
            </a:r>
            <a:r>
              <a:rPr lang="fr-FR" altLang="fr-FR" b="1" u="sng" dirty="0" err="1">
                <a:solidFill>
                  <a:srgbClr val="FF0000"/>
                </a:solidFill>
              </a:rPr>
              <a:t>isolated</a:t>
            </a:r>
            <a:r>
              <a:rPr lang="fr-FR" altLang="fr-FR" b="1" u="sng" dirty="0">
                <a:solidFill>
                  <a:srgbClr val="FF0000"/>
                </a:solidFill>
              </a:rPr>
              <a:t> </a:t>
            </a:r>
            <a:r>
              <a:rPr lang="fr-FR" altLang="fr-FR" dirty="0"/>
              <a:t>city but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also</a:t>
            </a:r>
            <a:r>
              <a:rPr lang="fr-FR" altLang="fr-FR" dirty="0"/>
              <a:t> </a:t>
            </a:r>
            <a:r>
              <a:rPr lang="fr-FR" altLang="fr-FR" b="1" u="sng" dirty="0">
                <a:solidFill>
                  <a:srgbClr val="FF0000"/>
                </a:solidFill>
              </a:rPr>
              <a:t>the </a:t>
            </a:r>
            <a:r>
              <a:rPr lang="fr-FR" altLang="fr-FR" b="1" u="sng" dirty="0" err="1">
                <a:solidFill>
                  <a:srgbClr val="FF0000"/>
                </a:solidFill>
              </a:rPr>
              <a:t>sunniest</a:t>
            </a:r>
            <a:r>
              <a:rPr lang="fr-FR" altLang="fr-FR" b="1" u="sng" dirty="0">
                <a:solidFill>
                  <a:srgbClr val="FF0000"/>
                </a:solidFill>
              </a:rPr>
              <a:t> </a:t>
            </a:r>
            <a:r>
              <a:rPr lang="fr-FR" altLang="fr-FR" dirty="0"/>
              <a:t>one. Ayers Rock, or Uluru, </a:t>
            </a:r>
            <a:r>
              <a:rPr lang="fr-FR" altLang="fr-FR" dirty="0" err="1"/>
              <a:t>which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in the </a:t>
            </a:r>
            <a:r>
              <a:rPr lang="fr-FR" altLang="fr-FR" dirty="0" err="1"/>
              <a:t>Northern</a:t>
            </a:r>
            <a:r>
              <a:rPr lang="fr-FR" altLang="fr-FR" dirty="0"/>
              <a:t> </a:t>
            </a:r>
            <a:r>
              <a:rPr lang="fr-FR" altLang="fr-FR" dirty="0" err="1"/>
              <a:t>Territory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situated</a:t>
            </a:r>
            <a:r>
              <a:rPr lang="fr-FR" altLang="fr-FR" dirty="0"/>
              <a:t> </a:t>
            </a:r>
            <a:r>
              <a:rPr lang="fr-FR" altLang="fr-FR" dirty="0" err="1"/>
              <a:t>next</a:t>
            </a:r>
            <a:r>
              <a:rPr lang="fr-FR" altLang="fr-FR" dirty="0"/>
              <a:t> to Alice Springs;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b="1" u="sng" dirty="0">
                <a:solidFill>
                  <a:srgbClr val="FF0000"/>
                </a:solidFill>
              </a:rPr>
              <a:t>the </a:t>
            </a:r>
            <a:r>
              <a:rPr lang="fr-FR" altLang="fr-FR" b="1" u="sng" dirty="0" err="1">
                <a:solidFill>
                  <a:srgbClr val="FF0000"/>
                </a:solidFill>
              </a:rPr>
              <a:t>largest</a:t>
            </a:r>
            <a:r>
              <a:rPr lang="fr-FR" altLang="fr-FR" b="1" u="sng" dirty="0">
                <a:solidFill>
                  <a:srgbClr val="FF0000"/>
                </a:solidFill>
              </a:rPr>
              <a:t> </a:t>
            </a:r>
            <a:r>
              <a:rPr lang="fr-FR" altLang="fr-FR" dirty="0" err="1"/>
              <a:t>monolith</a:t>
            </a:r>
            <a:r>
              <a:rPr lang="fr-FR" altLang="fr-FR" dirty="0"/>
              <a:t> in the world and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also</a:t>
            </a:r>
            <a:r>
              <a:rPr lang="fr-FR" altLang="fr-FR" dirty="0"/>
              <a:t> a </a:t>
            </a:r>
            <a:r>
              <a:rPr lang="fr-FR" altLang="fr-FR" dirty="0" err="1"/>
              <a:t>sacred</a:t>
            </a:r>
            <a:r>
              <a:rPr lang="fr-FR" altLang="fr-FR" dirty="0"/>
              <a:t> place of </a:t>
            </a:r>
            <a:r>
              <a:rPr lang="fr-FR" altLang="fr-FR" dirty="0" err="1"/>
              <a:t>aboriginal</a:t>
            </a:r>
            <a:r>
              <a:rPr lang="fr-FR" altLang="fr-FR" dirty="0"/>
              <a:t> people. Sydney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b="1" u="sng" dirty="0">
                <a:solidFill>
                  <a:srgbClr val="FF0000"/>
                </a:solidFill>
              </a:rPr>
              <a:t>the </a:t>
            </a:r>
            <a:r>
              <a:rPr lang="fr-FR" altLang="fr-FR" b="1" u="sng" dirty="0" err="1">
                <a:solidFill>
                  <a:srgbClr val="FF0000"/>
                </a:solidFill>
              </a:rPr>
              <a:t>biggest</a:t>
            </a:r>
            <a:r>
              <a:rPr lang="fr-FR" altLang="fr-FR" b="1" u="sng" dirty="0">
                <a:solidFill>
                  <a:srgbClr val="FF0000"/>
                </a:solidFill>
              </a:rPr>
              <a:t> city</a:t>
            </a:r>
            <a:r>
              <a:rPr lang="fr-FR" altLang="fr-FR" dirty="0"/>
              <a:t> of </a:t>
            </a:r>
            <a:r>
              <a:rPr lang="fr-FR" altLang="fr-FR" dirty="0" err="1"/>
              <a:t>Australia</a:t>
            </a:r>
            <a:r>
              <a:rPr lang="fr-FR" altLang="fr-FR" dirty="0"/>
              <a:t> and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also</a:t>
            </a:r>
            <a:r>
              <a:rPr lang="fr-FR" altLang="fr-FR" dirty="0"/>
              <a:t> </a:t>
            </a:r>
            <a:r>
              <a:rPr lang="fr-FR" altLang="fr-FR" b="1" u="sng" dirty="0">
                <a:solidFill>
                  <a:srgbClr val="FF0000"/>
                </a:solidFill>
              </a:rPr>
              <a:t>the best </a:t>
            </a:r>
            <a:r>
              <a:rPr lang="fr-FR" altLang="fr-FR" b="1" u="sng" dirty="0" err="1">
                <a:solidFill>
                  <a:srgbClr val="FF0000"/>
                </a:solidFill>
              </a:rPr>
              <a:t>known</a:t>
            </a:r>
            <a:r>
              <a:rPr lang="fr-FR" altLang="fr-FR" b="1" u="sng" dirty="0">
                <a:solidFill>
                  <a:srgbClr val="FF0000"/>
                </a:solidFill>
              </a:rPr>
              <a:t> </a:t>
            </a:r>
            <a:r>
              <a:rPr lang="fr-FR" altLang="fr-FR" dirty="0" err="1"/>
              <a:t>worldwide</a:t>
            </a:r>
            <a:r>
              <a:rPr lang="fr-FR" altLang="fr-FR" dirty="0"/>
              <a:t> </a:t>
            </a:r>
            <a:r>
              <a:rPr lang="fr-FR" altLang="fr-FR" dirty="0" err="1"/>
              <a:t>because</a:t>
            </a:r>
            <a:r>
              <a:rPr lang="fr-FR" altLang="fr-FR" dirty="0"/>
              <a:t> of </a:t>
            </a:r>
            <a:r>
              <a:rPr lang="fr-FR" altLang="fr-FR" dirty="0" err="1"/>
              <a:t>its</a:t>
            </a:r>
            <a:r>
              <a:rPr lang="fr-FR" altLang="fr-FR" dirty="0"/>
              <a:t> Opera House and </a:t>
            </a:r>
            <a:r>
              <a:rPr lang="fr-FR" altLang="fr-FR" dirty="0" err="1"/>
              <a:t>its</a:t>
            </a:r>
            <a:r>
              <a:rPr lang="fr-FR" altLang="fr-FR" dirty="0"/>
              <a:t> </a:t>
            </a:r>
            <a:r>
              <a:rPr lang="fr-FR" altLang="fr-FR" dirty="0" err="1"/>
              <a:t>incredible</a:t>
            </a:r>
            <a:r>
              <a:rPr lang="fr-FR" altLang="fr-FR" dirty="0"/>
              <a:t> </a:t>
            </a:r>
            <a:r>
              <a:rPr lang="fr-FR" altLang="fr-FR" dirty="0" err="1"/>
              <a:t>beaches</a:t>
            </a:r>
            <a:r>
              <a:rPr lang="fr-FR" altLang="fr-FR" dirty="0"/>
              <a:t>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dirty="0"/>
              <a:t>In </a:t>
            </a:r>
            <a:r>
              <a:rPr lang="fr-FR" altLang="fr-FR" dirty="0" err="1"/>
              <a:t>Australia</a:t>
            </a:r>
            <a:r>
              <a:rPr lang="fr-FR" altLang="fr-FR" dirty="0"/>
              <a:t>, </a:t>
            </a:r>
            <a:r>
              <a:rPr lang="fr-FR" altLang="fr-FR" dirty="0" err="1"/>
              <a:t>you</a:t>
            </a:r>
            <a:r>
              <a:rPr lang="fr-FR" altLang="fr-FR" dirty="0"/>
              <a:t> can </a:t>
            </a:r>
            <a:r>
              <a:rPr lang="fr-FR" altLang="fr-FR" dirty="0" err="1"/>
              <a:t>practise</a:t>
            </a:r>
            <a:r>
              <a:rPr lang="fr-FR" altLang="fr-FR" dirty="0"/>
              <a:t> a </a:t>
            </a:r>
            <a:r>
              <a:rPr lang="fr-FR" altLang="fr-FR" dirty="0" err="1"/>
              <a:t>wide</a:t>
            </a:r>
            <a:r>
              <a:rPr lang="fr-FR" altLang="fr-FR" dirty="0"/>
              <a:t> range of </a:t>
            </a:r>
            <a:r>
              <a:rPr lang="fr-FR" altLang="fr-FR" dirty="0" err="1"/>
              <a:t>activities</a:t>
            </a:r>
            <a:r>
              <a:rPr lang="fr-FR" altLang="fr-FR" dirty="0"/>
              <a:t> </a:t>
            </a:r>
            <a:r>
              <a:rPr lang="fr-FR" altLang="fr-FR" dirty="0" err="1"/>
              <a:t>such</a:t>
            </a:r>
            <a:r>
              <a:rPr lang="fr-FR" altLang="fr-FR" dirty="0"/>
              <a:t> as </a:t>
            </a:r>
            <a:r>
              <a:rPr lang="fr-FR" altLang="fr-FR" b="1" u="sng" dirty="0" err="1">
                <a:solidFill>
                  <a:srgbClr val="00B050"/>
                </a:solidFill>
              </a:rPr>
              <a:t>surfing</a:t>
            </a:r>
            <a:r>
              <a:rPr lang="fr-FR" altLang="fr-FR" b="1" u="sng" dirty="0">
                <a:solidFill>
                  <a:srgbClr val="00B050"/>
                </a:solidFill>
              </a:rPr>
              <a:t>, rafting, </a:t>
            </a:r>
            <a:r>
              <a:rPr lang="fr-FR" altLang="fr-FR" b="1" u="sng" dirty="0" err="1">
                <a:solidFill>
                  <a:srgbClr val="00B050"/>
                </a:solidFill>
              </a:rPr>
              <a:t>kayaking</a:t>
            </a:r>
            <a:r>
              <a:rPr lang="fr-FR" altLang="fr-FR" b="1" u="sng" dirty="0">
                <a:solidFill>
                  <a:srgbClr val="00B050"/>
                </a:solidFill>
              </a:rPr>
              <a:t>, </a:t>
            </a:r>
            <a:r>
              <a:rPr lang="fr-FR" altLang="fr-FR" b="1" u="sng" dirty="0" err="1">
                <a:solidFill>
                  <a:srgbClr val="00B050"/>
                </a:solidFill>
              </a:rPr>
              <a:t>hiking</a:t>
            </a:r>
            <a:r>
              <a:rPr lang="fr-FR" altLang="fr-FR" b="1" u="sng" dirty="0">
                <a:solidFill>
                  <a:srgbClr val="00B050"/>
                </a:solidFill>
              </a:rPr>
              <a:t>, trekking, riding a </a:t>
            </a:r>
            <a:r>
              <a:rPr lang="fr-FR" altLang="fr-FR" b="1" u="sng" dirty="0" err="1">
                <a:solidFill>
                  <a:srgbClr val="00B050"/>
                </a:solidFill>
              </a:rPr>
              <a:t>camel</a:t>
            </a:r>
            <a:r>
              <a:rPr lang="fr-FR" altLang="fr-FR" b="1" u="sng" dirty="0">
                <a:solidFill>
                  <a:srgbClr val="00B050"/>
                </a:solidFill>
              </a:rPr>
              <a:t> and </a:t>
            </a:r>
            <a:r>
              <a:rPr lang="fr-FR" altLang="fr-FR" b="1" u="sng" dirty="0" err="1">
                <a:solidFill>
                  <a:srgbClr val="00B050"/>
                </a:solidFill>
              </a:rPr>
              <a:t>scuba</a:t>
            </a:r>
            <a:r>
              <a:rPr lang="fr-FR" altLang="fr-FR" b="1" u="sng" dirty="0">
                <a:solidFill>
                  <a:srgbClr val="00B050"/>
                </a:solidFill>
              </a:rPr>
              <a:t> </a:t>
            </a:r>
            <a:r>
              <a:rPr lang="fr-FR" altLang="fr-FR" b="1" u="sng" dirty="0" err="1">
                <a:solidFill>
                  <a:srgbClr val="00B050"/>
                </a:solidFill>
              </a:rPr>
              <a:t>diving</a:t>
            </a:r>
            <a:r>
              <a:rPr lang="fr-FR" altLang="fr-FR" dirty="0"/>
              <a:t> </a:t>
            </a:r>
            <a:r>
              <a:rPr lang="fr-FR" altLang="fr-FR" dirty="0" err="1"/>
              <a:t>because</a:t>
            </a:r>
            <a:r>
              <a:rPr lang="fr-FR" altLang="fr-FR" dirty="0"/>
              <a:t> the </a:t>
            </a:r>
            <a:r>
              <a:rPr lang="fr-FR" altLang="fr-FR" dirty="0" err="1"/>
              <a:t>territory</a:t>
            </a:r>
            <a:r>
              <a:rPr lang="fr-FR" altLang="fr-FR" dirty="0"/>
              <a:t> </a:t>
            </a:r>
            <a:r>
              <a:rPr lang="fr-FR" altLang="fr-FR" dirty="0" err="1"/>
              <a:t>offers</a:t>
            </a:r>
            <a:r>
              <a:rPr lang="fr-FR" altLang="fr-FR" dirty="0"/>
              <a:t> </a:t>
            </a:r>
            <a:r>
              <a:rPr lang="fr-FR" altLang="fr-FR" dirty="0" err="1"/>
              <a:t>beautiful</a:t>
            </a:r>
            <a:r>
              <a:rPr lang="fr-FR" altLang="fr-FR" dirty="0"/>
              <a:t> </a:t>
            </a:r>
            <a:r>
              <a:rPr lang="fr-FR" altLang="fr-FR" dirty="0" err="1"/>
              <a:t>coasts</a:t>
            </a:r>
            <a:r>
              <a:rPr lang="fr-FR" altLang="fr-FR" dirty="0"/>
              <a:t> but </a:t>
            </a:r>
            <a:r>
              <a:rPr lang="fr-FR" altLang="fr-FR" dirty="0" err="1"/>
              <a:t>also</a:t>
            </a:r>
            <a:r>
              <a:rPr lang="fr-FR" altLang="fr-FR" dirty="0"/>
              <a:t> </a:t>
            </a:r>
            <a:r>
              <a:rPr lang="fr-FR" altLang="fr-FR" dirty="0" err="1"/>
              <a:t>rivers</a:t>
            </a:r>
            <a:r>
              <a:rPr lang="fr-FR" altLang="fr-FR" dirty="0"/>
              <a:t>, </a:t>
            </a:r>
            <a:r>
              <a:rPr lang="fr-FR" altLang="fr-FR" dirty="0" err="1"/>
              <a:t>mountains</a:t>
            </a:r>
            <a:r>
              <a:rPr lang="fr-FR" altLang="fr-FR" dirty="0"/>
              <a:t> and </a:t>
            </a:r>
            <a:r>
              <a:rPr lang="fr-FR" altLang="fr-FR" dirty="0" err="1"/>
              <a:t>deserts</a:t>
            </a:r>
            <a:r>
              <a:rPr lang="fr-FR" altLang="fr-FR" dirty="0"/>
              <a:t> in </a:t>
            </a:r>
            <a:r>
              <a:rPr lang="fr-FR" altLang="fr-FR" b="1" u="sng" dirty="0">
                <a:solidFill>
                  <a:srgbClr val="00B050"/>
                </a:solidFill>
              </a:rPr>
              <a:t>the Outback</a:t>
            </a:r>
            <a:r>
              <a:rPr lang="fr-FR" altLang="fr-FR" dirty="0"/>
              <a:t>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6279686F-3D86-4E1A-8B76-7B55C63FE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3450" y="1728788"/>
            <a:ext cx="7781925" cy="3392487"/>
          </a:xfrm>
        </p:spPr>
        <p:txBody>
          <a:bodyPr/>
          <a:lstStyle/>
          <a:p>
            <a:pPr eaLnBrk="1" hangingPunct="1"/>
            <a:r>
              <a:rPr lang="fr-FR" altLang="fr-FR"/>
              <a:t>Check your knowledge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>
            <a:extLst>
              <a:ext uri="{FF2B5EF4-FFF2-40B4-BE49-F238E27FC236}">
                <a16:creationId xmlns:a16="http://schemas.microsoft.com/office/drawing/2014/main" id="{5A50B957-116F-4BB9-8BB8-B782ED89E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 superlatif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94F8F1-4868-4B06-A388-B7B2DC37044A}"/>
              </a:ext>
            </a:extLst>
          </p:cNvPr>
          <p:cNvSpPr txBox="1"/>
          <p:nvPr/>
        </p:nvSpPr>
        <p:spPr>
          <a:xfrm>
            <a:off x="713433" y="1858944"/>
            <a:ext cx="10515600" cy="5102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Observe les phrases suivantes :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Australian people are the friendliest people in the world. =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saw the biggest snake of the zoo. =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Uluru the most wonderful place in Australia =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 holidays in Australia were the best. =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 was the worst experience of my life. </a:t>
            </a: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ces phrases, souligne l’adjectif en rouge et note sa forme de base.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les phrases a et b, quelle est la terminaison qui a été ajoutée ?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Quel est le mot qui précède l’adjectif ?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la phrase c, a-t-on ajouté une terminaison à l’adjectif ?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Quels sont les deux mots qui précédent l’adjectif ?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les phrases d et e, que remarques-tu ?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D40F90A-17B5-4AAC-A29F-80AC566173D1}"/>
              </a:ext>
            </a:extLst>
          </p:cNvPr>
          <p:cNvCxnSpPr/>
          <p:nvPr/>
        </p:nvCxnSpPr>
        <p:spPr>
          <a:xfrm>
            <a:off x="3245618" y="2512088"/>
            <a:ext cx="13364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FD33634-39DB-42F2-A2E4-008617106654}"/>
              </a:ext>
            </a:extLst>
          </p:cNvPr>
          <p:cNvCxnSpPr>
            <a:cxnSpLocks/>
          </p:cNvCxnSpPr>
          <p:nvPr/>
        </p:nvCxnSpPr>
        <p:spPr>
          <a:xfrm>
            <a:off x="1741715" y="2885551"/>
            <a:ext cx="1081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263458C-7BCD-4B76-9A2C-E266F864D48B}"/>
              </a:ext>
            </a:extLst>
          </p:cNvPr>
          <p:cNvCxnSpPr>
            <a:cxnSpLocks/>
          </p:cNvCxnSpPr>
          <p:nvPr/>
        </p:nvCxnSpPr>
        <p:spPr>
          <a:xfrm>
            <a:off x="1741715" y="3259015"/>
            <a:ext cx="1845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7256D40-445B-450D-A4E3-21BE48437A54}"/>
              </a:ext>
            </a:extLst>
          </p:cNvPr>
          <p:cNvCxnSpPr>
            <a:cxnSpLocks/>
          </p:cNvCxnSpPr>
          <p:nvPr/>
        </p:nvCxnSpPr>
        <p:spPr>
          <a:xfrm>
            <a:off x="3994221" y="3602335"/>
            <a:ext cx="8926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3E73353-E78C-4DDD-AAF8-EB6A9A00C261}"/>
              </a:ext>
            </a:extLst>
          </p:cNvPr>
          <p:cNvCxnSpPr>
            <a:cxnSpLocks/>
          </p:cNvCxnSpPr>
          <p:nvPr/>
        </p:nvCxnSpPr>
        <p:spPr>
          <a:xfrm>
            <a:off x="1825451" y="3955701"/>
            <a:ext cx="9277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2BA3FCD-9549-4DAD-AF99-FB0D80293036}"/>
              </a:ext>
            </a:extLst>
          </p:cNvPr>
          <p:cNvSpPr txBox="1"/>
          <p:nvPr/>
        </p:nvSpPr>
        <p:spPr>
          <a:xfrm>
            <a:off x="6722346" y="2223143"/>
            <a:ext cx="296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friendly</a:t>
            </a:r>
            <a:endParaRPr lang="fr-F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4867ADA-9E56-4C67-8FAC-CD4F56353E4E}"/>
              </a:ext>
            </a:extLst>
          </p:cNvPr>
          <p:cNvSpPr txBox="1"/>
          <p:nvPr/>
        </p:nvSpPr>
        <p:spPr>
          <a:xfrm>
            <a:off x="4736121" y="2576065"/>
            <a:ext cx="296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big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DEFA74A-764A-473C-840F-5BF55706D490}"/>
              </a:ext>
            </a:extLst>
          </p:cNvPr>
          <p:cNvSpPr txBox="1"/>
          <p:nvPr/>
        </p:nvSpPr>
        <p:spPr>
          <a:xfrm>
            <a:off x="5499796" y="2912240"/>
            <a:ext cx="296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wonderful</a:t>
            </a:r>
            <a:endParaRPr lang="fr-F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BA2AAE-C462-470C-9411-2F5724A79426}"/>
              </a:ext>
            </a:extLst>
          </p:cNvPr>
          <p:cNvSpPr txBox="1"/>
          <p:nvPr/>
        </p:nvSpPr>
        <p:spPr>
          <a:xfrm>
            <a:off x="5101211" y="3259015"/>
            <a:ext cx="296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good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FA3B3C1-F5CB-4F7A-8AEF-DB8B84054349}"/>
              </a:ext>
            </a:extLst>
          </p:cNvPr>
          <p:cNvSpPr txBox="1"/>
          <p:nvPr/>
        </p:nvSpPr>
        <p:spPr>
          <a:xfrm>
            <a:off x="5101212" y="3686408"/>
            <a:ext cx="296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bad</a:t>
            </a:r>
            <a:endParaRPr lang="fr-F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68B156B-171B-4498-AE2F-9791B5CB2726}"/>
              </a:ext>
            </a:extLst>
          </p:cNvPr>
          <p:cNvSpPr txBox="1"/>
          <p:nvPr/>
        </p:nvSpPr>
        <p:spPr>
          <a:xfrm>
            <a:off x="7296776" y="4743920"/>
            <a:ext cx="296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EST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05062B6-6BA0-48DC-B5D6-B0C00C7C018A}"/>
              </a:ext>
            </a:extLst>
          </p:cNvPr>
          <p:cNvSpPr txBox="1"/>
          <p:nvPr/>
        </p:nvSpPr>
        <p:spPr>
          <a:xfrm>
            <a:off x="4582048" y="5139157"/>
            <a:ext cx="296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28E1B3-A764-4074-B359-4D2643422B35}"/>
              </a:ext>
            </a:extLst>
          </p:cNvPr>
          <p:cNvSpPr txBox="1"/>
          <p:nvPr/>
        </p:nvSpPr>
        <p:spPr>
          <a:xfrm>
            <a:off x="6585018" y="5452775"/>
            <a:ext cx="296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NON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791A05C-9F36-4367-9B95-8AE684502C8E}"/>
              </a:ext>
            </a:extLst>
          </p:cNvPr>
          <p:cNvSpPr txBox="1"/>
          <p:nvPr/>
        </p:nvSpPr>
        <p:spPr>
          <a:xfrm>
            <a:off x="5719186" y="5840811"/>
            <a:ext cx="296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MOST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89B631D-225E-411B-9B01-017B4CE3F6B8}"/>
              </a:ext>
            </a:extLst>
          </p:cNvPr>
          <p:cNvSpPr txBox="1"/>
          <p:nvPr/>
        </p:nvSpPr>
        <p:spPr>
          <a:xfrm>
            <a:off x="4995705" y="6216358"/>
            <a:ext cx="323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ILS SONT IRREGULIERS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3A62C56-7092-4AF3-8A22-3CEA0AF16D30}"/>
              </a:ext>
            </a:extLst>
          </p:cNvPr>
          <p:cNvSpPr txBox="1"/>
          <p:nvPr/>
        </p:nvSpPr>
        <p:spPr>
          <a:xfrm>
            <a:off x="552659" y="582804"/>
            <a:ext cx="11033090" cy="1070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utilise le superlatif pour comparer </a:t>
            </a:r>
            <a:r>
              <a:rPr lang="fr-FR" sz="1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élément avec </a:t>
            </a:r>
            <a:r>
              <a:rPr lang="fr-FR" sz="1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GROUPE 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d’autres éléments : cet élément sera au-dessus de tous les autres.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7CB7E032-5BBF-4A1A-832C-05FC58206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29556"/>
              </p:ext>
            </p:extLst>
          </p:nvPr>
        </p:nvGraphicFramePr>
        <p:xfrm>
          <a:off x="1573683" y="1924338"/>
          <a:ext cx="8991042" cy="35620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5521">
                  <a:extLst>
                    <a:ext uri="{9D8B030D-6E8A-4147-A177-3AD203B41FA5}">
                      <a16:colId xmlns:a16="http://schemas.microsoft.com/office/drawing/2014/main" val="2784134989"/>
                    </a:ext>
                  </a:extLst>
                </a:gridCol>
                <a:gridCol w="4495521">
                  <a:extLst>
                    <a:ext uri="{9D8B030D-6E8A-4147-A177-3AD203B41FA5}">
                      <a16:colId xmlns:a16="http://schemas.microsoft.com/office/drawing/2014/main" val="450114842"/>
                    </a:ext>
                  </a:extLst>
                </a:gridCol>
              </a:tblGrid>
              <a:tr h="1447088">
                <a:tc>
                  <a:txBody>
                    <a:bodyPr/>
                    <a:lstStyle/>
                    <a:p>
                      <a:r>
                        <a:rPr lang="fr-FR" sz="2000" b="1" u="sng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ADJECTIFS COURTS</a:t>
                      </a:r>
                      <a:endParaRPr lang="fr-FR" sz="2000" b="1" kern="1200" dirty="0">
                        <a:solidFill>
                          <a:schemeClr val="lt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u="sng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adjectif + </a:t>
                      </a:r>
                      <a:r>
                        <a:rPr lang="fr-FR" sz="2000" b="1" u="sng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EST</a:t>
                      </a:r>
                      <a:endParaRPr lang="fr-FR" sz="2000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syllabe : </a:t>
                      </a:r>
                      <a:r>
                        <a:rPr lang="fr-FR" sz="2000" b="1" kern="1200" dirty="0" err="1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tall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2000" b="1" kern="1200" dirty="0" err="1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tall</a:t>
                      </a:r>
                      <a:r>
                        <a:rPr lang="fr-FR" sz="2000" b="1" kern="120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EST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syllabes si l’adjectif se termine par un y, </a:t>
                      </a:r>
                      <a:r>
                        <a:rPr lang="fr-FR" sz="2000" b="1" kern="1200" dirty="0" err="1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ow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ou er:</a:t>
                      </a:r>
                    </a:p>
                    <a:p>
                      <a:r>
                        <a:rPr lang="fr-FR" sz="2000" b="1" kern="1200" dirty="0" err="1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Pretty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2000" b="1" kern="1200" dirty="0" err="1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pretti</a:t>
                      </a:r>
                      <a:r>
                        <a:rPr lang="fr-FR" sz="2000" b="1" kern="120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EST</a:t>
                      </a:r>
                      <a:endParaRPr lang="fr-FR" sz="2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934202"/>
                  </a:ext>
                </a:extLst>
              </a:tr>
              <a:tr h="2114974">
                <a:tc>
                  <a:txBody>
                    <a:bodyPr/>
                    <a:lstStyle/>
                    <a:p>
                      <a:r>
                        <a:rPr lang="fr-FR" sz="2000" b="1" u="sng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ADJECTIFS LONGS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u="sng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lang="fr-FR" sz="2000" b="1" u="sng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MOST</a:t>
                      </a:r>
                      <a:r>
                        <a:rPr lang="fr-FR" sz="20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adjectif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syllabes si l’adjectif ne se termine pas par un y ou er : </a:t>
                      </a:r>
                      <a:r>
                        <a:rPr lang="fr-FR" sz="200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Boring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2000" b="1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MOST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boring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 syllabes et plus : </a:t>
                      </a:r>
                      <a:r>
                        <a:rPr lang="fr-FR" sz="200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dangerous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2000" b="1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MOST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dangerous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5881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CDE87A1-714C-45DC-BC17-80B911C9C720}"/>
              </a:ext>
            </a:extLst>
          </p:cNvPr>
          <p:cNvSpPr/>
          <p:nvPr/>
        </p:nvSpPr>
        <p:spPr>
          <a:xfrm>
            <a:off x="1573683" y="2301073"/>
            <a:ext cx="687196" cy="33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D50211-AE16-47B6-A3B3-014762943817}"/>
              </a:ext>
            </a:extLst>
          </p:cNvPr>
          <p:cNvSpPr/>
          <p:nvPr/>
        </p:nvSpPr>
        <p:spPr>
          <a:xfrm>
            <a:off x="3866382" y="2287675"/>
            <a:ext cx="687196" cy="33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4F6A95-6347-4653-9A5B-811445C324E4}"/>
              </a:ext>
            </a:extLst>
          </p:cNvPr>
          <p:cNvSpPr/>
          <p:nvPr/>
        </p:nvSpPr>
        <p:spPr>
          <a:xfrm>
            <a:off x="9384602" y="1969478"/>
            <a:ext cx="687196" cy="33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8FBCE-0C50-4B48-B014-C624C265484B}"/>
              </a:ext>
            </a:extLst>
          </p:cNvPr>
          <p:cNvSpPr/>
          <p:nvPr/>
        </p:nvSpPr>
        <p:spPr>
          <a:xfrm>
            <a:off x="8622602" y="2868804"/>
            <a:ext cx="687196" cy="33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8E2DE0-467A-4D7E-92E7-3ABC32230ACA}"/>
              </a:ext>
            </a:extLst>
          </p:cNvPr>
          <p:cNvSpPr/>
          <p:nvPr/>
        </p:nvSpPr>
        <p:spPr>
          <a:xfrm>
            <a:off x="1573683" y="3712068"/>
            <a:ext cx="687196" cy="33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3DD68-3511-417B-82C7-90A30FDB18A4}"/>
              </a:ext>
            </a:extLst>
          </p:cNvPr>
          <p:cNvSpPr/>
          <p:nvPr/>
        </p:nvSpPr>
        <p:spPr>
          <a:xfrm>
            <a:off x="2435050" y="3705369"/>
            <a:ext cx="884255" cy="33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82870B-535D-4955-8612-99CA7D61E785}"/>
              </a:ext>
            </a:extLst>
          </p:cNvPr>
          <p:cNvSpPr/>
          <p:nvPr/>
        </p:nvSpPr>
        <p:spPr>
          <a:xfrm>
            <a:off x="6096000" y="3995896"/>
            <a:ext cx="884255" cy="33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7A720-F736-4383-BE00-E4F64A9536F3}"/>
              </a:ext>
            </a:extLst>
          </p:cNvPr>
          <p:cNvSpPr/>
          <p:nvPr/>
        </p:nvSpPr>
        <p:spPr>
          <a:xfrm>
            <a:off x="6096000" y="4628941"/>
            <a:ext cx="884255" cy="33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FC22C2-39E2-4CEC-A777-35E6585D2A26}"/>
              </a:ext>
            </a:extLst>
          </p:cNvPr>
          <p:cNvSpPr txBox="1"/>
          <p:nvPr/>
        </p:nvSpPr>
        <p:spPr>
          <a:xfrm>
            <a:off x="562708" y="532563"/>
            <a:ext cx="11043138" cy="3357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ATTENTION :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les modifications orthographiques sont les mêmes que pour le comparatif de supériorité 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Quand l’adjectif se termine par un y, il se transforme en </a:t>
            </a:r>
            <a:r>
              <a:rPr lang="fr-FR" sz="1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IEST</a:t>
            </a:r>
            <a:endParaRPr lang="fr-FR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Happy 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HAPPIEST</a:t>
            </a:r>
            <a:endParaRPr lang="fr-FR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adjectifs d’une syllabe se terminant pas une consonne précédée d’une seule voyelle doublent la consonne finale.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Big 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BIGGEST</a:t>
            </a:r>
            <a:endParaRPr lang="fr-FR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Certains adjectifs sont irréguliers. Apprends-les par cœur.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BEST       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Bad 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WORST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976F69-B1EE-4A4B-BADF-8F2114046DD9}"/>
              </a:ext>
            </a:extLst>
          </p:cNvPr>
          <p:cNvSpPr/>
          <p:nvPr/>
        </p:nvSpPr>
        <p:spPr>
          <a:xfrm>
            <a:off x="6970207" y="1252695"/>
            <a:ext cx="884255" cy="33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C06343-6A10-450C-BC9C-43925272B890}"/>
              </a:ext>
            </a:extLst>
          </p:cNvPr>
          <p:cNvSpPr/>
          <p:nvPr/>
        </p:nvSpPr>
        <p:spPr>
          <a:xfrm>
            <a:off x="2058238" y="1641231"/>
            <a:ext cx="1900813" cy="33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980DF-A174-4ED6-B4F3-349B17918115}"/>
              </a:ext>
            </a:extLst>
          </p:cNvPr>
          <p:cNvSpPr/>
          <p:nvPr/>
        </p:nvSpPr>
        <p:spPr>
          <a:xfrm>
            <a:off x="1724130" y="2713056"/>
            <a:ext cx="1792793" cy="33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EF2701-81FC-4BFE-A0D8-09206FB6671F}"/>
              </a:ext>
            </a:extLst>
          </p:cNvPr>
          <p:cNvSpPr/>
          <p:nvPr/>
        </p:nvSpPr>
        <p:spPr>
          <a:xfrm>
            <a:off x="1971152" y="3558874"/>
            <a:ext cx="1274466" cy="33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F30F8-5C83-4CF9-99E8-CAE58330FB6F}"/>
              </a:ext>
            </a:extLst>
          </p:cNvPr>
          <p:cNvSpPr/>
          <p:nvPr/>
        </p:nvSpPr>
        <p:spPr>
          <a:xfrm>
            <a:off x="4595446" y="3558875"/>
            <a:ext cx="1500554" cy="33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6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>
            <a:extLst>
              <a:ext uri="{FF2B5EF4-FFF2-40B4-BE49-F238E27FC236}">
                <a16:creationId xmlns:a16="http://schemas.microsoft.com/office/drawing/2014/main" id="{EFD5ABA0-3E0C-4964-9B1E-94105B598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3450" y="1728788"/>
            <a:ext cx="7781925" cy="33924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dirty="0" err="1"/>
              <a:t>Written</a:t>
            </a:r>
            <a:r>
              <a:rPr lang="fr-FR" altLang="fr-FR" dirty="0"/>
              <a:t> expression </a:t>
            </a:r>
            <a:r>
              <a:rPr lang="fr-FR" altLang="fr-FR" dirty="0" err="1"/>
              <a:t>activity</a:t>
            </a:r>
            <a:endParaRPr lang="fr-FR" alt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77293CC5-B370-43B2-BCB9-DF957B93A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Follow up </a:t>
            </a:r>
            <a:r>
              <a:rPr lang="fr-FR" altLang="fr-FR" dirty="0" err="1"/>
              <a:t>work</a:t>
            </a:r>
            <a:r>
              <a:rPr lang="fr-FR" altLang="fr-FR" dirty="0"/>
              <a:t>! 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3A28592-6C0C-4895-A1AF-DD2E0B37B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934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Do the </a:t>
            </a:r>
            <a:r>
              <a:rPr lang="fr-FR" sz="4000" dirty="0" err="1"/>
              <a:t>activity</a:t>
            </a:r>
            <a:r>
              <a:rPr lang="fr-FR" sz="4000" dirty="0"/>
              <a:t> on </a:t>
            </a:r>
            <a:r>
              <a:rPr lang="fr-FR" sz="4000" dirty="0" err="1"/>
              <a:t>your</a:t>
            </a:r>
            <a:r>
              <a:rPr lang="fr-FR" sz="4000" dirty="0"/>
              <a:t> </a:t>
            </a:r>
            <a:r>
              <a:rPr lang="fr-FR" sz="4000" dirty="0" err="1"/>
              <a:t>worksheet</a:t>
            </a:r>
            <a:r>
              <a:rPr lang="fr-FR" sz="4000" dirty="0"/>
              <a:t> and stick </a:t>
            </a:r>
            <a:r>
              <a:rPr lang="fr-FR" sz="4000" dirty="0" err="1"/>
              <a:t>it</a:t>
            </a:r>
            <a:r>
              <a:rPr lang="fr-FR" sz="4000" dirty="0"/>
              <a:t> up in </a:t>
            </a:r>
            <a:r>
              <a:rPr lang="fr-FR" sz="4000" dirty="0" err="1"/>
              <a:t>your</a:t>
            </a:r>
            <a:r>
              <a:rPr lang="fr-FR" sz="4000" dirty="0"/>
              <a:t> </a:t>
            </a:r>
            <a:r>
              <a:rPr lang="fr-FR" sz="4000" dirty="0" err="1"/>
              <a:t>copybooks</a:t>
            </a:r>
            <a:r>
              <a:rPr lang="fr-FR" sz="4000" dirty="0"/>
              <a:t>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C05011-C9D4-4DEE-A72F-C7262C966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863780"/>
            <a:ext cx="12192000" cy="37453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B90F5FAE-8CBE-4DC1-9CBD-984049B46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Homework: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461C9A-8E36-4C02-9214-5B4919881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4564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Apprendre la carte de l’Australie = savoir situer les états et les grandes villes.</a:t>
            </a:r>
          </a:p>
          <a:p>
            <a:pPr>
              <a:defRPr/>
            </a:pPr>
            <a:r>
              <a:rPr lang="fr-FR" dirty="0"/>
              <a:t>Connaître le vocabulaire de la séance = revoir </a:t>
            </a:r>
            <a:r>
              <a:rPr lang="fr-FR" dirty="0" err="1"/>
              <a:t>worksheet</a:t>
            </a:r>
            <a:r>
              <a:rPr lang="fr-FR" dirty="0"/>
              <a:t> + s’entraîner sur le </a:t>
            </a:r>
            <a:r>
              <a:rPr lang="fr-FR" dirty="0" err="1"/>
              <a:t>Genially</a:t>
            </a:r>
            <a:r>
              <a:rPr lang="fr-FR" dirty="0"/>
              <a:t> grâce au QR code.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>
            <a:extLst>
              <a:ext uri="{FF2B5EF4-FFF2-40B4-BE49-F238E27FC236}">
                <a16:creationId xmlns:a16="http://schemas.microsoft.com/office/drawing/2014/main" id="{6F18DF9E-0A73-47ED-81BF-51980DA68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/>
              <a:t>Let’s</a:t>
            </a:r>
            <a:r>
              <a:rPr lang="fr-FR" altLang="fr-FR" dirty="0"/>
              <a:t> </a:t>
            </a:r>
            <a:r>
              <a:rPr lang="fr-FR" altLang="fr-FR" dirty="0" err="1"/>
              <a:t>practise</a:t>
            </a:r>
            <a:r>
              <a:rPr lang="fr-FR" altLang="fr-FR" dirty="0"/>
              <a:t> at home: </a:t>
            </a:r>
          </a:p>
        </p:txBody>
      </p:sp>
      <p:pic>
        <p:nvPicPr>
          <p:cNvPr id="31748" name="Image 3">
            <a:extLst>
              <a:ext uri="{FF2B5EF4-FFF2-40B4-BE49-F238E27FC236}">
                <a16:creationId xmlns:a16="http://schemas.microsoft.com/office/drawing/2014/main" id="{57EBF723-1828-4D37-AB37-DAC5D8378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80" y="1978025"/>
            <a:ext cx="810101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 4">
            <a:extLst>
              <a:ext uri="{FF2B5EF4-FFF2-40B4-BE49-F238E27FC236}">
                <a16:creationId xmlns:a16="http://schemas.microsoft.com/office/drawing/2014/main" id="{C4488510-500F-4DCD-9120-B2351F61B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30" y="4166542"/>
            <a:ext cx="44053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>
            <a:extLst>
              <a:ext uri="{FF2B5EF4-FFF2-40B4-BE49-F238E27FC236}">
                <a16:creationId xmlns:a16="http://schemas.microsoft.com/office/drawing/2014/main" id="{A2D1A25B-9DE7-44F0-BF25-EFCBCB103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Correction</a:t>
            </a:r>
          </a:p>
        </p:txBody>
      </p:sp>
      <p:pic>
        <p:nvPicPr>
          <p:cNvPr id="32771" name="Espace réservé du contenu 2">
            <a:extLst>
              <a:ext uri="{FF2B5EF4-FFF2-40B4-BE49-F238E27FC236}">
                <a16:creationId xmlns:a16="http://schemas.microsoft.com/office/drawing/2014/main" id="{6155B186-2989-48B6-B360-6B0BCBD2F9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388" y="1958975"/>
            <a:ext cx="8848725" cy="4152900"/>
          </a:xfrm>
        </p:spPr>
      </p:pic>
      <p:sp>
        <p:nvSpPr>
          <p:cNvPr id="32772" name="ZoneTexte 4">
            <a:extLst>
              <a:ext uri="{FF2B5EF4-FFF2-40B4-BE49-F238E27FC236}">
                <a16:creationId xmlns:a16="http://schemas.microsoft.com/office/drawing/2014/main" id="{99539803-4E67-41C3-A343-3F711CADD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4202113"/>
            <a:ext cx="6221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600"/>
              <a:t>Sydney is </a:t>
            </a:r>
            <a:r>
              <a:rPr lang="fr-FR" altLang="fr-FR" sz="3600" b="1" u="sng">
                <a:solidFill>
                  <a:srgbClr val="FF0000"/>
                </a:solidFill>
              </a:rPr>
              <a:t>the most expensive </a:t>
            </a:r>
            <a:r>
              <a:rPr lang="fr-FR" altLang="fr-FR" sz="3600"/>
              <a:t>city in the country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600"/>
              <a:t>Cooladdi is </a:t>
            </a:r>
            <a:r>
              <a:rPr lang="fr-FR" altLang="fr-FR" sz="3600" b="1" u="sng">
                <a:solidFill>
                  <a:srgbClr val="FF0000"/>
                </a:solidFill>
              </a:rPr>
              <a:t>the smallest town </a:t>
            </a:r>
            <a:r>
              <a:rPr lang="fr-FR" altLang="fr-FR" sz="3600"/>
              <a:t>in Australia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600"/>
              <a:t>Bondi Beach is </a:t>
            </a:r>
            <a:r>
              <a:rPr lang="fr-FR" altLang="fr-FR" sz="3600" b="1" u="sng">
                <a:solidFill>
                  <a:srgbClr val="FF0000"/>
                </a:solidFill>
              </a:rPr>
              <a:t>the best </a:t>
            </a:r>
            <a:r>
              <a:rPr lang="fr-FR" altLang="fr-FR" sz="3600"/>
              <a:t>surf place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600"/>
              <a:t>Blue Mountains is </a:t>
            </a:r>
            <a:r>
              <a:rPr lang="fr-FR" altLang="fr-FR" sz="3600" b="1" u="sng">
                <a:solidFill>
                  <a:srgbClr val="FF0000"/>
                </a:solidFill>
              </a:rPr>
              <a:t>the worst </a:t>
            </a:r>
            <a:r>
              <a:rPr lang="fr-FR" altLang="fr-FR" sz="3600"/>
              <a:t>place to cycle.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790DA8FA-DB62-412E-8CC7-72ECA75C4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Let’s see what you remember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1ED498-31B0-4B0E-A03C-CB374339C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171873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err="1"/>
              <a:t>See</a:t>
            </a:r>
            <a:r>
              <a:rPr lang="fr-FR" sz="3600" dirty="0"/>
              <a:t> if </a:t>
            </a:r>
            <a:r>
              <a:rPr lang="fr-FR" sz="3600" dirty="0" err="1"/>
              <a:t>you</a:t>
            </a:r>
            <a:r>
              <a:rPr lang="fr-FR" sz="3600" dirty="0"/>
              <a:t> </a:t>
            </a:r>
            <a:r>
              <a:rPr lang="fr-FR" sz="3600" dirty="0" err="1"/>
              <a:t>remember</a:t>
            </a:r>
            <a:r>
              <a:rPr lang="fr-FR" sz="3600" dirty="0"/>
              <a:t> the </a:t>
            </a:r>
            <a:r>
              <a:rPr lang="fr-FR" sz="3600" dirty="0" err="1"/>
              <a:t>vocabulary</a:t>
            </a:r>
            <a:r>
              <a:rPr lang="fr-FR" sz="3600" dirty="0"/>
              <a:t> of </a:t>
            </a:r>
            <a:r>
              <a:rPr lang="fr-FR" sz="3600" dirty="0" err="1"/>
              <a:t>your</a:t>
            </a:r>
            <a:r>
              <a:rPr lang="fr-FR" sz="3600" dirty="0"/>
              <a:t> </a:t>
            </a:r>
            <a:r>
              <a:rPr lang="fr-FR" sz="3600" dirty="0" err="1"/>
              <a:t>lesson</a:t>
            </a:r>
            <a:r>
              <a:rPr lang="fr-FR" sz="3600" dirty="0"/>
              <a:t>. Do the </a:t>
            </a:r>
            <a:r>
              <a:rPr lang="fr-FR" sz="3600" dirty="0" err="1"/>
              <a:t>following</a:t>
            </a:r>
            <a:r>
              <a:rPr lang="fr-FR" sz="3600" dirty="0"/>
              <a:t> </a:t>
            </a:r>
            <a:r>
              <a:rPr lang="fr-FR" sz="3600" dirty="0" err="1"/>
              <a:t>activity</a:t>
            </a:r>
            <a:r>
              <a:rPr lang="fr-FR" sz="3600" dirty="0"/>
              <a:t>: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600" dirty="0">
                <a:hlinkClick r:id="rId2"/>
              </a:rPr>
              <a:t>https://learningapps.org/watch?v=p52pgwd4k20</a:t>
            </a:r>
            <a:r>
              <a:rPr lang="fr-FR" sz="36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61A2FE-0A5C-4B4A-B662-CA6A4DAB6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65964" y="3491268"/>
            <a:ext cx="4443539" cy="29507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23D50-D1BB-4634-9776-A0ACFAC9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50" y="1728788"/>
            <a:ext cx="7781925" cy="3392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Oral </a:t>
            </a:r>
            <a:r>
              <a:rPr lang="fr-FR" dirty="0" err="1"/>
              <a:t>comprehension</a:t>
            </a:r>
            <a:r>
              <a:rPr lang="fr-FR" dirty="0"/>
              <a:t> </a:t>
            </a:r>
            <a:r>
              <a:rPr lang="fr-FR" dirty="0" err="1"/>
              <a:t>activity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E2EEA47C-D5B0-42AC-9DCE-5D2EC3641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React! What can you see? </a:t>
            </a:r>
          </a:p>
        </p:txBody>
      </p:sp>
      <p:pic>
        <p:nvPicPr>
          <p:cNvPr id="14339" name="Espace réservé du contenu 3">
            <a:extLst>
              <a:ext uri="{FF2B5EF4-FFF2-40B4-BE49-F238E27FC236}">
                <a16:creationId xmlns:a16="http://schemas.microsoft.com/office/drawing/2014/main" id="{E2B888D1-C1BC-41A5-98A9-6B64A3A463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1150" y="1974850"/>
            <a:ext cx="9029700" cy="42529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F8591-A30F-4CE7-B874-7206B9AF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Watch the </a:t>
            </a:r>
            <a:r>
              <a:rPr lang="fr-FR" dirty="0" err="1"/>
              <a:t>video</a:t>
            </a:r>
            <a:r>
              <a:rPr lang="fr-FR" dirty="0"/>
              <a:t> and </a:t>
            </a:r>
            <a:r>
              <a:rPr lang="fr-FR" dirty="0" err="1"/>
              <a:t>complete</a:t>
            </a:r>
            <a:r>
              <a:rPr lang="fr-FR" dirty="0"/>
              <a:t> the </a:t>
            </a:r>
            <a:r>
              <a:rPr lang="fr-FR" dirty="0" err="1"/>
              <a:t>map</a:t>
            </a:r>
            <a:r>
              <a:rPr lang="fr-FR" dirty="0"/>
              <a:t> on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worksheet</a:t>
            </a:r>
            <a:r>
              <a:rPr lang="fr-FR" dirty="0"/>
              <a:t>:</a:t>
            </a:r>
          </a:p>
        </p:txBody>
      </p:sp>
      <p:pic>
        <p:nvPicPr>
          <p:cNvPr id="4" name="audio tour modifié.mp3">
            <a:hlinkClick r:id="" action="ppaction://media"/>
            <a:extLst>
              <a:ext uri="{FF2B5EF4-FFF2-40B4-BE49-F238E27FC236}">
                <a16:creationId xmlns:a16="http://schemas.microsoft.com/office/drawing/2014/main" id="{654FF0FF-C631-4286-889D-F6D0013CAFD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518" y="98425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7 - australia audio tour">
            <a:hlinkClick r:id="" action="ppaction://media"/>
            <a:extLst>
              <a:ext uri="{FF2B5EF4-FFF2-40B4-BE49-F238E27FC236}">
                <a16:creationId xmlns:a16="http://schemas.microsoft.com/office/drawing/2014/main" id="{CF4ACA9A-CD45-4206-A9B7-90FF03FDD7E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75986" y="1934308"/>
            <a:ext cx="6240027" cy="468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arte de l'Australie avec les états et les villes">
            <a:extLst>
              <a:ext uri="{FF2B5EF4-FFF2-40B4-BE49-F238E27FC236}">
                <a16:creationId xmlns:a16="http://schemas.microsoft.com/office/drawing/2014/main" id="{D5967BDC-1632-4995-B407-344A8F15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0"/>
            <a:ext cx="882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7CD00F5-2FA1-4C85-87AF-97F189A57069}"/>
              </a:ext>
            </a:extLst>
          </p:cNvPr>
          <p:cNvSpPr/>
          <p:nvPr/>
        </p:nvSpPr>
        <p:spPr>
          <a:xfrm>
            <a:off x="1838848" y="4119824"/>
            <a:ext cx="834014" cy="482321"/>
          </a:xfrm>
          <a:prstGeom prst="ellipse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6E26F08-4F98-400A-A66B-54CE3F705722}"/>
              </a:ext>
            </a:extLst>
          </p:cNvPr>
          <p:cNvSpPr/>
          <p:nvPr/>
        </p:nvSpPr>
        <p:spPr>
          <a:xfrm>
            <a:off x="8562870" y="5096189"/>
            <a:ext cx="834014" cy="482321"/>
          </a:xfrm>
          <a:prstGeom prst="ellipse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CD58ADA-BF20-4B36-B190-CE5C3C7129FF}"/>
              </a:ext>
            </a:extLst>
          </p:cNvPr>
          <p:cNvSpPr/>
          <p:nvPr/>
        </p:nvSpPr>
        <p:spPr>
          <a:xfrm>
            <a:off x="8874369" y="2584101"/>
            <a:ext cx="834014" cy="482321"/>
          </a:xfrm>
          <a:prstGeom prst="ellipse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F35235E-4CC4-45B8-81A7-7B7A16FF80A1}"/>
              </a:ext>
            </a:extLst>
          </p:cNvPr>
          <p:cNvSpPr/>
          <p:nvPr/>
        </p:nvSpPr>
        <p:spPr>
          <a:xfrm>
            <a:off x="5829718" y="4855028"/>
            <a:ext cx="834014" cy="482321"/>
          </a:xfrm>
          <a:prstGeom prst="ellipse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871E61-AEF5-448D-8DC4-854C6262139E}"/>
              </a:ext>
            </a:extLst>
          </p:cNvPr>
          <p:cNvSpPr/>
          <p:nvPr/>
        </p:nvSpPr>
        <p:spPr>
          <a:xfrm>
            <a:off x="8653305" y="4372707"/>
            <a:ext cx="834014" cy="482321"/>
          </a:xfrm>
          <a:prstGeom prst="ellipse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8306749-7896-4554-AC28-D8DB4E8AC8E8}"/>
              </a:ext>
            </a:extLst>
          </p:cNvPr>
          <p:cNvSpPr/>
          <p:nvPr/>
        </p:nvSpPr>
        <p:spPr>
          <a:xfrm>
            <a:off x="4402852" y="283028"/>
            <a:ext cx="834014" cy="482321"/>
          </a:xfrm>
          <a:prstGeom prst="ellipse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D75539D-26EA-4274-8CC2-0DB03BB26C11}"/>
              </a:ext>
            </a:extLst>
          </p:cNvPr>
          <p:cNvSpPr/>
          <p:nvPr/>
        </p:nvSpPr>
        <p:spPr>
          <a:xfrm>
            <a:off x="8145863" y="5494773"/>
            <a:ext cx="907702" cy="482321"/>
          </a:xfrm>
          <a:prstGeom prst="ellipse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5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E37D8F29-237B-47B3-916A-02968438D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Check </a:t>
            </a:r>
            <a:r>
              <a:rPr lang="fr-FR" altLang="fr-FR" dirty="0" err="1"/>
              <a:t>your</a:t>
            </a:r>
            <a:r>
              <a:rPr lang="fr-FR" altLang="fr-FR" dirty="0"/>
              <a:t> </a:t>
            </a:r>
            <a:r>
              <a:rPr lang="fr-FR" altLang="fr-FR" dirty="0" err="1"/>
              <a:t>answers</a:t>
            </a:r>
            <a:r>
              <a:rPr lang="fr-FR" altLang="fr-FR" dirty="0"/>
              <a:t>: 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8CB5D3D5-7BCA-4EB2-A747-60347FC33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150491"/>
              </p:ext>
            </p:extLst>
          </p:nvPr>
        </p:nvGraphicFramePr>
        <p:xfrm>
          <a:off x="838200" y="1928813"/>
          <a:ext cx="10515600" cy="463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81047640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560443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❶ A sacred place for Aboriginals</a:t>
                      </a:r>
                    </a:p>
                    <a:p>
                      <a:pPr algn="l"/>
                      <a:endParaRPr lang="fr-FR" sz="2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8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❷ Sydney is one of the youngest cities in the world and the biggest of Australia.</a:t>
                      </a:r>
                      <a:endParaRPr lang="fr-FR" sz="2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2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421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❸ Huge trees and exotic plants.</a:t>
                      </a:r>
                      <a:endParaRPr lang="fr-FR" sz="2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❹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Great Barrier Reef is the largest in the world. A paradise if you like snorkeling and scuba diving.</a:t>
                      </a:r>
                      <a:endParaRPr lang="fr-FR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6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❺ Impressive rocks, 3,000km away from Antarctica only!</a:t>
                      </a:r>
                    </a:p>
                    <a:p>
                      <a:pPr algn="l"/>
                      <a:endParaRPr lang="fr-FR" sz="2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2914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CB46A3CD-1670-46F3-881C-B5BC1DEB6AA9}"/>
              </a:ext>
            </a:extLst>
          </p:cNvPr>
          <p:cNvSpPr txBox="1"/>
          <p:nvPr/>
        </p:nvSpPr>
        <p:spPr>
          <a:xfrm>
            <a:off x="6199833" y="1989574"/>
            <a:ext cx="506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the middle of the desert (Northern Territory)</a:t>
            </a:r>
            <a:endParaRPr lang="fr-FR" sz="2800" b="1" dirty="0">
              <a:latin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F0F76F-7C01-4946-BA4F-EDD23FA66D3B}"/>
              </a:ext>
            </a:extLst>
          </p:cNvPr>
          <p:cNvSpPr txBox="1"/>
          <p:nvPr/>
        </p:nvSpPr>
        <p:spPr>
          <a:xfrm>
            <a:off x="6199833" y="2930347"/>
            <a:ext cx="506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capital of New South Wales</a:t>
            </a:r>
            <a:endParaRPr lang="fr-FR" sz="2800" b="1" dirty="0">
              <a:latin typeface="+mn-lt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97C39E4-21A9-4D75-BFAE-E6581DA9DBCB}"/>
              </a:ext>
            </a:extLst>
          </p:cNvPr>
          <p:cNvSpPr txBox="1"/>
          <p:nvPr/>
        </p:nvSpPr>
        <p:spPr>
          <a:xfrm>
            <a:off x="6199832" y="4258579"/>
            <a:ext cx="506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 the North</a:t>
            </a:r>
            <a:endParaRPr lang="fr-FR" sz="28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EBD26C2-B731-40BB-A894-3C153F7597A4}"/>
              </a:ext>
            </a:extLst>
          </p:cNvPr>
          <p:cNvSpPr txBox="1"/>
          <p:nvPr/>
        </p:nvSpPr>
        <p:spPr>
          <a:xfrm>
            <a:off x="6199832" y="4842560"/>
            <a:ext cx="506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 Queensland, near the city of Cairns. </a:t>
            </a:r>
            <a:endParaRPr lang="fr-FR" sz="2800" b="1" dirty="0">
              <a:latin typeface="+mn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EFFB0D-69C1-4DC6-9FB9-9A5637FB3946}"/>
              </a:ext>
            </a:extLst>
          </p:cNvPr>
          <p:cNvSpPr txBox="1"/>
          <p:nvPr/>
        </p:nvSpPr>
        <p:spPr>
          <a:xfrm>
            <a:off x="6096000" y="5583452"/>
            <a:ext cx="5064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From Melbourne (South Australia) to Adelaide (capital of Victoria)</a:t>
            </a:r>
            <a:endParaRPr lang="fr-FR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646A8-094A-4040-BED0-4DC84E3E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Check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answers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47CB3BF-8D2D-43F5-B918-8A1206FD9D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055813"/>
            <a:ext cx="2383448" cy="16736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4A003B-17E0-4F01-9285-455D002E35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95610" y="2055812"/>
            <a:ext cx="2155161" cy="16736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ADB30DF-A96D-45DA-8316-9B69EE17C3F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24733" y="2055813"/>
            <a:ext cx="2074254" cy="16736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4FFA89-4AF6-4891-A2FC-03FD4CA2C0D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279546" y="2055813"/>
            <a:ext cx="2074254" cy="167367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A6B25AB-53F8-4103-B655-0579DD12738E}"/>
              </a:ext>
            </a:extLst>
          </p:cNvPr>
          <p:cNvSpPr txBox="1"/>
          <p:nvPr/>
        </p:nvSpPr>
        <p:spPr>
          <a:xfrm>
            <a:off x="10115706" y="3833006"/>
            <a:ext cx="40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6E1620-2478-4FB1-A90D-FA3C828B2D54}"/>
              </a:ext>
            </a:extLst>
          </p:cNvPr>
          <p:cNvSpPr txBox="1"/>
          <p:nvPr/>
        </p:nvSpPr>
        <p:spPr>
          <a:xfrm>
            <a:off x="4672223" y="3781037"/>
            <a:ext cx="40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53D49B-BE41-461B-88B0-5E0FE10E9DFA}"/>
              </a:ext>
            </a:extLst>
          </p:cNvPr>
          <p:cNvSpPr txBox="1"/>
          <p:nvPr/>
        </p:nvSpPr>
        <p:spPr>
          <a:xfrm>
            <a:off x="7393964" y="3781037"/>
            <a:ext cx="40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1788195-7E7C-4918-BC8D-CEBB500D8FB8}"/>
              </a:ext>
            </a:extLst>
          </p:cNvPr>
          <p:cNvSpPr txBox="1"/>
          <p:nvPr/>
        </p:nvSpPr>
        <p:spPr>
          <a:xfrm>
            <a:off x="1828957" y="3770989"/>
            <a:ext cx="40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03ABF88-FD62-4C7A-8523-A456C04BB0D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67" y="4654877"/>
            <a:ext cx="2411865" cy="167367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2A59072-DA39-41D3-A51B-3F5E69122E1E}"/>
              </a:ext>
            </a:extLst>
          </p:cNvPr>
          <p:cNvSpPr txBox="1"/>
          <p:nvPr/>
        </p:nvSpPr>
        <p:spPr>
          <a:xfrm>
            <a:off x="7542865" y="5230106"/>
            <a:ext cx="40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744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1035</Words>
  <Application>Microsoft Office PowerPoint</Application>
  <PresentationFormat>Grand écran</PresentationFormat>
  <Paragraphs>125</Paragraphs>
  <Slides>27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Comic Sans MS</vt:lpstr>
      <vt:lpstr>Modern Love</vt:lpstr>
      <vt:lpstr>The Hand</vt:lpstr>
      <vt:lpstr>SketchyVTI</vt:lpstr>
      <vt:lpstr>Sequence 5:  Welcome Down Under</vt:lpstr>
      <vt:lpstr>Check your knowledge</vt:lpstr>
      <vt:lpstr>Let’s see what you remember </vt:lpstr>
      <vt:lpstr>Oral comprehension activity</vt:lpstr>
      <vt:lpstr>React! What can you see? </vt:lpstr>
      <vt:lpstr>Watch the video and complete the map on your worksheet:</vt:lpstr>
      <vt:lpstr>Présentation PowerPoint</vt:lpstr>
      <vt:lpstr>Check your answers: </vt:lpstr>
      <vt:lpstr>Check your answers</vt:lpstr>
      <vt:lpstr>Practice your pronounciation</vt:lpstr>
      <vt:lpstr>Listen, repeat and memorize: </vt:lpstr>
      <vt:lpstr>Learn new words</vt:lpstr>
      <vt:lpstr>Where can you do these activities? Place the vocabulary on the map: </vt:lpstr>
      <vt:lpstr>Présentation PowerPoint</vt:lpstr>
      <vt:lpstr>Vocabulary activity: </vt:lpstr>
      <vt:lpstr>Vocabulary activity correction: </vt:lpstr>
      <vt:lpstr>Recap</vt:lpstr>
      <vt:lpstr>Let’s recap! </vt:lpstr>
      <vt:lpstr>Recap:</vt:lpstr>
      <vt:lpstr>Le superlatif</vt:lpstr>
      <vt:lpstr>Présentation PowerPoint</vt:lpstr>
      <vt:lpstr>Présentation PowerPoint</vt:lpstr>
      <vt:lpstr>Written expression activity</vt:lpstr>
      <vt:lpstr>Follow up work! </vt:lpstr>
      <vt:lpstr>Homework: </vt:lpstr>
      <vt:lpstr>Let’s practise at home: </vt:lpstr>
      <vt:lpstr>Correction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 4:  Welcome Down Under</dc:title>
  <dc:creator>Bénédicte Randon</dc:creator>
  <cp:lastModifiedBy>Bénédicte Randon</cp:lastModifiedBy>
  <cp:revision>68</cp:revision>
  <dcterms:created xsi:type="dcterms:W3CDTF">2020-04-21T15:51:53Z</dcterms:created>
  <dcterms:modified xsi:type="dcterms:W3CDTF">2021-04-27T15:52:54Z</dcterms:modified>
</cp:coreProperties>
</file>