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1" r:id="rId5"/>
    <p:sldId id="282" r:id="rId6"/>
    <p:sldId id="270" r:id="rId7"/>
    <p:sldId id="271" r:id="rId8"/>
    <p:sldId id="283" r:id="rId9"/>
    <p:sldId id="284" r:id="rId10"/>
    <p:sldId id="285" r:id="rId11"/>
    <p:sldId id="286" r:id="rId12"/>
    <p:sldId id="287" r:id="rId13"/>
    <p:sldId id="288" r:id="rId14"/>
    <p:sldId id="290" r:id="rId15"/>
    <p:sldId id="291" r:id="rId16"/>
    <p:sldId id="289" r:id="rId17"/>
    <p:sldId id="292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16309-26FC-4CE9-97C5-6EA06EFB2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9C1057-6044-490F-AA7A-4F2E282B7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56C86F-8404-43B2-A45F-96801E8F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2579B3-44D0-48A5-A53B-59AACCBC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423AEB-A0D4-42AA-9E57-978F43C9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11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CA3CF-5184-4183-8130-46C411D6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F7D4C8-764F-4FFA-83ED-083A8E3F7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B851A-2D82-4C1C-8661-71902719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C1AE36-0559-4FFB-BD94-C6719D8A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0823EA-D850-4FFB-99FE-C702A3E2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1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C2FE4FE-1E7C-465E-B581-442E15642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F0F935-D0D9-4837-BBB6-9AC10C357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F77D48-A98A-4B42-B1BB-A530E3DA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E64B37-D092-490C-90F8-E3016235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039857-D60F-4DF2-B970-A1E93799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3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D8E90-3BD7-46DD-98A4-12B35837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5F0E36-6E9E-42A0-BB0B-4957C1366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06A158-77D2-402E-A30F-37C1191C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0D87E4-D185-43E9-B7FB-484C4ACA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BAB6DC-864F-4789-9163-F5347EA9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44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2D9DE4-995E-4048-A2BA-4FFA5AC9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1848BB-452A-4591-9A5D-BD49C0DB1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31767E-9E7C-4E65-9CFC-FE7E21D9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A1A23D-A596-4797-BDCE-BA89105F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8905E5-B8B9-4C70-849D-610B3CA5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27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020E6-F932-4AEB-A2BB-E73C276C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CE3A6E-ACA5-4814-B31A-370E3F37A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099910-E965-4DB0-9420-BE894A603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DC4EC0-1A0D-4FC5-96C2-54732C05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EC9369-7A07-46E0-90B8-424E53E2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5B4AD4-F6A8-48A7-8415-88387D5E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87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180DE-DE00-42BB-B35C-C30856E0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D14E76-C4BA-43D5-BA52-3CF26A726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C6529C-6BEA-4536-97AF-BAD296592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7D4F1-6A96-4F74-A2F5-62D96BF16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4A2749-7D21-49FA-A4CA-47C026A91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FD8304-67F9-4337-83E2-BA841453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438C0B-150F-4239-BDD0-0F23A101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270C17-1F61-49F9-A4D8-4011045A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05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D3245-F9C6-49EC-8801-7CE6D984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E19AE5-CE5C-4160-B623-78C3B536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EB634A-F2D0-4A48-9FC0-37753C61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A5FD68-E285-46DD-AC95-D65C09A3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3F0240-A1E3-4065-B26B-BB9F4055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943CF5-B1D2-451D-A9C7-90298EE2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D9BE7-28F4-4F0F-83EB-26FC62C0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19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31765-A081-4A2C-8246-438B3494C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74785-6E3E-4807-81B7-F5F3612E3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F67966-E417-444E-98B0-A8B2A9429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2FD5B2-65FD-4481-94A3-09358A93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084A67-503B-4C08-A9D3-9365287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80FAF8-D3A8-4B40-8462-123C3355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81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E6DA8-09B5-44C9-B7DA-E2EB7744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122EA3-1FA1-44BA-9861-FA1F23C8B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60AE6-2642-408C-8A23-A20A8EEEC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B7CC65-2551-4BC7-896E-80A984B1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559D3A-3332-4BFA-AB82-27430F70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213CB2-2F45-444E-A869-88D49AF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06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6A0BCF-8108-4F47-B571-A5ABF41B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143116-0F4C-4E70-8511-9140D6CB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A117A-D86B-47E0-BFC3-D9F7A051F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746B5-A401-4CB4-8C3E-9EC95B0FE456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7FF72B-B1BF-4DF2-BE33-3B844DD8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51D1E4-0289-4B64-8077-F9C6BA9AC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D86B5-5B90-4B01-A6E8-AD51F2300E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73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rquhart_Castle,_Loch_Ness,_Inverness,_Scotland_(17101840068)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E9EA5-463E-4223-8330-ECDA92508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8567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Gill Sans Ultra Bold" panose="020B0A02020104020203" pitchFamily="34" charset="0"/>
              </a:rPr>
              <a:t>Sequence</a:t>
            </a:r>
            <a:r>
              <a:rPr lang="fr-FR" dirty="0">
                <a:latin typeface="Cooper Black" panose="0208090404030B020404" pitchFamily="18" charset="0"/>
              </a:rPr>
              <a:t> 5:</a:t>
            </a:r>
            <a:br>
              <a:rPr lang="fr-FR" dirty="0">
                <a:latin typeface="Cooper Black" panose="0208090404030B020404" pitchFamily="18" charset="0"/>
              </a:rPr>
            </a:br>
            <a:r>
              <a:rPr lang="fr-FR" dirty="0" err="1">
                <a:latin typeface="Gill Sans Ultra Bold" panose="020B0A02020104020203" pitchFamily="34" charset="0"/>
              </a:rPr>
              <a:t>What</a:t>
            </a:r>
            <a:r>
              <a:rPr lang="fr-FR" dirty="0">
                <a:latin typeface="Gill Sans Ultra Bold" panose="020B0A02020104020203" pitchFamily="34" charset="0"/>
              </a:rPr>
              <a:t> a </a:t>
            </a:r>
            <a:r>
              <a:rPr lang="fr-FR" dirty="0" err="1">
                <a:latin typeface="Gill Sans Ultra Bold" panose="020B0A02020104020203" pitchFamily="34" charset="0"/>
              </a:rPr>
              <a:t>surprising</a:t>
            </a:r>
            <a:r>
              <a:rPr lang="fr-FR" dirty="0">
                <a:latin typeface="Gill Sans Ultra Bold" panose="020B0A02020104020203" pitchFamily="34" charset="0"/>
              </a:rPr>
              <a:t> country!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6F097F-8D50-4CF1-B52D-2E247C58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1552"/>
            <a:ext cx="9144000" cy="1655762"/>
          </a:xfrm>
        </p:spPr>
        <p:txBody>
          <a:bodyPr/>
          <a:lstStyle/>
          <a:p>
            <a:endParaRPr lang="fr-FR" dirty="0">
              <a:latin typeface="Gill Sans Ultra Bold" panose="020B0A02020104020203" pitchFamily="34" charset="0"/>
            </a:endParaRPr>
          </a:p>
          <a:p>
            <a:r>
              <a:rPr lang="fr-FR" dirty="0">
                <a:latin typeface="Gill Sans Ultra Bold" panose="020B0A02020104020203" pitchFamily="34" charset="0"/>
              </a:rPr>
              <a:t>Randon Bénédicte – Collège Rosa Parks – Cavaillon </a:t>
            </a:r>
          </a:p>
        </p:txBody>
      </p:sp>
    </p:spTree>
    <p:extLst>
      <p:ext uri="{BB962C8B-B14F-4D97-AF65-F5344CB8AC3E}">
        <p14:creationId xmlns:p14="http://schemas.microsoft.com/office/powerpoint/2010/main" val="391683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WHAT IS NESSIE DOING NOW?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MATCH THE VERBS TO THE CORRECT PICTURES.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C9E860-A30A-488F-BC86-09EAC511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2" y="2223642"/>
            <a:ext cx="2744748" cy="28414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BE444F-CE6A-4185-8F47-1F3FD3FC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150" y="2221580"/>
            <a:ext cx="3102413" cy="28414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1045C5-E3C9-4D45-AEB9-2928E9059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937" y="2221580"/>
            <a:ext cx="3652365" cy="284143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443695" y="5156021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Gill Sans Ultra Bold Condensed" panose="020B0A06020104020203" pitchFamily="34" charset="0"/>
              </a:rPr>
              <a:t>Leave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CFDD27-8CD6-4FB4-AD73-1D6FA0B6DFCE}"/>
              </a:ext>
            </a:extLst>
          </p:cNvPr>
          <p:cNvSpPr txBox="1"/>
          <p:nvPr/>
        </p:nvSpPr>
        <p:spPr>
          <a:xfrm>
            <a:off x="4227150" y="5156021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Look for a new home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266DA5-0B4F-4D4B-A092-F251E762E531}"/>
              </a:ext>
            </a:extLst>
          </p:cNvPr>
          <p:cNvSpPr txBox="1"/>
          <p:nvPr/>
        </p:nvSpPr>
        <p:spPr>
          <a:xfrm>
            <a:off x="8333113" y="5156020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Cry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WHY IS NESSIE SO SAD?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308657" y="3371294"/>
            <a:ext cx="3191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The </a:t>
            </a:r>
            <a:r>
              <a:rPr lang="fr-FR" sz="2400" dirty="0" err="1">
                <a:latin typeface="Gill Sans Ultra Bold Condensed" panose="020B0A06020104020203" pitchFamily="34" charset="0"/>
              </a:rPr>
              <a:t>sheep</a:t>
            </a:r>
            <a:r>
              <a:rPr lang="fr-FR" sz="2400" dirty="0">
                <a:latin typeface="Gill Sans Ultra Bold Condensed" panose="020B0A06020104020203" pitchFamily="34" charset="0"/>
              </a:rPr>
              <a:t> are </a:t>
            </a:r>
            <a:r>
              <a:rPr lang="fr-FR" sz="2400" dirty="0" err="1">
                <a:latin typeface="Gill Sans Ultra Bold Condensed" panose="020B0A06020104020203" pitchFamily="34" charset="0"/>
              </a:rPr>
              <a:t>drinking</a:t>
            </a:r>
            <a:r>
              <a:rPr lang="fr-FR" sz="2400" dirty="0">
                <a:latin typeface="Gill Sans Ultra Bold Condensed" panose="020B0A06020104020203" pitchFamily="34" charset="0"/>
              </a:rPr>
              <a:t> all the water of the pond.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6375AB-428A-4287-A790-B7F3B8E3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70" y="2188835"/>
            <a:ext cx="4897056" cy="39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308657" y="3371294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The </a:t>
            </a:r>
            <a:r>
              <a:rPr lang="fr-FR" sz="2400" dirty="0" err="1">
                <a:latin typeface="Gill Sans Ultra Bold Condensed" panose="020B0A06020104020203" pitchFamily="34" charset="0"/>
              </a:rPr>
              <a:t>pigs</a:t>
            </a:r>
            <a:r>
              <a:rPr lang="fr-FR" sz="2400" dirty="0">
                <a:latin typeface="Gill Sans Ultra Bold Condensed" panose="020B0A06020104020203" pitchFamily="34" charset="0"/>
              </a:rPr>
              <a:t> are </a:t>
            </a:r>
            <a:r>
              <a:rPr lang="fr-FR" sz="2400" dirty="0" err="1">
                <a:latin typeface="Gill Sans Ultra Bold Condensed" panose="020B0A06020104020203" pitchFamily="34" charset="0"/>
              </a:rPr>
              <a:t>angry</a:t>
            </a:r>
            <a:r>
              <a:rPr lang="fr-FR" sz="2400" dirty="0">
                <a:latin typeface="Gill Sans Ultra Bold Condensed" panose="020B0A06020104020203" pitchFamily="34" charset="0"/>
              </a:rPr>
              <a:t>!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FEC820-5FB6-41C2-BB2D-17CAD31A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46" y="1794312"/>
            <a:ext cx="5771543" cy="35015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AB0958-0780-4C98-9BB5-1617E2999E75}"/>
              </a:ext>
            </a:extLst>
          </p:cNvPr>
          <p:cNvSpPr txBox="1"/>
          <p:nvPr/>
        </p:nvSpPr>
        <p:spPr>
          <a:xfrm>
            <a:off x="443695" y="5016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WHY IS NESSIE SO SAD? </a:t>
            </a:r>
          </a:p>
        </p:txBody>
      </p:sp>
    </p:spTree>
    <p:extLst>
      <p:ext uri="{BB962C8B-B14F-4D97-AF65-F5344CB8AC3E}">
        <p14:creationId xmlns:p14="http://schemas.microsoft.com/office/powerpoint/2010/main" val="40607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308657" y="3371294"/>
            <a:ext cx="319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The </a:t>
            </a:r>
            <a:r>
              <a:rPr lang="fr-FR" sz="2400" dirty="0" err="1">
                <a:latin typeface="Gill Sans Ultra Bold Condensed" panose="020B0A06020104020203" pitchFamily="34" charset="0"/>
              </a:rPr>
              <a:t>goldfish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is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biting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her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nose</a:t>
            </a:r>
            <a:r>
              <a:rPr lang="fr-FR" sz="2400" dirty="0">
                <a:latin typeface="Gill Sans Ultra Bold Condensed" panose="020B0A06020104020203" pitchFamily="34" charset="0"/>
              </a:rPr>
              <a:t>.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1FB075-1ACC-4292-B88D-15360F19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80140"/>
            <a:ext cx="4114800" cy="36443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EE479A-5A75-487A-9377-B8CD1A3C0A89}"/>
              </a:ext>
            </a:extLst>
          </p:cNvPr>
          <p:cNvSpPr txBox="1"/>
          <p:nvPr/>
        </p:nvSpPr>
        <p:spPr>
          <a:xfrm>
            <a:off x="596095" y="6540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WHY IS NESSIE SO SAD? </a:t>
            </a:r>
          </a:p>
        </p:txBody>
      </p:sp>
    </p:spTree>
    <p:extLst>
      <p:ext uri="{BB962C8B-B14F-4D97-AF65-F5344CB8AC3E}">
        <p14:creationId xmlns:p14="http://schemas.microsoft.com/office/powerpoint/2010/main" val="34477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dirty="0">
                <a:latin typeface="Gill Sans Ultra Bold" panose="020B0A02020104020203" pitchFamily="34" charset="0"/>
              </a:rPr>
              <a:t>ORAL EXPRESSION ACTIVITY: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to </a:t>
            </a:r>
            <a:r>
              <a:rPr lang="fr-FR" sz="3600" dirty="0" err="1">
                <a:latin typeface="Gill Sans Ultra Bold" panose="020B0A02020104020203" pitchFamily="34" charset="0"/>
              </a:rPr>
              <a:t>recap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orally</a:t>
            </a:r>
            <a:r>
              <a:rPr lang="fr-FR" sz="3600" dirty="0">
                <a:latin typeface="Gill Sans Ultra Bold" panose="020B0A020201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fr-FR" sz="3600" dirty="0" err="1">
                <a:latin typeface="Gill Sans Ultra Bold" panose="020B0A02020104020203" pitchFamily="34" charset="0"/>
              </a:rPr>
              <a:t>What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doing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now</a:t>
            </a:r>
            <a:r>
              <a:rPr lang="fr-FR" sz="3600" dirty="0">
                <a:latin typeface="Gill Sans Ultra Bold" panose="020B0A02020104020203" pitchFamily="34" charset="0"/>
              </a:rPr>
              <a:t>?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82C2A05-2DAB-42FB-B916-AD37B4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BBFBBA-2BCD-471E-AB5E-1153BC42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32" y="3499014"/>
            <a:ext cx="4438824" cy="28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Mr. </a:t>
            </a:r>
            <a:r>
              <a:rPr lang="fr-FR" dirty="0" err="1">
                <a:latin typeface="Gill Sans Ultra Bold" panose="020B0A02020104020203" pitchFamily="34" charset="0"/>
              </a:rPr>
              <a:t>MacFroogle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arriving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>
                <a:latin typeface="Gill Sans Ultra Bold" panose="020B0A02020104020203" pitchFamily="34" charset="0"/>
              </a:rPr>
              <a:t>and </a:t>
            </a:r>
            <a:r>
              <a:rPr lang="fr-FR" dirty="0" err="1">
                <a:latin typeface="Gill Sans Ultra Bold" panose="020B0A02020104020203" pitchFamily="34" charset="0"/>
              </a:rPr>
              <a:t>he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destroying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Nessie’s</a:t>
            </a:r>
            <a:r>
              <a:rPr lang="fr-FR" dirty="0">
                <a:latin typeface="Gill Sans Ultra Bold" panose="020B0A02020104020203" pitchFamily="34" charset="0"/>
              </a:rPr>
              <a:t> pond to </a:t>
            </a:r>
            <a:r>
              <a:rPr lang="fr-FR" dirty="0" err="1">
                <a:latin typeface="Gill Sans Ultra Bold" panose="020B0A02020104020203" pitchFamily="34" charset="0"/>
              </a:rPr>
              <a:t>create</a:t>
            </a:r>
            <a:r>
              <a:rPr lang="fr-FR" dirty="0">
                <a:latin typeface="Gill Sans Ultra Bold" panose="020B0A02020104020203" pitchFamily="34" charset="0"/>
              </a:rPr>
              <a:t> a golf. </a:t>
            </a:r>
          </a:p>
          <a:p>
            <a:pPr marL="0" indent="0" algn="ctr">
              <a:buNone/>
            </a:pPr>
            <a:r>
              <a:rPr lang="fr-FR" dirty="0" err="1">
                <a:latin typeface="Gill Sans Ultra Bold" panose="020B0A02020104020203" pitchFamily="34" charset="0"/>
              </a:rPr>
              <a:t>Nessie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very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sad</a:t>
            </a:r>
            <a:r>
              <a:rPr lang="fr-FR" dirty="0">
                <a:latin typeface="Gill Sans Ultra Bold" panose="020B0A02020104020203" pitchFamily="34" charset="0"/>
              </a:rPr>
              <a:t>. </a:t>
            </a:r>
            <a:r>
              <a:rPr lang="fr-FR" dirty="0" err="1">
                <a:latin typeface="Gill Sans Ultra Bold" panose="020B0A02020104020203" pitchFamily="34" charset="0"/>
              </a:rPr>
              <a:t>She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leaving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because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she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looking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for </a:t>
            </a:r>
            <a:r>
              <a:rPr lang="fr-FR" dirty="0">
                <a:latin typeface="Gill Sans Ultra Bold" panose="020B0A02020104020203" pitchFamily="34" charset="0"/>
              </a:rPr>
              <a:t>a new home </a:t>
            </a:r>
            <a:r>
              <a:rPr lang="fr-FR" dirty="0" err="1">
                <a:latin typeface="Gill Sans Ultra Bold" panose="020B0A02020104020203" pitchFamily="34" charset="0"/>
              </a:rPr>
              <a:t>now</a:t>
            </a:r>
            <a:r>
              <a:rPr lang="fr-FR" dirty="0">
                <a:latin typeface="Gill Sans Ultra Bold" panose="020B0A02020104020203" pitchFamily="34" charset="0"/>
              </a:rPr>
              <a:t>! </a:t>
            </a:r>
            <a:r>
              <a:rPr lang="fr-FR" dirty="0" err="1">
                <a:latin typeface="Gill Sans Ultra Bold" panose="020B0A02020104020203" pitchFamily="34" charset="0"/>
              </a:rPr>
              <a:t>Nessie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very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sad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because</a:t>
            </a:r>
            <a:r>
              <a:rPr lang="fr-FR" dirty="0">
                <a:latin typeface="Gill Sans Ultra Bold" panose="020B0A02020104020203" pitchFamily="34" charset="0"/>
              </a:rPr>
              <a:t> the </a:t>
            </a:r>
            <a:r>
              <a:rPr lang="fr-FR" dirty="0" err="1">
                <a:latin typeface="Gill Sans Ultra Bold" panose="020B0A02020104020203" pitchFamily="34" charset="0"/>
              </a:rPr>
              <a:t>sheep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are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drinking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>
                <a:latin typeface="Gill Sans Ultra Bold" panose="020B0A02020104020203" pitchFamily="34" charset="0"/>
              </a:rPr>
              <a:t>all the water of the </a:t>
            </a:r>
            <a:r>
              <a:rPr lang="fr-FR" dirty="0" err="1">
                <a:latin typeface="Gill Sans Ultra Bold" panose="020B0A02020104020203" pitchFamily="34" charset="0"/>
              </a:rPr>
              <a:t>small</a:t>
            </a:r>
            <a:r>
              <a:rPr lang="fr-FR" dirty="0">
                <a:latin typeface="Gill Sans Ultra Bold" panose="020B0A02020104020203" pitchFamily="34" charset="0"/>
              </a:rPr>
              <a:t> pond, the </a:t>
            </a:r>
            <a:r>
              <a:rPr lang="fr-FR" dirty="0" err="1">
                <a:latin typeface="Gill Sans Ultra Bold" panose="020B0A02020104020203" pitchFamily="34" charset="0"/>
              </a:rPr>
              <a:t>pigs</a:t>
            </a:r>
            <a:r>
              <a:rPr lang="fr-FR" dirty="0">
                <a:latin typeface="Gill Sans Ultra Bold" panose="020B0A02020104020203" pitchFamily="34" charset="0"/>
              </a:rPr>
              <a:t> are </a:t>
            </a:r>
            <a:r>
              <a:rPr lang="fr-FR" dirty="0" err="1">
                <a:latin typeface="Gill Sans Ultra Bold" panose="020B0A02020104020203" pitchFamily="34" charset="0"/>
              </a:rPr>
              <a:t>angry</a:t>
            </a:r>
            <a:r>
              <a:rPr lang="fr-FR" dirty="0">
                <a:latin typeface="Gill Sans Ultra Bold" panose="020B0A02020104020203" pitchFamily="34" charset="0"/>
              </a:rPr>
              <a:t> at </a:t>
            </a:r>
            <a:r>
              <a:rPr lang="fr-FR" dirty="0" err="1">
                <a:latin typeface="Gill Sans Ultra Bold" panose="020B0A02020104020203" pitchFamily="34" charset="0"/>
              </a:rPr>
              <a:t>her</a:t>
            </a:r>
            <a:r>
              <a:rPr lang="fr-FR" dirty="0">
                <a:latin typeface="Gill Sans Ultra Bold" panose="020B0A02020104020203" pitchFamily="34" charset="0"/>
              </a:rPr>
              <a:t> and the </a:t>
            </a:r>
            <a:r>
              <a:rPr lang="fr-FR" dirty="0" err="1">
                <a:latin typeface="Gill Sans Ultra Bold" panose="020B0A02020104020203" pitchFamily="34" charset="0"/>
              </a:rPr>
              <a:t>goldfish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biting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her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nose</a:t>
            </a:r>
            <a:r>
              <a:rPr lang="fr-FR" dirty="0">
                <a:latin typeface="Gill Sans Ultra Bold" panose="020B0A02020104020203" pitchFamily="34" charset="0"/>
              </a:rPr>
              <a:t>. </a:t>
            </a:r>
            <a:r>
              <a:rPr lang="fr-FR" dirty="0" err="1">
                <a:latin typeface="Gill Sans Ultra Bold" panose="020B0A02020104020203" pitchFamily="34" charset="0"/>
              </a:rPr>
              <a:t>She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depressed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so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she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crying</a:t>
            </a:r>
            <a:r>
              <a:rPr lang="fr-FR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dirty="0">
                <a:latin typeface="Gill Sans Ultra Bold" panose="020B0A02020104020203" pitchFamily="34" charset="0"/>
              </a:rPr>
              <a:t>a lot…</a:t>
            </a:r>
          </a:p>
          <a:p>
            <a:pPr marL="0" indent="0" algn="ctr">
              <a:buNone/>
            </a:pPr>
            <a:endParaRPr lang="fr-FR" sz="3600" dirty="0">
              <a:latin typeface="Gill Sans Ultra Bold" panose="020B0A0202010402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D58C05-85BD-4015-ABF3-1911333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86997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EE479A-5A75-487A-9377-B8CD1A3C0A89}"/>
              </a:ext>
            </a:extLst>
          </p:cNvPr>
          <p:cNvSpPr txBox="1"/>
          <p:nvPr/>
        </p:nvSpPr>
        <p:spPr>
          <a:xfrm>
            <a:off x="596095" y="6540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A NEW HOME: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E5F338-0D8E-4176-981D-BA86EB0F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2" y="1590954"/>
            <a:ext cx="5385036" cy="411906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82E16CA-BA77-45BB-80E1-6DE350883034}"/>
              </a:ext>
            </a:extLst>
          </p:cNvPr>
          <p:cNvSpPr txBox="1"/>
          <p:nvPr/>
        </p:nvSpPr>
        <p:spPr>
          <a:xfrm>
            <a:off x="7187878" y="1794312"/>
            <a:ext cx="41205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Watch the end of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video</a:t>
            </a:r>
            <a:r>
              <a:rPr lang="fr-FR" sz="2800" dirty="0">
                <a:latin typeface="Gill Sans Ultra Bold Condensed" panose="020B0A06020104020203" pitchFamily="34" charset="0"/>
              </a:rPr>
              <a:t> and </a:t>
            </a: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activities</a:t>
            </a:r>
            <a:r>
              <a:rPr lang="fr-FR" sz="2800" dirty="0">
                <a:latin typeface="Gill Sans Ultra Bold Condensed" panose="020B0A06020104020203" pitchFamily="34" charset="0"/>
              </a:rPr>
              <a:t> of </a:t>
            </a:r>
            <a:r>
              <a:rPr lang="fr-FR" sz="2800" dirty="0" err="1">
                <a:latin typeface="Gill Sans Ultra Bold Condensed" panose="020B0A06020104020203" pitchFamily="34" charset="0"/>
              </a:rPr>
              <a:t>Nessie</a:t>
            </a:r>
            <a:r>
              <a:rPr lang="fr-FR" sz="2800" dirty="0">
                <a:latin typeface="Gill Sans Ultra Bold Condensed" panose="020B0A06020104020203" pitchFamily="34" charset="0"/>
              </a:rPr>
              <a:t> in </a:t>
            </a:r>
            <a:r>
              <a:rPr lang="fr-FR" sz="2800" dirty="0" err="1">
                <a:latin typeface="Gill Sans Ultra Bold Condensed" panose="020B0A06020104020203" pitchFamily="34" charset="0"/>
              </a:rPr>
              <a:t>her</a:t>
            </a:r>
            <a:r>
              <a:rPr lang="fr-FR" sz="2800" dirty="0">
                <a:latin typeface="Gill Sans Ultra Bold Condensed" panose="020B0A06020104020203" pitchFamily="34" charset="0"/>
              </a:rPr>
              <a:t> new home « Loch Ness ».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Concentrate</a:t>
            </a:r>
            <a:r>
              <a:rPr lang="fr-FR" sz="2800" dirty="0">
                <a:latin typeface="Gill Sans Ultra Bold Condensed" panose="020B0A06020104020203" pitchFamily="34" charset="0"/>
              </a:rPr>
              <a:t> on </a:t>
            </a:r>
            <a:r>
              <a:rPr lang="fr-FR" sz="2800" dirty="0" err="1">
                <a:latin typeface="Gill Sans Ultra Bold Condensed" panose="020B0A06020104020203" pitchFamily="34" charset="0"/>
              </a:rPr>
              <a:t>her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emotions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too</a:t>
            </a:r>
            <a:r>
              <a:rPr lang="fr-FR" sz="2800" dirty="0">
                <a:latin typeface="Gill Sans Ultra Bold Condensed" panose="020B0A06020104020203" pitchFamily="34" charset="0"/>
              </a:rPr>
              <a:t>, how </a:t>
            </a:r>
            <a:r>
              <a:rPr lang="fr-FR" sz="2800" dirty="0" err="1">
                <a:latin typeface="Gill Sans Ultra Bold Condensed" panose="020B0A06020104020203" pitchFamily="34" charset="0"/>
              </a:rPr>
              <a:t>does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she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feel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5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A NEW HOME: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443695" y="5156021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Jump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CFDD27-8CD6-4FB4-AD73-1D6FA0B6DFCE}"/>
              </a:ext>
            </a:extLst>
          </p:cNvPr>
          <p:cNvSpPr txBox="1"/>
          <p:nvPr/>
        </p:nvSpPr>
        <p:spPr>
          <a:xfrm>
            <a:off x="4227150" y="5156021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Dive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266DA5-0B4F-4D4B-A092-F251E762E531}"/>
              </a:ext>
            </a:extLst>
          </p:cNvPr>
          <p:cNvSpPr txBox="1"/>
          <p:nvPr/>
        </p:nvSpPr>
        <p:spPr>
          <a:xfrm>
            <a:off x="8333113" y="5156020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Gill Sans Ultra Bold Condensed" panose="020B0A06020104020203" pitchFamily="34" charset="0"/>
              </a:rPr>
              <a:t>Swim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5FEA9F-F521-44A6-A3DB-10CB1BAB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0" y="2039739"/>
            <a:ext cx="3240043" cy="24165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7A52A0-108F-48A8-814C-01F0E06F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52" y="1794312"/>
            <a:ext cx="3170921" cy="29666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A24B10-8729-43A7-9DCB-46BE800D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886231"/>
            <a:ext cx="3839041" cy="27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" panose="020B0A02020104020203" pitchFamily="34" charset="0"/>
              </a:rPr>
              <a:t>A NEW HOME: EMOTIONS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849F3CB-F650-4379-B2F0-C18B8D29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2" y="1147981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E3F942-0B16-45C8-8728-70534EF5BC8F}"/>
              </a:ext>
            </a:extLst>
          </p:cNvPr>
          <p:cNvSpPr txBox="1"/>
          <p:nvPr/>
        </p:nvSpPr>
        <p:spPr>
          <a:xfrm>
            <a:off x="443695" y="5156021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Gill Sans Ultra Bold Condensed" panose="020B0A06020104020203" pitchFamily="34" charset="0"/>
              </a:rPr>
              <a:t>Surprised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CFDD27-8CD6-4FB4-AD73-1D6FA0B6DFCE}"/>
              </a:ext>
            </a:extLst>
          </p:cNvPr>
          <p:cNvSpPr txBox="1"/>
          <p:nvPr/>
        </p:nvSpPr>
        <p:spPr>
          <a:xfrm>
            <a:off x="4594311" y="5156020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Happy / </a:t>
            </a:r>
            <a:r>
              <a:rPr lang="fr-FR" sz="2400" dirty="0" err="1">
                <a:latin typeface="Gill Sans Ultra Bold Condensed" panose="020B0A06020104020203" pitchFamily="34" charset="0"/>
              </a:rPr>
              <a:t>delighted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266DA5-0B4F-4D4B-A092-F251E762E531}"/>
              </a:ext>
            </a:extLst>
          </p:cNvPr>
          <p:cNvSpPr txBox="1"/>
          <p:nvPr/>
        </p:nvSpPr>
        <p:spPr>
          <a:xfrm>
            <a:off x="8556890" y="5156019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Gill Sans Ultra Bold Condensed" panose="020B0A06020104020203" pitchFamily="34" charset="0"/>
              </a:rPr>
              <a:t>Moved</a:t>
            </a:r>
            <a:r>
              <a:rPr lang="fr-FR" sz="2400" dirty="0">
                <a:latin typeface="Gill Sans Ultra Bold Condensed" panose="020B0A06020104020203" pitchFamily="34" charset="0"/>
              </a:rPr>
              <a:t> / </a:t>
            </a:r>
            <a:r>
              <a:rPr lang="fr-FR" sz="2400" dirty="0" err="1">
                <a:latin typeface="Gill Sans Ultra Bold Condensed" panose="020B0A06020104020203" pitchFamily="34" charset="0"/>
              </a:rPr>
              <a:t>touched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0F2D36-8661-450F-B3BB-A30BC02D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68" y="1685811"/>
            <a:ext cx="3681832" cy="30745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8B6B38-F3AD-4D13-B5FC-D33D3331E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15" y="1794312"/>
            <a:ext cx="3904204" cy="29485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7D7A3C-7819-4166-8E56-468B8FAC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147" y="1932673"/>
            <a:ext cx="3131155" cy="27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dirty="0">
                <a:latin typeface="Gill Sans Ultra Bold" panose="020B0A02020104020203" pitchFamily="34" charset="0"/>
              </a:rPr>
              <a:t>ORAL EXPRESSION ACTIVITY: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to </a:t>
            </a:r>
            <a:r>
              <a:rPr lang="fr-FR" sz="3600" dirty="0" err="1">
                <a:latin typeface="Gill Sans Ultra Bold" panose="020B0A02020104020203" pitchFamily="34" charset="0"/>
              </a:rPr>
              <a:t>recap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orally</a:t>
            </a:r>
            <a:r>
              <a:rPr lang="fr-FR" sz="3600" dirty="0">
                <a:latin typeface="Gill Sans Ultra Bold" panose="020B0A020201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fr-FR" sz="3600" dirty="0" err="1">
                <a:latin typeface="Gill Sans Ultra Bold" panose="020B0A02020104020203" pitchFamily="34" charset="0"/>
              </a:rPr>
              <a:t>What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doing</a:t>
            </a:r>
            <a:r>
              <a:rPr lang="fr-FR" sz="3600" dirty="0">
                <a:latin typeface="Gill Sans Ultra Bold" panose="020B0A02020104020203" pitchFamily="34" charset="0"/>
              </a:rPr>
              <a:t> in Loch Ness?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82C2A05-2DAB-42FB-B916-AD37B4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BBFBBA-2BCD-471E-AB5E-1153BC42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32" y="3499014"/>
            <a:ext cx="4438824" cy="28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8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REACT: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3EC115-61AD-49EE-8F72-A3E32FBB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3" name="Picture 2" descr="Nessie the Loch Ness Monster: Brassey, Richard, Brassey, Richard:  9781444000566: Amazon.com: Books">
            <a:extLst>
              <a:ext uri="{FF2B5EF4-FFF2-40B4-BE49-F238E27FC236}">
                <a16:creationId xmlns:a16="http://schemas.microsoft.com/office/drawing/2014/main" id="{D811C8DB-12DC-4B3A-9DC5-F75AAC97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6" y="1540216"/>
            <a:ext cx="6671418" cy="46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42D0A4-64CD-4A82-AB08-47AFC106C290}"/>
              </a:ext>
            </a:extLst>
          </p:cNvPr>
          <p:cNvSpPr txBox="1"/>
          <p:nvPr/>
        </p:nvSpPr>
        <p:spPr>
          <a:xfrm>
            <a:off x="7697164" y="1828498"/>
            <a:ext cx="41205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Type of document?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Justify</a:t>
            </a:r>
            <a:r>
              <a:rPr lang="fr-FR" sz="2800" dirty="0">
                <a:latin typeface="Gill Sans Ultra Bold Condensed" panose="020B0A06020104020203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800" dirty="0">
                <a:latin typeface="Gill Sans Ultra Bold Condensed" panose="020B0A06020104020203" pitchFamily="34" charset="0"/>
              </a:rPr>
              <a:t> can </a:t>
            </a:r>
            <a:r>
              <a:rPr lang="fr-FR" sz="2800" dirty="0" err="1">
                <a:latin typeface="Gill Sans Ultra Bold Condensed" panose="020B0A06020104020203" pitchFamily="34" charset="0"/>
              </a:rPr>
              <a:t>you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see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  <a:r>
              <a:rPr lang="fr-FR" sz="2800" dirty="0" err="1">
                <a:latin typeface="Gill Sans Ultra Bold Condensed" panose="020B0A06020104020203" pitchFamily="34" charset="0"/>
              </a:rPr>
              <a:t>Describe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Does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monster</a:t>
            </a:r>
            <a:r>
              <a:rPr lang="fr-FR" sz="2800" dirty="0">
                <a:latin typeface="Gill Sans Ultra Bold Condensed" panose="020B0A06020104020203" pitchFamily="34" charset="0"/>
              </a:rPr>
              <a:t> look </a:t>
            </a:r>
            <a:r>
              <a:rPr lang="fr-FR" sz="2800" dirty="0" err="1">
                <a:latin typeface="Gill Sans Ultra Bold Condensed" panose="020B0A06020104020203" pitchFamily="34" charset="0"/>
              </a:rPr>
              <a:t>scary</a:t>
            </a:r>
            <a:r>
              <a:rPr lang="fr-FR" sz="2800" dirty="0">
                <a:latin typeface="Gill Sans Ultra Bold Condensed" panose="020B0A06020104020203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Look at the man, </a:t>
            </a: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his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emotion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83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surprised</a:t>
            </a:r>
            <a:r>
              <a:rPr lang="fr-FR" sz="3600" dirty="0">
                <a:latin typeface="Gill Sans Ultra Bold" panose="020B0A02020104020203" pitchFamily="34" charset="0"/>
              </a:rPr>
              <a:t> to </a:t>
            </a:r>
            <a:r>
              <a:rPr lang="fr-FR" sz="3600" dirty="0" err="1">
                <a:latin typeface="Gill Sans Ultra Bold" panose="020B0A02020104020203" pitchFamily="34" charset="0"/>
              </a:rPr>
              <a:t>discover</a:t>
            </a:r>
            <a:r>
              <a:rPr lang="fr-FR" sz="3600" dirty="0">
                <a:latin typeface="Gill Sans Ultra Bold" panose="020B0A02020104020203" pitchFamily="34" charset="0"/>
              </a:rPr>
              <a:t> Loch Ness!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delighted</a:t>
            </a:r>
            <a:r>
              <a:rPr lang="fr-FR" sz="3600" dirty="0">
                <a:latin typeface="Gill Sans Ultra Bold" panose="020B0A02020104020203" pitchFamily="34" charset="0"/>
              </a:rPr>
              <a:t>!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highlight>
                  <a:srgbClr val="00FFFF"/>
                </a:highlight>
                <a:latin typeface="Gill Sans Ultra Bold" panose="020B0A02020104020203" pitchFamily="34" charset="0"/>
              </a:rPr>
              <a:t> jumping / </a:t>
            </a:r>
            <a:r>
              <a:rPr lang="fr-FR" sz="3600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diving</a:t>
            </a:r>
            <a:r>
              <a:rPr lang="fr-FR" sz="3600" dirty="0">
                <a:highlight>
                  <a:srgbClr val="00FFFF"/>
                </a:highlight>
                <a:latin typeface="Gill Sans Ultra Bold" panose="020B0A02020104020203" pitchFamily="34" charset="0"/>
              </a:rPr>
              <a:t> and </a:t>
            </a:r>
            <a:r>
              <a:rPr lang="fr-FR" sz="3600" dirty="0" err="1">
                <a:highlight>
                  <a:srgbClr val="00FFFF"/>
                </a:highlight>
                <a:latin typeface="Gill Sans Ultra Bold" panose="020B0A02020104020203" pitchFamily="34" charset="0"/>
              </a:rPr>
              <a:t>swimming</a:t>
            </a:r>
            <a:r>
              <a:rPr lang="fr-FR" sz="3600" dirty="0">
                <a:highlight>
                  <a:srgbClr val="00FFFF"/>
                </a:highlight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her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friend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touched</a:t>
            </a:r>
            <a:r>
              <a:rPr lang="fr-FR" sz="3600" dirty="0">
                <a:latin typeface="Gill Sans Ultra Bold" panose="020B0A02020104020203" pitchFamily="34" charset="0"/>
              </a:rPr>
              <a:t> / </a:t>
            </a:r>
            <a:r>
              <a:rPr lang="fr-FR" sz="3600" dirty="0" err="1">
                <a:latin typeface="Gill Sans Ultra Bold" panose="020B0A02020104020203" pitchFamily="34" charset="0"/>
              </a:rPr>
              <a:t>moved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because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finally</a:t>
            </a:r>
            <a:r>
              <a:rPr lang="fr-FR" sz="3600" dirty="0">
                <a:latin typeface="Gill Sans Ultra Bold" panose="020B0A02020104020203" pitchFamily="34" charset="0"/>
              </a:rPr>
              <a:t> has a new home.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D58C05-85BD-4015-ABF3-1911333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355145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Recap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about the </a:t>
            </a:r>
            <a:r>
              <a:rPr lang="fr-FR" sz="3600" dirty="0" err="1">
                <a:latin typeface="Gill Sans Ultra Bold" panose="020B0A02020104020203" pitchFamily="34" charset="0"/>
              </a:rPr>
              <a:t>ballad</a:t>
            </a:r>
            <a:r>
              <a:rPr lang="fr-FR" sz="3600" dirty="0">
                <a:latin typeface="Gill Sans Ultra Bold" panose="020B0A02020104020203" pitchFamily="34" charset="0"/>
              </a:rPr>
              <a:t> of </a:t>
            </a: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to </a:t>
            </a:r>
            <a:r>
              <a:rPr lang="fr-FR" sz="3600" dirty="0" err="1">
                <a:latin typeface="Gill Sans Ultra Bold" panose="020B0A02020104020203" pitchFamily="34" charset="0"/>
              </a:rPr>
              <a:t>write</a:t>
            </a:r>
            <a:r>
              <a:rPr lang="fr-FR" sz="3600" dirty="0">
                <a:latin typeface="Gill Sans Ultra Bold" panose="020B0A02020104020203" pitchFamily="34" charset="0"/>
              </a:rPr>
              <a:t> a short </a:t>
            </a:r>
            <a:r>
              <a:rPr lang="fr-FR" sz="3600" dirty="0" err="1">
                <a:latin typeface="Gill Sans Ultra Bold" panose="020B0A02020104020203" pitchFamily="34" charset="0"/>
              </a:rPr>
              <a:t>paragraph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82C2A05-2DAB-42FB-B916-AD37B4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9B74AE-A8DB-4389-BB1D-2E85AC79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224" y="3429000"/>
            <a:ext cx="3229869" cy="26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 Condensed" panose="020B0A06020104020203" pitchFamily="34" charset="0"/>
              </a:rPr>
              <a:t>Watch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video</a:t>
            </a:r>
            <a:r>
              <a:rPr lang="fr-FR" sz="3600" dirty="0">
                <a:latin typeface="Gill Sans Ultra Bold Condensed" panose="020B0A06020104020203" pitchFamily="34" charset="0"/>
              </a:rPr>
              <a:t> and do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activities</a:t>
            </a:r>
            <a:r>
              <a:rPr lang="fr-FR" sz="3600" dirty="0">
                <a:latin typeface="Gill Sans Ultra Bold Condensed" panose="020B0A06020104020203" pitchFamily="34" charset="0"/>
              </a:rPr>
              <a:t> on </a:t>
            </a:r>
            <a:r>
              <a:rPr lang="fr-FR" sz="3600" dirty="0" err="1">
                <a:latin typeface="Gill Sans Ultra Bold Condensed" panose="020B0A06020104020203" pitchFamily="34" charset="0"/>
              </a:rPr>
              <a:t>your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worksheet</a:t>
            </a:r>
            <a:r>
              <a:rPr lang="fr-FR" sz="3600" dirty="0">
                <a:latin typeface="Gill Sans Ultra Bold Condensed" panose="020B0A06020104020203" pitchFamily="34" charset="0"/>
              </a:rPr>
              <a:t>: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3" name="The_ballad_of_Nessie_-_Beautiful_short_animation-zQ18F95V7Y0">
            <a:hlinkClick r:id="" action="ppaction://media"/>
            <a:extLst>
              <a:ext uri="{FF2B5EF4-FFF2-40B4-BE49-F238E27FC236}">
                <a16:creationId xmlns:a16="http://schemas.microsoft.com/office/drawing/2014/main" id="{101972C5-C5A1-43AE-95F5-65746B268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027" y="1608881"/>
            <a:ext cx="8439945" cy="47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3" y="580563"/>
            <a:ext cx="10857053" cy="10756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latin typeface="Gill Sans Ultra Bold" panose="020B0A02020104020203" pitchFamily="34" charset="0"/>
              </a:rPr>
              <a:t> MATCH THE VERBS TO THE CORRECT PICTURES.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71DB04-9584-429A-8EBC-70BBCAA3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3" y="3429000"/>
            <a:ext cx="2523824" cy="26612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D52629-65D8-4E84-97DD-4B429CEB7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206" y="1475967"/>
            <a:ext cx="2791158" cy="24003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BD89C7-8E63-4CF3-96E2-2464BE06A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972" y="1656224"/>
            <a:ext cx="3164279" cy="222005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CDC4F85-64B3-40B9-B6B6-06E22AF6A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251" y="4056534"/>
            <a:ext cx="2755739" cy="22200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2FABFDA-FE2C-4DCB-8A76-58491B2976C9}"/>
              </a:ext>
            </a:extLst>
          </p:cNvPr>
          <p:cNvSpPr txBox="1"/>
          <p:nvPr/>
        </p:nvSpPr>
        <p:spPr>
          <a:xfrm>
            <a:off x="331560" y="2527588"/>
            <a:ext cx="319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Have a </a:t>
            </a:r>
            <a:r>
              <a:rPr lang="fr-FR" sz="2400" dirty="0" err="1">
                <a:latin typeface="Gill Sans Ultra Bold Condensed" panose="020B0A06020104020203" pitchFamily="34" charset="0"/>
              </a:rPr>
              <a:t>shower</a:t>
            </a:r>
            <a:r>
              <a:rPr lang="fr-FR" sz="2400" dirty="0">
                <a:latin typeface="Gill Sans Ultra Bold Condensed" panose="020B0A06020104020203" pitchFamily="34" charset="0"/>
              </a:rPr>
              <a:t> / Have a bath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2EB9BF2-1660-4D1A-B96A-3D1B11B96BD7}"/>
              </a:ext>
            </a:extLst>
          </p:cNvPr>
          <p:cNvSpPr txBox="1"/>
          <p:nvPr/>
        </p:nvSpPr>
        <p:spPr>
          <a:xfrm>
            <a:off x="3438642" y="3876278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Play </a:t>
            </a:r>
            <a:r>
              <a:rPr lang="fr-FR" sz="2400" dirty="0" err="1">
                <a:latin typeface="Gill Sans Ultra Bold Condensed" panose="020B0A06020104020203" pitchFamily="34" charset="0"/>
              </a:rPr>
              <a:t>with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her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friend</a:t>
            </a:r>
            <a:r>
              <a:rPr lang="fr-FR" sz="2400" dirty="0">
                <a:latin typeface="Gill Sans Ultra Bold Condensed" panose="020B0A06020104020203" pitchFamily="34" charset="0"/>
              </a:rPr>
              <a:t> 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1CD20A-F290-4866-A1A6-7AF30813B437}"/>
              </a:ext>
            </a:extLst>
          </p:cNvPr>
          <p:cNvSpPr txBox="1"/>
          <p:nvPr/>
        </p:nvSpPr>
        <p:spPr>
          <a:xfrm>
            <a:off x="9199697" y="5051869"/>
            <a:ext cx="319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Jump in the pond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47EBFFF-A035-40A8-BF13-AFEAC715B873}"/>
              </a:ext>
            </a:extLst>
          </p:cNvPr>
          <p:cNvSpPr txBox="1"/>
          <p:nvPr/>
        </p:nvSpPr>
        <p:spPr>
          <a:xfrm>
            <a:off x="6630054" y="2020618"/>
            <a:ext cx="2341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Gill Sans Ultra Bold Condensed" panose="020B0A06020104020203" pitchFamily="34" charset="0"/>
              </a:rPr>
              <a:t>Brush </a:t>
            </a:r>
            <a:r>
              <a:rPr lang="fr-FR" sz="2400" dirty="0" err="1">
                <a:latin typeface="Gill Sans Ultra Bold Condensed" panose="020B0A06020104020203" pitchFamily="34" charset="0"/>
              </a:rPr>
              <a:t>her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teeth</a:t>
            </a:r>
            <a:r>
              <a:rPr lang="fr-FR" sz="2400" dirty="0">
                <a:latin typeface="Gill Sans Ultra Bold Condensed" panose="020B0A06020104020203" pitchFamily="34" charset="0"/>
              </a:rPr>
              <a:t>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20" y="93502"/>
            <a:ext cx="11525184" cy="913496"/>
          </a:xfrm>
        </p:spPr>
        <p:txBody>
          <a:bodyPr>
            <a:normAutofit/>
          </a:bodyPr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EXPRESSION ACTIVITY: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6" y="1006998"/>
            <a:ext cx="113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 Condensed" panose="020B0A06020104020203" pitchFamily="34" charset="0"/>
              </a:rPr>
              <a:t>Watch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video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again</a:t>
            </a:r>
            <a:r>
              <a:rPr lang="fr-FR" sz="3600" dirty="0">
                <a:latin typeface="Gill Sans Ultra Bold Condensed" panose="020B0A06020104020203" pitchFamily="34" charset="0"/>
              </a:rPr>
              <a:t> and </a:t>
            </a:r>
            <a:r>
              <a:rPr lang="fr-FR" sz="3600" dirty="0" err="1">
                <a:latin typeface="Gill Sans Ultra Bold Condensed" panose="020B0A06020104020203" pitchFamily="34" charset="0"/>
              </a:rPr>
              <a:t>concentrate</a:t>
            </a:r>
            <a:r>
              <a:rPr lang="fr-FR" sz="3600" dirty="0">
                <a:latin typeface="Gill Sans Ultra Bold Condensed" panose="020B0A06020104020203" pitchFamily="34" charset="0"/>
              </a:rPr>
              <a:t> on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emotions</a:t>
            </a:r>
            <a:r>
              <a:rPr lang="fr-FR" sz="3600" dirty="0">
                <a:latin typeface="Gill Sans Ultra Bold Condensed" panose="020B0A06020104020203" pitchFamily="34" charset="0"/>
              </a:rPr>
              <a:t> of </a:t>
            </a:r>
            <a:r>
              <a:rPr lang="fr-FR" sz="3600" dirty="0" err="1">
                <a:latin typeface="Gill Sans Ultra Bold Condensed" panose="020B0A06020104020203" pitchFamily="34" charset="0"/>
              </a:rPr>
              <a:t>Nessie</a:t>
            </a:r>
            <a:r>
              <a:rPr lang="fr-FR" sz="3600" dirty="0">
                <a:latin typeface="Gill Sans Ultra Bold Condensed" panose="020B0A06020104020203" pitchFamily="34" charset="0"/>
              </a:rPr>
              <a:t>. How </a:t>
            </a:r>
            <a:r>
              <a:rPr lang="fr-FR" sz="3600" dirty="0" err="1">
                <a:latin typeface="Gill Sans Ultra Bold Condensed" panose="020B0A06020104020203" pitchFamily="34" charset="0"/>
              </a:rPr>
              <a:t>does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she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feel</a:t>
            </a:r>
            <a:r>
              <a:rPr lang="fr-FR" sz="3600" dirty="0">
                <a:latin typeface="Gill Sans Ultra Bold Condensed" panose="020B0A06020104020203" pitchFamily="34" charset="0"/>
              </a:rPr>
              <a:t>?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3" name="The_ballad_of_Nessie_-_Beautiful_short_animation-zQ18F95V7Y0">
            <a:hlinkClick r:id="" action="ppaction://media"/>
            <a:extLst>
              <a:ext uri="{FF2B5EF4-FFF2-40B4-BE49-F238E27FC236}">
                <a16:creationId xmlns:a16="http://schemas.microsoft.com/office/drawing/2014/main" id="{101972C5-C5A1-43AE-95F5-65746B268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979" y="2207327"/>
            <a:ext cx="7376041" cy="41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dirty="0">
                <a:latin typeface="Gill Sans Ultra Bold" panose="020B0A02020104020203" pitchFamily="34" charset="0"/>
              </a:rPr>
              <a:t>ORAL EXPRESSION ACTIVITY: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to </a:t>
            </a:r>
            <a:r>
              <a:rPr lang="fr-FR" sz="3600" dirty="0" err="1">
                <a:latin typeface="Gill Sans Ultra Bold" panose="020B0A02020104020203" pitchFamily="34" charset="0"/>
              </a:rPr>
              <a:t>recap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orally</a:t>
            </a:r>
            <a:r>
              <a:rPr lang="fr-FR" sz="3600" dirty="0">
                <a:latin typeface="Gill Sans Ultra Bold" panose="020B0A020201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fr-FR" sz="3600" dirty="0" err="1">
                <a:latin typeface="Gill Sans Ultra Bold" panose="020B0A02020104020203" pitchFamily="34" charset="0"/>
              </a:rPr>
              <a:t>What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does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usually</a:t>
            </a:r>
            <a:r>
              <a:rPr lang="fr-FR" sz="3600" dirty="0">
                <a:latin typeface="Gill Sans Ultra Bold" panose="020B0A02020104020203" pitchFamily="34" charset="0"/>
              </a:rPr>
              <a:t> do in </a:t>
            </a:r>
            <a:r>
              <a:rPr lang="fr-FR" sz="3600" dirty="0" err="1">
                <a:latin typeface="Gill Sans Ultra Bold" panose="020B0A02020104020203" pitchFamily="34" charset="0"/>
              </a:rPr>
              <a:t>her</a:t>
            </a:r>
            <a:r>
              <a:rPr lang="fr-FR" sz="3600" dirty="0">
                <a:latin typeface="Gill Sans Ultra Bold" panose="020B0A02020104020203" pitchFamily="34" charset="0"/>
              </a:rPr>
              <a:t> pond?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82C2A05-2DAB-42FB-B916-AD37B4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BBFBBA-2BCD-471E-AB5E-1153BC42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32" y="3499014"/>
            <a:ext cx="4438824" cy="28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6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In the </a:t>
            </a:r>
            <a:r>
              <a:rPr lang="fr-FR" sz="3600" dirty="0" err="1">
                <a:latin typeface="Gill Sans Ultra Bold" panose="020B0A02020104020203" pitchFamily="34" charset="0"/>
              </a:rPr>
              <a:t>morning</a:t>
            </a:r>
            <a:r>
              <a:rPr lang="fr-FR" sz="3600" dirty="0">
                <a:latin typeface="Gill Sans Ultra Bold" panose="020B0A02020104020203" pitchFamily="34" charset="0"/>
              </a:rPr>
              <a:t>, </a:t>
            </a:r>
            <a:r>
              <a:rPr lang="fr-FR" sz="3600" dirty="0" err="1">
                <a:latin typeface="Gill Sans Ultra Bold" panose="020B0A02020104020203" pitchFamily="34" charset="0"/>
              </a:rPr>
              <a:t>Nessie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Gill Sans Ultra Bold" panose="020B0A02020104020203" pitchFamily="34" charset="0"/>
              </a:rPr>
              <a:t>usually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has a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bath</a:t>
            </a:r>
            <a:r>
              <a:rPr lang="fr-FR" sz="3600" dirty="0">
                <a:latin typeface="Gill Sans Ultra Bold" panose="020B0A02020104020203" pitchFamily="34" charset="0"/>
              </a:rPr>
              <a:t> in </a:t>
            </a:r>
            <a:r>
              <a:rPr lang="fr-FR" sz="3600" dirty="0" err="1">
                <a:latin typeface="Gill Sans Ultra Bold" panose="020B0A02020104020203" pitchFamily="34" charset="0"/>
              </a:rPr>
              <a:t>her</a:t>
            </a:r>
            <a:r>
              <a:rPr lang="fr-FR" sz="3600" dirty="0">
                <a:latin typeface="Gill Sans Ultra Bold" panose="020B0A02020104020203" pitchFamily="34" charset="0"/>
              </a:rPr>
              <a:t> pond.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Gill Sans Ultra Bold" panose="020B0A02020104020203" pitchFamily="34" charset="0"/>
              </a:rPr>
              <a:t>always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washes</a:t>
            </a:r>
            <a:r>
              <a:rPr lang="fr-FR" sz="3600" dirty="0">
                <a:latin typeface="Gill Sans Ultra Bold" panose="020B0A02020104020203" pitchFamily="34" charset="0"/>
              </a:rPr>
              <a:t> and </a:t>
            </a:r>
            <a:r>
              <a:rPr lang="fr-FR" sz="3600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brushes</a:t>
            </a:r>
            <a:r>
              <a:rPr lang="fr-FR" sz="3600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her</a:t>
            </a:r>
            <a:r>
              <a:rPr lang="fr-FR" sz="3600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teeth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  <a:r>
              <a:rPr lang="fr-FR" sz="3600" dirty="0" err="1">
                <a:latin typeface="Gill Sans Ultra Bold" panose="020B0A02020104020203" pitchFamily="34" charset="0"/>
              </a:rPr>
              <a:t>Then</a:t>
            </a:r>
            <a:r>
              <a:rPr lang="fr-FR" sz="3600" dirty="0">
                <a:latin typeface="Gill Sans Ultra Bold" panose="020B0A02020104020203" pitchFamily="34" charset="0"/>
              </a:rPr>
              <a:t>,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plays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her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friend</a:t>
            </a:r>
            <a:r>
              <a:rPr lang="fr-FR" sz="3600" dirty="0">
                <a:latin typeface="Gill Sans Ultra Bold" panose="020B0A02020104020203" pitchFamily="34" charset="0"/>
              </a:rPr>
              <a:t>: a </a:t>
            </a:r>
            <a:r>
              <a:rPr lang="fr-FR" sz="3600" dirty="0" err="1">
                <a:latin typeface="Gill Sans Ultra Bold" panose="020B0A02020104020203" pitchFamily="34" charset="0"/>
              </a:rPr>
              <a:t>small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yellow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duck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highlight>
                  <a:srgbClr val="FFFF00"/>
                </a:highlight>
                <a:latin typeface="Gill Sans Ultra Bold" panose="020B0A02020104020203" pitchFamily="34" charset="0"/>
              </a:rPr>
              <a:t>often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jumps</a:t>
            </a:r>
            <a:r>
              <a:rPr lang="fr-FR" sz="3600" dirty="0">
                <a:latin typeface="Gill Sans Ultra Bold" panose="020B0A02020104020203" pitchFamily="34" charset="0"/>
              </a:rPr>
              <a:t> in the water. </a:t>
            </a:r>
          </a:p>
          <a:p>
            <a:pPr marL="0" indent="0" algn="ctr">
              <a:buNone/>
            </a:pPr>
            <a:r>
              <a:rPr lang="fr-FR" sz="3600" dirty="0" err="1">
                <a:latin typeface="Gill Sans Ultra Bold" panose="020B0A02020104020203" pitchFamily="34" charset="0"/>
              </a:rPr>
              <a:t>She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is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very</a:t>
            </a:r>
            <a:r>
              <a:rPr lang="fr-FR" sz="3600" dirty="0">
                <a:latin typeface="Gill Sans Ultra Bold" panose="020B0A02020104020203" pitchFamily="34" charset="0"/>
              </a:rPr>
              <a:t> happy / </a:t>
            </a:r>
            <a:r>
              <a:rPr lang="fr-FR" sz="3600" dirty="0" err="1">
                <a:latin typeface="Gill Sans Ultra Bold" panose="020B0A02020104020203" pitchFamily="34" charset="0"/>
              </a:rPr>
              <a:t>glad</a:t>
            </a:r>
            <a:r>
              <a:rPr lang="fr-FR" sz="3600" dirty="0">
                <a:latin typeface="Gill Sans Ultra Bold" panose="020B0A02020104020203" pitchFamily="34" charset="0"/>
              </a:rPr>
              <a:t> / </a:t>
            </a:r>
            <a:r>
              <a:rPr lang="fr-FR" sz="3600" dirty="0" err="1">
                <a:latin typeface="Gill Sans Ultra Bold" panose="020B0A02020104020203" pitchFamily="34" charset="0"/>
              </a:rPr>
              <a:t>pleased</a:t>
            </a:r>
            <a:r>
              <a:rPr lang="fr-FR" sz="3600" dirty="0">
                <a:latin typeface="Gill Sans Ultra Bold" panose="020B0A02020104020203" pitchFamily="34" charset="0"/>
              </a:rPr>
              <a:t> / </a:t>
            </a:r>
            <a:r>
              <a:rPr lang="fr-FR" sz="3600" dirty="0" err="1">
                <a:latin typeface="Gill Sans Ultra Bold" panose="020B0A02020104020203" pitchFamily="34" charset="0"/>
              </a:rPr>
              <a:t>joyful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D58C05-85BD-4015-ABF3-1911333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322690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latin typeface="Gill Sans Ultra Bold Condensed" panose="020B0A06020104020203" pitchFamily="34" charset="0"/>
              </a:rPr>
              <a:t>Today</a:t>
            </a:r>
            <a:r>
              <a:rPr lang="fr-FR" sz="3600" dirty="0">
                <a:latin typeface="Gill Sans Ultra Bold Condensed" panose="020B0A06020104020203" pitchFamily="34" charset="0"/>
              </a:rPr>
              <a:t>, </a:t>
            </a:r>
            <a:r>
              <a:rPr lang="fr-FR" sz="3600" dirty="0" err="1">
                <a:latin typeface="Gill Sans Ultra Bold Condensed" panose="020B0A06020104020203" pitchFamily="34" charset="0"/>
              </a:rPr>
              <a:t>there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is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something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different</a:t>
            </a:r>
            <a:r>
              <a:rPr lang="fr-FR" sz="3600" dirty="0">
                <a:latin typeface="Gill Sans Ultra Bold Condensed" panose="020B0A06020104020203" pitchFamily="34" charset="0"/>
              </a:rPr>
              <a:t>… Watch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video</a:t>
            </a:r>
            <a:r>
              <a:rPr lang="fr-FR" sz="3600" dirty="0">
                <a:latin typeface="Gill Sans Ultra Bold Condensed" panose="020B0A06020104020203" pitchFamily="34" charset="0"/>
              </a:rPr>
              <a:t> and </a:t>
            </a:r>
            <a:r>
              <a:rPr lang="fr-FR" sz="36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3600" dirty="0">
                <a:latin typeface="Gill Sans Ultra Bold Condensed" panose="020B0A06020104020203" pitchFamily="34" charset="0"/>
              </a:rPr>
              <a:t> the </a:t>
            </a:r>
            <a:r>
              <a:rPr lang="fr-FR" sz="3600" dirty="0" err="1">
                <a:latin typeface="Gill Sans Ultra Bold Condensed" panose="020B0A06020104020203" pitchFamily="34" charset="0"/>
              </a:rPr>
              <a:t>problem</a:t>
            </a:r>
            <a:r>
              <a:rPr lang="fr-FR" sz="3600" dirty="0">
                <a:latin typeface="Gill Sans Ultra Bold Condensed" panose="020B0A06020104020203" pitchFamily="34" charset="0"/>
              </a:rPr>
              <a:t>! </a:t>
            </a:r>
            <a:r>
              <a:rPr lang="fr-FR" sz="3600" dirty="0" err="1">
                <a:latin typeface="Gill Sans Ultra Bold Condensed" panose="020B0A06020104020203" pitchFamily="34" charset="0"/>
              </a:rPr>
              <a:t>What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is</a:t>
            </a:r>
            <a:r>
              <a:rPr lang="fr-FR" sz="3600" dirty="0">
                <a:latin typeface="Gill Sans Ultra Bold Condensed" panose="020B0A06020104020203" pitchFamily="34" charset="0"/>
              </a:rPr>
              <a:t> happening?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3" name="The_ballad_of_Nessie_-_Beautiful_short_animation-zQ18F95V7Y0">
            <a:hlinkClick r:id="" action="ppaction://media"/>
            <a:extLst>
              <a:ext uri="{FF2B5EF4-FFF2-40B4-BE49-F238E27FC236}">
                <a16:creationId xmlns:a16="http://schemas.microsoft.com/office/drawing/2014/main" id="{101972C5-C5A1-43AE-95F5-65746B268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027" y="1608881"/>
            <a:ext cx="8439945" cy="47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C0CD2E2-3948-4F3D-8001-4F7F10CF0A89}"/>
              </a:ext>
            </a:extLst>
          </p:cNvPr>
          <p:cNvSpPr txBox="1"/>
          <p:nvPr/>
        </p:nvSpPr>
        <p:spPr>
          <a:xfrm>
            <a:off x="443695" y="501650"/>
            <a:ext cx="1130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Gill Sans Ultra Bold Condensed" panose="020B0A06020104020203" pitchFamily="34" charset="0"/>
              </a:rPr>
              <a:t>Mr. </a:t>
            </a:r>
            <a:r>
              <a:rPr lang="fr-FR" sz="3600" dirty="0" err="1">
                <a:latin typeface="Gill Sans Ultra Bold Condensed" panose="020B0A06020104020203" pitchFamily="34" charset="0"/>
              </a:rPr>
              <a:t>MacFroogle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is</a:t>
            </a:r>
            <a:r>
              <a:rPr lang="fr-FR" sz="36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arriving</a:t>
            </a:r>
            <a:r>
              <a:rPr lang="fr-FR" sz="36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fr-FR" sz="3600" dirty="0">
                <a:latin typeface="Gill Sans Ultra Bold Condensed" panose="020B0A06020104020203" pitchFamily="34" charset="0"/>
              </a:rPr>
              <a:t>and </a:t>
            </a:r>
            <a:r>
              <a:rPr lang="fr-FR" sz="3600" dirty="0" err="1">
                <a:latin typeface="Gill Sans Ultra Bold Condensed" panose="020B0A06020104020203" pitchFamily="34" charset="0"/>
              </a:rPr>
              <a:t>he</a:t>
            </a:r>
            <a:r>
              <a:rPr lang="fr-FR" sz="3600" dirty="0"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is</a:t>
            </a:r>
            <a:r>
              <a:rPr lang="fr-FR" sz="36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destroying</a:t>
            </a:r>
            <a:r>
              <a:rPr lang="fr-FR" sz="3600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fr-FR" sz="3600" dirty="0" err="1">
                <a:latin typeface="Gill Sans Ultra Bold Condensed" panose="020B0A06020104020203" pitchFamily="34" charset="0"/>
              </a:rPr>
              <a:t>her</a:t>
            </a:r>
            <a:r>
              <a:rPr lang="fr-FR" sz="3600" dirty="0">
                <a:latin typeface="Gill Sans Ultra Bold Condensed" panose="020B0A06020104020203" pitchFamily="34" charset="0"/>
              </a:rPr>
              <a:t> pond!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026334-5427-491A-AD67-25AB9AD6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962" y="1974803"/>
            <a:ext cx="6838076" cy="4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663</Words>
  <Application>Microsoft Office PowerPoint</Application>
  <PresentationFormat>Grand écran</PresentationFormat>
  <Paragraphs>83</Paragraphs>
  <Slides>21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Cooper Black</vt:lpstr>
      <vt:lpstr>Gill Sans Ultra Bold</vt:lpstr>
      <vt:lpstr>Gill Sans Ultra Bold Condensed</vt:lpstr>
      <vt:lpstr>Thème Office</vt:lpstr>
      <vt:lpstr>Sequence 5: What a surprising country!</vt:lpstr>
      <vt:lpstr>REACT:</vt:lpstr>
      <vt:lpstr>Présentation PowerPoint</vt:lpstr>
      <vt:lpstr>Présentation PowerPoint</vt:lpstr>
      <vt:lpstr>ORAL EXPRESSION ACTIVITY:</vt:lpstr>
      <vt:lpstr>ORAL EXPRESSION ACTIVITY: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ORAL EXPRESSION ACTIVITY: </vt:lpstr>
      <vt:lpstr>Présentation PowerPoint</vt:lpstr>
      <vt:lpstr>Présentation PowerPoint</vt:lpstr>
      <vt:lpstr>Présentation PowerPoint</vt:lpstr>
      <vt:lpstr>Présentation PowerPoint</vt:lpstr>
      <vt:lpstr>ORAL EXPRESSION ACTIVITY: </vt:lpstr>
      <vt:lpstr>Présentation PowerPoint</vt:lpstr>
      <vt:lpstr>Recap: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5: What a surprising country!</dc:title>
  <dc:creator>Bénédicte Randon</dc:creator>
  <cp:lastModifiedBy>Bénédicte Randon</cp:lastModifiedBy>
  <cp:revision>9</cp:revision>
  <dcterms:created xsi:type="dcterms:W3CDTF">2021-05-26T16:27:38Z</dcterms:created>
  <dcterms:modified xsi:type="dcterms:W3CDTF">2021-05-26T18:12:50Z</dcterms:modified>
</cp:coreProperties>
</file>