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sldIdLst>
    <p:sldId id="256" r:id="rId2"/>
    <p:sldId id="263" r:id="rId3"/>
    <p:sldId id="276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5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4660"/>
  </p:normalViewPr>
  <p:slideViewPr>
    <p:cSldViewPr snapToGrid="0">
      <p:cViewPr varScale="1">
        <p:scale>
          <a:sx n="95" d="100"/>
          <a:sy n="95" d="100"/>
        </p:scale>
        <p:origin x="3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040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82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057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856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733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319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265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39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33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70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05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423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568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38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27F3F19-5A4B-42AD-9A79-B8279086A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4EFA28-1E4A-40EB-890F-BE7405673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23" b="33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8202C37C-3123-4850-965F-F823CD438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4441" y="3562564"/>
            <a:ext cx="6007383" cy="2746580"/>
          </a:xfrm>
          <a:custGeom>
            <a:avLst/>
            <a:gdLst>
              <a:gd name="connsiteX0" fmla="*/ 7360262 w 8491753"/>
              <a:gd name="connsiteY0" fmla="*/ 0 h 3882436"/>
              <a:gd name="connsiteX1" fmla="*/ 7800623 w 8491753"/>
              <a:gd name="connsiteY1" fmla="*/ 266118 h 3882436"/>
              <a:gd name="connsiteX2" fmla="*/ 8418395 w 8491753"/>
              <a:gd name="connsiteY2" fmla="*/ 817361 h 3882436"/>
              <a:gd name="connsiteX3" fmla="*/ 8469084 w 8491753"/>
              <a:gd name="connsiteY3" fmla="*/ 2062410 h 3882436"/>
              <a:gd name="connsiteX4" fmla="*/ 7993875 w 8491753"/>
              <a:gd name="connsiteY4" fmla="*/ 3538728 h 3882436"/>
              <a:gd name="connsiteX5" fmla="*/ 7486985 w 8491753"/>
              <a:gd name="connsiteY5" fmla="*/ 3877711 h 3882436"/>
              <a:gd name="connsiteX6" fmla="*/ 4198536 w 8491753"/>
              <a:gd name="connsiteY6" fmla="*/ 3808014 h 3882436"/>
              <a:gd name="connsiteX7" fmla="*/ 1942874 w 8491753"/>
              <a:gd name="connsiteY7" fmla="*/ 3259939 h 3882436"/>
              <a:gd name="connsiteX8" fmla="*/ 2291361 w 8491753"/>
              <a:gd name="connsiteY8" fmla="*/ 3193410 h 3882436"/>
              <a:gd name="connsiteX9" fmla="*/ 1451824 w 8491753"/>
              <a:gd name="connsiteY9" fmla="*/ 3047678 h 3882436"/>
              <a:gd name="connsiteX10" fmla="*/ 1499345 w 8491753"/>
              <a:gd name="connsiteY10" fmla="*/ 3028670 h 3882436"/>
              <a:gd name="connsiteX11" fmla="*/ 1407471 w 8491753"/>
              <a:gd name="connsiteY11" fmla="*/ 2952636 h 3882436"/>
              <a:gd name="connsiteX12" fmla="*/ 1030471 w 8491753"/>
              <a:gd name="connsiteY12" fmla="*/ 2832250 h 3882436"/>
              <a:gd name="connsiteX13" fmla="*/ 1499345 w 8491753"/>
              <a:gd name="connsiteY13" fmla="*/ 2629494 h 3882436"/>
              <a:gd name="connsiteX14" fmla="*/ 970279 w 8491753"/>
              <a:gd name="connsiteY14" fmla="*/ 2353873 h 3882436"/>
              <a:gd name="connsiteX15" fmla="*/ 700993 w 8491753"/>
              <a:gd name="connsiteY15" fmla="*/ 2287343 h 3882436"/>
              <a:gd name="connsiteX16" fmla="*/ 1588051 w 8491753"/>
              <a:gd name="connsiteY16" fmla="*/ 1942023 h 3882436"/>
              <a:gd name="connsiteX17" fmla="*/ 149751 w 8491753"/>
              <a:gd name="connsiteY17" fmla="*/ 1770949 h 3882436"/>
              <a:gd name="connsiteX18" fmla="*/ 266969 w 8491753"/>
              <a:gd name="connsiteY18" fmla="*/ 1701251 h 3882436"/>
              <a:gd name="connsiteX19" fmla="*/ 1160362 w 8491753"/>
              <a:gd name="connsiteY19" fmla="*/ 1720259 h 3882436"/>
              <a:gd name="connsiteX20" fmla="*/ 1309262 w 8491753"/>
              <a:gd name="connsiteY20" fmla="*/ 1666403 h 3882436"/>
              <a:gd name="connsiteX21" fmla="*/ 1160362 w 8491753"/>
              <a:gd name="connsiteY21" fmla="*/ 1580864 h 3882436"/>
              <a:gd name="connsiteX22" fmla="*/ 580607 w 8491753"/>
              <a:gd name="connsiteY22" fmla="*/ 1517503 h 3882436"/>
              <a:gd name="connsiteX23" fmla="*/ 428540 w 8491753"/>
              <a:gd name="connsiteY23" fmla="*/ 1374940 h 3882436"/>
              <a:gd name="connsiteX24" fmla="*/ 171927 w 8491753"/>
              <a:gd name="connsiteY24" fmla="*/ 1210201 h 3882436"/>
              <a:gd name="connsiteX25" fmla="*/ 349338 w 8491753"/>
              <a:gd name="connsiteY25" fmla="*/ 1073974 h 3882436"/>
              <a:gd name="connsiteX26" fmla="*/ 61044 w 8491753"/>
              <a:gd name="connsiteY26" fmla="*/ 871218 h 3882436"/>
              <a:gd name="connsiteX27" fmla="*/ 143414 w 8491753"/>
              <a:gd name="connsiteY27" fmla="*/ 605101 h 3882436"/>
              <a:gd name="connsiteX28" fmla="*/ 628128 w 8491753"/>
              <a:gd name="connsiteY28" fmla="*/ 541739 h 3882436"/>
              <a:gd name="connsiteX29" fmla="*/ 1277580 w 8491753"/>
              <a:gd name="connsiteY29" fmla="*/ 449865 h 3882436"/>
              <a:gd name="connsiteX30" fmla="*/ 1930202 w 8491753"/>
              <a:gd name="connsiteY30" fmla="*/ 370664 h 3882436"/>
              <a:gd name="connsiteX31" fmla="*/ 2582822 w 8491753"/>
              <a:gd name="connsiteY31" fmla="*/ 370664 h 3882436"/>
              <a:gd name="connsiteX32" fmla="*/ 2769739 w 8491753"/>
              <a:gd name="connsiteY32" fmla="*/ 377000 h 3882436"/>
              <a:gd name="connsiteX33" fmla="*/ 2772907 w 8491753"/>
              <a:gd name="connsiteY33" fmla="*/ 377000 h 3882436"/>
              <a:gd name="connsiteX34" fmla="*/ 3583931 w 8491753"/>
              <a:gd name="connsiteY34" fmla="*/ 405513 h 3882436"/>
              <a:gd name="connsiteX35" fmla="*/ 3884897 w 8491753"/>
              <a:gd name="connsiteY35" fmla="*/ 408681 h 3882436"/>
              <a:gd name="connsiteX36" fmla="*/ 4537518 w 8491753"/>
              <a:gd name="connsiteY36" fmla="*/ 411848 h 3882436"/>
              <a:gd name="connsiteX37" fmla="*/ 5186971 w 8491753"/>
              <a:gd name="connsiteY37" fmla="*/ 399176 h 3882436"/>
              <a:gd name="connsiteX38" fmla="*/ 5845928 w 8491753"/>
              <a:gd name="connsiteY38" fmla="*/ 361159 h 3882436"/>
              <a:gd name="connsiteX39" fmla="*/ 6495381 w 8491753"/>
              <a:gd name="connsiteY39" fmla="*/ 310470 h 3882436"/>
              <a:gd name="connsiteX40" fmla="*/ 6910398 w 8491753"/>
              <a:gd name="connsiteY40" fmla="*/ 196420 h 3882436"/>
              <a:gd name="connsiteX41" fmla="*/ 7360262 w 8491753"/>
              <a:gd name="connsiteY41" fmla="*/ 0 h 3882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491753" h="3882436">
                <a:moveTo>
                  <a:pt x="7360262" y="0"/>
                </a:moveTo>
                <a:cubicBezTo>
                  <a:pt x="7477481" y="142563"/>
                  <a:pt x="7651725" y="183748"/>
                  <a:pt x="7800623" y="266118"/>
                </a:cubicBezTo>
                <a:cubicBezTo>
                  <a:pt x="7946354" y="329479"/>
                  <a:pt x="8361371" y="696974"/>
                  <a:pt x="8418395" y="817361"/>
                </a:cubicBezTo>
                <a:cubicBezTo>
                  <a:pt x="8519774" y="1026453"/>
                  <a:pt x="8494429" y="1793125"/>
                  <a:pt x="8469084" y="2062410"/>
                </a:cubicBezTo>
                <a:cubicBezTo>
                  <a:pt x="8374043" y="2734040"/>
                  <a:pt x="8025556" y="3507048"/>
                  <a:pt x="7993875" y="3538728"/>
                </a:cubicBezTo>
                <a:cubicBezTo>
                  <a:pt x="7892497" y="3516552"/>
                  <a:pt x="7661229" y="3865039"/>
                  <a:pt x="7486985" y="3877711"/>
                </a:cubicBezTo>
                <a:cubicBezTo>
                  <a:pt x="7303237" y="3890384"/>
                  <a:pt x="4604047" y="3880880"/>
                  <a:pt x="4198536" y="3808014"/>
                </a:cubicBezTo>
                <a:cubicBezTo>
                  <a:pt x="1993563" y="3405670"/>
                  <a:pt x="1942874" y="3259939"/>
                  <a:pt x="1942874" y="3259939"/>
                </a:cubicBezTo>
                <a:cubicBezTo>
                  <a:pt x="1942874" y="3259939"/>
                  <a:pt x="2177311" y="3231426"/>
                  <a:pt x="2291361" y="3193410"/>
                </a:cubicBezTo>
                <a:cubicBezTo>
                  <a:pt x="2126622" y="3190241"/>
                  <a:pt x="1477169" y="3069855"/>
                  <a:pt x="1451824" y="3047678"/>
                </a:cubicBezTo>
                <a:cubicBezTo>
                  <a:pt x="1464497" y="3041343"/>
                  <a:pt x="1483505" y="3035006"/>
                  <a:pt x="1499345" y="3028670"/>
                </a:cubicBezTo>
                <a:cubicBezTo>
                  <a:pt x="1464497" y="3009662"/>
                  <a:pt x="1435984" y="2987486"/>
                  <a:pt x="1407471" y="2952636"/>
                </a:cubicBezTo>
                <a:cubicBezTo>
                  <a:pt x="1315597" y="2835418"/>
                  <a:pt x="1160362" y="2876603"/>
                  <a:pt x="1030471" y="2832250"/>
                </a:cubicBezTo>
                <a:cubicBezTo>
                  <a:pt x="1112841" y="2585141"/>
                  <a:pt x="1331438" y="2677015"/>
                  <a:pt x="1499345" y="2629494"/>
                </a:cubicBezTo>
                <a:cubicBezTo>
                  <a:pt x="1058984" y="2483763"/>
                  <a:pt x="1144523" y="2407729"/>
                  <a:pt x="970279" y="2353873"/>
                </a:cubicBezTo>
                <a:cubicBezTo>
                  <a:pt x="751682" y="2287343"/>
                  <a:pt x="700993" y="2287343"/>
                  <a:pt x="700993" y="2287343"/>
                </a:cubicBezTo>
                <a:cubicBezTo>
                  <a:pt x="957606" y="2084587"/>
                  <a:pt x="1264908" y="2303184"/>
                  <a:pt x="1588051" y="1942023"/>
                </a:cubicBezTo>
                <a:cubicBezTo>
                  <a:pt x="1277580" y="1891335"/>
                  <a:pt x="349338" y="1865990"/>
                  <a:pt x="149751" y="1770949"/>
                </a:cubicBezTo>
                <a:cubicBezTo>
                  <a:pt x="225784" y="1805797"/>
                  <a:pt x="232120" y="1701251"/>
                  <a:pt x="266969" y="1701251"/>
                </a:cubicBezTo>
                <a:cubicBezTo>
                  <a:pt x="561599" y="1698083"/>
                  <a:pt x="862565" y="1758277"/>
                  <a:pt x="1160362" y="1720259"/>
                </a:cubicBezTo>
                <a:cubicBezTo>
                  <a:pt x="1214219" y="1717092"/>
                  <a:pt x="1299758" y="1745604"/>
                  <a:pt x="1309262" y="1666403"/>
                </a:cubicBezTo>
                <a:cubicBezTo>
                  <a:pt x="1318765" y="1568192"/>
                  <a:pt x="1207884" y="1590368"/>
                  <a:pt x="1160362" y="1580864"/>
                </a:cubicBezTo>
                <a:cubicBezTo>
                  <a:pt x="967110" y="1549184"/>
                  <a:pt x="777027" y="1536512"/>
                  <a:pt x="580607" y="1517503"/>
                </a:cubicBezTo>
                <a:cubicBezTo>
                  <a:pt x="498238" y="1507999"/>
                  <a:pt x="396860" y="1527007"/>
                  <a:pt x="428540" y="1374940"/>
                </a:cubicBezTo>
                <a:cubicBezTo>
                  <a:pt x="403195" y="1229209"/>
                  <a:pt x="251129" y="1279898"/>
                  <a:pt x="171927" y="1210201"/>
                </a:cubicBezTo>
                <a:cubicBezTo>
                  <a:pt x="209944" y="1127831"/>
                  <a:pt x="317658" y="1184857"/>
                  <a:pt x="349338" y="1073974"/>
                </a:cubicBezTo>
                <a:cubicBezTo>
                  <a:pt x="197271" y="1108823"/>
                  <a:pt x="213112" y="868050"/>
                  <a:pt x="61044" y="871218"/>
                </a:cubicBezTo>
                <a:cubicBezTo>
                  <a:pt x="-65678" y="728655"/>
                  <a:pt x="26196" y="658957"/>
                  <a:pt x="143414" y="605101"/>
                </a:cubicBezTo>
                <a:cubicBezTo>
                  <a:pt x="295481" y="538572"/>
                  <a:pt x="463388" y="554411"/>
                  <a:pt x="628128" y="541739"/>
                </a:cubicBezTo>
                <a:cubicBezTo>
                  <a:pt x="846725" y="513227"/>
                  <a:pt x="1055817" y="446698"/>
                  <a:pt x="1277580" y="449865"/>
                </a:cubicBezTo>
                <a:cubicBezTo>
                  <a:pt x="1486673" y="383336"/>
                  <a:pt x="1717941" y="456201"/>
                  <a:pt x="1930202" y="370664"/>
                </a:cubicBezTo>
                <a:cubicBezTo>
                  <a:pt x="2145630" y="370664"/>
                  <a:pt x="2364226" y="370664"/>
                  <a:pt x="2582822" y="370664"/>
                </a:cubicBezTo>
                <a:cubicBezTo>
                  <a:pt x="2646185" y="373831"/>
                  <a:pt x="2706377" y="373831"/>
                  <a:pt x="2769739" y="377000"/>
                </a:cubicBezTo>
                <a:cubicBezTo>
                  <a:pt x="2769739" y="377000"/>
                  <a:pt x="2772907" y="377000"/>
                  <a:pt x="2772907" y="377000"/>
                </a:cubicBezTo>
                <a:cubicBezTo>
                  <a:pt x="3045361" y="386504"/>
                  <a:pt x="3314646" y="392840"/>
                  <a:pt x="3583931" y="405513"/>
                </a:cubicBezTo>
                <a:cubicBezTo>
                  <a:pt x="3685309" y="405513"/>
                  <a:pt x="3783519" y="408681"/>
                  <a:pt x="3884897" y="408681"/>
                </a:cubicBezTo>
                <a:cubicBezTo>
                  <a:pt x="4100325" y="424520"/>
                  <a:pt x="4318922" y="434025"/>
                  <a:pt x="4537518" y="411848"/>
                </a:cubicBezTo>
                <a:cubicBezTo>
                  <a:pt x="4756115" y="430857"/>
                  <a:pt x="4968375" y="418185"/>
                  <a:pt x="5186971" y="399176"/>
                </a:cubicBezTo>
                <a:cubicBezTo>
                  <a:pt x="5408735" y="421353"/>
                  <a:pt x="5627332" y="389672"/>
                  <a:pt x="5845928" y="361159"/>
                </a:cubicBezTo>
                <a:cubicBezTo>
                  <a:pt x="6064526" y="373831"/>
                  <a:pt x="6283122" y="373831"/>
                  <a:pt x="6495381" y="310470"/>
                </a:cubicBezTo>
                <a:cubicBezTo>
                  <a:pt x="6656953" y="380168"/>
                  <a:pt x="6736155" y="152067"/>
                  <a:pt x="6910398" y="196420"/>
                </a:cubicBezTo>
                <a:cubicBezTo>
                  <a:pt x="7084641" y="243941"/>
                  <a:pt x="7208196" y="63361"/>
                  <a:pt x="7360262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7F5485-8E51-4575-833D-F3C57EF214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92410" y="4169113"/>
            <a:ext cx="4054890" cy="1000067"/>
          </a:xfrm>
        </p:spPr>
        <p:txBody>
          <a:bodyPr anchor="b">
            <a:normAutofit/>
          </a:bodyPr>
          <a:lstStyle/>
          <a:p>
            <a:pPr algn="ctr"/>
            <a:r>
              <a:rPr lang="fr-FR" sz="3200" dirty="0" err="1"/>
              <a:t>Sequence</a:t>
            </a:r>
            <a:r>
              <a:rPr lang="fr-FR" sz="3200" dirty="0"/>
              <a:t> 4: </a:t>
            </a:r>
            <a:br>
              <a:rPr lang="fr-FR" sz="3200" dirty="0"/>
            </a:br>
            <a:r>
              <a:rPr lang="fr-FR" sz="3200" dirty="0" err="1"/>
              <a:t>Act</a:t>
            </a:r>
            <a:r>
              <a:rPr lang="fr-FR" sz="3200" dirty="0"/>
              <a:t> and </a:t>
            </a:r>
            <a:r>
              <a:rPr lang="fr-FR" sz="3200" dirty="0" err="1"/>
              <a:t>React</a:t>
            </a:r>
            <a:r>
              <a:rPr lang="fr-FR" sz="3200" dirty="0"/>
              <a:t>!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940210E-C700-49A7-B239-22A562DDB5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1323" y="5225936"/>
            <a:ext cx="3317064" cy="646785"/>
          </a:xfrm>
        </p:spPr>
        <p:txBody>
          <a:bodyPr>
            <a:normAutofit lnSpcReduction="10000"/>
          </a:bodyPr>
          <a:lstStyle/>
          <a:p>
            <a:pPr algn="ctr"/>
            <a:r>
              <a:rPr lang="fr-FR" sz="2000"/>
              <a:t>NIVEAU 3</a:t>
            </a:r>
            <a:r>
              <a:rPr lang="fr-FR" sz="2000" baseline="30000"/>
              <a:t>E</a:t>
            </a:r>
            <a:r>
              <a:rPr lang="fr-FR" sz="2000"/>
              <a:t> – RANDON BENEDICTE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994390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02B2CC-877E-4FA4-A646-B971FEC4E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Check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answers</a:t>
            </a:r>
            <a:r>
              <a:rPr lang="fr-FR" dirty="0"/>
              <a:t>: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2BC490-B412-49F4-A8DE-294BF197D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481195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60000"/>
              </a:lnSpc>
              <a:buNone/>
            </a:pPr>
            <a:r>
              <a:rPr lang="fr-FR" dirty="0" err="1"/>
              <a:t>It’s</a:t>
            </a:r>
            <a:r>
              <a:rPr lang="fr-FR" dirty="0"/>
              <a:t> a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movie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/ film trailer </a:t>
            </a:r>
            <a:r>
              <a:rPr lang="fr-FR" dirty="0"/>
              <a:t>for the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2015</a:t>
            </a:r>
            <a:r>
              <a:rPr lang="fr-FR" dirty="0"/>
              <a:t> American </a:t>
            </a:r>
            <a:r>
              <a:rPr lang="fr-FR" dirty="0" err="1"/>
              <a:t>movie</a:t>
            </a:r>
            <a:r>
              <a:rPr lang="fr-FR" dirty="0"/>
              <a:t> </a:t>
            </a:r>
            <a:r>
              <a:rPr lang="fr-FR" i="1" u="sng" dirty="0"/>
              <a:t>A Girl Like Her</a:t>
            </a:r>
            <a:r>
              <a:rPr lang="fr-FR" dirty="0"/>
              <a:t> </a:t>
            </a:r>
            <a:r>
              <a:rPr lang="fr-FR" dirty="0" err="1"/>
              <a:t>directed</a:t>
            </a:r>
            <a:r>
              <a:rPr lang="fr-FR" dirty="0"/>
              <a:t> by Amy S. Weber. The film </a:t>
            </a:r>
            <a:r>
              <a:rPr lang="fr-FR" dirty="0" err="1"/>
              <a:t>denounces</a:t>
            </a:r>
            <a:r>
              <a:rPr lang="fr-FR" dirty="0"/>
              <a:t>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bullying</a:t>
            </a:r>
            <a:r>
              <a:rPr lang="fr-FR" dirty="0"/>
              <a:t> by </a:t>
            </a:r>
            <a:r>
              <a:rPr lang="fr-FR" dirty="0" err="1"/>
              <a:t>telling</a:t>
            </a:r>
            <a:r>
              <a:rPr lang="fr-FR" dirty="0"/>
              <a:t> the story of a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16-year-old</a:t>
            </a:r>
            <a:r>
              <a:rPr lang="fr-FR" dirty="0"/>
              <a:t> </a:t>
            </a:r>
            <a:r>
              <a:rPr lang="fr-FR" dirty="0" err="1"/>
              <a:t>student</a:t>
            </a:r>
            <a:r>
              <a:rPr lang="fr-FR" dirty="0"/>
              <a:t>, Jessica, </a:t>
            </a:r>
            <a:r>
              <a:rPr lang="fr-FR" dirty="0" err="1"/>
              <a:t>who’s</a:t>
            </a:r>
            <a:r>
              <a:rPr lang="fr-FR" dirty="0"/>
              <a:t> </a:t>
            </a:r>
            <a:r>
              <a:rPr lang="fr-FR" dirty="0" err="1"/>
              <a:t>being</a:t>
            </a:r>
            <a:r>
              <a:rPr lang="fr-FR" dirty="0"/>
              <a:t>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harassed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/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bullied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dirty="0"/>
              <a:t>by </a:t>
            </a:r>
            <a:r>
              <a:rPr lang="fr-FR" dirty="0" err="1"/>
              <a:t>her</a:t>
            </a:r>
            <a:r>
              <a:rPr lang="fr-FR" dirty="0"/>
              <a:t>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ex</a:t>
            </a:r>
            <a:r>
              <a:rPr lang="fr-FR" dirty="0"/>
              <a:t> </a:t>
            </a:r>
            <a:r>
              <a:rPr lang="fr-FR" dirty="0" err="1"/>
              <a:t>friend</a:t>
            </a:r>
            <a:r>
              <a:rPr lang="fr-FR" dirty="0"/>
              <a:t>, Avery, one of the </a:t>
            </a:r>
            <a:r>
              <a:rPr lang="fr-FR" dirty="0" err="1"/>
              <a:t>most</a:t>
            </a:r>
            <a:r>
              <a:rPr lang="fr-FR" dirty="0"/>
              <a:t>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popular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dirty="0"/>
              <a:t>girls in </a:t>
            </a:r>
            <a:r>
              <a:rPr lang="fr-FR" dirty="0" err="1"/>
              <a:t>her</a:t>
            </a:r>
            <a:r>
              <a:rPr lang="fr-FR" dirty="0"/>
              <a:t> </a:t>
            </a:r>
            <a:r>
              <a:rPr lang="fr-FR" dirty="0" err="1"/>
              <a:t>school</a:t>
            </a:r>
            <a:r>
              <a:rPr lang="fr-FR" dirty="0"/>
              <a:t>. Avery has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two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faces</a:t>
            </a:r>
            <a:r>
              <a:rPr lang="fr-FR" dirty="0"/>
              <a:t>, a public and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angelic</a:t>
            </a:r>
            <a:r>
              <a:rPr lang="fr-FR" dirty="0"/>
              <a:t> one and a 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cruel</a:t>
            </a:r>
            <a:r>
              <a:rPr lang="fr-FR" dirty="0"/>
              <a:t> and more </a:t>
            </a:r>
            <a:r>
              <a:rPr lang="fr-FR" dirty="0" err="1"/>
              <a:t>discreet</a:t>
            </a:r>
            <a:r>
              <a:rPr lang="fr-FR" dirty="0"/>
              <a:t> one. 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010F8F-F94C-4D89-892C-F49A73ED80E8}"/>
              </a:ext>
            </a:extLst>
          </p:cNvPr>
          <p:cNvSpPr/>
          <p:nvPr/>
        </p:nvSpPr>
        <p:spPr>
          <a:xfrm>
            <a:off x="1748413" y="2203154"/>
            <a:ext cx="3074796" cy="391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AA6B8B-4958-443D-B3C9-05499588BB13}"/>
              </a:ext>
            </a:extLst>
          </p:cNvPr>
          <p:cNvSpPr/>
          <p:nvPr/>
        </p:nvSpPr>
        <p:spPr>
          <a:xfrm>
            <a:off x="5930202" y="2225816"/>
            <a:ext cx="912725" cy="391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925AF6-4812-4D46-ACC1-F58E27306D42}"/>
              </a:ext>
            </a:extLst>
          </p:cNvPr>
          <p:cNvSpPr/>
          <p:nvPr/>
        </p:nvSpPr>
        <p:spPr>
          <a:xfrm>
            <a:off x="9376787" y="2857971"/>
            <a:ext cx="1425191" cy="391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B41755-B50E-460B-BEC7-473C283FF6CA}"/>
              </a:ext>
            </a:extLst>
          </p:cNvPr>
          <p:cNvSpPr/>
          <p:nvPr/>
        </p:nvSpPr>
        <p:spPr>
          <a:xfrm>
            <a:off x="4392804" y="3521163"/>
            <a:ext cx="1977851" cy="391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5441C0-A56A-428C-9AB5-17F04560CF66}"/>
              </a:ext>
            </a:extLst>
          </p:cNvPr>
          <p:cNvSpPr/>
          <p:nvPr/>
        </p:nvSpPr>
        <p:spPr>
          <a:xfrm>
            <a:off x="926123" y="4152071"/>
            <a:ext cx="3074796" cy="391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46EC28-1BDA-4399-B534-6B38A3820891}"/>
              </a:ext>
            </a:extLst>
          </p:cNvPr>
          <p:cNvSpPr/>
          <p:nvPr/>
        </p:nvSpPr>
        <p:spPr>
          <a:xfrm>
            <a:off x="5381729" y="4127185"/>
            <a:ext cx="548473" cy="391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A409E3-587F-4648-B1A9-A00EFB2F8555}"/>
              </a:ext>
            </a:extLst>
          </p:cNvPr>
          <p:cNvSpPr/>
          <p:nvPr/>
        </p:nvSpPr>
        <p:spPr>
          <a:xfrm>
            <a:off x="926123" y="4735431"/>
            <a:ext cx="1304611" cy="391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CCBF05-06F4-4A89-9ED3-869FDCC7F2DF}"/>
              </a:ext>
            </a:extLst>
          </p:cNvPr>
          <p:cNvSpPr/>
          <p:nvPr/>
        </p:nvSpPr>
        <p:spPr>
          <a:xfrm>
            <a:off x="7186246" y="4748045"/>
            <a:ext cx="1666352" cy="391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420695-B36A-47F5-A453-A27196E1EBDF}"/>
              </a:ext>
            </a:extLst>
          </p:cNvPr>
          <p:cNvSpPr/>
          <p:nvPr/>
        </p:nvSpPr>
        <p:spPr>
          <a:xfrm>
            <a:off x="838200" y="5440826"/>
            <a:ext cx="1392534" cy="391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56A120-B51E-44B7-AE65-637138A1C5C2}"/>
              </a:ext>
            </a:extLst>
          </p:cNvPr>
          <p:cNvSpPr/>
          <p:nvPr/>
        </p:nvSpPr>
        <p:spPr>
          <a:xfrm>
            <a:off x="4000919" y="5422532"/>
            <a:ext cx="902677" cy="391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224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9766E1-1E24-4A1F-B665-812630F9D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Homework.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3A4167-38E8-49C8-90FF-8B41053EB1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Apprendre le vocabulaire nouveau de la séance + être capable de parler du film « a girl like </a:t>
            </a:r>
            <a:r>
              <a:rPr lang="fr-FR" dirty="0" err="1"/>
              <a:t>her</a:t>
            </a:r>
            <a:r>
              <a:rPr lang="fr-FR" dirty="0"/>
              <a:t> »</a:t>
            </a:r>
          </a:p>
          <a:p>
            <a:r>
              <a:rPr lang="fr-FR" dirty="0"/>
              <a:t>Savoir définir les termes: </a:t>
            </a:r>
            <a:r>
              <a:rPr lang="fr-FR" dirty="0" err="1"/>
              <a:t>bullying</a:t>
            </a:r>
            <a:r>
              <a:rPr lang="fr-FR" dirty="0"/>
              <a:t> / </a:t>
            </a:r>
            <a:r>
              <a:rPr lang="fr-FR" dirty="0" err="1"/>
              <a:t>bullied</a:t>
            </a:r>
            <a:r>
              <a:rPr lang="fr-FR" dirty="0"/>
              <a:t> / </a:t>
            </a:r>
            <a:r>
              <a:rPr lang="fr-FR" dirty="0" err="1"/>
              <a:t>bully</a:t>
            </a:r>
            <a:r>
              <a:rPr lang="fr-FR" dirty="0"/>
              <a:t>.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6705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95FC66-70FC-4836-8DC3-C242E2123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React</a:t>
            </a:r>
            <a:r>
              <a:rPr lang="fr-FR" dirty="0"/>
              <a:t>!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D59EE43-2E1B-4B68-8C80-5790714DB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536" y="213881"/>
            <a:ext cx="4553264" cy="643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7C046DC-F6C4-4D08-9327-18EE12A6C076}"/>
              </a:ext>
            </a:extLst>
          </p:cNvPr>
          <p:cNvSpPr txBox="1"/>
          <p:nvPr/>
        </p:nvSpPr>
        <p:spPr>
          <a:xfrm>
            <a:off x="1182356" y="2136338"/>
            <a:ext cx="50241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Type of document?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Justify</a:t>
            </a:r>
            <a:r>
              <a:rPr lang="fr-FR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Title</a:t>
            </a:r>
            <a:r>
              <a:rPr lang="fr-FR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Characters</a:t>
            </a:r>
            <a:r>
              <a:rPr lang="fr-FR" dirty="0"/>
              <a:t>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Description.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Make</a:t>
            </a:r>
            <a:r>
              <a:rPr lang="fr-FR" dirty="0"/>
              <a:t> suppositions about the </a:t>
            </a:r>
            <a:r>
              <a:rPr lang="fr-FR" dirty="0" err="1"/>
              <a:t>subject</a:t>
            </a:r>
            <a:r>
              <a:rPr lang="fr-FR" dirty="0"/>
              <a:t> of the film (</a:t>
            </a:r>
            <a:r>
              <a:rPr lang="fr-FR" dirty="0" err="1"/>
              <a:t>may</a:t>
            </a:r>
            <a:r>
              <a:rPr lang="fr-FR" dirty="0"/>
              <a:t> / </a:t>
            </a:r>
            <a:r>
              <a:rPr lang="fr-FR" dirty="0" err="1"/>
              <a:t>might</a:t>
            </a:r>
            <a:r>
              <a:rPr lang="fr-FR" dirty="0"/>
              <a:t> / must…) 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4270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BF2EB2-E863-4E1A-BBC9-B8A694A37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Watch the </a:t>
            </a:r>
            <a:r>
              <a:rPr lang="fr-FR" dirty="0" err="1"/>
              <a:t>video</a:t>
            </a:r>
            <a:r>
              <a:rPr lang="fr-FR" dirty="0"/>
              <a:t> (part 1)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D08C7B-529C-4710-BE75-E2F4A4E2A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60339"/>
            <a:ext cx="4477378" cy="1937322"/>
          </a:xfrm>
        </p:spPr>
        <p:txBody>
          <a:bodyPr>
            <a:normAutofit fontScale="92500" lnSpcReduction="20000"/>
          </a:bodyPr>
          <a:lstStyle/>
          <a:p>
            <a:r>
              <a:rPr lang="fr-FR" sz="2400" dirty="0"/>
              <a:t>Type of document? </a:t>
            </a:r>
          </a:p>
          <a:p>
            <a:r>
              <a:rPr lang="fr-FR" sz="2400" dirty="0" err="1"/>
              <a:t>Identify</a:t>
            </a:r>
            <a:r>
              <a:rPr lang="fr-FR" sz="2400" dirty="0"/>
              <a:t> the </a:t>
            </a:r>
            <a:r>
              <a:rPr lang="fr-FR" sz="2400" dirty="0" err="1"/>
              <a:t>characters</a:t>
            </a:r>
            <a:r>
              <a:rPr lang="fr-FR" sz="2400" dirty="0"/>
              <a:t>. (</a:t>
            </a:r>
            <a:r>
              <a:rPr lang="fr-FR" sz="2400" dirty="0" err="1"/>
              <a:t>names</a:t>
            </a:r>
            <a:r>
              <a:rPr lang="fr-FR" sz="2400" dirty="0"/>
              <a:t>)</a:t>
            </a:r>
          </a:p>
          <a:p>
            <a:r>
              <a:rPr lang="fr-FR" sz="2400" dirty="0"/>
              <a:t>Place? </a:t>
            </a:r>
            <a:r>
              <a:rPr lang="fr-FR" sz="2400" dirty="0" err="1"/>
              <a:t>Justify</a:t>
            </a:r>
            <a:endParaRPr lang="fr-FR" sz="2400" dirty="0"/>
          </a:p>
          <a:p>
            <a:r>
              <a:rPr lang="fr-FR" sz="2400" dirty="0" err="1"/>
              <a:t>Problem</a:t>
            </a:r>
            <a:r>
              <a:rPr lang="fr-FR" sz="2400" dirty="0"/>
              <a:t> </a:t>
            </a:r>
            <a:r>
              <a:rPr lang="fr-FR" sz="2400" dirty="0" err="1"/>
              <a:t>between</a:t>
            </a:r>
            <a:r>
              <a:rPr lang="fr-FR" sz="2400" dirty="0"/>
              <a:t> </a:t>
            </a:r>
            <a:r>
              <a:rPr lang="fr-FR" sz="2400" dirty="0" err="1"/>
              <a:t>them</a:t>
            </a:r>
            <a:r>
              <a:rPr lang="fr-FR" sz="2400" dirty="0"/>
              <a:t>? </a:t>
            </a:r>
          </a:p>
        </p:txBody>
      </p:sp>
      <p:pic>
        <p:nvPicPr>
          <p:cNvPr id="4" name="A_Girl_Like_Her_Official_Trailer_2_2015_-_Lexi_Ainsworth_Movie_HD-iTU-P8b_UKo">
            <a:hlinkClick r:id="" action="ppaction://media"/>
            <a:extLst>
              <a:ext uri="{FF2B5EF4-FFF2-40B4-BE49-F238E27FC236}">
                <a16:creationId xmlns:a16="http://schemas.microsoft.com/office/drawing/2014/main" id="{3CFF9FF0-FD78-4F66-80FA-4AD96825B8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5578" y="1690688"/>
            <a:ext cx="6692202" cy="376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1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DE8BE9-6A73-4BB4-8DA9-CF1663C44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Watch the </a:t>
            </a:r>
            <a:r>
              <a:rPr lang="fr-FR" dirty="0" err="1"/>
              <a:t>video</a:t>
            </a:r>
            <a:r>
              <a:rPr lang="fr-FR" dirty="0"/>
              <a:t> (part 2) 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E61315-C713-4D1D-8364-D5605034C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Associate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words</a:t>
            </a:r>
            <a:r>
              <a:rPr lang="fr-FR" dirty="0"/>
              <a:t> to the correct </a:t>
            </a:r>
            <a:r>
              <a:rPr lang="fr-FR" dirty="0" err="1"/>
              <a:t>character</a:t>
            </a:r>
            <a:r>
              <a:rPr lang="fr-FR" dirty="0"/>
              <a:t> on the film poster. Use a </a:t>
            </a:r>
            <a:r>
              <a:rPr lang="fr-FR" dirty="0" err="1"/>
              <a:t>dictionary</a:t>
            </a:r>
            <a:r>
              <a:rPr lang="fr-FR" dirty="0"/>
              <a:t> if </a:t>
            </a:r>
            <a:r>
              <a:rPr lang="fr-FR" dirty="0" err="1"/>
              <a:t>needed</a:t>
            </a:r>
            <a:r>
              <a:rPr lang="fr-FR" dirty="0"/>
              <a:t>: 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C01118B-E4B8-41EB-9BD9-D8C78BAB2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9995" y="2866652"/>
            <a:ext cx="4872009" cy="381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98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0C7E70-81F6-4219-89E8-58551AE05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Check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answers</a:t>
            </a:r>
            <a:r>
              <a:rPr lang="fr-FR" dirty="0"/>
              <a:t>: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052C2E98-C3D8-49EC-B0CF-4484492BC5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9611" y="1512612"/>
            <a:ext cx="6352777" cy="498026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09EEA7C-9392-4544-9B93-C2A1D43F38B2}"/>
              </a:ext>
            </a:extLst>
          </p:cNvPr>
          <p:cNvSpPr txBox="1"/>
          <p:nvPr/>
        </p:nvSpPr>
        <p:spPr>
          <a:xfrm>
            <a:off x="3245618" y="1798655"/>
            <a:ext cx="341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34275CC-33BD-4308-A943-C75E3D37B6AC}"/>
              </a:ext>
            </a:extLst>
          </p:cNvPr>
          <p:cNvSpPr txBox="1"/>
          <p:nvPr/>
        </p:nvSpPr>
        <p:spPr>
          <a:xfrm>
            <a:off x="3245618" y="4690014"/>
            <a:ext cx="341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56870C7-66D6-4A9D-86AF-40BAABD7E882}"/>
              </a:ext>
            </a:extLst>
          </p:cNvPr>
          <p:cNvSpPr txBox="1"/>
          <p:nvPr/>
        </p:nvSpPr>
        <p:spPr>
          <a:xfrm>
            <a:off x="3317632" y="2582369"/>
            <a:ext cx="341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B985C76-364A-488B-A7BB-1F61FE886760}"/>
              </a:ext>
            </a:extLst>
          </p:cNvPr>
          <p:cNvSpPr txBox="1"/>
          <p:nvPr/>
        </p:nvSpPr>
        <p:spPr>
          <a:xfrm>
            <a:off x="3317632" y="3299133"/>
            <a:ext cx="341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0FF891E-4C1D-4DC2-AA2D-8F8A653A50AB}"/>
              </a:ext>
            </a:extLst>
          </p:cNvPr>
          <p:cNvSpPr txBox="1"/>
          <p:nvPr/>
        </p:nvSpPr>
        <p:spPr>
          <a:xfrm>
            <a:off x="3146810" y="4030857"/>
            <a:ext cx="341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6E8C542-DE75-4A49-A2E4-CC906D3CCC54}"/>
              </a:ext>
            </a:extLst>
          </p:cNvPr>
          <p:cNvSpPr txBox="1"/>
          <p:nvPr/>
        </p:nvSpPr>
        <p:spPr>
          <a:xfrm>
            <a:off x="3416440" y="5531335"/>
            <a:ext cx="341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58626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959D55-06CB-4508-A5EB-E9CCB63B7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Learn</a:t>
            </a:r>
            <a:r>
              <a:rPr lang="fr-FR" dirty="0"/>
              <a:t> new </a:t>
            </a:r>
            <a:r>
              <a:rPr lang="fr-FR" dirty="0" err="1"/>
              <a:t>words</a:t>
            </a:r>
            <a:r>
              <a:rPr lang="fr-FR" dirty="0"/>
              <a:t>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B479C4-E940-4BFB-9E9D-38FFCF5CD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9504"/>
            <a:ext cx="10515600" cy="2610562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Read the </a:t>
            </a:r>
            <a:r>
              <a:rPr lang="fr-FR" dirty="0" err="1"/>
              <a:t>definition</a:t>
            </a:r>
            <a:r>
              <a:rPr lang="fr-FR" dirty="0"/>
              <a:t> and </a:t>
            </a:r>
            <a:r>
              <a:rPr lang="fr-FR" dirty="0" err="1"/>
              <a:t>associate</a:t>
            </a:r>
            <a:r>
              <a:rPr lang="fr-FR" dirty="0"/>
              <a:t> </a:t>
            </a:r>
            <a:r>
              <a:rPr lang="fr-FR" dirty="0" err="1"/>
              <a:t>each</a:t>
            </a:r>
            <a:r>
              <a:rPr lang="fr-FR" dirty="0"/>
              <a:t> </a:t>
            </a:r>
            <a:r>
              <a:rPr lang="fr-FR" dirty="0" err="1"/>
              <a:t>term</a:t>
            </a:r>
            <a:r>
              <a:rPr lang="fr-FR" dirty="0"/>
              <a:t> to </a:t>
            </a:r>
            <a:r>
              <a:rPr lang="fr-FR" dirty="0" err="1"/>
              <a:t>its</a:t>
            </a:r>
            <a:r>
              <a:rPr lang="fr-FR" dirty="0"/>
              <a:t> French </a:t>
            </a:r>
            <a:r>
              <a:rPr lang="fr-FR" dirty="0" err="1"/>
              <a:t>equivalent</a:t>
            </a:r>
            <a:r>
              <a:rPr lang="fr-FR" dirty="0"/>
              <a:t>:</a:t>
            </a:r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b="1" u="sng" dirty="0" err="1">
                <a:solidFill>
                  <a:schemeClr val="accent1">
                    <a:lumMod val="75000"/>
                  </a:schemeClr>
                </a:solidFill>
                <a:latin typeface="Ink Free" panose="03080402000500000000" pitchFamily="66" charset="0"/>
              </a:rPr>
              <a:t>Bullying</a:t>
            </a:r>
            <a:r>
              <a:rPr lang="fr-FR" dirty="0">
                <a:latin typeface="Ink Free" panose="03080402000500000000" pitchFamily="66" charset="0"/>
              </a:rPr>
              <a:t> </a:t>
            </a:r>
            <a:r>
              <a:rPr lang="fr-FR" dirty="0" err="1">
                <a:latin typeface="Ink Free" panose="03080402000500000000" pitchFamily="66" charset="0"/>
              </a:rPr>
              <a:t>consists</a:t>
            </a:r>
            <a:r>
              <a:rPr lang="fr-FR" dirty="0">
                <a:latin typeface="Ink Free" panose="03080402000500000000" pitchFamily="66" charset="0"/>
              </a:rPr>
              <a:t> of </a:t>
            </a:r>
            <a:r>
              <a:rPr lang="fr-FR" dirty="0" err="1">
                <a:latin typeface="Ink Free" panose="03080402000500000000" pitchFamily="66" charset="0"/>
              </a:rPr>
              <a:t>repeated</a:t>
            </a:r>
            <a:r>
              <a:rPr lang="fr-FR" dirty="0">
                <a:latin typeface="Ink Free" panose="03080402000500000000" pitchFamily="66" charset="0"/>
              </a:rPr>
              <a:t> </a:t>
            </a:r>
            <a:r>
              <a:rPr lang="fr-FR" dirty="0" err="1">
                <a:latin typeface="Ink Free" panose="03080402000500000000" pitchFamily="66" charset="0"/>
              </a:rPr>
              <a:t>attacks</a:t>
            </a:r>
            <a:r>
              <a:rPr lang="fr-FR" dirty="0">
                <a:latin typeface="Ink Free" panose="03080402000500000000" pitchFamily="66" charset="0"/>
              </a:rPr>
              <a:t> on the </a:t>
            </a:r>
            <a:r>
              <a:rPr lang="fr-FR" dirty="0" err="1">
                <a:latin typeface="Ink Free" panose="03080402000500000000" pitchFamily="66" charset="0"/>
              </a:rPr>
              <a:t>same</a:t>
            </a:r>
            <a:r>
              <a:rPr lang="fr-FR" dirty="0">
                <a:latin typeface="Ink Free" panose="03080402000500000000" pitchFamily="66" charset="0"/>
              </a:rPr>
              <a:t> </a:t>
            </a:r>
            <a:r>
              <a:rPr lang="fr-FR" dirty="0" err="1">
                <a:latin typeface="Ink Free" panose="03080402000500000000" pitchFamily="66" charset="0"/>
              </a:rPr>
              <a:t>person</a:t>
            </a:r>
            <a:r>
              <a:rPr lang="fr-FR" dirty="0">
                <a:latin typeface="Ink Free" panose="03080402000500000000" pitchFamily="66" charset="0"/>
              </a:rPr>
              <a:t>, the </a:t>
            </a:r>
            <a:r>
              <a:rPr lang="fr-FR" b="1" u="sng" dirty="0" err="1">
                <a:solidFill>
                  <a:schemeClr val="accent1">
                    <a:lumMod val="75000"/>
                  </a:schemeClr>
                </a:solidFill>
                <a:latin typeface="Ink Free" panose="03080402000500000000" pitchFamily="66" charset="0"/>
              </a:rPr>
              <a:t>bullied</a:t>
            </a:r>
            <a:r>
              <a:rPr lang="fr-FR" dirty="0">
                <a:latin typeface="Ink Free" panose="03080402000500000000" pitchFamily="66" charset="0"/>
              </a:rPr>
              <a:t>, by a </a:t>
            </a:r>
            <a:r>
              <a:rPr lang="fr-FR" b="1" u="sng" dirty="0" err="1">
                <a:solidFill>
                  <a:schemeClr val="accent1">
                    <a:lumMod val="75000"/>
                  </a:schemeClr>
                </a:solidFill>
                <a:latin typeface="Ink Free" panose="03080402000500000000" pitchFamily="66" charset="0"/>
              </a:rPr>
              <a:t>bully</a:t>
            </a:r>
            <a:r>
              <a:rPr lang="fr-FR" dirty="0">
                <a:latin typeface="Ink Free" panose="03080402000500000000" pitchFamily="66" charset="0"/>
              </a:rPr>
              <a:t> or a group of </a:t>
            </a:r>
            <a:r>
              <a:rPr lang="fr-FR" b="1" u="sng" dirty="0" err="1">
                <a:solidFill>
                  <a:schemeClr val="accent1">
                    <a:lumMod val="75000"/>
                  </a:schemeClr>
                </a:solidFill>
                <a:latin typeface="Ink Free" panose="03080402000500000000" pitchFamily="66" charset="0"/>
              </a:rPr>
              <a:t>bullies</a:t>
            </a:r>
            <a:r>
              <a:rPr lang="fr-FR" dirty="0">
                <a:latin typeface="Ink Free" panose="03080402000500000000" pitchFamily="66" charset="0"/>
              </a:rPr>
              <a:t>.</a:t>
            </a:r>
          </a:p>
        </p:txBody>
      </p:sp>
      <p:graphicFrame>
        <p:nvGraphicFramePr>
          <p:cNvPr id="6" name="Tableau 6">
            <a:extLst>
              <a:ext uri="{FF2B5EF4-FFF2-40B4-BE49-F238E27FC236}">
                <a16:creationId xmlns:a16="http://schemas.microsoft.com/office/drawing/2014/main" id="{39C8D7DC-209C-4D7C-BFD9-930BCB5F10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6951154"/>
              </p:ext>
            </p:extLst>
          </p:nvPr>
        </p:nvGraphicFramePr>
        <p:xfrm>
          <a:off x="2032000" y="4447605"/>
          <a:ext cx="8127999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26288829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16683440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8732688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="1" dirty="0" err="1"/>
                        <a:t>Bullying</a:t>
                      </a:r>
                      <a:endParaRPr lang="fr-FR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Harceleur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85409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="1" dirty="0" err="1"/>
                        <a:t>Bullied</a:t>
                      </a:r>
                      <a:endParaRPr lang="fr-FR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Harcèlement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23145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="1" dirty="0"/>
                        <a:t>Bully / </a:t>
                      </a:r>
                      <a:r>
                        <a:rPr lang="fr-FR" b="1" dirty="0" err="1"/>
                        <a:t>Bullies</a:t>
                      </a:r>
                      <a:endParaRPr lang="fr-FR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La personne harcelée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0115804"/>
                  </a:ext>
                </a:extLst>
              </a:tr>
            </a:tbl>
          </a:graphicData>
        </a:graphic>
      </p:graphicFrame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87E915D8-62D2-4242-A771-4003198F02BC}"/>
              </a:ext>
            </a:extLst>
          </p:cNvPr>
          <p:cNvCxnSpPr>
            <a:cxnSpLocks/>
          </p:cNvCxnSpPr>
          <p:nvPr/>
        </p:nvCxnSpPr>
        <p:spPr>
          <a:xfrm>
            <a:off x="3845168" y="4651012"/>
            <a:ext cx="4213610" cy="352853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E57041D9-0619-4E93-8083-F6C87F3FEA8B}"/>
              </a:ext>
            </a:extLst>
          </p:cNvPr>
          <p:cNvCxnSpPr>
            <a:cxnSpLocks/>
          </p:cNvCxnSpPr>
          <p:nvPr/>
        </p:nvCxnSpPr>
        <p:spPr>
          <a:xfrm flipV="1">
            <a:off x="4138244" y="4651012"/>
            <a:ext cx="4061211" cy="759667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F46233CC-AEE3-4F5F-AC25-E12AEBD7C81B}"/>
              </a:ext>
            </a:extLst>
          </p:cNvPr>
          <p:cNvCxnSpPr>
            <a:cxnSpLocks/>
          </p:cNvCxnSpPr>
          <p:nvPr/>
        </p:nvCxnSpPr>
        <p:spPr>
          <a:xfrm>
            <a:off x="3845168" y="4989218"/>
            <a:ext cx="3691096" cy="42146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206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753BE9-FD08-4147-A276-E80249C6B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Oral </a:t>
            </a:r>
            <a:r>
              <a:rPr lang="fr-FR" dirty="0" err="1"/>
              <a:t>comprehension</a:t>
            </a:r>
            <a:r>
              <a:rPr lang="fr-FR" dirty="0"/>
              <a:t> </a:t>
            </a:r>
            <a:r>
              <a:rPr lang="fr-FR" dirty="0" err="1"/>
              <a:t>activity</a:t>
            </a:r>
            <a:r>
              <a:rPr lang="fr-FR" dirty="0"/>
              <a:t>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53C91F-80A7-4CB1-8ACD-A9E3DA140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dirty="0" err="1"/>
              <a:t>Listen</a:t>
            </a:r>
            <a:r>
              <a:rPr lang="fr-FR" dirty="0"/>
              <a:t> to the document and </a:t>
            </a:r>
            <a:r>
              <a:rPr lang="fr-FR" dirty="0" err="1"/>
              <a:t>answer</a:t>
            </a:r>
            <a:r>
              <a:rPr lang="fr-FR" dirty="0"/>
              <a:t> the questions: </a:t>
            </a:r>
          </a:p>
          <a:p>
            <a:pPr marL="0" indent="0">
              <a:buNone/>
            </a:pPr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the film </a:t>
            </a:r>
            <a:r>
              <a:rPr lang="fr-FR" dirty="0" err="1"/>
              <a:t>released</a:t>
            </a:r>
            <a:r>
              <a:rPr lang="fr-FR" dirty="0"/>
              <a:t>? </a:t>
            </a:r>
          </a:p>
          <a:p>
            <a:pPr marL="0" indent="0">
              <a:buNone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2015</a:t>
            </a:r>
          </a:p>
          <a:p>
            <a:r>
              <a:rPr lang="fr-FR" dirty="0" err="1"/>
              <a:t>What</a:t>
            </a:r>
            <a:r>
              <a:rPr lang="fr-FR" dirty="0"/>
              <a:t> are the </a:t>
            </a:r>
            <a:r>
              <a:rPr lang="fr-FR" dirty="0" err="1"/>
              <a:t>names</a:t>
            </a:r>
            <a:r>
              <a:rPr lang="fr-FR" dirty="0"/>
              <a:t> of the </a:t>
            </a:r>
            <a:r>
              <a:rPr lang="fr-FR" dirty="0" err="1"/>
              <a:t>two</a:t>
            </a:r>
            <a:r>
              <a:rPr lang="fr-FR" dirty="0"/>
              <a:t> girls on the poster? </a:t>
            </a:r>
          </a:p>
          <a:p>
            <a:pPr marL="0" indent="0">
              <a:buNone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Jessica and Avery</a:t>
            </a:r>
          </a:p>
          <a:p>
            <a:r>
              <a:rPr lang="fr-FR" dirty="0"/>
              <a:t>How </a:t>
            </a:r>
            <a:r>
              <a:rPr lang="fr-FR" dirty="0" err="1"/>
              <a:t>old</a:t>
            </a:r>
            <a:r>
              <a:rPr lang="fr-FR" dirty="0"/>
              <a:t> are </a:t>
            </a:r>
            <a:r>
              <a:rPr lang="fr-FR" dirty="0" err="1"/>
              <a:t>they</a:t>
            </a:r>
            <a:r>
              <a:rPr lang="fr-FR" dirty="0"/>
              <a:t>? </a:t>
            </a:r>
          </a:p>
          <a:p>
            <a:pPr marL="0" indent="0">
              <a:buNone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16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years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old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  <a:p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problem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them</a:t>
            </a:r>
            <a:r>
              <a:rPr lang="fr-FR" dirty="0"/>
              <a:t>? </a:t>
            </a:r>
          </a:p>
          <a:p>
            <a:pPr marL="0" indent="0">
              <a:buNone/>
            </a:pP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Jessica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is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harassed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/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bullied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by Avery,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her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ex-best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friend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ouverture - the-audioguide-to-the-movie-poster">
            <a:hlinkClick r:id="" action="ppaction://media"/>
            <a:extLst>
              <a:ext uri="{FF2B5EF4-FFF2-40B4-BE49-F238E27FC236}">
                <a16:creationId xmlns:a16="http://schemas.microsoft.com/office/drawing/2014/main" id="{47E47275-032A-4A4F-9F46-0214A3D76A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0686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04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86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328563-76A9-428B-987F-5DB564B9D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Oral </a:t>
            </a:r>
            <a:r>
              <a:rPr lang="fr-FR" dirty="0" err="1"/>
              <a:t>comprehension</a:t>
            </a:r>
            <a:r>
              <a:rPr lang="fr-FR" dirty="0"/>
              <a:t> </a:t>
            </a:r>
            <a:r>
              <a:rPr lang="fr-FR" dirty="0" err="1"/>
              <a:t>activity</a:t>
            </a:r>
            <a:r>
              <a:rPr lang="fr-FR" dirty="0"/>
              <a:t>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57960AA-476A-40DB-8DEC-C648673390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 err="1"/>
              <a:t>Listen</a:t>
            </a:r>
            <a:r>
              <a:rPr lang="fr-FR" dirty="0"/>
              <a:t> to the document </a:t>
            </a:r>
            <a:r>
              <a:rPr lang="fr-FR" dirty="0" err="1"/>
              <a:t>again</a:t>
            </a:r>
            <a:r>
              <a:rPr lang="fr-FR" dirty="0"/>
              <a:t> and </a:t>
            </a:r>
            <a:r>
              <a:rPr lang="fr-FR" dirty="0" err="1"/>
              <a:t>concentrate</a:t>
            </a:r>
            <a:r>
              <a:rPr lang="fr-FR" dirty="0"/>
              <a:t> on the </a:t>
            </a:r>
            <a:r>
              <a:rPr lang="fr-FR" dirty="0" err="1"/>
              <a:t>character</a:t>
            </a:r>
            <a:r>
              <a:rPr lang="fr-FR" dirty="0"/>
              <a:t> of Avery: </a:t>
            </a:r>
          </a:p>
          <a:p>
            <a:r>
              <a:rPr lang="fr-FR" dirty="0" err="1"/>
              <a:t>What</a:t>
            </a:r>
            <a:r>
              <a:rPr lang="fr-FR" dirty="0"/>
              <a:t> are the </a:t>
            </a:r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words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to </a:t>
            </a:r>
            <a:r>
              <a:rPr lang="fr-FR" dirty="0" err="1"/>
              <a:t>qualify</a:t>
            </a:r>
            <a:r>
              <a:rPr lang="fr-FR" dirty="0"/>
              <a:t> </a:t>
            </a:r>
            <a:r>
              <a:rPr lang="fr-FR" dirty="0" err="1"/>
              <a:t>her</a:t>
            </a:r>
            <a:r>
              <a:rPr lang="fr-FR" dirty="0"/>
              <a:t>? </a:t>
            </a:r>
          </a:p>
          <a:p>
            <a:pPr marL="0" indent="0">
              <a:buNone/>
            </a:pPr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Dreamgirl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/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nightmare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  <a:p>
            <a:r>
              <a:rPr lang="fr-FR" dirty="0" err="1"/>
              <a:t>Why</a:t>
            </a:r>
            <a:r>
              <a:rPr lang="fr-FR" dirty="0"/>
              <a:t> </a:t>
            </a:r>
            <a:r>
              <a:rPr lang="fr-FR" dirty="0" err="1"/>
              <a:t>did</a:t>
            </a:r>
            <a:r>
              <a:rPr lang="fr-FR" dirty="0"/>
              <a:t> the </a:t>
            </a:r>
            <a:r>
              <a:rPr lang="fr-FR" dirty="0" err="1"/>
              <a:t>author</a:t>
            </a:r>
            <a:r>
              <a:rPr lang="fr-FR" dirty="0"/>
              <a:t> </a:t>
            </a:r>
            <a:r>
              <a:rPr lang="fr-FR" dirty="0" err="1"/>
              <a:t>choose</a:t>
            </a:r>
            <a:r>
              <a:rPr lang="fr-FR" dirty="0"/>
              <a:t> to talk about </a:t>
            </a:r>
            <a:r>
              <a:rPr lang="fr-FR" dirty="0" err="1"/>
              <a:t>her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way</a:t>
            </a:r>
            <a:r>
              <a:rPr lang="fr-FR" dirty="0"/>
              <a:t>? </a:t>
            </a:r>
          </a:p>
          <a:p>
            <a:pPr marL="0" indent="0">
              <a:buNone/>
            </a:pPr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Because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she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has 2 faces. </a:t>
            </a:r>
          </a:p>
          <a:p>
            <a:r>
              <a:rPr lang="fr-FR" dirty="0" err="1"/>
              <a:t>Find</a:t>
            </a:r>
            <a:r>
              <a:rPr lang="fr-FR" dirty="0"/>
              <a:t> all the adjectives </a:t>
            </a:r>
            <a:r>
              <a:rPr lang="fr-FR" dirty="0" err="1"/>
              <a:t>used</a:t>
            </a:r>
            <a:r>
              <a:rPr lang="fr-FR" dirty="0"/>
              <a:t> to talk about </a:t>
            </a:r>
            <a:r>
              <a:rPr lang="fr-FR" dirty="0" err="1"/>
              <a:t>Avery’s</a:t>
            </a:r>
            <a:r>
              <a:rPr lang="fr-FR" dirty="0"/>
              <a:t> faces. </a:t>
            </a:r>
          </a:p>
          <a:p>
            <a:pPr marL="0" indent="0">
              <a:buNone/>
            </a:pPr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Angelic</a:t>
            </a:r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 / public / cruel / </a:t>
            </a:r>
            <a:r>
              <a:rPr lang="fr-FR" b="1" dirty="0" err="1">
                <a:solidFill>
                  <a:schemeClr val="accent1">
                    <a:lumMod val="75000"/>
                  </a:schemeClr>
                </a:solidFill>
              </a:rPr>
              <a:t>discreet</a:t>
            </a:r>
            <a:endParaRPr lang="fr-F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ouverture - the-audioguide-to-the-movie-poster">
            <a:hlinkClick r:id="" action="ppaction://media"/>
            <a:extLst>
              <a:ext uri="{FF2B5EF4-FFF2-40B4-BE49-F238E27FC236}">
                <a16:creationId xmlns:a16="http://schemas.microsoft.com/office/drawing/2014/main" id="{8913B548-5C08-4285-9C77-88A07D69CA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02910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4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86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9F3F3E-EBCC-4504-9A45-EF0207152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Recap</a:t>
            </a:r>
            <a:r>
              <a:rPr lang="fr-FR" dirty="0"/>
              <a:t>!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F251C60-6470-4DE1-AD1B-0D7646A40C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err="1"/>
              <a:t>With</a:t>
            </a:r>
            <a:r>
              <a:rPr lang="fr-FR" dirty="0"/>
              <a:t> the information </a:t>
            </a:r>
            <a:r>
              <a:rPr lang="fr-FR" dirty="0" err="1"/>
              <a:t>you</a:t>
            </a:r>
            <a:r>
              <a:rPr lang="fr-FR" dirty="0"/>
              <a:t> have about the film / </a:t>
            </a:r>
            <a:r>
              <a:rPr lang="fr-FR" dirty="0" err="1"/>
              <a:t>movie</a:t>
            </a:r>
            <a:r>
              <a:rPr lang="fr-FR" dirty="0"/>
              <a:t>, </a:t>
            </a:r>
            <a:r>
              <a:rPr lang="fr-FR" dirty="0" err="1"/>
              <a:t>fill</a:t>
            </a:r>
            <a:r>
              <a:rPr lang="fr-FR" dirty="0"/>
              <a:t> in the </a:t>
            </a:r>
            <a:r>
              <a:rPr lang="fr-FR" dirty="0" err="1"/>
              <a:t>blanks</a:t>
            </a:r>
            <a:r>
              <a:rPr lang="fr-FR" dirty="0"/>
              <a:t>, </a:t>
            </a:r>
            <a:r>
              <a:rPr lang="fr-FR" dirty="0" err="1"/>
              <a:t>then</a:t>
            </a:r>
            <a:r>
              <a:rPr lang="fr-FR" dirty="0"/>
              <a:t> check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answers</a:t>
            </a:r>
            <a:r>
              <a:rPr lang="fr-FR" dirty="0"/>
              <a:t>: </a:t>
            </a:r>
          </a:p>
          <a:p>
            <a:pPr marL="0" indent="0" algn="just">
              <a:buNone/>
            </a:pPr>
            <a:r>
              <a:rPr lang="fr-FR" dirty="0" err="1"/>
              <a:t>It’s</a:t>
            </a:r>
            <a:r>
              <a:rPr lang="fr-FR" dirty="0"/>
              <a:t> a ___________ for the ________ American </a:t>
            </a:r>
            <a:r>
              <a:rPr lang="fr-FR" dirty="0" err="1"/>
              <a:t>movie</a:t>
            </a:r>
            <a:r>
              <a:rPr lang="fr-FR" dirty="0"/>
              <a:t> </a:t>
            </a:r>
            <a:r>
              <a:rPr lang="fr-FR" i="1" u="sng" dirty="0"/>
              <a:t>A Girl Like Her</a:t>
            </a:r>
            <a:r>
              <a:rPr lang="fr-FR" dirty="0"/>
              <a:t> </a:t>
            </a:r>
            <a:r>
              <a:rPr lang="fr-FR" dirty="0" err="1"/>
              <a:t>directed</a:t>
            </a:r>
            <a:r>
              <a:rPr lang="fr-FR" dirty="0"/>
              <a:t> by Amy S. Weber. The film </a:t>
            </a:r>
            <a:r>
              <a:rPr lang="fr-FR" dirty="0" err="1"/>
              <a:t>denounces</a:t>
            </a:r>
            <a:r>
              <a:rPr lang="fr-FR" dirty="0"/>
              <a:t> ________________ by </a:t>
            </a:r>
            <a:r>
              <a:rPr lang="fr-FR" dirty="0" err="1"/>
              <a:t>telling</a:t>
            </a:r>
            <a:r>
              <a:rPr lang="fr-FR" dirty="0"/>
              <a:t> the story of a ________________ </a:t>
            </a:r>
            <a:r>
              <a:rPr lang="fr-FR" dirty="0" err="1"/>
              <a:t>student</a:t>
            </a:r>
            <a:r>
              <a:rPr lang="fr-FR" dirty="0"/>
              <a:t>, Jessica, </a:t>
            </a:r>
            <a:r>
              <a:rPr lang="fr-FR" dirty="0" err="1"/>
              <a:t>who’s</a:t>
            </a:r>
            <a:r>
              <a:rPr lang="fr-FR" dirty="0"/>
              <a:t> </a:t>
            </a:r>
            <a:r>
              <a:rPr lang="fr-FR" dirty="0" err="1"/>
              <a:t>being</a:t>
            </a:r>
            <a:r>
              <a:rPr lang="fr-FR" dirty="0"/>
              <a:t> ____________ by </a:t>
            </a:r>
            <a:r>
              <a:rPr lang="fr-FR" dirty="0" err="1"/>
              <a:t>her</a:t>
            </a:r>
            <a:r>
              <a:rPr lang="fr-FR" dirty="0"/>
              <a:t> ______ </a:t>
            </a:r>
            <a:r>
              <a:rPr lang="fr-FR" dirty="0" err="1"/>
              <a:t>friend</a:t>
            </a:r>
            <a:r>
              <a:rPr lang="fr-FR" dirty="0"/>
              <a:t>, Avery, one of the </a:t>
            </a:r>
            <a:r>
              <a:rPr lang="fr-FR" dirty="0" err="1"/>
              <a:t>most</a:t>
            </a:r>
            <a:r>
              <a:rPr lang="fr-FR" dirty="0"/>
              <a:t> __________ girls in </a:t>
            </a:r>
            <a:r>
              <a:rPr lang="fr-FR" dirty="0" err="1"/>
              <a:t>her</a:t>
            </a:r>
            <a:r>
              <a:rPr lang="fr-FR" dirty="0"/>
              <a:t> </a:t>
            </a:r>
            <a:r>
              <a:rPr lang="fr-FR" dirty="0" err="1"/>
              <a:t>school</a:t>
            </a:r>
            <a:r>
              <a:rPr lang="fr-FR" dirty="0"/>
              <a:t>. Avery has _________________, a public and __________ one and a ______________ and more </a:t>
            </a:r>
            <a:r>
              <a:rPr lang="fr-FR" dirty="0" err="1"/>
              <a:t>discreet</a:t>
            </a:r>
            <a:r>
              <a:rPr lang="fr-FR" dirty="0"/>
              <a:t> one. 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7143913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AnalogousFromLightSeedRightStep">
      <a:dk1>
        <a:srgbClr val="000000"/>
      </a:dk1>
      <a:lt1>
        <a:srgbClr val="FFFFFF"/>
      </a:lt1>
      <a:dk2>
        <a:srgbClr val="3D3822"/>
      </a:dk2>
      <a:lt2>
        <a:srgbClr val="E2E8E5"/>
      </a:lt2>
      <a:accent1>
        <a:srgbClr val="EA73A4"/>
      </a:accent1>
      <a:accent2>
        <a:srgbClr val="E55454"/>
      </a:accent2>
      <a:accent3>
        <a:srgbClr val="E59053"/>
      </a:accent3>
      <a:accent4>
        <a:srgbClr val="B6A343"/>
      </a:accent4>
      <a:accent5>
        <a:srgbClr val="95AB54"/>
      </a:accent5>
      <a:accent6>
        <a:srgbClr val="69B643"/>
      </a:accent6>
      <a:hlink>
        <a:srgbClr val="578F78"/>
      </a:hlink>
      <a:folHlink>
        <a:srgbClr val="828282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487</Words>
  <Application>Microsoft Office PowerPoint</Application>
  <PresentationFormat>Grand écran</PresentationFormat>
  <Paragraphs>59</Paragraphs>
  <Slides>11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6" baseType="lpstr">
      <vt:lpstr>Arial</vt:lpstr>
      <vt:lpstr>Century Gothic</vt:lpstr>
      <vt:lpstr>Elephant</vt:lpstr>
      <vt:lpstr>Ink Free</vt:lpstr>
      <vt:lpstr>BrushVTI</vt:lpstr>
      <vt:lpstr>Sequence 4:  Act and React! </vt:lpstr>
      <vt:lpstr>React! </vt:lpstr>
      <vt:lpstr>Watch the video (part 1)</vt:lpstr>
      <vt:lpstr>Watch the video (part 2)  </vt:lpstr>
      <vt:lpstr>Check your answers:</vt:lpstr>
      <vt:lpstr>Learn new words:</vt:lpstr>
      <vt:lpstr>Oral comprehension activity:</vt:lpstr>
      <vt:lpstr>Oral comprehension activity:</vt:lpstr>
      <vt:lpstr>Recap! </vt:lpstr>
      <vt:lpstr>Check your answers: </vt:lpstr>
      <vt:lpstr>Homework.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Sequence 4:  Act and React</dc:title>
  <dc:creator>Bénédicte Randon</dc:creator>
  <cp:lastModifiedBy>Bénédicte Randon</cp:lastModifiedBy>
  <cp:revision>22</cp:revision>
  <dcterms:created xsi:type="dcterms:W3CDTF">2020-04-26T12:52:02Z</dcterms:created>
  <dcterms:modified xsi:type="dcterms:W3CDTF">2021-02-26T15:08:45Z</dcterms:modified>
</cp:coreProperties>
</file>