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AB44E-43EF-429E-9AB9-9AE60464F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65850F-5D0A-4D11-BBED-44D6DDB87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A7D60D-7962-4B68-ACCB-228B18A0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5A4E50-C77A-4B06-B1FB-22AA194FD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8D75F3-14F4-49A9-8C07-50B282CE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72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D6113-2DD9-4ACA-AB1C-67DA129F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47BD35-A313-4408-A056-077901AB7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BD0B11-99DC-4163-82E7-A32EF3DB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DF80D8-05B6-4C6F-82D8-15AE60E1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C1ADE7-FE37-47EB-B4E7-66339160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19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6D6D23A-601F-4994-A565-AE466B506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34629C-79B7-4F18-A4B0-DCF3177AF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EE0D44-DA60-45E0-BDA6-0849DCB9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6952F2-08C5-415E-BE0A-83DEF22B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2181C7-4F57-4281-BB35-DC2C356C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294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E25DC8-2C5C-4B7E-AE56-E53528C2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99259E-8F4D-4507-B979-FBC0BC119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9411A5-2253-4A77-9A4E-001908A3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823FC1-1350-4D6F-A995-35D6ADE3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9D5159-FBC3-4307-8A2B-EFF08451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67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6F475-2AE5-4A09-B92B-4CA2B007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185F20-E0B0-41BC-816A-127D0DBA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F1E2A8-2B09-45CE-A086-87316084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55BCBE-B571-4439-8F60-E8DF3F54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75D38C-DB46-4722-99AD-4CB3053E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17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E5F08-D655-41BB-B245-81D83BAB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9DAC8A-D2F9-4D1E-9305-B4BC2C77D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75590C-661E-4EFF-9168-6ECF222F7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23A0AF-7595-488F-95AD-36EB2859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61454E-32DD-402A-B302-13DAC401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32C254-8D22-4AB8-A310-A8EFC9F8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07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9C4DF-9A28-4A40-98EF-6BC2B6F0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E08439-A83C-4C21-9099-BD2D62A90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A24634-ECB9-4433-B12D-234A5BEBA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51BC2E-8AE1-49D3-995B-B9C138836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01E1C01-C34C-43A9-9689-0198894F1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23619F-310D-46EA-8151-690DA254E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323645-B6C2-4377-9720-984E9D19D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1CD9C3-1012-4831-B7F8-01A85256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43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76DDA-BCA4-4535-A00F-02335D433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30399B-BE42-4388-86F9-B7C0EDAD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542947-2753-4BCB-B5C1-DC32608E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745DE5-C933-4B7B-B0B5-D9DC921A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89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A361E7-D5E0-4035-BA26-2307293C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13AF37-85F4-4893-92BC-83F7715F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0A9D29-0E8E-4968-809A-470D3019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83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D9C59-30C7-4A27-B90C-5FB188119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BB88C9-A4F1-4B8A-8D67-0F38BB72F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24D749-56E8-4D0A-93CF-582AF5DC3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D1657A-9111-462B-B2D1-7C866101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4EE4EC-8679-46A5-B95A-652CE134D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779D3F-F50A-49FE-9F74-D11D9C7A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93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F381E-CD4F-495F-902E-3FC52725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722D451-A29F-4495-86DF-0B13E69DB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15C96B-C39C-4331-9F53-1BB4C77B8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B29947-3C05-4188-BE07-5DD05C07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543887-C713-4DD2-B37F-2014247B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E26820-97FA-49E8-85CD-8CB3DFA9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59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1702DEF-E636-4829-A8C1-7CFBF703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A8DE20-5FDD-447A-9525-E495A002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876CDB-3778-40C5-86FA-0C3DA724B3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1E521-038B-4583-8F0D-C8DB023B73D8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6FD14D-438F-49C7-B5C4-5E27C7EE0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97989A-EF6A-4997-87C3-9D8C2C191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396F-16CD-4D3E-BD00-31E16F827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81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coveryscotland.com/the-spirit-of-scotland-in-10-photo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eoftheref/6313956945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light-bulb-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chriscrossed/10332992085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vi.wikipedia.org/wiki/T%E1%BA%ADp_tin:Eilean_Donan_Castle,_Scotland_-_Jan_2011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yal_Stewart_tarta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de/schottland-piper-dudelsack-kilt-13584/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www.unseen64.net/2011/05/28/highlander-xbox-360-ps3-pc-cancelled/" TargetMode="External"/><Relationship Id="rId7" Type="http://schemas.openxmlformats.org/officeDocument/2006/relationships/hyperlink" Target="https://dayz.gamepedia.com/Hamm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en.wikipedia.org/wiki/Cloughmore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s://www.publicdomainpictures.net/view-image.php?image=28848&amp;picture=large-kauri-tree-trun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ber_toss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light-bulb-pn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londemomblog.com/2015/09/08/nashville-highland-games-giveaway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609463@N03/15004281025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Gewichthochwurf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1E9EA5-463E-4223-8330-ECDA92508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8567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latin typeface="Gill Sans Ultra Bold" panose="020B0A02020104020203" pitchFamily="34" charset="0"/>
              </a:rPr>
              <a:t>Sequence</a:t>
            </a:r>
            <a:r>
              <a:rPr lang="fr-FR" dirty="0">
                <a:latin typeface="Cooper Black" panose="0208090404030B020404" pitchFamily="18" charset="0"/>
              </a:rPr>
              <a:t> 5:</a:t>
            </a:r>
            <a:br>
              <a:rPr lang="fr-FR" dirty="0">
                <a:latin typeface="Cooper Black" panose="0208090404030B020404" pitchFamily="18" charset="0"/>
              </a:rPr>
            </a:br>
            <a:r>
              <a:rPr lang="fr-FR" dirty="0" err="1">
                <a:latin typeface="Gill Sans Ultra Bold" panose="020B0A02020104020203" pitchFamily="34" charset="0"/>
              </a:rPr>
              <a:t>What</a:t>
            </a:r>
            <a:r>
              <a:rPr lang="fr-FR" dirty="0">
                <a:latin typeface="Gill Sans Ultra Bold" panose="020B0A02020104020203" pitchFamily="34" charset="0"/>
              </a:rPr>
              <a:t> a </a:t>
            </a:r>
            <a:r>
              <a:rPr lang="fr-FR" dirty="0" err="1">
                <a:latin typeface="Gill Sans Ultra Bold" panose="020B0A02020104020203" pitchFamily="34" charset="0"/>
              </a:rPr>
              <a:t>surprising</a:t>
            </a:r>
            <a:r>
              <a:rPr lang="fr-FR" dirty="0">
                <a:latin typeface="Gill Sans Ultra Bold" panose="020B0A02020104020203" pitchFamily="34" charset="0"/>
              </a:rPr>
              <a:t> country!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6F097F-8D50-4CF1-B52D-2E247C58E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1552"/>
            <a:ext cx="9144000" cy="1655762"/>
          </a:xfrm>
        </p:spPr>
        <p:txBody>
          <a:bodyPr/>
          <a:lstStyle/>
          <a:p>
            <a:endParaRPr lang="fr-FR" dirty="0">
              <a:latin typeface="Gill Sans Ultra Bold" panose="020B0A02020104020203" pitchFamily="34" charset="0"/>
            </a:endParaRPr>
          </a:p>
          <a:p>
            <a:r>
              <a:rPr lang="fr-FR" dirty="0">
                <a:latin typeface="Gill Sans Ultra Bold" panose="020B0A02020104020203" pitchFamily="34" charset="0"/>
              </a:rPr>
              <a:t>Randon Bénédicte – Collège Rosa Parks – Cavaillon </a:t>
            </a:r>
          </a:p>
        </p:txBody>
      </p:sp>
    </p:spTree>
    <p:extLst>
      <p:ext uri="{BB962C8B-B14F-4D97-AF65-F5344CB8AC3E}">
        <p14:creationId xmlns:p14="http://schemas.microsoft.com/office/powerpoint/2010/main" val="391683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Written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34C502-4208-421B-A87B-C850542A3E53}"/>
              </a:ext>
            </a:extLst>
          </p:cNvPr>
          <p:cNvSpPr txBox="1"/>
          <p:nvPr/>
        </p:nvSpPr>
        <p:spPr>
          <a:xfrm>
            <a:off x="7303523" y="2018513"/>
            <a:ext cx="412058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Name of sport: 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Hammer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Throw</a:t>
            </a:r>
            <a:endParaRPr lang="fr-FR" sz="2800" dirty="0">
              <a:solidFill>
                <a:srgbClr val="FF0000"/>
              </a:solidFill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Objects</a:t>
            </a:r>
            <a:r>
              <a:rPr lang="fr-FR" sz="2800" dirty="0">
                <a:latin typeface="Gill Sans Ultra Bold Condensed" panose="020B0A06020104020203" pitchFamily="34" charset="0"/>
              </a:rPr>
              <a:t> / </a:t>
            </a:r>
            <a:r>
              <a:rPr lang="fr-FR" sz="2800" dirty="0" err="1">
                <a:latin typeface="Gill Sans Ultra Bold Condensed" panose="020B0A06020104020203" pitchFamily="34" charset="0"/>
              </a:rPr>
              <a:t>Material</a:t>
            </a:r>
            <a:r>
              <a:rPr lang="fr-FR" sz="2800" dirty="0">
                <a:latin typeface="Gill Sans Ultra Bold Condensed" panose="020B0A06020104020203" pitchFamily="34" charset="0"/>
              </a:rPr>
              <a:t>: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A round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metal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ball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athlete</a:t>
            </a:r>
            <a:r>
              <a:rPr lang="fr-FR" sz="2800" dirty="0">
                <a:latin typeface="Gill Sans Ultra Bold Condensed" panose="020B0A06020104020203" pitchFamily="34" charset="0"/>
              </a:rPr>
              <a:t> must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Swing the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hammer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around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his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head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to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throw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it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as far as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E72DD8-4497-4FC5-AB0B-FB863B9A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8201" y="1745978"/>
            <a:ext cx="6246431" cy="417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Culture point: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34C502-4208-421B-A87B-C850542A3E53}"/>
              </a:ext>
            </a:extLst>
          </p:cNvPr>
          <p:cNvSpPr txBox="1"/>
          <p:nvPr/>
        </p:nvSpPr>
        <p:spPr>
          <a:xfrm>
            <a:off x="812208" y="1532377"/>
            <a:ext cx="10567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Gill Sans Ultra Bold" panose="020B0A02020104020203" pitchFamily="34" charset="0"/>
              </a:rPr>
              <a:t>How </a:t>
            </a:r>
            <a:r>
              <a:rPr lang="fr-FR" sz="3200" dirty="0" err="1">
                <a:latin typeface="Gill Sans Ultra Bold" panose="020B0A02020104020203" pitchFamily="34" charset="0"/>
              </a:rPr>
              <a:t>strong</a:t>
            </a:r>
            <a:r>
              <a:rPr lang="fr-FR" sz="3200" dirty="0">
                <a:latin typeface="Gill Sans Ultra Bold" panose="020B0A02020104020203" pitchFamily="34" charset="0"/>
              </a:rPr>
              <a:t> are the Scottish?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4F515E-9EA7-4082-9976-4A6DBF85CEAA}"/>
              </a:ext>
            </a:extLst>
          </p:cNvPr>
          <p:cNvSpPr txBox="1"/>
          <p:nvPr/>
        </p:nvSpPr>
        <p:spPr>
          <a:xfrm>
            <a:off x="812208" y="2474029"/>
            <a:ext cx="105675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latin typeface="Gill Sans Ultra Bold Condensed" panose="020B0A06020104020203" pitchFamily="34" charset="0"/>
              </a:rPr>
              <a:t>Convert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height</a:t>
            </a:r>
            <a:r>
              <a:rPr lang="fr-FR" sz="2800" dirty="0">
                <a:latin typeface="Gill Sans Ultra Bold Condensed" panose="020B0A06020104020203" pitchFamily="34" charset="0"/>
              </a:rPr>
              <a:t> and </a:t>
            </a:r>
            <a:r>
              <a:rPr lang="fr-FR" sz="2800" dirty="0" err="1">
                <a:latin typeface="Gill Sans Ultra Bold Condensed" panose="020B0A06020104020203" pitchFamily="34" charset="0"/>
              </a:rPr>
              <a:t>weight</a:t>
            </a:r>
            <a:r>
              <a:rPr lang="fr-FR" sz="2800" dirty="0">
                <a:latin typeface="Gill Sans Ultra Bold Condensed" panose="020B0A06020104020203" pitchFamily="34" charset="0"/>
              </a:rPr>
              <a:t> of a </a:t>
            </a:r>
            <a:r>
              <a:rPr lang="fr-FR" sz="2800" dirty="0" err="1">
                <a:latin typeface="Gill Sans Ultra Bold Condensed" panose="020B0A06020104020203" pitchFamily="34" charset="0"/>
              </a:rPr>
              <a:t>caber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into</a:t>
            </a:r>
            <a:r>
              <a:rPr lang="fr-FR" sz="2800" dirty="0">
                <a:latin typeface="Gill Sans Ultra Bold Condensed" panose="020B0A06020104020203" pitchFamily="34" charset="0"/>
              </a:rPr>
              <a:t> cm  and kg. </a:t>
            </a:r>
          </a:p>
          <a:p>
            <a:pPr algn="ctr"/>
            <a:endParaRPr lang="fr-FR" sz="2800" dirty="0">
              <a:latin typeface="Gill Sans Ultra Bold Condensed" panose="020B0A06020104020203" pitchFamily="34" charset="0"/>
            </a:endParaRPr>
          </a:p>
          <a:p>
            <a:pPr algn="ctr"/>
            <a:endParaRPr lang="fr-FR" sz="2800" dirty="0">
              <a:latin typeface="Gill Sans Ultra Bold Condensed" panose="020B0A06020104020203" pitchFamily="34" charset="0"/>
            </a:endParaRPr>
          </a:p>
          <a:p>
            <a:pPr algn="ctr"/>
            <a:r>
              <a:rPr lang="fr-FR" sz="2800" dirty="0">
                <a:latin typeface="Gill Sans Ultra Bold Condensed" panose="020B0A06020104020203" pitchFamily="34" charset="0"/>
              </a:rPr>
              <a:t>A </a:t>
            </a:r>
            <a:r>
              <a:rPr lang="fr-FR" sz="2800" dirty="0" err="1">
                <a:latin typeface="Gill Sans Ultra Bold Condensed" panose="020B0A06020104020203" pitchFamily="34" charset="0"/>
              </a:rPr>
              <a:t>caber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weighs</a:t>
            </a:r>
            <a:r>
              <a:rPr lang="fr-FR" sz="2800" dirty="0">
                <a:latin typeface="Gill Sans Ultra Bold Condensed" panose="020B0A06020104020203" pitchFamily="34" charset="0"/>
              </a:rPr>
              <a:t> about      68       kg and </a:t>
            </a:r>
            <a:r>
              <a:rPr lang="fr-FR" sz="2800" dirty="0" err="1">
                <a:latin typeface="Gill Sans Ultra Bold Condensed" panose="020B0A06020104020203" pitchFamily="34" charset="0"/>
              </a:rPr>
              <a:t>is</a:t>
            </a:r>
            <a:r>
              <a:rPr lang="fr-FR" sz="2800" dirty="0">
                <a:latin typeface="Gill Sans Ultra Bold Condensed" panose="020B0A06020104020203" pitchFamily="34" charset="0"/>
              </a:rPr>
              <a:t> about     6      m long.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BDD2B6-11B2-41E2-8410-62EC427BA8A6}"/>
              </a:ext>
            </a:extLst>
          </p:cNvPr>
          <p:cNvSpPr/>
          <p:nvPr/>
        </p:nvSpPr>
        <p:spPr>
          <a:xfrm>
            <a:off x="4572000" y="3680749"/>
            <a:ext cx="1400537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EDFB6D-E7F0-42B1-AA37-06613DCBDDF4}"/>
              </a:ext>
            </a:extLst>
          </p:cNvPr>
          <p:cNvSpPr/>
          <p:nvPr/>
        </p:nvSpPr>
        <p:spPr>
          <a:xfrm>
            <a:off x="8717665" y="3680749"/>
            <a:ext cx="1400537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Tableau 8">
            <a:extLst>
              <a:ext uri="{FF2B5EF4-FFF2-40B4-BE49-F238E27FC236}">
                <a16:creationId xmlns:a16="http://schemas.microsoft.com/office/drawing/2014/main" id="{173BDE6E-5BA6-4EB2-8A78-F1912DFC5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765182"/>
              </p:ext>
            </p:extLst>
          </p:nvPr>
        </p:nvGraphicFramePr>
        <p:xfrm>
          <a:off x="1908537" y="4695703"/>
          <a:ext cx="81280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0806237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807363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CONVERSION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61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Gill Sans Ultra Bold Condensed" panose="020B0A06020104020203" pitchFamily="34" charset="0"/>
                        </a:rPr>
                        <a:t>1 foot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Gill Sans Ultra Bold Condensed" panose="020B0A06020104020203" pitchFamily="34" charset="0"/>
                        </a:rPr>
                        <a:t>30,48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925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Gill Sans Ultra Bold Condensed" panose="020B0A06020104020203" pitchFamily="34" charset="0"/>
                        </a:rPr>
                        <a:t>1 pound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Gill Sans Ultra Bold Condensed" panose="020B0A06020104020203" pitchFamily="34" charset="0"/>
                        </a:rPr>
                        <a:t>54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869908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AA24256E-0BCD-42DA-B857-EFDA46420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7082" y="5009155"/>
            <a:ext cx="743844" cy="9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Recap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latin typeface="Gill Sans Ultra Bold" panose="020B0A02020104020203" pitchFamily="34" charset="0"/>
              </a:rPr>
              <a:t>Use the information </a:t>
            </a:r>
            <a:r>
              <a:rPr lang="fr-FR" sz="3600" dirty="0" err="1">
                <a:latin typeface="Gill Sans Ultra Bold" panose="020B0A02020104020203" pitchFamily="34" charset="0"/>
              </a:rPr>
              <a:t>you</a:t>
            </a:r>
            <a:r>
              <a:rPr lang="fr-FR" sz="3600" dirty="0">
                <a:latin typeface="Gill Sans Ultra Bold" panose="020B0A02020104020203" pitchFamily="34" charset="0"/>
              </a:rPr>
              <a:t> have about the Highland Games to </a:t>
            </a:r>
            <a:r>
              <a:rPr lang="fr-FR" sz="3600" dirty="0" err="1">
                <a:latin typeface="Gill Sans Ultra Bold" panose="020B0A02020104020203" pitchFamily="34" charset="0"/>
              </a:rPr>
              <a:t>write</a:t>
            </a:r>
            <a:r>
              <a:rPr lang="fr-FR" sz="3600" dirty="0">
                <a:latin typeface="Gill Sans Ultra Bold" panose="020B0A02020104020203" pitchFamily="34" charset="0"/>
              </a:rPr>
              <a:t> a short </a:t>
            </a:r>
            <a:r>
              <a:rPr lang="fr-FR" sz="3600" dirty="0" err="1">
                <a:latin typeface="Gill Sans Ultra Bold" panose="020B0A02020104020203" pitchFamily="34" charset="0"/>
              </a:rPr>
              <a:t>presentation</a:t>
            </a:r>
            <a:r>
              <a:rPr lang="fr-FR" sz="3600" dirty="0">
                <a:latin typeface="Gill Sans Ultra Bold" panose="020B0A02020104020203" pitchFamily="34" charset="0"/>
              </a:rPr>
              <a:t> of the </a:t>
            </a:r>
            <a:r>
              <a:rPr lang="fr-FR" sz="3600" dirty="0" err="1">
                <a:latin typeface="Gill Sans Ultra Bold" panose="020B0A02020104020203" pitchFamily="34" charset="0"/>
              </a:rPr>
              <a:t>event</a:t>
            </a:r>
            <a:r>
              <a:rPr lang="fr-FR" sz="3600" dirty="0">
                <a:latin typeface="Gill Sans Ultra Bold" panose="020B0A02020104020203" pitchFamily="34" charset="0"/>
              </a:rPr>
              <a:t>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5BFF6F-7D8F-427D-A4F0-D050B9FA8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25865" y="3339062"/>
            <a:ext cx="4940270" cy="32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68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Trace écrite envisagée: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400" dirty="0">
                <a:latin typeface="Gill Sans Ultra Bold" panose="020B0A02020104020203" pitchFamily="34" charset="0"/>
              </a:rPr>
              <a:t>The Highland Games </a:t>
            </a:r>
            <a:r>
              <a:rPr lang="fr-FR" sz="2400" dirty="0" err="1">
                <a:latin typeface="Gill Sans Ultra Bold" panose="020B0A02020104020203" pitchFamily="34" charset="0"/>
              </a:rPr>
              <a:t>take</a:t>
            </a:r>
            <a:r>
              <a:rPr lang="fr-FR" sz="2400" dirty="0">
                <a:latin typeface="Gill Sans Ultra Bold" panose="020B0A02020104020203" pitchFamily="34" charset="0"/>
              </a:rPr>
              <a:t> place in Scotland </a:t>
            </a:r>
            <a:r>
              <a:rPr lang="fr-FR" sz="2400" dirty="0" err="1">
                <a:latin typeface="Gill Sans Ultra Bold" panose="020B0A02020104020203" pitchFamily="34" charset="0"/>
              </a:rPr>
              <a:t>every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year</a:t>
            </a:r>
            <a:r>
              <a:rPr lang="fr-FR" sz="2400" dirty="0">
                <a:latin typeface="Gill Sans Ultra Bold" panose="020B0A02020104020203" pitchFamily="34" charset="0"/>
              </a:rPr>
              <a:t> in Spring and Summer. It </a:t>
            </a:r>
            <a:r>
              <a:rPr lang="fr-FR" sz="2400" dirty="0" err="1">
                <a:latin typeface="Gill Sans Ultra Bold" panose="020B0A02020104020203" pitchFamily="34" charset="0"/>
              </a:rPr>
              <a:t>is</a:t>
            </a:r>
            <a:r>
              <a:rPr lang="fr-FR" sz="2400" dirty="0">
                <a:latin typeface="Gill Sans Ultra Bold" panose="020B0A02020104020203" pitchFamily="34" charset="0"/>
              </a:rPr>
              <a:t> a </a:t>
            </a:r>
            <a:r>
              <a:rPr lang="fr-FR" sz="2400" dirty="0" err="1">
                <a:latin typeface="Gill Sans Ultra Bold" panose="020B0A02020104020203" pitchFamily="34" charset="0"/>
              </a:rPr>
              <a:t>competition</a:t>
            </a:r>
            <a:r>
              <a:rPr lang="fr-FR" sz="2400" dirty="0">
                <a:latin typeface="Gill Sans Ultra Bold" panose="020B0A02020104020203" pitchFamily="34" charset="0"/>
              </a:rPr>
              <a:t> of </a:t>
            </a:r>
            <a:r>
              <a:rPr lang="fr-FR" sz="2400" dirty="0" err="1">
                <a:latin typeface="Gill Sans Ultra Bold" panose="020B0A02020104020203" pitchFamily="34" charset="0"/>
              </a:rPr>
              <a:t>typically</a:t>
            </a:r>
            <a:r>
              <a:rPr lang="fr-FR" sz="2400" dirty="0">
                <a:latin typeface="Gill Sans Ultra Bold" panose="020B0A02020104020203" pitchFamily="34" charset="0"/>
              </a:rPr>
              <a:t> Scottish sports but </a:t>
            </a:r>
            <a:r>
              <a:rPr lang="fr-FR" sz="2400" dirty="0" err="1">
                <a:latin typeface="Gill Sans Ultra Bold" panose="020B0A02020104020203" pitchFamily="34" charset="0"/>
              </a:rPr>
              <a:t>also</a:t>
            </a:r>
            <a:r>
              <a:rPr lang="fr-FR" sz="2400" dirty="0">
                <a:latin typeface="Gill Sans Ultra Bold" panose="020B0A02020104020203" pitchFamily="34" charset="0"/>
              </a:rPr>
              <a:t> danse and music. </a:t>
            </a:r>
          </a:p>
          <a:p>
            <a:pPr marL="0" indent="0" algn="ctr">
              <a:buNone/>
            </a:pPr>
            <a:endParaRPr lang="fr-FR" sz="2400" dirty="0">
              <a:latin typeface="Gill Sans Ultra Bold" panose="020B0A02020104020203" pitchFamily="34" charset="0"/>
            </a:endParaRPr>
          </a:p>
          <a:p>
            <a:pPr marL="0" indent="0" algn="ctr">
              <a:buNone/>
            </a:pPr>
            <a:r>
              <a:rPr lang="fr-FR" sz="2400" dirty="0">
                <a:latin typeface="Gill Sans Ultra Bold" panose="020B0A02020104020203" pitchFamily="34" charset="0"/>
              </a:rPr>
              <a:t>Scottish </a:t>
            </a:r>
            <a:r>
              <a:rPr lang="fr-FR" sz="2400" dirty="0">
                <a:solidFill>
                  <a:srgbClr val="00B050"/>
                </a:solidFill>
                <a:latin typeface="Gill Sans Ultra Bold" panose="020B0A02020104020203" pitchFamily="34" charset="0"/>
              </a:rPr>
              <a:t>warriors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invented</a:t>
            </a:r>
            <a:r>
              <a:rPr lang="fr-FR" sz="2400" dirty="0">
                <a:latin typeface="Gill Sans Ultra Bold" panose="020B0A02020104020203" pitchFamily="34" charset="0"/>
              </a:rPr>
              <a:t> sports </a:t>
            </a:r>
            <a:r>
              <a:rPr lang="fr-FR" sz="2400" dirty="0" err="1">
                <a:latin typeface="Gill Sans Ultra Bold" panose="020B0A02020104020203" pitchFamily="34" charset="0"/>
              </a:rPr>
              <a:t>such</a:t>
            </a:r>
            <a:r>
              <a:rPr lang="fr-FR" sz="2400" dirty="0">
                <a:latin typeface="Gill Sans Ultra Bold" panose="020B0A02020104020203" pitchFamily="34" charset="0"/>
              </a:rPr>
              <a:t> as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Caber</a:t>
            </a:r>
            <a:r>
              <a:rPr lang="fr-FR" sz="2400" dirty="0">
                <a:solidFill>
                  <a:srgbClr val="00B050"/>
                </a:solidFill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Toss</a:t>
            </a:r>
            <a:r>
              <a:rPr lang="fr-FR" sz="2400" dirty="0">
                <a:latin typeface="Gill Sans Ultra Bold" panose="020B0A02020104020203" pitchFamily="34" charset="0"/>
              </a:rPr>
              <a:t>. It </a:t>
            </a:r>
            <a:r>
              <a:rPr lang="fr-FR" sz="2400" dirty="0" err="1">
                <a:latin typeface="Gill Sans Ultra Bold" panose="020B0A02020104020203" pitchFamily="34" charset="0"/>
              </a:rPr>
              <a:t>very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famous</a:t>
            </a:r>
            <a:r>
              <a:rPr lang="fr-FR" sz="2400" dirty="0">
                <a:latin typeface="Gill Sans Ultra Bold" panose="020B0A02020104020203" pitchFamily="34" charset="0"/>
              </a:rPr>
              <a:t>! The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athlete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>
                <a:solidFill>
                  <a:srgbClr val="00B050"/>
                </a:solidFill>
                <a:latin typeface="Gill Sans Ultra Bold" panose="020B0A02020104020203" pitchFamily="34" charset="0"/>
              </a:rPr>
              <a:t>flip</a:t>
            </a:r>
            <a:r>
              <a:rPr lang="fr-FR" sz="2400" dirty="0">
                <a:latin typeface="Gill Sans Ultra Bold" panose="020B0A02020104020203" pitchFamily="34" charset="0"/>
              </a:rPr>
              <a:t> a </a:t>
            </a:r>
            <a:r>
              <a:rPr lang="fr-FR" sz="2400" dirty="0" err="1">
                <a:latin typeface="Gill Sans Ultra Bold" panose="020B0A02020104020203" pitchFamily="34" charset="0"/>
              </a:rPr>
              <a:t>very</a:t>
            </a:r>
            <a:r>
              <a:rPr lang="fr-FR" sz="2400" dirty="0">
                <a:latin typeface="Gill Sans Ultra Bold" panose="020B0A02020104020203" pitchFamily="34" charset="0"/>
              </a:rPr>
              <a:t> long and </a:t>
            </a:r>
            <a:r>
              <a:rPr lang="fr-FR" sz="2400" dirty="0" err="1">
                <a:latin typeface="Gill Sans Ultra Bold" panose="020B0A02020104020203" pitchFamily="34" charset="0"/>
              </a:rPr>
              <a:t>very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heavy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tree</a:t>
            </a:r>
            <a:r>
              <a:rPr lang="fr-FR" sz="2400" dirty="0">
                <a:solidFill>
                  <a:srgbClr val="00B050"/>
                </a:solidFill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trunk</a:t>
            </a:r>
            <a:r>
              <a:rPr lang="fr-FR" sz="2400" dirty="0">
                <a:solidFill>
                  <a:srgbClr val="00B050"/>
                </a:solidFill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into</a:t>
            </a:r>
            <a:r>
              <a:rPr lang="fr-FR" sz="2400" dirty="0">
                <a:latin typeface="Gill Sans Ultra Bold" panose="020B0A02020104020203" pitchFamily="34" charset="0"/>
              </a:rPr>
              <a:t> the air. 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B050"/>
                </a:solidFill>
                <a:latin typeface="Gill Sans Ultra Bold" panose="020B0A02020104020203" pitchFamily="34" charset="0"/>
              </a:rPr>
              <a:t>Stone Put </a:t>
            </a:r>
            <a:r>
              <a:rPr lang="fr-FR" sz="2400" dirty="0" err="1">
                <a:latin typeface="Gill Sans Ultra Bold" panose="020B0A02020104020203" pitchFamily="34" charset="0"/>
              </a:rPr>
              <a:t>is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also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very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spectacular</a:t>
            </a:r>
            <a:r>
              <a:rPr lang="fr-FR" sz="2400" dirty="0">
                <a:latin typeface="Gill Sans Ultra Bold" panose="020B0A02020104020203" pitchFamily="34" charset="0"/>
              </a:rPr>
              <a:t>! The </a:t>
            </a:r>
            <a:r>
              <a:rPr lang="fr-FR" sz="2400" dirty="0" err="1">
                <a:latin typeface="Gill Sans Ultra Bold" panose="020B0A02020104020203" pitchFamily="34" charset="0"/>
              </a:rPr>
              <a:t>athlete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throw</a:t>
            </a:r>
            <a:r>
              <a:rPr lang="fr-FR" sz="2400" dirty="0">
                <a:latin typeface="Gill Sans Ultra Bold" panose="020B0A02020104020203" pitchFamily="34" charset="0"/>
              </a:rPr>
              <a:t> a stone as far as possible. </a:t>
            </a:r>
          </a:p>
          <a:p>
            <a:pPr marL="0" indent="0" algn="ctr">
              <a:buNone/>
            </a:pPr>
            <a:r>
              <a:rPr lang="fr-FR" sz="2400" dirty="0" err="1">
                <a:latin typeface="Gill Sans Ultra Bold" panose="020B0A02020104020203" pitchFamily="34" charset="0"/>
              </a:rPr>
              <a:t>Tug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O’War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is</a:t>
            </a:r>
            <a:r>
              <a:rPr lang="fr-FR" sz="2400" dirty="0">
                <a:latin typeface="Gill Sans Ultra Bold" panose="020B0A02020104020203" pitchFamily="34" charset="0"/>
              </a:rPr>
              <a:t> a </a:t>
            </a:r>
            <a:r>
              <a:rPr lang="fr-FR" sz="2400" dirty="0" err="1">
                <a:latin typeface="Gill Sans Ultra Bold" panose="020B0A02020104020203" pitchFamily="34" charset="0"/>
              </a:rPr>
              <a:t>very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popular</a:t>
            </a:r>
            <a:r>
              <a:rPr lang="fr-FR" sz="2400" dirty="0">
                <a:latin typeface="Gill Sans Ultra Bold" panose="020B0A02020104020203" pitchFamily="34" charset="0"/>
              </a:rPr>
              <a:t> challenge. The </a:t>
            </a:r>
            <a:r>
              <a:rPr lang="fr-FR" sz="2400" dirty="0" err="1">
                <a:latin typeface="Gill Sans Ultra Bold" panose="020B0A02020104020203" pitchFamily="34" charset="0"/>
              </a:rPr>
              <a:t>athletes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</a:t>
            </a:r>
            <a:r>
              <a:rPr lang="fr-FR" sz="2400" dirty="0">
                <a:latin typeface="Gill Sans Ultra Bold" panose="020B0A02020104020203" pitchFamily="34" charset="0"/>
              </a:rPr>
              <a:t> pull </a:t>
            </a:r>
            <a:r>
              <a:rPr lang="fr-FR" sz="2400" dirty="0" err="1">
                <a:latin typeface="Gill Sans Ultra Bold" panose="020B0A02020104020203" pitchFamily="34" charset="0"/>
              </a:rPr>
              <a:t>their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opponents</a:t>
            </a:r>
            <a:r>
              <a:rPr lang="fr-FR" sz="2400" dirty="0">
                <a:latin typeface="Gill Sans Ultra Bold" panose="020B0A02020104020203" pitchFamily="34" charset="0"/>
              </a:rPr>
              <a:t> 6 </a:t>
            </a:r>
            <a:r>
              <a:rPr lang="fr-FR" sz="2400" dirty="0" err="1">
                <a:latin typeface="Gill Sans Ultra Bold" panose="020B0A02020104020203" pitchFamily="34" charset="0"/>
              </a:rPr>
              <a:t>feet</a:t>
            </a:r>
            <a:r>
              <a:rPr lang="fr-FR" sz="2400" dirty="0">
                <a:latin typeface="Gill Sans Ultra Bold" panose="020B0A02020104020203" pitchFamily="34" charset="0"/>
              </a:rPr>
              <a:t> to </a:t>
            </a:r>
            <a:r>
              <a:rPr lang="fr-FR" sz="2400" dirty="0" err="1">
                <a:latin typeface="Gill Sans Ultra Bold" panose="020B0A02020104020203" pitchFamily="34" charset="0"/>
              </a:rPr>
              <a:t>win</a:t>
            </a:r>
            <a:r>
              <a:rPr lang="fr-FR" sz="2400" dirty="0">
                <a:latin typeface="Gill Sans Ultra Bold" panose="020B0A02020104020203" pitchFamily="34" charset="0"/>
              </a:rPr>
              <a:t>. You </a:t>
            </a:r>
            <a:r>
              <a:rPr lang="fr-FR" sz="2400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mustn’t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fall</a:t>
            </a:r>
            <a:r>
              <a:rPr lang="fr-FR" sz="2400" dirty="0">
                <a:latin typeface="Gill Sans Ultra Bold" panose="020B0A02020104020203" pitchFamily="34" charset="0"/>
              </a:rPr>
              <a:t> if </a:t>
            </a:r>
            <a:r>
              <a:rPr lang="fr-FR" sz="2400" dirty="0" err="1">
                <a:latin typeface="Gill Sans Ultra Bold" panose="020B0A02020104020203" pitchFamily="34" charset="0"/>
              </a:rPr>
              <a:t>you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want</a:t>
            </a:r>
            <a:r>
              <a:rPr lang="fr-FR" sz="2400" dirty="0">
                <a:latin typeface="Gill Sans Ultra Bold" panose="020B0A02020104020203" pitchFamily="34" charset="0"/>
              </a:rPr>
              <a:t> to </a:t>
            </a:r>
            <a:r>
              <a:rPr lang="fr-FR" sz="2400" dirty="0" err="1">
                <a:latin typeface="Gill Sans Ultra Bold" panose="020B0A02020104020203" pitchFamily="34" charset="0"/>
              </a:rPr>
              <a:t>win</a:t>
            </a:r>
            <a:r>
              <a:rPr lang="fr-FR" sz="2400" dirty="0">
                <a:latin typeface="Gill Sans Ultra Bold" panose="020B0A02020104020203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226905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MUST / MUSTN’T: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Observe les phrases suivantes:</a:t>
            </a:r>
          </a:p>
          <a:p>
            <a:r>
              <a:rPr lang="fr-FR" sz="2000" dirty="0">
                <a:latin typeface="Gill Sans Ultra Bold" panose="020B0A02020104020203" pitchFamily="34" charset="0"/>
              </a:rPr>
              <a:t>The </a:t>
            </a:r>
            <a:r>
              <a:rPr lang="fr-FR" sz="2000" dirty="0" err="1">
                <a:latin typeface="Gill Sans Ultra Bold" panose="020B0A02020104020203" pitchFamily="34" charset="0"/>
              </a:rPr>
              <a:t>competitors</a:t>
            </a:r>
            <a:r>
              <a:rPr lang="fr-FR" sz="2000" dirty="0">
                <a:latin typeface="Gill Sans Ultra Bold" panose="020B0A02020104020203" pitchFamily="34" charset="0"/>
              </a:rPr>
              <a:t> must </a:t>
            </a:r>
            <a:r>
              <a:rPr lang="fr-FR" sz="2000" dirty="0" err="1">
                <a:latin typeface="Gill Sans Ultra Bold" panose="020B0A02020104020203" pitchFamily="34" charset="0"/>
              </a:rPr>
              <a:t>throw</a:t>
            </a:r>
            <a:r>
              <a:rPr lang="fr-FR" sz="2000" dirty="0">
                <a:latin typeface="Gill Sans Ultra Bold" panose="020B0A02020104020203" pitchFamily="34" charset="0"/>
              </a:rPr>
              <a:t> a stone. </a:t>
            </a:r>
          </a:p>
          <a:p>
            <a:r>
              <a:rPr lang="fr-FR" sz="2000" dirty="0">
                <a:latin typeface="Gill Sans Ultra Bold" panose="020B0A02020104020203" pitchFamily="34" charset="0"/>
              </a:rPr>
              <a:t>The </a:t>
            </a:r>
            <a:r>
              <a:rPr lang="fr-FR" sz="2000" dirty="0" err="1">
                <a:latin typeface="Gill Sans Ultra Bold" panose="020B0A02020104020203" pitchFamily="34" charset="0"/>
              </a:rPr>
              <a:t>athlete</a:t>
            </a:r>
            <a:r>
              <a:rPr lang="fr-FR" sz="2000" dirty="0">
                <a:latin typeface="Gill Sans Ultra Bold" panose="020B0A02020104020203" pitchFamily="34" charset="0"/>
              </a:rPr>
              <a:t> must swing the </a:t>
            </a:r>
            <a:r>
              <a:rPr lang="fr-FR" sz="2000" dirty="0" err="1">
                <a:latin typeface="Gill Sans Ultra Bold" panose="020B0A02020104020203" pitchFamily="34" charset="0"/>
              </a:rPr>
              <a:t>hammer</a:t>
            </a:r>
            <a:r>
              <a:rPr lang="fr-FR" sz="2000" dirty="0">
                <a:latin typeface="Gill Sans Ultra Bold" panose="020B0A02020104020203" pitchFamily="34" charset="0"/>
              </a:rPr>
              <a:t>. </a:t>
            </a:r>
          </a:p>
          <a:p>
            <a:endParaRPr lang="fr-FR" sz="2000" dirty="0">
              <a:latin typeface="Gill Sans Ultra Bold" panose="020B0A02020104020203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Dans chaque phrase, souligne le sujet en vert, entoure le verbe en rouge et encadre l’auxiliaire en bleu. </a:t>
            </a:r>
          </a:p>
          <a:p>
            <a:pPr marL="0" indent="0">
              <a:buNone/>
            </a:pPr>
            <a:endParaRPr lang="fr-FR" sz="2000" dirty="0">
              <a:latin typeface="Gill Sans Ultra Bold" panose="020B0A02020104020203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Quel sujet est au singulier? </a:t>
            </a:r>
            <a:r>
              <a:rPr lang="fr-FR" sz="20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THE ATHLETE</a:t>
            </a:r>
          </a:p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Lequel est au pluriel? </a:t>
            </a:r>
            <a:r>
              <a:rPr lang="fr-FR" sz="20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THE COMPETITORS</a:t>
            </a:r>
          </a:p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Est-ce que l’auxiliaire MUST change en fonction du sujet? </a:t>
            </a:r>
            <a:r>
              <a:rPr lang="fr-FR" sz="20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NON</a:t>
            </a:r>
          </a:p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Que permet d’exprimer l’auxiliaire MUST ? </a:t>
            </a:r>
            <a:r>
              <a:rPr lang="fr-FR" sz="20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L’OBLIGATION</a:t>
            </a:r>
          </a:p>
          <a:p>
            <a:pPr marL="0" indent="0">
              <a:buNone/>
            </a:pPr>
            <a:endParaRPr lang="fr-FR" sz="2400" dirty="0">
              <a:latin typeface="Gill Sans Ultra Bold" panose="020B0A02020104020203" pitchFamily="34" charset="0"/>
            </a:endParaRPr>
          </a:p>
          <a:p>
            <a:pPr marL="0" indent="0">
              <a:buNone/>
            </a:pPr>
            <a:endParaRPr lang="fr-FR" sz="2400" dirty="0">
              <a:latin typeface="Gill Sans Ultra Bold" panose="020B0A020201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3B8F51-59A4-43AC-AFED-4EA607320040}"/>
              </a:ext>
            </a:extLst>
          </p:cNvPr>
          <p:cNvSpPr/>
          <p:nvPr/>
        </p:nvSpPr>
        <p:spPr>
          <a:xfrm>
            <a:off x="4953965" y="4363656"/>
            <a:ext cx="2210764" cy="324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D1A4E-D35A-467E-9FD0-C3ACDBABDBD4}"/>
              </a:ext>
            </a:extLst>
          </p:cNvPr>
          <p:cNvSpPr/>
          <p:nvPr/>
        </p:nvSpPr>
        <p:spPr>
          <a:xfrm>
            <a:off x="4099368" y="4710897"/>
            <a:ext cx="2938040" cy="324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439B5D-5FDA-48DF-8BF2-8EEBB14CFEA9}"/>
              </a:ext>
            </a:extLst>
          </p:cNvPr>
          <p:cNvSpPr/>
          <p:nvPr/>
        </p:nvSpPr>
        <p:spPr>
          <a:xfrm>
            <a:off x="9711159" y="5167312"/>
            <a:ext cx="1064871" cy="324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029A8B-9383-4C6F-B567-0A65B25960ED}"/>
              </a:ext>
            </a:extLst>
          </p:cNvPr>
          <p:cNvSpPr/>
          <p:nvPr/>
        </p:nvSpPr>
        <p:spPr>
          <a:xfrm>
            <a:off x="7469529" y="5596360"/>
            <a:ext cx="2299504" cy="324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42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20" y="944120"/>
            <a:ext cx="10857053" cy="1202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Observe les phrases suivantes:</a:t>
            </a:r>
          </a:p>
          <a:p>
            <a:r>
              <a:rPr lang="fr-FR" sz="2000" dirty="0">
                <a:latin typeface="Gill Sans Ultra Bold" panose="020B0A02020104020203" pitchFamily="34" charset="0"/>
              </a:rPr>
              <a:t>The </a:t>
            </a:r>
            <a:r>
              <a:rPr lang="fr-FR" sz="2000" dirty="0" err="1">
                <a:latin typeface="Gill Sans Ultra Bold" panose="020B0A02020104020203" pitchFamily="34" charset="0"/>
              </a:rPr>
              <a:t>competitors</a:t>
            </a:r>
            <a:r>
              <a:rPr lang="fr-FR" sz="2000" dirty="0">
                <a:latin typeface="Gill Sans Ultra Bold" panose="020B0A02020104020203" pitchFamily="34" charset="0"/>
              </a:rPr>
              <a:t> </a:t>
            </a:r>
            <a:r>
              <a:rPr lang="fr-FR" sz="2000" dirty="0" err="1">
                <a:latin typeface="Gill Sans Ultra Bold" panose="020B0A02020104020203" pitchFamily="34" charset="0"/>
              </a:rPr>
              <a:t>mustn’t</a:t>
            </a:r>
            <a:r>
              <a:rPr lang="fr-FR" sz="2000" dirty="0">
                <a:latin typeface="Gill Sans Ultra Bold" panose="020B0A02020104020203" pitchFamily="34" charset="0"/>
              </a:rPr>
              <a:t> </a:t>
            </a:r>
            <a:r>
              <a:rPr lang="fr-FR" sz="2000" dirty="0" err="1">
                <a:latin typeface="Gill Sans Ultra Bold" panose="020B0A02020104020203" pitchFamily="34" charset="0"/>
              </a:rPr>
              <a:t>fall</a:t>
            </a:r>
            <a:r>
              <a:rPr lang="fr-FR" sz="2000" dirty="0">
                <a:latin typeface="Gill Sans Ultra Bold" panose="020B0A02020104020203" pitchFamily="34" charset="0"/>
              </a:rPr>
              <a:t>. </a:t>
            </a:r>
          </a:p>
          <a:p>
            <a:r>
              <a:rPr lang="fr-FR" sz="2000" dirty="0">
                <a:latin typeface="Gill Sans Ultra Bold" panose="020B0A02020104020203" pitchFamily="34" charset="0"/>
              </a:rPr>
              <a:t>The </a:t>
            </a:r>
            <a:r>
              <a:rPr lang="fr-FR" sz="2000" dirty="0" err="1">
                <a:latin typeface="Gill Sans Ultra Bold" panose="020B0A02020104020203" pitchFamily="34" charset="0"/>
              </a:rPr>
              <a:t>caber</a:t>
            </a:r>
            <a:r>
              <a:rPr lang="fr-FR" sz="2000" dirty="0">
                <a:latin typeface="Gill Sans Ultra Bold" panose="020B0A02020104020203" pitchFamily="34" charset="0"/>
              </a:rPr>
              <a:t> </a:t>
            </a:r>
            <a:r>
              <a:rPr lang="fr-FR" sz="2000" dirty="0" err="1">
                <a:latin typeface="Gill Sans Ultra Bold" panose="020B0A02020104020203" pitchFamily="34" charset="0"/>
              </a:rPr>
              <a:t>mustn’t</a:t>
            </a:r>
            <a:r>
              <a:rPr lang="fr-FR" sz="2000" dirty="0">
                <a:latin typeface="Gill Sans Ultra Bold" panose="020B0A02020104020203" pitchFamily="34" charset="0"/>
              </a:rPr>
              <a:t> </a:t>
            </a:r>
            <a:r>
              <a:rPr lang="fr-FR" sz="2000" dirty="0" err="1">
                <a:latin typeface="Gill Sans Ultra Bold" panose="020B0A02020104020203" pitchFamily="34" charset="0"/>
              </a:rPr>
              <a:t>be</a:t>
            </a:r>
            <a:r>
              <a:rPr lang="fr-FR" sz="2000" dirty="0">
                <a:latin typeface="Gill Sans Ultra Bold" panose="020B0A02020104020203" pitchFamily="34" charset="0"/>
              </a:rPr>
              <a:t> 200 pounds . </a:t>
            </a:r>
          </a:p>
          <a:p>
            <a:endParaRPr lang="fr-FR" sz="2000" dirty="0">
              <a:latin typeface="Gill Sans Ultra Bold" panose="020B0A02020104020203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Dans chaque phrase, souligne le sujet en vert, entoure le verbe en rouge et encadre l’auxiliaire en bleu. </a:t>
            </a:r>
          </a:p>
          <a:p>
            <a:pPr marL="0" indent="0">
              <a:buNone/>
            </a:pPr>
            <a:endParaRPr lang="fr-FR" sz="2000" dirty="0">
              <a:latin typeface="Gill Sans Ultra Bold" panose="020B0A02020104020203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Que remarques-tu dans ces deux exemples. 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LES PHRASES SONT A LA FORME NEGATIVE</a:t>
            </a:r>
          </a:p>
          <a:p>
            <a:pPr marL="0" indent="0">
              <a:buNone/>
            </a:pPr>
            <a:r>
              <a:rPr lang="fr-FR" sz="2000" dirty="0">
                <a:latin typeface="Gill Sans Ultra Bold" panose="020B0A02020104020203" pitchFamily="34" charset="0"/>
              </a:rPr>
              <a:t>Dans ce cas là, que permet d’exprimer l’auxiliaire selon toi?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L’INTERDICTION.</a:t>
            </a:r>
            <a:endParaRPr lang="fr-FR" sz="2400" dirty="0">
              <a:solidFill>
                <a:srgbClr val="FF0000"/>
              </a:solidFill>
              <a:latin typeface="Gill Sans Ultra Bold" panose="020B0A02020104020203" pitchFamily="34" charset="0"/>
            </a:endParaRPr>
          </a:p>
          <a:p>
            <a:pPr marL="0" indent="0">
              <a:buNone/>
            </a:pPr>
            <a:endParaRPr lang="fr-FR" sz="2400" dirty="0"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3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9" y="2008991"/>
            <a:ext cx="10857053" cy="12029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Pour exprimer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L’OBLIGATION</a:t>
            </a:r>
            <a:r>
              <a:rPr lang="fr-FR" sz="3200" dirty="0">
                <a:latin typeface="Gill Sans Ultra Bold" panose="020B0A02020104020203" pitchFamily="34" charset="0"/>
              </a:rPr>
              <a:t>, j’utilise le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SUJET</a:t>
            </a:r>
            <a:r>
              <a:rPr lang="fr-FR" sz="3200" dirty="0">
                <a:latin typeface="Gill Sans Ultra Bold" panose="020B0A02020104020203" pitchFamily="34" charset="0"/>
              </a:rPr>
              <a:t> + l’auxiliaire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</a:t>
            </a:r>
            <a:r>
              <a:rPr lang="fr-FR" sz="3200" dirty="0">
                <a:latin typeface="Gill Sans Ultra Bold" panose="020B0A02020104020203" pitchFamily="34" charset="0"/>
              </a:rPr>
              <a:t> + une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BASE VERBALE</a:t>
            </a:r>
            <a:r>
              <a:rPr lang="fr-FR" sz="3200" dirty="0">
                <a:latin typeface="Gill Sans Ultra Bold" panose="020B0A02020104020203" pitchFamily="34" charset="0"/>
              </a:rPr>
              <a:t> et le reste de la phrase. </a:t>
            </a:r>
          </a:p>
          <a:p>
            <a:pPr marL="0" indent="0" algn="just">
              <a:buNone/>
            </a:pPr>
            <a:endParaRPr lang="fr-FR" sz="3200" dirty="0">
              <a:latin typeface="Gill Sans Ultra Bold" panose="020B0A02020104020203" pitchFamily="34" charset="0"/>
            </a:endParaRPr>
          </a:p>
          <a:p>
            <a:pPr marL="0" indent="0" algn="just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Pour exprimer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L’INTERDICTION</a:t>
            </a:r>
            <a:r>
              <a:rPr lang="fr-FR" sz="3200" dirty="0">
                <a:latin typeface="Gill Sans Ultra Bold" panose="020B0A02020104020203" pitchFamily="34" charset="0"/>
              </a:rPr>
              <a:t>, j’utilise le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SUJET</a:t>
            </a:r>
            <a:r>
              <a:rPr lang="fr-FR" sz="3200" dirty="0">
                <a:latin typeface="Gill Sans Ultra Bold" panose="020B0A02020104020203" pitchFamily="34" charset="0"/>
              </a:rPr>
              <a:t> +  l’auxiliaire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</a:t>
            </a:r>
            <a:r>
              <a:rPr lang="fr-FR" sz="3200" dirty="0">
                <a:latin typeface="Gill Sans Ultra Bold" panose="020B0A02020104020203" pitchFamily="34" charset="0"/>
              </a:rPr>
              <a:t> +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NOT</a:t>
            </a:r>
            <a:r>
              <a:rPr lang="fr-FR" sz="3200" dirty="0">
                <a:latin typeface="Gill Sans Ultra Bold" panose="020B0A02020104020203" pitchFamily="34" charset="0"/>
              </a:rPr>
              <a:t> + une </a:t>
            </a:r>
            <a:r>
              <a:rPr lang="fr-FR" sz="32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BASE VERBALE </a:t>
            </a:r>
            <a:r>
              <a:rPr lang="fr-FR" sz="3200" dirty="0">
                <a:latin typeface="Gill Sans Ultra Bold" panose="020B0A02020104020203" pitchFamily="34" charset="0"/>
              </a:rPr>
              <a:t>et le reste de la phrase. </a:t>
            </a:r>
          </a:p>
          <a:p>
            <a:pPr marL="0" indent="0">
              <a:buNone/>
            </a:pPr>
            <a:endParaRPr lang="fr-FR" sz="2400" dirty="0">
              <a:latin typeface="Gill Sans Ultra Bold" panose="020B0A02020104020203" pitchFamily="34" charset="0"/>
            </a:endParaRPr>
          </a:p>
          <a:p>
            <a:pPr marL="0" indent="0">
              <a:buNone/>
            </a:pPr>
            <a:endParaRPr lang="fr-FR" sz="2400" dirty="0">
              <a:latin typeface="Gill Sans Ultra Bold" panose="020B0A0202010402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87AB6E-4FCF-4069-9461-8CB7E51088FC}"/>
              </a:ext>
            </a:extLst>
          </p:cNvPr>
          <p:cNvSpPr txBox="1"/>
          <p:nvPr/>
        </p:nvSpPr>
        <p:spPr>
          <a:xfrm>
            <a:off x="3048965" y="793395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u="sng" dirty="0">
                <a:latin typeface="Gill Sans Ultra Bold" panose="020B0A02020104020203" pitchFamily="34" charset="0"/>
              </a:rPr>
              <a:t>RECAP:</a:t>
            </a:r>
            <a:endParaRPr lang="fr-FR" sz="5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3076C0-0C98-4EEE-894F-B2457585B9AF}"/>
              </a:ext>
            </a:extLst>
          </p:cNvPr>
          <p:cNvSpPr/>
          <p:nvPr/>
        </p:nvSpPr>
        <p:spPr>
          <a:xfrm>
            <a:off x="5023413" y="2008991"/>
            <a:ext cx="3553428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B1FCF-F361-40A8-8BA5-8C5B6389CA93}"/>
              </a:ext>
            </a:extLst>
          </p:cNvPr>
          <p:cNvSpPr/>
          <p:nvPr/>
        </p:nvSpPr>
        <p:spPr>
          <a:xfrm>
            <a:off x="850739" y="2453833"/>
            <a:ext cx="1869312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62D722-F0F3-4044-B66E-4939005F5650}"/>
              </a:ext>
            </a:extLst>
          </p:cNvPr>
          <p:cNvSpPr/>
          <p:nvPr/>
        </p:nvSpPr>
        <p:spPr>
          <a:xfrm>
            <a:off x="6425879" y="2453833"/>
            <a:ext cx="1745848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6E47B-E0CC-4EF2-B0A7-4D8D47DCA8C7}"/>
              </a:ext>
            </a:extLst>
          </p:cNvPr>
          <p:cNvSpPr/>
          <p:nvPr/>
        </p:nvSpPr>
        <p:spPr>
          <a:xfrm>
            <a:off x="10035251" y="2453833"/>
            <a:ext cx="2083444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EACA6-F1A1-4A73-BF17-0B523E028D41}"/>
              </a:ext>
            </a:extLst>
          </p:cNvPr>
          <p:cNvSpPr/>
          <p:nvPr/>
        </p:nvSpPr>
        <p:spPr>
          <a:xfrm>
            <a:off x="850739" y="2898675"/>
            <a:ext cx="2517494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302708-DD3E-47CD-8062-8C18BADA80BB}"/>
              </a:ext>
            </a:extLst>
          </p:cNvPr>
          <p:cNvSpPr/>
          <p:nvPr/>
        </p:nvSpPr>
        <p:spPr>
          <a:xfrm>
            <a:off x="5164237" y="4024915"/>
            <a:ext cx="4072359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A3F6D-08EF-472F-9739-7FD5D53BA660}"/>
              </a:ext>
            </a:extLst>
          </p:cNvPr>
          <p:cNvSpPr/>
          <p:nvPr/>
        </p:nvSpPr>
        <p:spPr>
          <a:xfrm>
            <a:off x="1481559" y="4516056"/>
            <a:ext cx="1724628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E93133-8860-44E8-897D-D45ABB49CF1C}"/>
              </a:ext>
            </a:extLst>
          </p:cNvPr>
          <p:cNvSpPr/>
          <p:nvPr/>
        </p:nvSpPr>
        <p:spPr>
          <a:xfrm>
            <a:off x="6888866" y="4516056"/>
            <a:ext cx="1537504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A5A33A-CCBC-46E7-8CD7-85ED8639C00F}"/>
              </a:ext>
            </a:extLst>
          </p:cNvPr>
          <p:cNvSpPr/>
          <p:nvPr/>
        </p:nvSpPr>
        <p:spPr>
          <a:xfrm>
            <a:off x="8798688" y="4516056"/>
            <a:ext cx="1398608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158CEC-5EA5-47BF-AD99-068738875E13}"/>
              </a:ext>
            </a:extLst>
          </p:cNvPr>
          <p:cNvSpPr/>
          <p:nvPr/>
        </p:nvSpPr>
        <p:spPr>
          <a:xfrm>
            <a:off x="943336" y="4926174"/>
            <a:ext cx="3825433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7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Written</a:t>
            </a:r>
            <a:r>
              <a:rPr lang="fr-FR" u="sng" dirty="0">
                <a:latin typeface="Gill Sans Ultra Bold" panose="020B0A02020104020203" pitchFamily="34" charset="0"/>
              </a:rPr>
              <a:t> expression </a:t>
            </a:r>
            <a:r>
              <a:rPr lang="fr-FR" u="sng" dirty="0" err="1">
                <a:latin typeface="Gill Sans Ultra Bold" panose="020B0A02020104020203" pitchFamily="34" charset="0"/>
              </a:rPr>
              <a:t>activity</a:t>
            </a:r>
            <a:r>
              <a:rPr lang="fr-FR" u="sng" dirty="0">
                <a:latin typeface="Gill Sans Ultra Bold" panose="020B0A02020104020203" pitchFamily="34" charset="0"/>
              </a:rPr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400" dirty="0">
                <a:latin typeface="Gill Sans Ultra Bold" panose="020B0A02020104020203" pitchFamily="34" charset="0"/>
              </a:rPr>
              <a:t>You are a jury </a:t>
            </a:r>
            <a:r>
              <a:rPr lang="fr-FR" sz="2400" dirty="0" err="1">
                <a:latin typeface="Gill Sans Ultra Bold" panose="020B0A02020104020203" pitchFamily="34" charset="0"/>
              </a:rPr>
              <a:t>member</a:t>
            </a:r>
            <a:r>
              <a:rPr lang="fr-FR" sz="2400" dirty="0">
                <a:latin typeface="Gill Sans Ultra Bold" panose="020B0A02020104020203" pitchFamily="34" charset="0"/>
              </a:rPr>
              <a:t> for the Highland Games </a:t>
            </a:r>
            <a:r>
              <a:rPr lang="fr-FR" sz="2400" dirty="0" err="1">
                <a:latin typeface="Gill Sans Ultra Bold" panose="020B0A02020104020203" pitchFamily="34" charset="0"/>
              </a:rPr>
              <a:t>this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year</a:t>
            </a:r>
            <a:r>
              <a:rPr lang="fr-FR" sz="2400" dirty="0">
                <a:latin typeface="Gill Sans Ultra Bold" panose="020B0A02020104020203" pitchFamily="34" charset="0"/>
              </a:rPr>
              <a:t> and </a:t>
            </a:r>
            <a:r>
              <a:rPr lang="fr-FR" sz="2400" dirty="0" err="1">
                <a:latin typeface="Gill Sans Ultra Bold" panose="020B0A02020104020203" pitchFamily="34" charset="0"/>
              </a:rPr>
              <a:t>you</a:t>
            </a:r>
            <a:r>
              <a:rPr lang="fr-FR" sz="2400" dirty="0">
                <a:latin typeface="Gill Sans Ultra Bold" panose="020B0A02020104020203" pitchFamily="34" charset="0"/>
              </a:rPr>
              <a:t> must talk about the </a:t>
            </a:r>
            <a:r>
              <a:rPr lang="fr-FR" sz="2400" dirty="0" err="1">
                <a:latin typeface="Gill Sans Ultra Bold" panose="020B0A02020104020203" pitchFamily="34" charset="0"/>
              </a:rPr>
              <a:t>rules</a:t>
            </a:r>
            <a:r>
              <a:rPr lang="fr-FR" sz="2400" dirty="0">
                <a:latin typeface="Gill Sans Ultra Bold" panose="020B0A02020104020203" pitchFamily="34" charset="0"/>
              </a:rPr>
              <a:t> to the </a:t>
            </a:r>
            <a:r>
              <a:rPr lang="fr-FR" sz="2400" dirty="0" err="1">
                <a:latin typeface="Gill Sans Ultra Bold" panose="020B0A02020104020203" pitchFamily="34" charset="0"/>
              </a:rPr>
              <a:t>competitors</a:t>
            </a:r>
            <a:r>
              <a:rPr lang="fr-FR" sz="2400" dirty="0">
                <a:latin typeface="Gill Sans Ultra Bold" panose="020B0A02020104020203" pitchFamily="34" charset="0"/>
              </a:rPr>
              <a:t>. Complete the sentences by </a:t>
            </a:r>
            <a:r>
              <a:rPr lang="fr-FR" sz="2400" dirty="0" err="1">
                <a:latin typeface="Gill Sans Ultra Bold" panose="020B0A02020104020203" pitchFamily="34" charset="0"/>
              </a:rPr>
              <a:t>using</a:t>
            </a:r>
            <a:r>
              <a:rPr lang="fr-FR" sz="2400" dirty="0">
                <a:latin typeface="Gill Sans Ultra Bold" panose="020B0A02020104020203" pitchFamily="34" charset="0"/>
              </a:rPr>
              <a:t> MUST or MUSTN’T</a:t>
            </a:r>
          </a:p>
          <a:p>
            <a:pPr marL="0" indent="0" algn="ctr">
              <a:buNone/>
            </a:pPr>
            <a:endParaRPr lang="fr-FR" sz="2400" dirty="0">
              <a:latin typeface="Gill Sans Ultra Bold" panose="020B0A02020104020203" pitchFamily="34" charset="0"/>
            </a:endParaRPr>
          </a:p>
          <a:p>
            <a:pPr marL="457200" indent="-457200" algn="ctr">
              <a:buAutoNum type="alphaLcPeriod"/>
            </a:pPr>
            <a:r>
              <a:rPr lang="fr-FR" sz="2400" dirty="0">
                <a:latin typeface="Gill Sans Ultra Bold" panose="020B0A02020104020203" pitchFamily="34" charset="0"/>
              </a:rPr>
              <a:t>You </a:t>
            </a:r>
            <a:r>
              <a:rPr lang="fr-FR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throw</a:t>
            </a:r>
            <a:r>
              <a:rPr lang="fr-FR" sz="2400" dirty="0">
                <a:latin typeface="Gill Sans Ultra Bold" panose="020B0A02020104020203" pitchFamily="34" charset="0"/>
              </a:rPr>
              <a:t> the </a:t>
            </a:r>
            <a:r>
              <a:rPr lang="fr-FR" sz="2400" dirty="0" err="1">
                <a:latin typeface="Gill Sans Ultra Bold" panose="020B0A02020104020203" pitchFamily="34" charset="0"/>
              </a:rPr>
              <a:t>hammer</a:t>
            </a:r>
            <a:r>
              <a:rPr lang="fr-FR" sz="2400" dirty="0">
                <a:latin typeface="Gill Sans Ultra Bold" panose="020B0A02020104020203" pitchFamily="34" charset="0"/>
              </a:rPr>
              <a:t> as far as possible. </a:t>
            </a:r>
          </a:p>
          <a:p>
            <a:pPr marL="457200" indent="-457200" algn="ctr">
              <a:buAutoNum type="alphaLcPeriod"/>
            </a:pPr>
            <a:r>
              <a:rPr lang="fr-FR" sz="2400" dirty="0">
                <a:latin typeface="Gill Sans Ultra Bold" panose="020B0A02020104020203" pitchFamily="34" charset="0"/>
              </a:rPr>
              <a:t>You </a:t>
            </a:r>
            <a:r>
              <a:rPr lang="fr-FR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MUSTN’T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throw</a:t>
            </a:r>
            <a:r>
              <a:rPr lang="fr-FR" sz="2400" dirty="0">
                <a:latin typeface="Gill Sans Ultra Bold" panose="020B0A02020104020203" pitchFamily="34" charset="0"/>
              </a:rPr>
              <a:t> the </a:t>
            </a:r>
            <a:r>
              <a:rPr lang="fr-FR" sz="2400" dirty="0" err="1">
                <a:latin typeface="Gill Sans Ultra Bold" panose="020B0A02020104020203" pitchFamily="34" charset="0"/>
              </a:rPr>
              <a:t>weight</a:t>
            </a:r>
            <a:r>
              <a:rPr lang="fr-FR" sz="2400" dirty="0">
                <a:latin typeface="Gill Sans Ultra Bold" panose="020B0A02020104020203" pitchFamily="34" charset="0"/>
              </a:rPr>
              <a:t> at </a:t>
            </a:r>
            <a:r>
              <a:rPr lang="fr-FR" sz="2400" dirty="0" err="1">
                <a:latin typeface="Gill Sans Ultra Bold" panose="020B0A02020104020203" pitchFamily="34" charset="0"/>
              </a:rPr>
              <a:t>somebody</a:t>
            </a:r>
            <a:r>
              <a:rPr lang="fr-FR" sz="2400" dirty="0">
                <a:latin typeface="Gill Sans Ultra Bold" panose="020B0A02020104020203" pitchFamily="34" charset="0"/>
              </a:rPr>
              <a:t>. </a:t>
            </a:r>
          </a:p>
          <a:p>
            <a:pPr marL="457200" indent="-457200" algn="ctr">
              <a:buAutoNum type="alphaLcPeriod"/>
            </a:pPr>
            <a:r>
              <a:rPr lang="fr-FR" sz="2400" dirty="0">
                <a:latin typeface="Gill Sans Ultra Bold" panose="020B0A02020104020203" pitchFamily="34" charset="0"/>
              </a:rPr>
              <a:t>You </a:t>
            </a:r>
            <a:r>
              <a:rPr lang="fr-FR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MUSTN’T </a:t>
            </a:r>
            <a:r>
              <a:rPr lang="fr-FR" sz="2400" dirty="0">
                <a:latin typeface="Gill Sans Ultra Bold" panose="020B0A02020104020203" pitchFamily="34" charset="0"/>
              </a:rPr>
              <a:t>drop the </a:t>
            </a:r>
            <a:r>
              <a:rPr lang="fr-FR" sz="2400" dirty="0" err="1">
                <a:latin typeface="Gill Sans Ultra Bold" panose="020B0A02020104020203" pitchFamily="34" charset="0"/>
              </a:rPr>
              <a:t>caber</a:t>
            </a:r>
            <a:r>
              <a:rPr lang="fr-FR" sz="2400" dirty="0">
                <a:latin typeface="Gill Sans Ultra Bold" panose="020B0A02020104020203" pitchFamily="34" charset="0"/>
              </a:rPr>
              <a:t>. </a:t>
            </a:r>
          </a:p>
          <a:p>
            <a:pPr marL="457200" indent="-457200" algn="ctr">
              <a:buAutoNum type="alphaLcPeriod"/>
            </a:pPr>
            <a:r>
              <a:rPr lang="fr-FR" sz="2400" dirty="0">
                <a:latin typeface="Gill Sans Ultra Bold" panose="020B0A02020104020203" pitchFamily="34" charset="0"/>
              </a:rPr>
              <a:t>The </a:t>
            </a:r>
            <a:r>
              <a:rPr lang="fr-FR" sz="2400" dirty="0" err="1">
                <a:latin typeface="Gill Sans Ultra Bold" panose="020B0A02020104020203" pitchFamily="34" charset="0"/>
              </a:rPr>
              <a:t>caber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MUSTN’T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be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less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than</a:t>
            </a:r>
            <a:r>
              <a:rPr lang="fr-FR" sz="2400" dirty="0">
                <a:latin typeface="Gill Sans Ultra Bold" panose="020B0A02020104020203" pitchFamily="34" charset="0"/>
              </a:rPr>
              <a:t> 19 </a:t>
            </a:r>
            <a:r>
              <a:rPr lang="fr-FR" sz="2400" dirty="0" err="1">
                <a:latin typeface="Gill Sans Ultra Bold" panose="020B0A02020104020203" pitchFamily="34" charset="0"/>
              </a:rPr>
              <a:t>feet</a:t>
            </a:r>
            <a:r>
              <a:rPr lang="fr-FR" sz="2400" dirty="0">
                <a:latin typeface="Gill Sans Ultra Bold" panose="020B0A02020104020203" pitchFamily="34" charset="0"/>
              </a:rPr>
              <a:t> long. </a:t>
            </a:r>
          </a:p>
          <a:p>
            <a:pPr marL="457200" indent="-457200" algn="ctr">
              <a:buAutoNum type="alphaLcPeriod"/>
            </a:pPr>
            <a:r>
              <a:rPr lang="fr-FR" sz="2400" dirty="0">
                <a:latin typeface="Gill Sans Ultra Bold" panose="020B0A02020104020203" pitchFamily="34" charset="0"/>
              </a:rPr>
              <a:t>The </a:t>
            </a:r>
            <a:r>
              <a:rPr lang="fr-FR" sz="2400" dirty="0" err="1">
                <a:latin typeface="Gill Sans Ultra Bold" panose="020B0A02020104020203" pitchFamily="34" charset="0"/>
              </a:rPr>
              <a:t>weight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MUST</a:t>
            </a:r>
            <a:r>
              <a:rPr lang="fr-FR" sz="2400" dirty="0">
                <a:latin typeface="Gill Sans Ultra Bold" panose="020B0A02020104020203" pitchFamily="34" charset="0"/>
              </a:rPr>
              <a:t> </a:t>
            </a:r>
            <a:r>
              <a:rPr lang="fr-FR" sz="2400" dirty="0" err="1">
                <a:latin typeface="Gill Sans Ultra Bold" panose="020B0A02020104020203" pitchFamily="34" charset="0"/>
              </a:rPr>
              <a:t>weigh</a:t>
            </a:r>
            <a:r>
              <a:rPr lang="fr-FR" sz="2400" dirty="0">
                <a:latin typeface="Gill Sans Ultra Bold" panose="020B0A02020104020203" pitchFamily="34" charset="0"/>
              </a:rPr>
              <a:t> 56 pounds.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4F69C6-1DAC-4EE3-9F54-83115A168F8D}"/>
              </a:ext>
            </a:extLst>
          </p:cNvPr>
          <p:cNvSpPr/>
          <p:nvPr/>
        </p:nvSpPr>
        <p:spPr>
          <a:xfrm>
            <a:off x="2455761" y="3554212"/>
            <a:ext cx="1178690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23718-1EF2-401C-A8B6-9973B886BCC7}"/>
              </a:ext>
            </a:extLst>
          </p:cNvPr>
          <p:cNvSpPr/>
          <p:nvPr/>
        </p:nvSpPr>
        <p:spPr>
          <a:xfrm>
            <a:off x="2804931" y="4014175"/>
            <a:ext cx="1720770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B6C17-DD10-460B-B34A-E816CBDE0CDB}"/>
              </a:ext>
            </a:extLst>
          </p:cNvPr>
          <p:cNvSpPr/>
          <p:nvPr/>
        </p:nvSpPr>
        <p:spPr>
          <a:xfrm>
            <a:off x="4309639" y="4474138"/>
            <a:ext cx="1720769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C6EDA-D218-4A7B-8DD3-B058A5A8D4EE}"/>
              </a:ext>
            </a:extLst>
          </p:cNvPr>
          <p:cNvSpPr/>
          <p:nvPr/>
        </p:nvSpPr>
        <p:spPr>
          <a:xfrm>
            <a:off x="3936356" y="4934101"/>
            <a:ext cx="1720768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1C3D5-5C9C-4D69-BE17-FFB158FBACCC}"/>
              </a:ext>
            </a:extLst>
          </p:cNvPr>
          <p:cNvSpPr/>
          <p:nvPr/>
        </p:nvSpPr>
        <p:spPr>
          <a:xfrm>
            <a:off x="5067779" y="5394064"/>
            <a:ext cx="1113102" cy="4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0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Homework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738312"/>
          </a:xfrm>
        </p:spPr>
        <p:txBody>
          <a:bodyPr>
            <a:noAutofit/>
          </a:bodyPr>
          <a:lstStyle/>
          <a:p>
            <a:pPr algn="just"/>
            <a:r>
              <a:rPr lang="fr-FR" sz="3200" dirty="0">
                <a:latin typeface="Gill Sans Ultra Bold" panose="020B0A02020104020203" pitchFamily="34" charset="0"/>
              </a:rPr>
              <a:t>Être capable de parler des Highland Games et des différentes épreuves. </a:t>
            </a:r>
          </a:p>
          <a:p>
            <a:pPr algn="just"/>
            <a:r>
              <a:rPr lang="fr-FR" sz="3200" dirty="0">
                <a:latin typeface="Gill Sans Ultra Bold" panose="020B0A02020104020203" pitchFamily="34" charset="0"/>
              </a:rPr>
              <a:t>Savoir utiliser l’auxiliaire MUST.</a:t>
            </a:r>
          </a:p>
          <a:p>
            <a:pPr algn="just"/>
            <a:r>
              <a:rPr lang="fr-FR" sz="3200" dirty="0">
                <a:latin typeface="Gill Sans Ultra Bold" panose="020B0A02020104020203" pitchFamily="34" charset="0"/>
              </a:rPr>
              <a:t>Faire les exercices 4 et 5 page 103 du manuel.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8EE02E-028C-49AA-ABBF-AB75042EE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42648" y="4083426"/>
            <a:ext cx="4093951" cy="24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97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2" y="365125"/>
            <a:ext cx="10682468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RECAP: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52E57A6A-E3A6-412F-A8E6-2D40698C4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0" y="1553519"/>
            <a:ext cx="2351710" cy="235171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35902C-E4D2-4DF9-A33D-6CE29AC25659}"/>
              </a:ext>
            </a:extLst>
          </p:cNvPr>
          <p:cNvSpPr txBox="1"/>
          <p:nvPr/>
        </p:nvSpPr>
        <p:spPr>
          <a:xfrm>
            <a:off x="7697164" y="2556680"/>
            <a:ext cx="412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4CB8A2-2423-405B-A12A-90D4D1149531}"/>
              </a:ext>
            </a:extLst>
          </p:cNvPr>
          <p:cNvSpPr txBox="1"/>
          <p:nvPr/>
        </p:nvSpPr>
        <p:spPr>
          <a:xfrm>
            <a:off x="3264060" y="2598003"/>
            <a:ext cx="6238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Gill Sans Ultra Bold Condensed" panose="020B0A06020104020203" pitchFamily="34" charset="0"/>
              </a:rPr>
              <a:t>What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is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that</a:t>
            </a:r>
            <a:r>
              <a:rPr lang="fr-FR" sz="2400" dirty="0">
                <a:latin typeface="Gill Sans Ultra Bold Condensed" panose="020B0A06020104020203" pitchFamily="34" charset="0"/>
              </a:rPr>
              <a:t>?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A58DB85-1759-44A3-916E-28D77F67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21278" y="1529847"/>
            <a:ext cx="3563073" cy="475076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C79B27A-6072-4150-A8D4-2E6C65195D2C}"/>
              </a:ext>
            </a:extLst>
          </p:cNvPr>
          <p:cNvSpPr txBox="1"/>
          <p:nvPr/>
        </p:nvSpPr>
        <p:spPr>
          <a:xfrm>
            <a:off x="2014055" y="5183480"/>
            <a:ext cx="6238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Gill Sans Ultra Bold Condensed" panose="020B0A06020104020203" pitchFamily="34" charset="0"/>
              </a:rPr>
              <a:t>What</a:t>
            </a:r>
            <a:r>
              <a:rPr lang="fr-FR" sz="2400" dirty="0">
                <a:latin typeface="Gill Sans Ultra Bold Condensed" panose="020B0A06020104020203" pitchFamily="34" charset="0"/>
              </a:rPr>
              <a:t> can </a:t>
            </a:r>
            <a:r>
              <a:rPr lang="fr-FR" sz="2400" dirty="0" err="1">
                <a:latin typeface="Gill Sans Ultra Bold Condensed" panose="020B0A06020104020203" pitchFamily="34" charset="0"/>
              </a:rPr>
              <a:t>you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say</a:t>
            </a:r>
            <a:r>
              <a:rPr lang="fr-FR" sz="2400" dirty="0">
                <a:latin typeface="Gill Sans Ultra Bold Condensed" panose="020B0A06020104020203" pitchFamily="34" charset="0"/>
              </a:rPr>
              <a:t> about </a:t>
            </a:r>
            <a:r>
              <a:rPr lang="fr-FR" sz="2400" dirty="0" err="1">
                <a:latin typeface="Gill Sans Ultra Bold Condensed" panose="020B0A06020104020203" pitchFamily="34" charset="0"/>
              </a:rPr>
              <a:t>that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picture</a:t>
            </a:r>
            <a:r>
              <a:rPr lang="fr-FR" sz="2400" dirty="0">
                <a:latin typeface="Gill Sans Ultra Bold Condensed" panose="020B0A06020104020203" pitchFamily="34" charset="0"/>
              </a:rPr>
              <a:t>?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83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962" y="201327"/>
            <a:ext cx="6366076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REACT: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74" y="1509006"/>
            <a:ext cx="10903452" cy="805931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Gill Sans Ultra Bold" panose="020B0A02020104020203" pitchFamily="34" charset="0"/>
              </a:rPr>
              <a:t>Watch the </a:t>
            </a:r>
            <a:r>
              <a:rPr lang="fr-FR" dirty="0" err="1">
                <a:latin typeface="Gill Sans Ultra Bold" panose="020B0A02020104020203" pitchFamily="34" charset="0"/>
              </a:rPr>
              <a:t>video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carefully</a:t>
            </a:r>
            <a:r>
              <a:rPr lang="fr-FR" dirty="0">
                <a:latin typeface="Gill Sans Ultra Bold" panose="020B0A02020104020203" pitchFamily="34" charset="0"/>
              </a:rPr>
              <a:t>: </a:t>
            </a:r>
          </a:p>
          <a:p>
            <a:pPr marL="0" indent="0" algn="ctr">
              <a:buNone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4" name="10_Things_about_The_Highland_Games_fun_facts_from_Hogie_the_Globehopper-W5GW6Ar71F0">
            <a:hlinkClick r:id="" action="ppaction://media"/>
            <a:extLst>
              <a:ext uri="{FF2B5EF4-FFF2-40B4-BE49-F238E27FC236}">
                <a16:creationId xmlns:a16="http://schemas.microsoft.com/office/drawing/2014/main" id="{5005ABAB-5325-4624-A17E-E67F04ADC1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413" y="2256540"/>
            <a:ext cx="7531262" cy="42363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002A073-7898-406A-B70C-424077D7872E}"/>
              </a:ext>
            </a:extLst>
          </p:cNvPr>
          <p:cNvSpPr txBox="1"/>
          <p:nvPr/>
        </p:nvSpPr>
        <p:spPr>
          <a:xfrm>
            <a:off x="7982675" y="2545106"/>
            <a:ext cx="41205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the  </a:t>
            </a:r>
            <a:r>
              <a:rPr lang="fr-FR" sz="2800" dirty="0" err="1">
                <a:latin typeface="Gill Sans Ultra Bold Condensed" panose="020B0A06020104020203" pitchFamily="34" charset="0"/>
              </a:rPr>
              <a:t>subject</a:t>
            </a:r>
            <a:r>
              <a:rPr lang="fr-FR" sz="2800" dirty="0">
                <a:latin typeface="Gill Sans Ultra Bold Condensed" panose="020B0A06020104020203" pitchFamily="34" charset="0"/>
              </a:rPr>
              <a:t> of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video</a:t>
            </a:r>
            <a:r>
              <a:rPr lang="fr-FR" sz="2800" dirty="0">
                <a:latin typeface="Gill Sans Ultra Bold Condensed" panose="020B0A06020104020203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Where</a:t>
            </a:r>
            <a:r>
              <a:rPr lang="fr-FR" sz="2800" dirty="0">
                <a:latin typeface="Gill Sans Ultra Bold Condensed" panose="020B0A06020104020203" pitchFamily="34" charset="0"/>
              </a:rPr>
              <a:t> 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When</a:t>
            </a:r>
            <a:r>
              <a:rPr lang="fr-FR" sz="2800" dirty="0">
                <a:latin typeface="Gill Sans Ultra Bold Condensed" panose="020B0A06020104020203" pitchFamily="34" charset="0"/>
              </a:rPr>
              <a:t>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What</a:t>
            </a:r>
            <a:r>
              <a:rPr lang="fr-FR" sz="2800" dirty="0">
                <a:latin typeface="Gill Sans Ultra Bold Condensed" panose="020B0A06020104020203" pitchFamily="34" charset="0"/>
              </a:rPr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Written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424471"/>
            <a:ext cx="10857053" cy="9911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Read the </a:t>
            </a:r>
            <a:r>
              <a:rPr lang="fr-FR" dirty="0" err="1">
                <a:latin typeface="Gill Sans Ultra Bold" panose="020B0A02020104020203" pitchFamily="34" charset="0"/>
              </a:rPr>
              <a:t>text</a:t>
            </a:r>
            <a:r>
              <a:rPr lang="fr-FR" dirty="0">
                <a:latin typeface="Gill Sans Ultra Bold" panose="020B0A02020104020203" pitchFamily="34" charset="0"/>
              </a:rPr>
              <a:t> and do the </a:t>
            </a:r>
            <a:r>
              <a:rPr lang="fr-FR" dirty="0" err="1">
                <a:latin typeface="Gill Sans Ultra Bold" panose="020B0A02020104020203" pitchFamily="34" charset="0"/>
              </a:rPr>
              <a:t>activities</a:t>
            </a:r>
            <a:r>
              <a:rPr lang="fr-FR" dirty="0">
                <a:latin typeface="Gill Sans Ultra Bold" panose="020B0A02020104020203" pitchFamily="34" charset="0"/>
              </a:rPr>
              <a:t> on </a:t>
            </a:r>
            <a:r>
              <a:rPr lang="fr-FR" dirty="0" err="1">
                <a:latin typeface="Gill Sans Ultra Bold" panose="020B0A02020104020203" pitchFamily="34" charset="0"/>
              </a:rPr>
              <a:t>your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worksheet</a:t>
            </a:r>
            <a:r>
              <a:rPr lang="fr-FR" dirty="0">
                <a:latin typeface="Gill Sans Ultra Bold" panose="020B0A02020104020203" pitchFamily="34" charset="0"/>
              </a:rPr>
              <a:t>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6782C8-139B-423F-B018-A81DCFBB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354" y="2415597"/>
            <a:ext cx="5551291" cy="42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5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Written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948340"/>
          </a:xfrm>
        </p:spPr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fr-FR" dirty="0">
                <a:latin typeface="Gill Sans Ultra Bold" panose="020B0A02020104020203" pitchFamily="34" charset="0"/>
              </a:rPr>
              <a:t>Read the introduction and match the </a:t>
            </a:r>
            <a:r>
              <a:rPr lang="fr-FR" dirty="0" err="1">
                <a:latin typeface="Gill Sans Ultra Bold" panose="020B0A02020104020203" pitchFamily="34" charset="0"/>
              </a:rPr>
              <a:t>words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with</a:t>
            </a:r>
            <a:r>
              <a:rPr lang="fr-FR" dirty="0">
                <a:latin typeface="Gill Sans Ultra Bold" panose="020B0A02020104020203" pitchFamily="34" charset="0"/>
              </a:rPr>
              <a:t> the </a:t>
            </a:r>
            <a:r>
              <a:rPr lang="fr-FR" dirty="0" err="1">
                <a:latin typeface="Gill Sans Ultra Bold" panose="020B0A02020104020203" pitchFamily="34" charset="0"/>
              </a:rPr>
              <a:t>corresponding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picture</a:t>
            </a:r>
            <a:r>
              <a:rPr lang="fr-FR" dirty="0">
                <a:latin typeface="Gill Sans Ultra Bold" panose="020B0A02020104020203" pitchFamily="34" charset="0"/>
              </a:rPr>
              <a:t>: </a:t>
            </a:r>
          </a:p>
          <a:p>
            <a:pPr marL="0" indent="0" algn="ctr">
              <a:buNone/>
            </a:pPr>
            <a:endParaRPr lang="fr-FR" dirty="0">
              <a:solidFill>
                <a:srgbClr val="FF0000"/>
              </a:solidFill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A31480-2067-4398-A728-D98C1A8BB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45647" y="2766348"/>
            <a:ext cx="1757212" cy="26621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9A423E-896C-4532-8D20-09197E5B8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633" y="2766350"/>
            <a:ext cx="2735484" cy="20516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848B8C-A214-4A7C-8C47-78864F0C5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66403" y="2650733"/>
            <a:ext cx="1746964" cy="28934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522C4A-7E72-4EA7-901B-E530673483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151941" y="2778707"/>
            <a:ext cx="1987364" cy="264981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58F097-82E4-48CE-874F-1F66B164ABDB}"/>
              </a:ext>
            </a:extLst>
          </p:cNvPr>
          <p:cNvSpPr txBox="1"/>
          <p:nvPr/>
        </p:nvSpPr>
        <p:spPr>
          <a:xfrm>
            <a:off x="578633" y="4982646"/>
            <a:ext cx="273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Gill Sans Ultra Bold Condensed" panose="020B0A06020104020203" pitchFamily="34" charset="0"/>
              </a:rPr>
              <a:t>A stone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4E0EA1-BE67-46CB-B4A9-7FB43422CBB8}"/>
              </a:ext>
            </a:extLst>
          </p:cNvPr>
          <p:cNvSpPr txBox="1"/>
          <p:nvPr/>
        </p:nvSpPr>
        <p:spPr>
          <a:xfrm>
            <a:off x="3956511" y="5527969"/>
            <a:ext cx="273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Gill Sans Ultra Bold Condensed" panose="020B0A06020104020203" pitchFamily="34" charset="0"/>
              </a:rPr>
              <a:t>A warrior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1B335A4-5B14-475A-BC35-AE641151E75B}"/>
              </a:ext>
            </a:extLst>
          </p:cNvPr>
          <p:cNvSpPr txBox="1"/>
          <p:nvPr/>
        </p:nvSpPr>
        <p:spPr>
          <a:xfrm>
            <a:off x="6777881" y="5578733"/>
            <a:ext cx="273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Gill Sans Ultra Bold Condensed" panose="020B0A06020104020203" pitchFamily="34" charset="0"/>
              </a:rPr>
              <a:t>A </a:t>
            </a:r>
            <a:r>
              <a:rPr lang="fr-FR" sz="2800" dirty="0" err="1">
                <a:latin typeface="Gill Sans Ultra Bold Condensed" panose="020B0A06020104020203" pitchFamily="34" charset="0"/>
              </a:rPr>
              <a:t>tree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trunk</a:t>
            </a:r>
            <a:endParaRPr lang="fr-FR" sz="2800" dirty="0">
              <a:latin typeface="Gill Sans Ultra Bold Condensed" panose="020B0A06020104020203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431530-E2FF-4CE8-B2DD-213B9A0C02C2}"/>
              </a:ext>
            </a:extLst>
          </p:cNvPr>
          <p:cNvSpPr txBox="1"/>
          <p:nvPr/>
        </p:nvSpPr>
        <p:spPr>
          <a:xfrm>
            <a:off x="9372143" y="5762619"/>
            <a:ext cx="273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Gill Sans Ultra Bold Condensed" panose="020B0A06020104020203" pitchFamily="34" charset="0"/>
              </a:rPr>
              <a:t>A </a:t>
            </a:r>
            <a:r>
              <a:rPr lang="fr-FR" sz="2800" dirty="0" err="1">
                <a:latin typeface="Gill Sans Ultra Bold Condensed" panose="020B0A06020104020203" pitchFamily="34" charset="0"/>
              </a:rPr>
              <a:t>hammer</a:t>
            </a:r>
            <a:endParaRPr lang="fr-FR" sz="2800" dirty="0"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Written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424471"/>
            <a:ext cx="10857053" cy="994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 err="1">
                <a:latin typeface="Gill Sans Ultra Bold" panose="020B0A02020104020203" pitchFamily="34" charset="0"/>
              </a:rPr>
              <a:t>What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objects</a:t>
            </a:r>
            <a:r>
              <a:rPr lang="fr-FR" dirty="0">
                <a:latin typeface="Gill Sans Ultra Bold" panose="020B0A02020104020203" pitchFamily="34" charset="0"/>
              </a:rPr>
              <a:t> do the </a:t>
            </a:r>
            <a:r>
              <a:rPr lang="fr-FR" dirty="0" err="1">
                <a:latin typeface="Gill Sans Ultra Bold" panose="020B0A02020104020203" pitchFamily="34" charset="0"/>
              </a:rPr>
              <a:t>athletes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need</a:t>
            </a:r>
            <a:r>
              <a:rPr lang="fr-FR" dirty="0">
                <a:latin typeface="Gill Sans Ultra Bold" panose="020B0A02020104020203" pitchFamily="34" charset="0"/>
              </a:rPr>
              <a:t>? Complete the information for </a:t>
            </a:r>
            <a:r>
              <a:rPr lang="fr-FR" dirty="0" err="1">
                <a:latin typeface="Gill Sans Ultra Bold" panose="020B0A02020104020203" pitchFamily="34" charset="0"/>
              </a:rPr>
              <a:t>each</a:t>
            </a:r>
            <a:r>
              <a:rPr lang="fr-FR" dirty="0">
                <a:latin typeface="Gill Sans Ultra Bold" panose="020B0A02020104020203" pitchFamily="34" charset="0"/>
              </a:rPr>
              <a:t> sport.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56D793-A4B8-42B5-88EE-694008073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4770" y="2362776"/>
            <a:ext cx="2118572" cy="41522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34C502-4208-421B-A87B-C850542A3E53}"/>
              </a:ext>
            </a:extLst>
          </p:cNvPr>
          <p:cNvSpPr txBox="1"/>
          <p:nvPr/>
        </p:nvSpPr>
        <p:spPr>
          <a:xfrm>
            <a:off x="3946865" y="3038507"/>
            <a:ext cx="412058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Name of sport: </a:t>
            </a:r>
          </a:p>
          <a:p>
            <a:pPr algn="ctr"/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Caber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Toss</a:t>
            </a:r>
            <a:endParaRPr lang="fr-FR" sz="2800" dirty="0">
              <a:solidFill>
                <a:srgbClr val="FF0000"/>
              </a:solidFill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Objects</a:t>
            </a:r>
            <a:r>
              <a:rPr lang="fr-FR" sz="2800" dirty="0">
                <a:latin typeface="Gill Sans Ultra Bold Condensed" panose="020B0A06020104020203" pitchFamily="34" charset="0"/>
              </a:rPr>
              <a:t> / </a:t>
            </a:r>
            <a:r>
              <a:rPr lang="fr-FR" sz="2800" dirty="0" err="1">
                <a:latin typeface="Gill Sans Ultra Bold Condensed" panose="020B0A06020104020203" pitchFamily="34" charset="0"/>
              </a:rPr>
              <a:t>Material</a:t>
            </a:r>
            <a:r>
              <a:rPr lang="fr-FR" sz="2800" dirty="0">
                <a:latin typeface="Gill Sans Ultra Bold Condensed" panose="020B0A06020104020203" pitchFamily="34" charset="0"/>
              </a:rPr>
              <a:t>: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A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tree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trunk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athlete</a:t>
            </a:r>
            <a:r>
              <a:rPr lang="fr-FR" sz="2800" dirty="0">
                <a:latin typeface="Gill Sans Ultra Bold Condensed" panose="020B0A06020104020203" pitchFamily="34" charset="0"/>
              </a:rPr>
              <a:t> must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Flip the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tree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trunk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/ the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caber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into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the air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1026" name="Picture 2" descr="Tartan Details - The Scottish Register of Tartans | Tartan, Scottish tartans,  Tartan design">
            <a:extLst>
              <a:ext uri="{FF2B5EF4-FFF2-40B4-BE49-F238E27FC236}">
                <a16:creationId xmlns:a16="http://schemas.microsoft.com/office/drawing/2014/main" id="{857E8B25-8D42-44EE-8AF0-537A8934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18" y="2750034"/>
            <a:ext cx="3460931" cy="34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207CFA5-0397-4F2A-ABEE-D6AD79B9D0E8}"/>
              </a:ext>
            </a:extLst>
          </p:cNvPr>
          <p:cNvSpPr txBox="1"/>
          <p:nvPr/>
        </p:nvSpPr>
        <p:spPr>
          <a:xfrm>
            <a:off x="8830976" y="3429000"/>
            <a:ext cx="2697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A </a:t>
            </a:r>
            <a:r>
              <a:rPr lang="fr-FR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caber</a:t>
            </a:r>
            <a:r>
              <a:rPr lang="fr-FR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is</a:t>
            </a:r>
            <a:r>
              <a:rPr lang="fr-FR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a Scottish </a:t>
            </a:r>
            <a:r>
              <a:rPr lang="fr-FR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word</a:t>
            </a:r>
            <a:r>
              <a:rPr lang="fr-FR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synonym</a:t>
            </a:r>
            <a:r>
              <a:rPr lang="fr-FR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of </a:t>
            </a:r>
            <a:r>
              <a:rPr lang="fr-FR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tree</a:t>
            </a:r>
            <a:r>
              <a:rPr lang="fr-FR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trunk</a:t>
            </a:r>
            <a:endParaRPr lang="fr-FR" sz="3200" dirty="0">
              <a:solidFill>
                <a:schemeClr val="bg1"/>
              </a:solidFill>
              <a:latin typeface="Gill Sans Ultra Bold Condensed" panose="020B0A06020104020203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BAEF30E-DC3D-43AE-90E1-846D8FB20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224378" y="2865513"/>
            <a:ext cx="422615" cy="5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0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Written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34C502-4208-421B-A87B-C850542A3E53}"/>
              </a:ext>
            </a:extLst>
          </p:cNvPr>
          <p:cNvSpPr txBox="1"/>
          <p:nvPr/>
        </p:nvSpPr>
        <p:spPr>
          <a:xfrm>
            <a:off x="5984009" y="2436624"/>
            <a:ext cx="412058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Name of sport: 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Stone 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Objects</a:t>
            </a:r>
            <a:r>
              <a:rPr lang="fr-FR" sz="2800" dirty="0">
                <a:latin typeface="Gill Sans Ultra Bold Condensed" panose="020B0A06020104020203" pitchFamily="34" charset="0"/>
              </a:rPr>
              <a:t> / </a:t>
            </a:r>
            <a:r>
              <a:rPr lang="fr-FR" sz="2800" dirty="0" err="1">
                <a:latin typeface="Gill Sans Ultra Bold Condensed" panose="020B0A06020104020203" pitchFamily="34" charset="0"/>
              </a:rPr>
              <a:t>Material</a:t>
            </a:r>
            <a:r>
              <a:rPr lang="fr-FR" sz="2800" dirty="0">
                <a:latin typeface="Gill Sans Ultra Bold Condensed" panose="020B0A06020104020203" pitchFamily="34" charset="0"/>
              </a:rPr>
              <a:t>: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A stone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athlete</a:t>
            </a:r>
            <a:r>
              <a:rPr lang="fr-FR" sz="2800" dirty="0">
                <a:latin typeface="Gill Sans Ultra Bold Condensed" panose="020B0A06020104020203" pitchFamily="34" charset="0"/>
              </a:rPr>
              <a:t> must</a:t>
            </a:r>
          </a:p>
          <a:p>
            <a:pPr algn="ctr"/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Throw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a stone as far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1416C3-5341-4F5E-815F-A4A2644C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1852" y="1690688"/>
            <a:ext cx="4571397" cy="46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Written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34C502-4208-421B-A87B-C850542A3E53}"/>
              </a:ext>
            </a:extLst>
          </p:cNvPr>
          <p:cNvSpPr txBox="1"/>
          <p:nvPr/>
        </p:nvSpPr>
        <p:spPr>
          <a:xfrm>
            <a:off x="6713214" y="2076386"/>
            <a:ext cx="412058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Name of sport: </a:t>
            </a:r>
          </a:p>
          <a:p>
            <a:pPr algn="ctr"/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Tug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O’War</a:t>
            </a:r>
            <a:endParaRPr lang="fr-FR" sz="2800" dirty="0">
              <a:solidFill>
                <a:srgbClr val="FF0000"/>
              </a:solidFill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Objects</a:t>
            </a:r>
            <a:r>
              <a:rPr lang="fr-FR" sz="2800" dirty="0">
                <a:latin typeface="Gill Sans Ultra Bold Condensed" panose="020B0A06020104020203" pitchFamily="34" charset="0"/>
              </a:rPr>
              <a:t> / </a:t>
            </a:r>
            <a:r>
              <a:rPr lang="fr-FR" sz="2800" dirty="0" err="1">
                <a:latin typeface="Gill Sans Ultra Bold Condensed" panose="020B0A06020104020203" pitchFamily="34" charset="0"/>
              </a:rPr>
              <a:t>Material</a:t>
            </a:r>
            <a:r>
              <a:rPr lang="fr-FR" sz="2800" dirty="0">
                <a:latin typeface="Gill Sans Ultra Bold Condensed" panose="020B0A06020104020203" pitchFamily="34" charset="0"/>
              </a:rPr>
              <a:t>: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A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rope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athlete</a:t>
            </a:r>
            <a:r>
              <a:rPr lang="fr-FR" sz="2800" dirty="0">
                <a:latin typeface="Gill Sans Ultra Bold Condensed" panose="020B0A06020104020203" pitchFamily="34" charset="0"/>
              </a:rPr>
              <a:t> must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Pull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their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opponents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6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feet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72DA4C-91BF-461C-B54C-A670530B6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9315" y="1886674"/>
            <a:ext cx="5644694" cy="37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0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Written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34C502-4208-421B-A87B-C850542A3E53}"/>
              </a:ext>
            </a:extLst>
          </p:cNvPr>
          <p:cNvSpPr txBox="1"/>
          <p:nvPr/>
        </p:nvSpPr>
        <p:spPr>
          <a:xfrm>
            <a:off x="6713214" y="2076386"/>
            <a:ext cx="412058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Name of sport: </a:t>
            </a:r>
          </a:p>
          <a:p>
            <a:pPr algn="ctr"/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Weight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for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Height</a:t>
            </a:r>
            <a:endParaRPr lang="fr-FR" sz="2800" dirty="0">
              <a:solidFill>
                <a:srgbClr val="FF0000"/>
              </a:solidFill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Objects</a:t>
            </a:r>
            <a:r>
              <a:rPr lang="fr-FR" sz="2800" dirty="0">
                <a:latin typeface="Gill Sans Ultra Bold Condensed" panose="020B0A06020104020203" pitchFamily="34" charset="0"/>
              </a:rPr>
              <a:t> / </a:t>
            </a:r>
            <a:r>
              <a:rPr lang="fr-FR" sz="2800" dirty="0" err="1">
                <a:latin typeface="Gill Sans Ultra Bold Condensed" panose="020B0A06020104020203" pitchFamily="34" charset="0"/>
              </a:rPr>
              <a:t>Material</a:t>
            </a:r>
            <a:r>
              <a:rPr lang="fr-FR" sz="2800" dirty="0">
                <a:latin typeface="Gill Sans Ultra Bold Condensed" panose="020B0A06020104020203" pitchFamily="34" charset="0"/>
              </a:rPr>
              <a:t>: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A 56 pound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weight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athlete</a:t>
            </a:r>
            <a:r>
              <a:rPr lang="fr-FR" sz="2800" dirty="0">
                <a:latin typeface="Gill Sans Ultra Bold Condensed" panose="020B0A06020104020203" pitchFamily="34" charset="0"/>
              </a:rPr>
              <a:t> must</a:t>
            </a:r>
          </a:p>
          <a:p>
            <a:pPr algn="ctr"/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Toss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solidFill>
                  <a:srgbClr val="FF0000"/>
                </a:solidFill>
                <a:latin typeface="Gill Sans Ultra Bold Condensed" panose="020B0A06020104020203" pitchFamily="34" charset="0"/>
              </a:rPr>
              <a:t>weight</a:t>
            </a:r>
            <a:r>
              <a:rPr lang="fr-FR" sz="2800" dirty="0">
                <a:solidFill>
                  <a:srgbClr val="FF0000"/>
                </a:solidFill>
                <a:latin typeface="Gill Sans Ultra Bold Condensed" panose="020B0A06020104020203" pitchFamily="34" charset="0"/>
              </a:rPr>
              <a:t> over a 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C30D53-CB49-4C0A-A058-76E282B9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1331" y="1690688"/>
            <a:ext cx="5794603" cy="38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717</Words>
  <Application>Microsoft Office PowerPoint</Application>
  <PresentationFormat>Grand écran</PresentationFormat>
  <Paragraphs>113</Paragraphs>
  <Slides>18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Cooper Black</vt:lpstr>
      <vt:lpstr>Gill Sans Ultra Bold</vt:lpstr>
      <vt:lpstr>Gill Sans Ultra Bold Condensed</vt:lpstr>
      <vt:lpstr>Thème Office</vt:lpstr>
      <vt:lpstr>Sequence 5: What a surprising country!</vt:lpstr>
      <vt:lpstr>RECAP:</vt:lpstr>
      <vt:lpstr>REACT:</vt:lpstr>
      <vt:lpstr>Written comprehension: </vt:lpstr>
      <vt:lpstr>Written comprehension: </vt:lpstr>
      <vt:lpstr>Written comprehension: </vt:lpstr>
      <vt:lpstr>Written comprehension: </vt:lpstr>
      <vt:lpstr>Written comprehension: </vt:lpstr>
      <vt:lpstr>Written comprehension: </vt:lpstr>
      <vt:lpstr>Written comprehension: </vt:lpstr>
      <vt:lpstr>Culture point: </vt:lpstr>
      <vt:lpstr>Recap: </vt:lpstr>
      <vt:lpstr>Trace écrite envisagée:</vt:lpstr>
      <vt:lpstr>MUST / MUSTN’T:</vt:lpstr>
      <vt:lpstr>Présentation PowerPoint</vt:lpstr>
      <vt:lpstr>Présentation PowerPoint</vt:lpstr>
      <vt:lpstr>Written expression activity:</vt:lpstr>
      <vt:lpstr>Homework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5: What a surprising country!</dc:title>
  <dc:creator>Bénédicte Randon</dc:creator>
  <cp:lastModifiedBy>Bénédicte Randon</cp:lastModifiedBy>
  <cp:revision>13</cp:revision>
  <dcterms:created xsi:type="dcterms:W3CDTF">2021-04-30T07:39:36Z</dcterms:created>
  <dcterms:modified xsi:type="dcterms:W3CDTF">2021-04-30T09:44:16Z</dcterms:modified>
</cp:coreProperties>
</file>