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95" d="100"/>
          <a:sy n="95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40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8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57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56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3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1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65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39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7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0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23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6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38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7F3F19-5A4B-42AD-9A79-B8279086A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EFA28-1E4A-40EB-890F-BE7405673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23" b="33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202C37C-3123-4850-965F-F823CD438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4441" y="3562564"/>
            <a:ext cx="6007383" cy="2746580"/>
          </a:xfrm>
          <a:custGeom>
            <a:avLst/>
            <a:gdLst>
              <a:gd name="connsiteX0" fmla="*/ 7360262 w 8491753"/>
              <a:gd name="connsiteY0" fmla="*/ 0 h 3882436"/>
              <a:gd name="connsiteX1" fmla="*/ 7800623 w 8491753"/>
              <a:gd name="connsiteY1" fmla="*/ 266118 h 3882436"/>
              <a:gd name="connsiteX2" fmla="*/ 8418395 w 8491753"/>
              <a:gd name="connsiteY2" fmla="*/ 817361 h 3882436"/>
              <a:gd name="connsiteX3" fmla="*/ 8469084 w 8491753"/>
              <a:gd name="connsiteY3" fmla="*/ 2062410 h 3882436"/>
              <a:gd name="connsiteX4" fmla="*/ 7993875 w 8491753"/>
              <a:gd name="connsiteY4" fmla="*/ 3538728 h 3882436"/>
              <a:gd name="connsiteX5" fmla="*/ 7486985 w 8491753"/>
              <a:gd name="connsiteY5" fmla="*/ 3877711 h 3882436"/>
              <a:gd name="connsiteX6" fmla="*/ 4198536 w 8491753"/>
              <a:gd name="connsiteY6" fmla="*/ 3808014 h 3882436"/>
              <a:gd name="connsiteX7" fmla="*/ 1942874 w 8491753"/>
              <a:gd name="connsiteY7" fmla="*/ 3259939 h 3882436"/>
              <a:gd name="connsiteX8" fmla="*/ 2291361 w 8491753"/>
              <a:gd name="connsiteY8" fmla="*/ 3193410 h 3882436"/>
              <a:gd name="connsiteX9" fmla="*/ 1451824 w 8491753"/>
              <a:gd name="connsiteY9" fmla="*/ 3047678 h 3882436"/>
              <a:gd name="connsiteX10" fmla="*/ 1499345 w 8491753"/>
              <a:gd name="connsiteY10" fmla="*/ 3028670 h 3882436"/>
              <a:gd name="connsiteX11" fmla="*/ 1407471 w 8491753"/>
              <a:gd name="connsiteY11" fmla="*/ 2952636 h 3882436"/>
              <a:gd name="connsiteX12" fmla="*/ 1030471 w 8491753"/>
              <a:gd name="connsiteY12" fmla="*/ 2832250 h 3882436"/>
              <a:gd name="connsiteX13" fmla="*/ 1499345 w 8491753"/>
              <a:gd name="connsiteY13" fmla="*/ 2629494 h 3882436"/>
              <a:gd name="connsiteX14" fmla="*/ 970279 w 8491753"/>
              <a:gd name="connsiteY14" fmla="*/ 2353873 h 3882436"/>
              <a:gd name="connsiteX15" fmla="*/ 700993 w 8491753"/>
              <a:gd name="connsiteY15" fmla="*/ 2287343 h 3882436"/>
              <a:gd name="connsiteX16" fmla="*/ 1588051 w 8491753"/>
              <a:gd name="connsiteY16" fmla="*/ 1942023 h 3882436"/>
              <a:gd name="connsiteX17" fmla="*/ 149751 w 8491753"/>
              <a:gd name="connsiteY17" fmla="*/ 1770949 h 3882436"/>
              <a:gd name="connsiteX18" fmla="*/ 266969 w 8491753"/>
              <a:gd name="connsiteY18" fmla="*/ 1701251 h 3882436"/>
              <a:gd name="connsiteX19" fmla="*/ 1160362 w 8491753"/>
              <a:gd name="connsiteY19" fmla="*/ 1720259 h 3882436"/>
              <a:gd name="connsiteX20" fmla="*/ 1309262 w 8491753"/>
              <a:gd name="connsiteY20" fmla="*/ 1666403 h 3882436"/>
              <a:gd name="connsiteX21" fmla="*/ 1160362 w 8491753"/>
              <a:gd name="connsiteY21" fmla="*/ 1580864 h 3882436"/>
              <a:gd name="connsiteX22" fmla="*/ 580607 w 8491753"/>
              <a:gd name="connsiteY22" fmla="*/ 1517503 h 3882436"/>
              <a:gd name="connsiteX23" fmla="*/ 428540 w 8491753"/>
              <a:gd name="connsiteY23" fmla="*/ 1374940 h 3882436"/>
              <a:gd name="connsiteX24" fmla="*/ 171927 w 8491753"/>
              <a:gd name="connsiteY24" fmla="*/ 1210201 h 3882436"/>
              <a:gd name="connsiteX25" fmla="*/ 349338 w 8491753"/>
              <a:gd name="connsiteY25" fmla="*/ 1073974 h 3882436"/>
              <a:gd name="connsiteX26" fmla="*/ 61044 w 8491753"/>
              <a:gd name="connsiteY26" fmla="*/ 871218 h 3882436"/>
              <a:gd name="connsiteX27" fmla="*/ 143414 w 8491753"/>
              <a:gd name="connsiteY27" fmla="*/ 605101 h 3882436"/>
              <a:gd name="connsiteX28" fmla="*/ 628128 w 8491753"/>
              <a:gd name="connsiteY28" fmla="*/ 541739 h 3882436"/>
              <a:gd name="connsiteX29" fmla="*/ 1277580 w 8491753"/>
              <a:gd name="connsiteY29" fmla="*/ 449865 h 3882436"/>
              <a:gd name="connsiteX30" fmla="*/ 1930202 w 8491753"/>
              <a:gd name="connsiteY30" fmla="*/ 370664 h 3882436"/>
              <a:gd name="connsiteX31" fmla="*/ 2582822 w 8491753"/>
              <a:gd name="connsiteY31" fmla="*/ 370664 h 3882436"/>
              <a:gd name="connsiteX32" fmla="*/ 2769739 w 8491753"/>
              <a:gd name="connsiteY32" fmla="*/ 377000 h 3882436"/>
              <a:gd name="connsiteX33" fmla="*/ 2772907 w 8491753"/>
              <a:gd name="connsiteY33" fmla="*/ 377000 h 3882436"/>
              <a:gd name="connsiteX34" fmla="*/ 3583931 w 8491753"/>
              <a:gd name="connsiteY34" fmla="*/ 405513 h 3882436"/>
              <a:gd name="connsiteX35" fmla="*/ 3884897 w 8491753"/>
              <a:gd name="connsiteY35" fmla="*/ 408681 h 3882436"/>
              <a:gd name="connsiteX36" fmla="*/ 4537518 w 8491753"/>
              <a:gd name="connsiteY36" fmla="*/ 411848 h 3882436"/>
              <a:gd name="connsiteX37" fmla="*/ 5186971 w 8491753"/>
              <a:gd name="connsiteY37" fmla="*/ 399176 h 3882436"/>
              <a:gd name="connsiteX38" fmla="*/ 5845928 w 8491753"/>
              <a:gd name="connsiteY38" fmla="*/ 361159 h 3882436"/>
              <a:gd name="connsiteX39" fmla="*/ 6495381 w 8491753"/>
              <a:gd name="connsiteY39" fmla="*/ 310470 h 3882436"/>
              <a:gd name="connsiteX40" fmla="*/ 6910398 w 8491753"/>
              <a:gd name="connsiteY40" fmla="*/ 196420 h 3882436"/>
              <a:gd name="connsiteX41" fmla="*/ 7360262 w 8491753"/>
              <a:gd name="connsiteY41" fmla="*/ 0 h 388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91753" h="3882436">
                <a:moveTo>
                  <a:pt x="7360262" y="0"/>
                </a:moveTo>
                <a:cubicBezTo>
                  <a:pt x="7477481" y="142563"/>
                  <a:pt x="7651725" y="183748"/>
                  <a:pt x="7800623" y="266118"/>
                </a:cubicBezTo>
                <a:cubicBezTo>
                  <a:pt x="7946354" y="329479"/>
                  <a:pt x="8361371" y="696974"/>
                  <a:pt x="8418395" y="817361"/>
                </a:cubicBezTo>
                <a:cubicBezTo>
                  <a:pt x="8519774" y="1026453"/>
                  <a:pt x="8494429" y="1793125"/>
                  <a:pt x="8469084" y="2062410"/>
                </a:cubicBezTo>
                <a:cubicBezTo>
                  <a:pt x="8374043" y="2734040"/>
                  <a:pt x="8025556" y="3507048"/>
                  <a:pt x="7993875" y="3538728"/>
                </a:cubicBezTo>
                <a:cubicBezTo>
                  <a:pt x="7892497" y="3516552"/>
                  <a:pt x="7661229" y="3865039"/>
                  <a:pt x="7486985" y="3877711"/>
                </a:cubicBezTo>
                <a:cubicBezTo>
                  <a:pt x="7303237" y="3890384"/>
                  <a:pt x="4604047" y="3880880"/>
                  <a:pt x="4198536" y="3808014"/>
                </a:cubicBezTo>
                <a:cubicBezTo>
                  <a:pt x="1993563" y="3405670"/>
                  <a:pt x="1942874" y="3259939"/>
                  <a:pt x="1942874" y="3259939"/>
                </a:cubicBezTo>
                <a:cubicBezTo>
                  <a:pt x="1942874" y="3259939"/>
                  <a:pt x="2177311" y="3231426"/>
                  <a:pt x="2291361" y="3193410"/>
                </a:cubicBezTo>
                <a:cubicBezTo>
                  <a:pt x="2126622" y="3190241"/>
                  <a:pt x="1477169" y="3069855"/>
                  <a:pt x="1451824" y="3047678"/>
                </a:cubicBezTo>
                <a:cubicBezTo>
                  <a:pt x="1464497" y="3041343"/>
                  <a:pt x="1483505" y="3035006"/>
                  <a:pt x="1499345" y="3028670"/>
                </a:cubicBezTo>
                <a:cubicBezTo>
                  <a:pt x="1464497" y="3009662"/>
                  <a:pt x="1435984" y="2987486"/>
                  <a:pt x="1407471" y="2952636"/>
                </a:cubicBezTo>
                <a:cubicBezTo>
                  <a:pt x="1315597" y="2835418"/>
                  <a:pt x="1160362" y="2876603"/>
                  <a:pt x="1030471" y="2832250"/>
                </a:cubicBezTo>
                <a:cubicBezTo>
                  <a:pt x="1112841" y="2585141"/>
                  <a:pt x="1331438" y="2677015"/>
                  <a:pt x="1499345" y="2629494"/>
                </a:cubicBezTo>
                <a:cubicBezTo>
                  <a:pt x="1058984" y="2483763"/>
                  <a:pt x="1144523" y="2407729"/>
                  <a:pt x="970279" y="2353873"/>
                </a:cubicBezTo>
                <a:cubicBezTo>
                  <a:pt x="751682" y="2287343"/>
                  <a:pt x="700993" y="2287343"/>
                  <a:pt x="700993" y="2287343"/>
                </a:cubicBezTo>
                <a:cubicBezTo>
                  <a:pt x="957606" y="2084587"/>
                  <a:pt x="1264908" y="2303184"/>
                  <a:pt x="1588051" y="1942023"/>
                </a:cubicBezTo>
                <a:cubicBezTo>
                  <a:pt x="1277580" y="1891335"/>
                  <a:pt x="349338" y="1865990"/>
                  <a:pt x="149751" y="1770949"/>
                </a:cubicBezTo>
                <a:cubicBezTo>
                  <a:pt x="225784" y="1805797"/>
                  <a:pt x="232120" y="1701251"/>
                  <a:pt x="266969" y="1701251"/>
                </a:cubicBezTo>
                <a:cubicBezTo>
                  <a:pt x="561599" y="1698083"/>
                  <a:pt x="862565" y="1758277"/>
                  <a:pt x="1160362" y="1720259"/>
                </a:cubicBezTo>
                <a:cubicBezTo>
                  <a:pt x="1214219" y="1717092"/>
                  <a:pt x="1299758" y="1745604"/>
                  <a:pt x="1309262" y="1666403"/>
                </a:cubicBezTo>
                <a:cubicBezTo>
                  <a:pt x="1318765" y="1568192"/>
                  <a:pt x="1207884" y="1590368"/>
                  <a:pt x="1160362" y="1580864"/>
                </a:cubicBezTo>
                <a:cubicBezTo>
                  <a:pt x="967110" y="1549184"/>
                  <a:pt x="777027" y="1536512"/>
                  <a:pt x="580607" y="1517503"/>
                </a:cubicBezTo>
                <a:cubicBezTo>
                  <a:pt x="498238" y="1507999"/>
                  <a:pt x="396860" y="1527007"/>
                  <a:pt x="428540" y="1374940"/>
                </a:cubicBezTo>
                <a:cubicBezTo>
                  <a:pt x="403195" y="1229209"/>
                  <a:pt x="251129" y="1279898"/>
                  <a:pt x="171927" y="1210201"/>
                </a:cubicBezTo>
                <a:cubicBezTo>
                  <a:pt x="209944" y="1127831"/>
                  <a:pt x="317658" y="1184857"/>
                  <a:pt x="349338" y="1073974"/>
                </a:cubicBezTo>
                <a:cubicBezTo>
                  <a:pt x="197271" y="1108823"/>
                  <a:pt x="213112" y="868050"/>
                  <a:pt x="61044" y="871218"/>
                </a:cubicBezTo>
                <a:cubicBezTo>
                  <a:pt x="-65678" y="728655"/>
                  <a:pt x="26196" y="658957"/>
                  <a:pt x="143414" y="605101"/>
                </a:cubicBezTo>
                <a:cubicBezTo>
                  <a:pt x="295481" y="538572"/>
                  <a:pt x="463388" y="554411"/>
                  <a:pt x="628128" y="541739"/>
                </a:cubicBezTo>
                <a:cubicBezTo>
                  <a:pt x="846725" y="513227"/>
                  <a:pt x="1055817" y="446698"/>
                  <a:pt x="1277580" y="449865"/>
                </a:cubicBezTo>
                <a:cubicBezTo>
                  <a:pt x="1486673" y="383336"/>
                  <a:pt x="1717941" y="456201"/>
                  <a:pt x="1930202" y="370664"/>
                </a:cubicBezTo>
                <a:cubicBezTo>
                  <a:pt x="2145630" y="370664"/>
                  <a:pt x="2364226" y="370664"/>
                  <a:pt x="2582822" y="370664"/>
                </a:cubicBezTo>
                <a:cubicBezTo>
                  <a:pt x="2646185" y="373831"/>
                  <a:pt x="2706377" y="373831"/>
                  <a:pt x="2769739" y="377000"/>
                </a:cubicBezTo>
                <a:cubicBezTo>
                  <a:pt x="2769739" y="377000"/>
                  <a:pt x="2772907" y="377000"/>
                  <a:pt x="2772907" y="377000"/>
                </a:cubicBezTo>
                <a:cubicBezTo>
                  <a:pt x="3045361" y="386504"/>
                  <a:pt x="3314646" y="392840"/>
                  <a:pt x="3583931" y="405513"/>
                </a:cubicBezTo>
                <a:cubicBezTo>
                  <a:pt x="3685309" y="405513"/>
                  <a:pt x="3783519" y="408681"/>
                  <a:pt x="3884897" y="408681"/>
                </a:cubicBezTo>
                <a:cubicBezTo>
                  <a:pt x="4100325" y="424520"/>
                  <a:pt x="4318922" y="434025"/>
                  <a:pt x="4537518" y="411848"/>
                </a:cubicBezTo>
                <a:cubicBezTo>
                  <a:pt x="4756115" y="430857"/>
                  <a:pt x="4968375" y="418185"/>
                  <a:pt x="5186971" y="399176"/>
                </a:cubicBezTo>
                <a:cubicBezTo>
                  <a:pt x="5408735" y="421353"/>
                  <a:pt x="5627332" y="389672"/>
                  <a:pt x="5845928" y="361159"/>
                </a:cubicBezTo>
                <a:cubicBezTo>
                  <a:pt x="6064526" y="373831"/>
                  <a:pt x="6283122" y="373831"/>
                  <a:pt x="6495381" y="310470"/>
                </a:cubicBezTo>
                <a:cubicBezTo>
                  <a:pt x="6656953" y="380168"/>
                  <a:pt x="6736155" y="152067"/>
                  <a:pt x="6910398" y="196420"/>
                </a:cubicBezTo>
                <a:cubicBezTo>
                  <a:pt x="7084641" y="243941"/>
                  <a:pt x="7208196" y="63361"/>
                  <a:pt x="736026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7F5485-8E51-4575-833D-F3C57EF21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2410" y="4169113"/>
            <a:ext cx="4054890" cy="1000067"/>
          </a:xfrm>
        </p:spPr>
        <p:txBody>
          <a:bodyPr anchor="b">
            <a:normAutofit/>
          </a:bodyPr>
          <a:lstStyle/>
          <a:p>
            <a:pPr algn="ctr"/>
            <a:r>
              <a:rPr lang="fr-FR" sz="3200" dirty="0" err="1"/>
              <a:t>Sequence</a:t>
            </a:r>
            <a:r>
              <a:rPr lang="fr-FR" sz="3200" dirty="0"/>
              <a:t> 4: </a:t>
            </a:r>
            <a:br>
              <a:rPr lang="fr-FR" sz="3200" dirty="0"/>
            </a:br>
            <a:r>
              <a:rPr lang="fr-FR" sz="3200" dirty="0" err="1"/>
              <a:t>Act</a:t>
            </a:r>
            <a:r>
              <a:rPr lang="fr-FR" sz="3200" dirty="0"/>
              <a:t> and </a:t>
            </a:r>
            <a:r>
              <a:rPr lang="fr-FR" sz="3200" dirty="0" err="1"/>
              <a:t>React</a:t>
            </a:r>
            <a:r>
              <a:rPr lang="fr-FR" sz="3200" dirty="0"/>
              <a:t>!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40210E-C700-49A7-B239-22A562DDB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1323" y="5225936"/>
            <a:ext cx="3317064" cy="646785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sz="2000"/>
              <a:t>NIVEAU 3</a:t>
            </a:r>
            <a:r>
              <a:rPr lang="fr-FR" sz="2000" baseline="30000"/>
              <a:t>E</a:t>
            </a:r>
            <a:r>
              <a:rPr lang="fr-FR" sz="2000"/>
              <a:t> – RANDON BENEDICTE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94390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B42A0-26A9-4385-99A6-C06528AB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Final </a:t>
            </a:r>
            <a:r>
              <a:rPr lang="fr-FR" dirty="0" err="1"/>
              <a:t>project</a:t>
            </a:r>
            <a:r>
              <a:rPr lang="fr-FR" dirty="0"/>
              <a:t>: STEP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BC487E-420D-4943-A5CD-6FB899AB4A9C}"/>
              </a:ext>
            </a:extLst>
          </p:cNvPr>
          <p:cNvSpPr txBox="1"/>
          <p:nvPr/>
        </p:nvSpPr>
        <p:spPr>
          <a:xfrm>
            <a:off x="8309987" y="2616944"/>
            <a:ext cx="365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Type of document?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Subject</a:t>
            </a:r>
            <a:r>
              <a:rPr lang="fr-FR" dirty="0"/>
              <a:t> of the document?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Place?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Feelings of the </a:t>
            </a:r>
            <a:r>
              <a:rPr lang="fr-FR" dirty="0" err="1"/>
              <a:t>victim</a:t>
            </a:r>
            <a:r>
              <a:rPr lang="fr-FR" dirty="0"/>
              <a:t>? Pick out adjectives.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Reaction</a:t>
            </a:r>
            <a:r>
              <a:rPr lang="fr-FR" dirty="0"/>
              <a:t> of the </a:t>
            </a:r>
            <a:r>
              <a:rPr lang="fr-FR" dirty="0" err="1"/>
              <a:t>victim</a:t>
            </a:r>
            <a:r>
              <a:rPr lang="fr-FR" dirty="0"/>
              <a:t>?</a:t>
            </a:r>
          </a:p>
          <a:p>
            <a:endParaRPr lang="fr-FR" dirty="0"/>
          </a:p>
          <a:p>
            <a:pPr algn="ctr"/>
            <a:r>
              <a:rPr lang="fr-FR" b="1" dirty="0"/>
              <a:t>TAKE NOTES </a:t>
            </a:r>
          </a:p>
          <a:p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8" name="I_AM_HOLLY_-_An_Anti-Bullying_Film_by_Bedford_High_School-yFknG5heyPA">
            <a:hlinkClick r:id="" action="ppaction://media"/>
            <a:extLst>
              <a:ext uri="{FF2B5EF4-FFF2-40B4-BE49-F238E27FC236}">
                <a16:creationId xmlns:a16="http://schemas.microsoft.com/office/drawing/2014/main" id="{8806CA9D-698C-42AB-A626-85F17DF710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276" y="1690688"/>
            <a:ext cx="7397750" cy="4160837"/>
          </a:xfrm>
        </p:spPr>
      </p:pic>
    </p:spTree>
    <p:extLst>
      <p:ext uri="{BB962C8B-B14F-4D97-AF65-F5344CB8AC3E}">
        <p14:creationId xmlns:p14="http://schemas.microsoft.com/office/powerpoint/2010/main" val="58353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50657B-9772-471A-B7E8-A9E84DD57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Final </a:t>
            </a:r>
            <a:r>
              <a:rPr lang="fr-FR" dirty="0" err="1"/>
              <a:t>project</a:t>
            </a:r>
            <a:r>
              <a:rPr lang="fr-FR" dirty="0"/>
              <a:t>: STEP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2029E9-F81A-41A5-B082-DDBB637BF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u="sng" dirty="0" err="1">
                <a:solidFill>
                  <a:schemeClr val="accent1">
                    <a:lumMod val="75000"/>
                  </a:schemeClr>
                </a:solidFill>
              </a:rPr>
              <a:t>Your</a:t>
            </a:r>
            <a:r>
              <a:rPr lang="fr-FR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u="sng" dirty="0" err="1">
                <a:solidFill>
                  <a:schemeClr val="accent1">
                    <a:lumMod val="75000"/>
                  </a:schemeClr>
                </a:solidFill>
              </a:rPr>
              <a:t>task</a:t>
            </a:r>
            <a:r>
              <a:rPr lang="fr-FR" b="1" u="sng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marL="0" indent="0" algn="just">
              <a:buNone/>
            </a:pPr>
            <a:r>
              <a:rPr lang="fr-FR" dirty="0"/>
              <a:t>In pairs, </a:t>
            </a:r>
            <a:r>
              <a:rPr lang="fr-FR" dirty="0" err="1"/>
              <a:t>you</a:t>
            </a:r>
            <a:r>
              <a:rPr lang="fr-FR" dirty="0"/>
              <a:t> are </a:t>
            </a:r>
            <a:r>
              <a:rPr lang="fr-FR" dirty="0" err="1"/>
              <a:t>going</a:t>
            </a:r>
            <a:r>
              <a:rPr lang="fr-FR" dirty="0"/>
              <a:t> to </a:t>
            </a:r>
            <a:r>
              <a:rPr lang="fr-FR" dirty="0" err="1"/>
              <a:t>prepare</a:t>
            </a:r>
            <a:r>
              <a:rPr lang="fr-FR" dirty="0"/>
              <a:t> a sketch, a dialogue </a:t>
            </a:r>
            <a:r>
              <a:rPr lang="fr-FR" dirty="0" err="1"/>
              <a:t>between</a:t>
            </a:r>
            <a:r>
              <a:rPr lang="fr-FR" dirty="0"/>
              <a:t> a </a:t>
            </a:r>
            <a:r>
              <a:rPr lang="fr-FR" dirty="0" err="1"/>
              <a:t>bullied</a:t>
            </a:r>
            <a:r>
              <a:rPr lang="fr-FR" dirty="0"/>
              <a:t> teenager and a </a:t>
            </a:r>
            <a:r>
              <a:rPr lang="fr-FR" dirty="0" err="1"/>
              <a:t>trusted</a:t>
            </a:r>
            <a:r>
              <a:rPr lang="fr-FR" dirty="0"/>
              <a:t> </a:t>
            </a:r>
            <a:r>
              <a:rPr lang="fr-FR" dirty="0" err="1"/>
              <a:t>adult</a:t>
            </a:r>
            <a:r>
              <a:rPr lang="fr-FR" dirty="0"/>
              <a:t>.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Talk about: </a:t>
            </a:r>
          </a:p>
          <a:p>
            <a:pPr marL="0" indent="0" algn="just">
              <a:buNone/>
            </a:pPr>
            <a:endParaRPr lang="fr-FR" dirty="0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7F566D89-5544-4734-BB44-5E25E3E693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695805"/>
              </p:ext>
            </p:extLst>
          </p:nvPr>
        </p:nvGraphicFramePr>
        <p:xfrm>
          <a:off x="2032000" y="4728958"/>
          <a:ext cx="812800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31517430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32463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THE BULLIED TEENAGER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THE ADULT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737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dirty="0"/>
                        <a:t>Tell about </a:t>
                      </a:r>
                      <a:r>
                        <a:rPr lang="fr-FR" dirty="0" err="1"/>
                        <a:t>his</a:t>
                      </a:r>
                      <a:r>
                        <a:rPr lang="fr-FR" dirty="0"/>
                        <a:t>/</a:t>
                      </a:r>
                      <a:r>
                        <a:rPr lang="fr-FR" dirty="0" err="1"/>
                        <a:t>her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experience</a:t>
                      </a:r>
                      <a:r>
                        <a:rPr lang="fr-FR" dirty="0"/>
                        <a:t> and </a:t>
                      </a:r>
                      <a:r>
                        <a:rPr lang="fr-FR" dirty="0" err="1"/>
                        <a:t>what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he</a:t>
                      </a:r>
                      <a:r>
                        <a:rPr lang="fr-FR" dirty="0"/>
                        <a:t>/</a:t>
                      </a:r>
                      <a:r>
                        <a:rPr lang="fr-FR" dirty="0" err="1"/>
                        <a:t>she</a:t>
                      </a:r>
                      <a:r>
                        <a:rPr lang="fr-FR" dirty="0"/>
                        <a:t> has </a:t>
                      </a:r>
                      <a:r>
                        <a:rPr lang="fr-FR" dirty="0" err="1"/>
                        <a:t>endured</a:t>
                      </a:r>
                      <a:r>
                        <a:rPr lang="fr-FR" dirty="0"/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dirty="0" err="1"/>
                        <a:t>Ask</a:t>
                      </a:r>
                      <a:r>
                        <a:rPr lang="fr-FR" dirty="0"/>
                        <a:t> for help and </a:t>
                      </a:r>
                      <a:r>
                        <a:rPr lang="fr-FR" dirty="0" err="1"/>
                        <a:t>advice</a:t>
                      </a:r>
                      <a:r>
                        <a:rPr lang="fr-FR" dirty="0"/>
                        <a:t>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dirty="0" err="1"/>
                        <a:t>Ask</a:t>
                      </a:r>
                      <a:r>
                        <a:rPr lang="fr-FR" dirty="0"/>
                        <a:t> questions about the </a:t>
                      </a:r>
                      <a:r>
                        <a:rPr lang="fr-FR" dirty="0" err="1"/>
                        <a:t>experience</a:t>
                      </a:r>
                      <a:r>
                        <a:rPr lang="fr-FR" dirty="0"/>
                        <a:t>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dirty="0" err="1"/>
                        <a:t>Give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advice</a:t>
                      </a:r>
                      <a:r>
                        <a:rPr lang="fr-FR" dirty="0"/>
                        <a:t> and </a:t>
                      </a:r>
                      <a:r>
                        <a:rPr lang="fr-FR" dirty="0" err="1"/>
                        <a:t>offer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comfort</a:t>
                      </a:r>
                      <a:r>
                        <a:rPr lang="fr-FR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361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0507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8BFEA4-9BD7-47C3-85C0-2AFB0B8CB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Tips for </a:t>
            </a:r>
            <a:r>
              <a:rPr lang="fr-FR" dirty="0" err="1"/>
              <a:t>your</a:t>
            </a:r>
            <a:r>
              <a:rPr lang="fr-FR" dirty="0"/>
              <a:t> oral </a:t>
            </a:r>
            <a:r>
              <a:rPr lang="fr-FR" dirty="0" err="1"/>
              <a:t>presentation</a:t>
            </a:r>
            <a:r>
              <a:rPr lang="fr-FR" dirty="0"/>
              <a:t>: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D4FDA1C-39C5-40D8-B6A0-57EE89B52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3052"/>
            <a:ext cx="10515600" cy="4160520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To talk about </a:t>
            </a:r>
            <a:r>
              <a:rPr lang="fr-FR" dirty="0" err="1"/>
              <a:t>experiences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use…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THE PRESENT PERFECT</a:t>
            </a:r>
          </a:p>
          <a:p>
            <a:r>
              <a:rPr lang="fr-FR" dirty="0"/>
              <a:t>To talk about </a:t>
            </a:r>
            <a:r>
              <a:rPr lang="fr-FR" dirty="0" err="1"/>
              <a:t>dated</a:t>
            </a:r>
            <a:r>
              <a:rPr lang="fr-FR" dirty="0"/>
              <a:t> </a:t>
            </a:r>
            <a:r>
              <a:rPr lang="fr-FR" dirty="0" err="1"/>
              <a:t>events</a:t>
            </a:r>
            <a:r>
              <a:rPr lang="fr-FR" dirty="0"/>
              <a:t> or </a:t>
            </a:r>
            <a:r>
              <a:rPr lang="fr-FR" dirty="0" err="1"/>
              <a:t>experiences</a:t>
            </a:r>
            <a:r>
              <a:rPr lang="fr-FR" dirty="0"/>
              <a:t>,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use…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THE PRETERITE</a:t>
            </a:r>
          </a:p>
          <a:p>
            <a:r>
              <a:rPr lang="fr-FR" dirty="0"/>
              <a:t>To </a:t>
            </a:r>
            <a:r>
              <a:rPr lang="fr-FR" dirty="0" err="1"/>
              <a:t>give</a:t>
            </a:r>
            <a:r>
              <a:rPr lang="fr-FR" dirty="0"/>
              <a:t> </a:t>
            </a:r>
            <a:r>
              <a:rPr lang="fr-FR" dirty="0" err="1"/>
              <a:t>advice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can use…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SHOULD / HAD BETTER</a:t>
            </a:r>
          </a:p>
          <a:p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ask</a:t>
            </a:r>
            <a:r>
              <a:rPr lang="fr-FR" dirty="0"/>
              <a:t> questions, </a:t>
            </a:r>
            <a:r>
              <a:rPr lang="fr-FR" dirty="0" err="1"/>
              <a:t>you</a:t>
            </a:r>
            <a:r>
              <a:rPr lang="fr-FR" dirty="0"/>
              <a:t> must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careful</a:t>
            </a:r>
            <a:r>
              <a:rPr lang="fr-FR" dirty="0"/>
              <a:t> to… 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THE INTONATION.</a:t>
            </a:r>
          </a:p>
          <a:p>
            <a:r>
              <a:rPr lang="fr-FR" dirty="0"/>
              <a:t>To talk about </a:t>
            </a:r>
            <a:r>
              <a:rPr lang="fr-FR" dirty="0" err="1"/>
              <a:t>your</a:t>
            </a:r>
            <a:r>
              <a:rPr lang="fr-FR" dirty="0"/>
              <a:t> feelings, use the notes about the </a:t>
            </a:r>
            <a:r>
              <a:rPr lang="fr-FR" dirty="0" err="1"/>
              <a:t>video</a:t>
            </a:r>
            <a:r>
              <a:rPr lang="fr-FR" dirty="0"/>
              <a:t> « I </a:t>
            </a:r>
            <a:r>
              <a:rPr lang="fr-FR" dirty="0" err="1"/>
              <a:t>am</a:t>
            </a:r>
            <a:r>
              <a:rPr lang="fr-FR" dirty="0"/>
              <a:t> Holly » and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copybook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26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D7F5BE-BD0E-4B31-950C-3E100716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Evaluation: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955409C-39EF-4B86-BD15-B51E27034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071694"/>
              </p:ext>
            </p:extLst>
          </p:nvPr>
        </p:nvGraphicFramePr>
        <p:xfrm>
          <a:off x="4420576" y="1027906"/>
          <a:ext cx="7175222" cy="50878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4529">
                  <a:extLst>
                    <a:ext uri="{9D8B030D-6E8A-4147-A177-3AD203B41FA5}">
                      <a16:colId xmlns:a16="http://schemas.microsoft.com/office/drawing/2014/main" val="653439864"/>
                    </a:ext>
                  </a:extLst>
                </a:gridCol>
                <a:gridCol w="1248938">
                  <a:extLst>
                    <a:ext uri="{9D8B030D-6E8A-4147-A177-3AD203B41FA5}">
                      <a16:colId xmlns:a16="http://schemas.microsoft.com/office/drawing/2014/main" val="835893384"/>
                    </a:ext>
                  </a:extLst>
                </a:gridCol>
                <a:gridCol w="1173453">
                  <a:extLst>
                    <a:ext uri="{9D8B030D-6E8A-4147-A177-3AD203B41FA5}">
                      <a16:colId xmlns:a16="http://schemas.microsoft.com/office/drawing/2014/main" val="1988141813"/>
                    </a:ext>
                  </a:extLst>
                </a:gridCol>
                <a:gridCol w="1010817">
                  <a:extLst>
                    <a:ext uri="{9D8B030D-6E8A-4147-A177-3AD203B41FA5}">
                      <a16:colId xmlns:a16="http://schemas.microsoft.com/office/drawing/2014/main" val="1974797401"/>
                    </a:ext>
                  </a:extLst>
                </a:gridCol>
                <a:gridCol w="1290113">
                  <a:extLst>
                    <a:ext uri="{9D8B030D-6E8A-4147-A177-3AD203B41FA5}">
                      <a16:colId xmlns:a16="http://schemas.microsoft.com/office/drawing/2014/main" val="4165307066"/>
                    </a:ext>
                  </a:extLst>
                </a:gridCol>
                <a:gridCol w="1217372">
                  <a:extLst>
                    <a:ext uri="{9D8B030D-6E8A-4147-A177-3AD203B41FA5}">
                      <a16:colId xmlns:a16="http://schemas.microsoft.com/office/drawing/2014/main" val="1702840754"/>
                    </a:ext>
                  </a:extLst>
                </a:gridCol>
              </a:tblGrid>
              <a:tr h="152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ETENDUE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CORRECTION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AISANCE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INTERACTION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COHERENCE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Niveau de compétence correspondant.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extLst>
                  <a:ext uri="{0D108BD9-81ED-4DB2-BD59-A6C34878D82A}">
                    <a16:rowId xmlns:a16="http://schemas.microsoft.com/office/drawing/2014/main" val="2741935198"/>
                  </a:ext>
                </a:extLst>
              </a:tr>
              <a:tr h="932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700">
                          <a:effectLst/>
                        </a:rPr>
                        <a:t>= La richesse des outils linguistiques employés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700">
                          <a:effectLst/>
                        </a:rPr>
                        <a:t>(Vocabulaire et syntaxe)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700">
                          <a:effectLst/>
                        </a:rPr>
                        <a:t>= Correction phonologique et morpho-syntaxique de la langue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700">
                          <a:effectLst/>
                        </a:rPr>
                        <a:t>= Débit et clarté du discours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700">
                          <a:effectLst/>
                        </a:rPr>
                        <a:t>= Capacité à participer à une conversation, à répondre à des sollicitations ou à prendre la parole.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700">
                          <a:effectLst/>
                        </a:rPr>
                        <a:t>= Le discours fait sens : la présentation est logique.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700">
                          <a:effectLst/>
                        </a:rPr>
                        <a:t>Les consignes sont respectées.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700">
                          <a:effectLst/>
                        </a:rPr>
                        <a:t>Le sujet est maîtrisé.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943372"/>
                  </a:ext>
                </a:extLst>
              </a:tr>
              <a:tr h="459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Vos outils linguistiques sont :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Votre Anglais est :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Vous parlez :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Vous avez l’air :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Votre présentation et votre discours sont :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extLst>
                  <a:ext uri="{0D108BD9-81ED-4DB2-BD59-A6C34878D82A}">
                    <a16:rowId xmlns:a16="http://schemas.microsoft.com/office/drawing/2014/main" val="2723577080"/>
                  </a:ext>
                </a:extLst>
              </a:tr>
              <a:tr h="859898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fr-FR" sz="900">
                          <a:effectLst/>
                        </a:rPr>
                        <a:t>Riches et précis</a:t>
                      </a:r>
                      <a:endParaRPr lang="fr-FR" sz="700">
                        <a:effectLst/>
                      </a:endParaRPr>
                    </a:p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marL="45720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4pts. 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Authentique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4pts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Avec un débit et un volume suffisant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4pts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Confiant et convaincant.</a:t>
                      </a:r>
                      <a:endParaRPr lang="fr-FR" sz="70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4pts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Bien structurés et articulés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4pts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B1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extLst>
                  <a:ext uri="{0D108BD9-81ED-4DB2-BD59-A6C34878D82A}">
                    <a16:rowId xmlns:a16="http://schemas.microsoft.com/office/drawing/2014/main" val="106719169"/>
                  </a:ext>
                </a:extLst>
              </a:tr>
              <a:tr h="9715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Pertinents 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3pts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Correct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3pts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De façon régulière mais avec des pauses.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3pts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A l’aise.</a:t>
                      </a:r>
                      <a:endParaRPr lang="fr-FR" sz="70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3pts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Incomplets et manque d’organisation. 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3pts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A2+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extLst>
                  <a:ext uri="{0D108BD9-81ED-4DB2-BD59-A6C34878D82A}">
                    <a16:rowId xmlns:a16="http://schemas.microsoft.com/office/drawing/2014/main" val="2437184318"/>
                  </a:ext>
                </a:extLst>
              </a:tr>
              <a:tr h="11823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Limité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2pts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Limité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2pts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Trop vite / lentement</a:t>
                      </a:r>
                      <a:endParaRPr lang="fr-FR" sz="70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De façon hésitante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2pt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Gêné mais vous faites des efforts pour communiquer.</a:t>
                      </a:r>
                      <a:endParaRPr lang="fr-FR" sz="70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2pts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Limités et répétitifs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2pts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7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A2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extLst>
                  <a:ext uri="{0D108BD9-81ED-4DB2-BD59-A6C34878D82A}">
                    <a16:rowId xmlns:a16="http://schemas.microsoft.com/office/drawing/2014/main" val="2937710186"/>
                  </a:ext>
                </a:extLst>
              </a:tr>
              <a:tr h="5290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Inappropriés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1pt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Trop « Français »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1pt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Vous lisez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1pt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Très mal à l’aise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1pt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Pas du tout organisé</a:t>
                      </a:r>
                      <a:endParaRPr lang="fr-FR" sz="7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>
                          <a:effectLst/>
                        </a:rPr>
                        <a:t>1pt 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A1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/>
                </a:tc>
                <a:extLst>
                  <a:ext uri="{0D108BD9-81ED-4DB2-BD59-A6C34878D82A}">
                    <a16:rowId xmlns:a16="http://schemas.microsoft.com/office/drawing/2014/main" val="1586268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2863510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3D3822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828282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414</Words>
  <Application>Microsoft Office PowerPoint</Application>
  <PresentationFormat>Grand écran</PresentationFormat>
  <Paragraphs>118</Paragraphs>
  <Slides>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Century Gothic</vt:lpstr>
      <vt:lpstr>Elephant</vt:lpstr>
      <vt:lpstr>BrushVTI</vt:lpstr>
      <vt:lpstr>Sequence 4:  Act and React! </vt:lpstr>
      <vt:lpstr>Final project: STEP 1</vt:lpstr>
      <vt:lpstr>Final project: STEP 2</vt:lpstr>
      <vt:lpstr>Tips for your oral presentation: </vt:lpstr>
      <vt:lpstr>Evaluation: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Sequence 4:  Act and React</dc:title>
  <dc:creator>Bénédicte Randon</dc:creator>
  <cp:lastModifiedBy>Bénédicte Randon</cp:lastModifiedBy>
  <cp:revision>30</cp:revision>
  <dcterms:created xsi:type="dcterms:W3CDTF">2020-04-26T12:52:02Z</dcterms:created>
  <dcterms:modified xsi:type="dcterms:W3CDTF">2021-02-28T16:21:09Z</dcterms:modified>
</cp:coreProperties>
</file>