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277" r:id="rId2"/>
    <p:sldId id="318" r:id="rId3"/>
    <p:sldId id="368" r:id="rId4"/>
    <p:sldId id="360" r:id="rId5"/>
    <p:sldId id="413" r:id="rId6"/>
    <p:sldId id="412" r:id="rId7"/>
    <p:sldId id="410" r:id="rId8"/>
    <p:sldId id="414" r:id="rId9"/>
    <p:sldId id="395" r:id="rId10"/>
    <p:sldId id="403" r:id="rId11"/>
    <p:sldId id="418" r:id="rId12"/>
    <p:sldId id="398" r:id="rId13"/>
    <p:sldId id="419" r:id="rId14"/>
    <p:sldId id="401" r:id="rId15"/>
    <p:sldId id="405" r:id="rId16"/>
    <p:sldId id="415" r:id="rId17"/>
    <p:sldId id="416" r:id="rId18"/>
    <p:sldId id="417" r:id="rId19"/>
    <p:sldId id="411" r:id="rId20"/>
    <p:sldId id="408" r:id="rId21"/>
    <p:sldId id="397" r:id="rId22"/>
    <p:sldId id="409" r:id="rId23"/>
    <p:sldId id="365" r:id="rId24"/>
  </p:sldIdLst>
  <p:sldSz cx="9144000" cy="6858000" type="screen4x3"/>
  <p:notesSz cx="10002838" cy="6881813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B9E"/>
    <a:srgbClr val="FFEFBD"/>
    <a:srgbClr val="FFE7FF"/>
    <a:srgbClr val="DDE8FF"/>
    <a:srgbClr val="AFCAFF"/>
    <a:srgbClr val="A66BD3"/>
    <a:srgbClr val="CFF9F9"/>
    <a:srgbClr val="00B9D2"/>
    <a:srgbClr val="00ACC4"/>
    <a:srgbClr val="0D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96" autoAdjust="0"/>
    <p:restoredTop sz="92800" autoAdjust="0"/>
  </p:normalViewPr>
  <p:slideViewPr>
    <p:cSldViewPr>
      <p:cViewPr>
        <p:scale>
          <a:sx n="100" d="100"/>
          <a:sy n="100" d="100"/>
        </p:scale>
        <p:origin x="-900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92"/>
    </p:cViewPr>
  </p:sorterViewPr>
  <p:notesViewPr>
    <p:cSldViewPr>
      <p:cViewPr varScale="1">
        <p:scale>
          <a:sx n="48" d="100"/>
          <a:sy n="48" d="100"/>
        </p:scale>
        <p:origin x="-1962" y="-114"/>
      </p:cViewPr>
      <p:guideLst>
        <p:guide orient="horz" pos="2168"/>
        <p:guide pos="315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7968037" cy="343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1" tIns="46150" rIns="92301" bIns="46150" numCol="1" anchor="t" anchorCtr="0" compatLnSpc="1">
            <a:prstTxWarp prst="textNoShape">
              <a:avLst/>
            </a:prstTxWarp>
          </a:bodyPr>
          <a:lstStyle>
            <a:lvl1pPr defTabSz="923065">
              <a:defRPr sz="1200" b="0"/>
            </a:lvl1pPr>
          </a:lstStyle>
          <a:p>
            <a:pPr>
              <a:defRPr/>
            </a:pPr>
            <a:r>
              <a:rPr lang="fr-FR" altLang="fr-FR"/>
              <a:t>Unité 3 : La FOAD, définition, typologie, enjeux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073617" y="0"/>
            <a:ext cx="1929221" cy="343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1" tIns="46150" rIns="92301" bIns="46150" numCol="1" anchor="t" anchorCtr="0" compatLnSpc="1">
            <a:prstTxWarp prst="textNoShape">
              <a:avLst/>
            </a:prstTxWarp>
          </a:bodyPr>
          <a:lstStyle>
            <a:lvl1pPr algn="r" defTabSz="923065">
              <a:defRPr sz="1200" b="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37884"/>
            <a:ext cx="4333550" cy="343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1" tIns="46150" rIns="92301" bIns="46150" numCol="1" anchor="b" anchorCtr="0" compatLnSpc="1">
            <a:prstTxWarp prst="textNoShape">
              <a:avLst/>
            </a:prstTxWarp>
          </a:bodyPr>
          <a:lstStyle>
            <a:lvl1pPr defTabSz="923065">
              <a:defRPr sz="1200" b="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69288" y="6537884"/>
            <a:ext cx="4333550" cy="343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1" tIns="46150" rIns="92301" bIns="46150" numCol="1" anchor="b" anchorCtr="0" compatLnSpc="1">
            <a:prstTxWarp prst="textNoShape">
              <a:avLst/>
            </a:prstTxWarp>
          </a:bodyPr>
          <a:lstStyle>
            <a:lvl1pPr algn="r" defTabSz="923065">
              <a:defRPr sz="1200" b="0"/>
            </a:lvl1pPr>
          </a:lstStyle>
          <a:p>
            <a:pPr>
              <a:defRPr/>
            </a:pPr>
            <a:fld id="{E0F1B370-4B94-4CC7-B650-FF1229628DF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37470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33550" cy="343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1" tIns="46150" rIns="92301" bIns="46150" numCol="1" anchor="t" anchorCtr="0" compatLnSpc="1">
            <a:prstTxWarp prst="textNoShape">
              <a:avLst/>
            </a:prstTxWarp>
          </a:bodyPr>
          <a:lstStyle>
            <a:lvl1pPr defTabSz="923065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fr-FR" altLang="fr-FR"/>
              <a:t>Unité 3 : La FOAD, définition, typologie, enjeux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69288" y="0"/>
            <a:ext cx="4333550" cy="343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1" tIns="46150" rIns="92301" bIns="46150" numCol="1" anchor="t" anchorCtr="0" compatLnSpc="1">
            <a:prstTxWarp prst="textNoShape">
              <a:avLst/>
            </a:prstTxWarp>
          </a:bodyPr>
          <a:lstStyle>
            <a:lvl1pPr algn="r" defTabSz="923065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2950" y="515938"/>
            <a:ext cx="3440113" cy="2581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34138" y="3270550"/>
            <a:ext cx="7334562" cy="3095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1" tIns="46150" rIns="92301" bIns="461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37884"/>
            <a:ext cx="4333550" cy="343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1" tIns="46150" rIns="92301" bIns="46150" numCol="1" anchor="b" anchorCtr="0" compatLnSpc="1">
            <a:prstTxWarp prst="textNoShape">
              <a:avLst/>
            </a:prstTxWarp>
          </a:bodyPr>
          <a:lstStyle>
            <a:lvl1pPr defTabSz="923065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69288" y="6537884"/>
            <a:ext cx="4333550" cy="343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1" tIns="46150" rIns="92301" bIns="46150" numCol="1" anchor="b" anchorCtr="0" compatLnSpc="1">
            <a:prstTxWarp prst="textNoShape">
              <a:avLst/>
            </a:prstTxWarp>
          </a:bodyPr>
          <a:lstStyle>
            <a:lvl1pPr algn="r" defTabSz="923065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0326574E-1F58-4BD3-BEC5-D195B4B28C1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1792009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214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22765" indent="-277247" defTabSz="9214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12191" indent="-221156" defTabSz="9214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57709" indent="-221156" defTabSz="9214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03227" indent="-221156" defTabSz="9214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64770" indent="-221156" defTabSz="921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26313" indent="-221156" defTabSz="921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87857" indent="-221156" defTabSz="921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49400" indent="-221156" defTabSz="921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fr-FR" altLang="fr-FR" smtClean="0"/>
              <a:t>Unité 3 : La FOAD, définition, typologie, enjeux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14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22765" indent="-277247" defTabSz="9214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12191" indent="-221156" defTabSz="9214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57709" indent="-221156" defTabSz="9214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03227" indent="-221156" defTabSz="9214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64770" indent="-221156" defTabSz="921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26313" indent="-221156" defTabSz="921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87857" indent="-221156" defTabSz="921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49400" indent="-221156" defTabSz="921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1A1EB4A-C6C5-4A0E-A69E-4E8D73D71863}" type="slidenum">
              <a:rPr lang="fr-FR" altLang="fr-FR" smtClean="0"/>
              <a:pPr>
                <a:spcBef>
                  <a:spcPct val="0"/>
                </a:spcBef>
              </a:pPr>
              <a:t>1</a:t>
            </a:fld>
            <a:endParaRPr lang="fr-FR" altLang="fr-FR" smtClean="0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481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91334" indent="-304359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217436" indent="-243487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704411" indent="-243487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191385" indent="-243487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678359" indent="-2434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3165334" indent="-2434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652308" indent="-2434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4139283" indent="-2434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BB4F5F-CA98-4097-A7C1-9C42BDD6AC99}" type="slidenum">
              <a:rPr lang="fr-F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r-FR">
              <a:latin typeface="Calibri" pitchFamily="34" charset="0"/>
            </a:endParaRPr>
          </a:p>
        </p:txBody>
      </p:sp>
      <p:sp>
        <p:nvSpPr>
          <p:cNvPr id="48133" name="Espace réservé du pied de page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91334" indent="-304359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217436" indent="-243487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704411" indent="-243487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191385" indent="-243487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678359" indent="-2434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3165334" indent="-2434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652308" indent="-2434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4139283" indent="-2434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latin typeface="Calibri" pitchFamily="34" charset="0"/>
              </a:rPr>
              <a:t>idremeau, septembre 2011</a:t>
            </a:r>
          </a:p>
        </p:txBody>
      </p:sp>
      <p:sp>
        <p:nvSpPr>
          <p:cNvPr id="48134" name="Espace réservé de l'en-tête 5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91334" indent="-304359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217436" indent="-243487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704411" indent="-243487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191385" indent="-243487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678359" indent="-2434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3165334" indent="-2434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652308" indent="-2434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4139283" indent="-2434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latin typeface="Calibri" pitchFamily="34" charset="0"/>
              </a:rPr>
              <a:t>Scénariser la distance dans un dispositif FOAD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6"/>
          <p:cNvSpPr>
            <a:spLocks noChangeArrowheads="1"/>
          </p:cNvSpPr>
          <p:nvPr userDrawn="1"/>
        </p:nvSpPr>
        <p:spPr bwMode="auto">
          <a:xfrm>
            <a:off x="1981200" y="3781425"/>
            <a:ext cx="5634038" cy="152400"/>
          </a:xfrm>
          <a:prstGeom prst="octagon">
            <a:avLst>
              <a:gd name="adj" fmla="val 29287"/>
            </a:avLst>
          </a:prstGeom>
          <a:gradFill rotWithShape="0">
            <a:gsLst>
              <a:gs pos="0">
                <a:srgbClr val="AFCAFF"/>
              </a:gs>
              <a:gs pos="50000">
                <a:srgbClr val="DDE5F2"/>
              </a:gs>
              <a:gs pos="100000">
                <a:srgbClr val="AFCAFF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b="0" smtClean="0"/>
          </a:p>
        </p:txBody>
      </p:sp>
      <p:sp>
        <p:nvSpPr>
          <p:cNvPr id="2151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219200" y="1143000"/>
            <a:ext cx="6858000" cy="22098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fr-FR" altLang="fr-FR" noProof="0" dirty="0" smtClean="0"/>
              <a:t>Cliquez pour modifier le style du titre</a:t>
            </a:r>
          </a:p>
        </p:txBody>
      </p:sp>
      <p:sp>
        <p:nvSpPr>
          <p:cNvPr id="2151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fr-FR" altLang="fr-FR" noProof="0" smtClean="0"/>
              <a:t>Cliquez pour modifier le style des sous-titres du masque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1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51CD6-8350-4D73-83A9-58D607A9B83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1"/>
          <a:stretch>
            <a:fillRect/>
          </a:stretch>
        </p:blipFill>
        <p:spPr bwMode="auto">
          <a:xfrm>
            <a:off x="0" y="0"/>
            <a:ext cx="91440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339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27422-5986-4D1B-983C-C811C2819AD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69708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40525" y="549275"/>
            <a:ext cx="1946275" cy="55816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00113" y="549275"/>
            <a:ext cx="5688012" cy="55816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42A2F-2344-453D-AE79-5D30D6C76EF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7333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0113" y="549275"/>
            <a:ext cx="7772400" cy="50323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914400" y="1196975"/>
            <a:ext cx="3810000" cy="49339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76800" y="1196975"/>
            <a:ext cx="3810000" cy="49339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0C5F5-3050-493D-8662-2474769B7B8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42576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7F5C8-E505-4C28-A3E8-3260AB962CD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2914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84332-B1CB-471E-82C7-05ED41B63C5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0845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0" y="1196975"/>
            <a:ext cx="3810000" cy="4933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76800" y="1196975"/>
            <a:ext cx="3810000" cy="4933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DA537-2EFE-4F05-B5D4-A485074B822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95350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A9216-51AC-4DED-B1C2-533BB0E6C72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64782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BD0B6-7F62-4C21-824B-6BFD0BFA1A2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14511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0B64B-D483-466B-836F-313795E352D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6486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7C753-DBDB-45FA-BA69-1873EB69901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61620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1BE85-FC8A-4949-894F-61A6086B75F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62784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1"/>
          <a:stretch>
            <a:fillRect/>
          </a:stretch>
        </p:blipFill>
        <p:spPr bwMode="auto">
          <a:xfrm>
            <a:off x="-992" y="0"/>
            <a:ext cx="91440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44823"/>
            <a:ext cx="7772400" cy="428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049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049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/>
            </a:lvl1pPr>
          </a:lstStyle>
          <a:p>
            <a:pPr>
              <a:defRPr/>
            </a:pPr>
            <a:fld id="{FE752063-0691-4A0C-919A-3C99181C38D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03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899592" y="1124744"/>
            <a:ext cx="7772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7A8A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400">
          <a:solidFill>
            <a:srgbClr val="333399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200">
          <a:solidFill>
            <a:srgbClr val="5757C7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rgbClr val="9393DB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rgbClr val="9393DB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rgbClr val="9393DB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rgbClr val="9393D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rgbClr val="9393D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rgbClr val="9393D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rgbClr val="9393DB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huit.re/17mai201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creativecommons.org/licenses/by-nc-sa/2.5/it/" TargetMode="Externa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nti.com/p6aj2utrjr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atelierduformateur.fr/outils-de-video-quiz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latelierduformateur.fr/tutoriel-padlet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s://latelierduformateur.fr/tutoriels-netboard/" TargetMode="External"/><Relationship Id="rId7" Type="http://schemas.openxmlformats.org/officeDocument/2006/relationships/image" Target="../media/image30.png"/><Relationship Id="rId2" Type="http://schemas.openxmlformats.org/officeDocument/2006/relationships/hyperlink" Target="https://netboard.m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linoit.com/" TargetMode="External"/><Relationship Id="rId5" Type="http://schemas.openxmlformats.org/officeDocument/2006/relationships/image" Target="../media/image29.png"/><Relationship Id="rId4" Type="http://schemas.openxmlformats.org/officeDocument/2006/relationships/hyperlink" Target="https://realtimeboard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rello.com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ello.com/b/Sh7af8Nr/devpro-la-classe-invers%C3%A9e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id_veille" TargetMode="External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hyperlink" Target="mailto:idremeau@wanadoo.fr" TargetMode="External"/><Relationship Id="rId12" Type="http://schemas.openxmlformats.org/officeDocument/2006/relationships/hyperlink" Target="https://latelierduformateur.f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eef.com/profile/isabelle.dremeau1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6.jpeg"/><Relationship Id="rId10" Type="http://schemas.openxmlformats.org/officeDocument/2006/relationships/hyperlink" Target="https://www.facebook.com/isabelle.dremeau.7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2.5/it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latelierduformateur.f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time_continue=130&amp;v=hQtj69rZT0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df.editions-hatier.fr/Classe_inversee_mise_en_place.pd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nesco.fr/wp-content/uploads/2017/03/09_Marcel-Lebrun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555292"/>
            <a:ext cx="1976101" cy="232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76100" y="1989138"/>
            <a:ext cx="5693757" cy="1719262"/>
          </a:xfrm>
        </p:spPr>
        <p:txBody>
          <a:bodyPr/>
          <a:lstStyle/>
          <a:p>
            <a:pPr algn="ctr" eaLnBrk="1" hangingPunct="1"/>
            <a:r>
              <a:rPr lang="fr-FR" altLang="fr-FR" dirty="0"/>
              <a:t>« </a:t>
            </a:r>
            <a:r>
              <a:rPr lang="fr-FR" altLang="fr-FR" dirty="0" smtClean="0"/>
              <a:t>Mettre en place une </a:t>
            </a:r>
            <a:br>
              <a:rPr lang="fr-FR" altLang="fr-FR" dirty="0" smtClean="0"/>
            </a:br>
            <a:r>
              <a:rPr lang="fr-FR" altLang="fr-FR" dirty="0" smtClean="0"/>
              <a:t>classe inversée»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250825" y="5876925"/>
            <a:ext cx="2520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rgbClr val="33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200">
                <a:solidFill>
                  <a:srgbClr val="5757C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100">
                <a:solidFill>
                  <a:srgbClr val="9393DB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rgbClr val="9393DB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rgbClr val="9393DB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rgbClr val="9393DB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rgbClr val="9393DB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rgbClr val="9393DB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rgbClr val="9393DB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Intervenante:</a:t>
            </a:r>
            <a:r>
              <a:rPr lang="fr-FR" altLang="fr-FR" sz="1800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fr-FR" altLang="fr-FR" sz="18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fr-FR" altLang="fr-F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Isabelle Dremeau </a:t>
            </a:r>
            <a:endParaRPr lang="fr-FR" altLang="fr-FR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724128" y="5689490"/>
            <a:ext cx="3182268" cy="646331"/>
          </a:xfrm>
          <a:prstGeom prst="rect">
            <a:avLst/>
          </a:prstGeom>
          <a:solidFill>
            <a:srgbClr val="BCD5F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b="1" i="1" dirty="0" smtClean="0">
                <a:latin typeface="Calibri" pitchFamily="34" charset="0"/>
              </a:rPr>
              <a:t>17 mai 2019</a:t>
            </a:r>
            <a:r>
              <a:rPr lang="fr-FR" altLang="fr-FR" i="1" dirty="0">
                <a:latin typeface="Calibri" pitchFamily="34" charset="0"/>
              </a:rPr>
              <a:t/>
            </a:r>
            <a:br>
              <a:rPr lang="fr-FR" altLang="fr-FR" i="1" dirty="0">
                <a:latin typeface="Calibri" pitchFamily="34" charset="0"/>
              </a:rPr>
            </a:br>
            <a:r>
              <a:rPr lang="fr-FR" altLang="fr-FR" i="1" dirty="0" smtClean="0">
                <a:latin typeface="Calibri" pitchFamily="34" charset="0"/>
              </a:rPr>
              <a:t>Rennes</a:t>
            </a:r>
            <a:endParaRPr lang="fr-FR" altLang="fr-FR" b="1" i="1" dirty="0" smtClean="0">
              <a:latin typeface="Calibri" pitchFamily="34" charset="0"/>
            </a:endParaRPr>
          </a:p>
        </p:txBody>
      </p:sp>
      <p:pic>
        <p:nvPicPr>
          <p:cNvPr id="5" name="Picture 2" descr="C:\Users\Idremeau\AppData\Local\Microsoft\Windows\Temporary Internet Files\Content.IE5\6FCASV0K\MC90039148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69857" y="1412777"/>
            <a:ext cx="126101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92681" y="4033505"/>
            <a:ext cx="56937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dirty="0" smtClean="0"/>
          </a:p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9" name="Picture 2" descr="Creative Commons Licens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203" y="6050070"/>
            <a:ext cx="838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63688" y="4043345"/>
            <a:ext cx="57633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Site de la </a:t>
            </a:r>
            <a:r>
              <a:rPr lang="fr-FR" dirty="0" smtClean="0"/>
              <a:t>formation </a:t>
            </a:r>
            <a:r>
              <a:rPr lang="fr-FR" dirty="0"/>
              <a:t>: </a:t>
            </a:r>
            <a:r>
              <a:rPr lang="fr-FR" dirty="0">
                <a:hlinkClick r:id="rId7"/>
              </a:rPr>
              <a:t>https://</a:t>
            </a:r>
            <a:r>
              <a:rPr lang="fr-FR" dirty="0" smtClean="0">
                <a:hlinkClick r:id="rId7"/>
              </a:rPr>
              <a:t>huit.re/17mai2019</a:t>
            </a:r>
            <a:endParaRPr lang="fr-FR" dirty="0" smtClean="0"/>
          </a:p>
          <a:p>
            <a:pPr algn="ctr"/>
            <a:endParaRPr lang="fr-F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autoUpdateAnimBg="0"/>
      <p:bldP spid="50182" grpId="0" autoUpdateAnimBg="0"/>
      <p:bldP spid="8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Repenser le présentiel</a:t>
            </a:r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Espace physique de la </a:t>
            </a:r>
            <a:r>
              <a:rPr lang="fr-FR" dirty="0" smtClean="0"/>
              <a:t>salle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Organisation </a:t>
            </a:r>
            <a:r>
              <a:rPr lang="fr-FR" dirty="0" smtClean="0"/>
              <a:t>pédagogique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 smtClean="0"/>
              <a:t>Actions </a:t>
            </a:r>
            <a:r>
              <a:rPr lang="fr-FR" dirty="0"/>
              <a:t>de formation </a:t>
            </a:r>
            <a:r>
              <a:rPr lang="fr-FR" dirty="0" smtClean="0"/>
              <a:t>réflexives</a:t>
            </a:r>
            <a:endParaRPr lang="fr-FR" dirty="0"/>
          </a:p>
          <a:p>
            <a:r>
              <a:rPr lang="fr-FR" dirty="0" smtClean="0"/>
              <a:t>Exercices sur les temps </a:t>
            </a:r>
            <a:r>
              <a:rPr lang="fr-FR" dirty="0"/>
              <a:t>de travail en groupe </a:t>
            </a:r>
          </a:p>
          <a:p>
            <a:r>
              <a:rPr lang="fr-FR" dirty="0" smtClean="0"/>
              <a:t>Discussions d’entraide</a:t>
            </a:r>
            <a:endParaRPr lang="fr-FR" dirty="0"/>
          </a:p>
          <a:p>
            <a:r>
              <a:rPr lang="fr-FR" dirty="0" smtClean="0"/>
              <a:t>Projets de pédagogie active</a:t>
            </a:r>
          </a:p>
          <a:p>
            <a:r>
              <a:rPr lang="fr-FR" dirty="0" smtClean="0"/>
              <a:t>Feedbacks réactifs</a:t>
            </a:r>
          </a:p>
          <a:p>
            <a:r>
              <a:rPr lang="fr-FR" dirty="0" smtClean="0"/>
              <a:t>Evaluation entre pairs, bilans</a:t>
            </a:r>
            <a:endParaRPr lang="fr-FR" dirty="0"/>
          </a:p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76" y="2204864"/>
            <a:ext cx="4115447" cy="3141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75656" y="5175275"/>
            <a:ext cx="28803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fr-FR" sz="1100" b="0" i="1" dirty="0"/>
          </a:p>
          <a:p>
            <a:pPr algn="r"/>
            <a:r>
              <a:rPr lang="fr-FR" sz="1100" b="0" i="1" dirty="0"/>
              <a:t>Lycée Louis Armand (Eaubonne)</a:t>
            </a:r>
          </a:p>
        </p:txBody>
      </p:sp>
    </p:spTree>
    <p:extLst>
      <p:ext uri="{BB962C8B-B14F-4D97-AF65-F5344CB8AC3E}">
        <p14:creationId xmlns:p14="http://schemas.microsoft.com/office/powerpoint/2010/main" val="40084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Atelier scénarisation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FR" sz="4400" dirty="0" smtClean="0"/>
          </a:p>
          <a:p>
            <a:pPr marL="0" indent="0" algn="ctr">
              <a:buNone/>
            </a:pPr>
            <a:r>
              <a:rPr lang="fr-FR" sz="4400" dirty="0" smtClean="0"/>
              <a:t>Exercice</a:t>
            </a:r>
            <a:endParaRPr lang="fr-FR" sz="4400" dirty="0"/>
          </a:p>
          <a:p>
            <a:pPr marL="0" indent="0" algn="ctr">
              <a:buNone/>
            </a:pPr>
            <a:r>
              <a:rPr lang="fr-FR" sz="4400" dirty="0" smtClean="0"/>
              <a:t>« Les cartes activités »</a:t>
            </a:r>
            <a:endParaRPr lang="fr-FR" sz="4400" dirty="0"/>
          </a:p>
          <a:p>
            <a:pPr marL="0" indent="0" algn="ctr">
              <a:buNone/>
            </a:pPr>
            <a:endParaRPr lang="fr-FR" sz="4400" dirty="0" smtClean="0"/>
          </a:p>
          <a:p>
            <a:pPr marL="0" indent="0" algn="ctr">
              <a:buNone/>
            </a:pPr>
            <a:r>
              <a:rPr lang="fr-FR" dirty="0" smtClean="0"/>
              <a:t>Planifiez les éléments de votre classe inversée à l’aide des cartes d’activités en présentiel et à distance</a:t>
            </a:r>
            <a:endParaRPr lang="fr-FR" dirty="0"/>
          </a:p>
        </p:txBody>
      </p:sp>
      <p:sp>
        <p:nvSpPr>
          <p:cNvPr id="2" name="AutoShape 2" descr="RÃ©sultat de recherche d'images pour &quot;pile de carte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149" name="Picture 5" descr="RÃ©sultat de recherche d'images pour &quot;pile de cartes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58466"/>
            <a:ext cx="3527376" cy="193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19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250"/>
                    </a14:imgEffect>
                    <a14:imgEffect>
                      <a14:saturation sat="2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32387" y="2917701"/>
            <a:ext cx="3595961" cy="359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 qu’il faut </a:t>
            </a:r>
            <a:r>
              <a:rPr lang="fr-FR" dirty="0" smtClean="0"/>
              <a:t>retenir :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844823"/>
            <a:ext cx="5601816" cy="4286101"/>
          </a:xfrm>
        </p:spPr>
        <p:txBody>
          <a:bodyPr/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La classe inversée est une </a:t>
            </a:r>
            <a:br>
              <a:rPr lang="fr-FR" dirty="0" smtClean="0"/>
            </a:br>
            <a:r>
              <a:rPr lang="fr-FR" b="1" dirty="0" smtClean="0"/>
              <a:t>activité </a:t>
            </a:r>
            <a:r>
              <a:rPr lang="fr-FR" b="1" dirty="0" smtClean="0"/>
              <a:t>de formation </a:t>
            </a:r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dans un dispositif de </a:t>
            </a:r>
            <a:r>
              <a:rPr lang="fr-FR" b="1" dirty="0" smtClean="0"/>
              <a:t>formation mixte </a:t>
            </a:r>
          </a:p>
          <a:p>
            <a:pPr marL="0" indent="0" algn="ctr">
              <a:buNone/>
            </a:pPr>
            <a:r>
              <a:rPr lang="fr-FR" dirty="0" smtClean="0"/>
              <a:t>ou de </a:t>
            </a:r>
            <a:r>
              <a:rPr lang="fr-FR" b="1" dirty="0" smtClean="0"/>
              <a:t>Blended Learning.</a:t>
            </a:r>
            <a:r>
              <a:rPr lang="fr-FR" sz="5400" b="1" dirty="0" smtClean="0"/>
              <a:t> </a:t>
            </a:r>
            <a:endParaRPr lang="fr-FR" sz="5400" b="1" dirty="0"/>
          </a:p>
        </p:txBody>
      </p:sp>
    </p:spTree>
    <p:extLst>
      <p:ext uri="{BB962C8B-B14F-4D97-AF65-F5344CB8AC3E}">
        <p14:creationId xmlns:p14="http://schemas.microsoft.com/office/powerpoint/2010/main" val="255938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À vous 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4000" dirty="0" smtClean="0"/>
              <a:t>La classe inversée, ce n’est pas …..        </a:t>
            </a:r>
          </a:p>
          <a:p>
            <a:endParaRPr lang="fr-FR" dirty="0"/>
          </a:p>
          <a:p>
            <a:pPr marL="0" indent="0" algn="ctr">
              <a:buNone/>
            </a:pPr>
            <a:r>
              <a:rPr lang="fr-F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Quoi ?</a:t>
            </a:r>
          </a:p>
          <a:p>
            <a:pPr marL="0" indent="0" algn="ctr">
              <a:buNone/>
            </a:pPr>
            <a:endParaRPr lang="fr-FR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3200" dirty="0">
                <a:hlinkClick r:id="rId2"/>
              </a:rPr>
              <a:t>https://www.menti.com/p6aj2utrjr</a:t>
            </a:r>
            <a:endParaRPr lang="fr-FR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85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0" b="4632"/>
          <a:stretch/>
        </p:blipFill>
        <p:spPr bwMode="auto">
          <a:xfrm>
            <a:off x="5214435" y="2780929"/>
            <a:ext cx="3957718" cy="4000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outils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idx="1"/>
          </p:nvPr>
        </p:nvSpPr>
        <p:spPr>
          <a:xfrm>
            <a:off x="755576" y="2852936"/>
            <a:ext cx="7772400" cy="150018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sz="2800" dirty="0"/>
              <a:t>Outils de création de ressources </a:t>
            </a:r>
            <a:endParaRPr lang="fr-FR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fr-FR" sz="2800" dirty="0" smtClean="0"/>
              <a:t>Outils </a:t>
            </a:r>
            <a:r>
              <a:rPr lang="fr-FR" sz="2800" dirty="0"/>
              <a:t>de mutualisation en ligne </a:t>
            </a:r>
            <a:endParaRPr lang="fr-FR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fr-FR" sz="2800" dirty="0" smtClean="0"/>
              <a:t>Outils </a:t>
            </a:r>
            <a:r>
              <a:rPr lang="fr-FR" sz="2800" dirty="0"/>
              <a:t>de planification en </a:t>
            </a:r>
            <a:r>
              <a:rPr lang="fr-FR" sz="2800" dirty="0" smtClean="0"/>
              <a:t>ligne</a:t>
            </a:r>
          </a:p>
          <a:p>
            <a:pPr marL="457200" indent="-457200">
              <a:buFont typeface="+mj-lt"/>
              <a:buAutoNum type="arabicPeriod"/>
            </a:pPr>
            <a:endParaRPr lang="fr-FR" sz="2800" dirty="0"/>
          </a:p>
          <a:p>
            <a:pPr marL="457200" indent="-457200">
              <a:buFont typeface="+mj-lt"/>
              <a:buAutoNum type="arabicPeriod"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88517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Outils de création de ressources :  Vidéos + Quiz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632" y="1844675"/>
            <a:ext cx="5363935" cy="4286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3768" y="6119167"/>
            <a:ext cx="46805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hlinkClick r:id="rId3"/>
              </a:rPr>
              <a:t>https://latelierduformateur.fr/outils-de-video-quiz/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96605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4"/>
          <p:cNvSpPr txBox="1">
            <a:spLocks/>
          </p:cNvSpPr>
          <p:nvPr/>
        </p:nvSpPr>
        <p:spPr bwMode="auto">
          <a:xfrm>
            <a:off x="307975" y="1946232"/>
            <a:ext cx="8378825" cy="4184692"/>
          </a:xfrm>
          <a:prstGeom prst="rect">
            <a:avLst/>
          </a:prstGeom>
          <a:solidFill>
            <a:srgbClr val="FFE7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rgbClr val="33339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rgbClr val="5757C7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2000">
                <a:solidFill>
                  <a:srgbClr val="9393DB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>
                <a:solidFill>
                  <a:srgbClr val="9393DB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>
                <a:solidFill>
                  <a:srgbClr val="9393DB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>
                <a:solidFill>
                  <a:srgbClr val="9393DB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>
                <a:solidFill>
                  <a:srgbClr val="9393DB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>
                <a:solidFill>
                  <a:srgbClr val="9393DB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>
                <a:solidFill>
                  <a:srgbClr val="9393DB"/>
                </a:solidFill>
                <a:latin typeface="+mn-lt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endParaRPr lang="fr-FR" b="1" kern="0" dirty="0" smtClean="0"/>
          </a:p>
          <a:p>
            <a:pPr marL="0" indent="0">
              <a:buFont typeface="Arial" pitchFamily="34" charset="0"/>
              <a:buNone/>
              <a:defRPr/>
            </a:pPr>
            <a:endParaRPr lang="fr-FR" sz="2200" b="0" kern="0" dirty="0" smtClean="0"/>
          </a:p>
          <a:p>
            <a:pPr marL="0" indent="0" algn="ctr" fontAlgn="ctr">
              <a:buFont typeface="Arial" pitchFamily="34" charset="0"/>
              <a:buNone/>
              <a:defRPr/>
            </a:pPr>
            <a:endParaRPr lang="fr-FR" sz="4400" b="0" kern="0" dirty="0" smtClean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Outil de </a:t>
            </a:r>
            <a:r>
              <a:rPr lang="fr-FR" dirty="0" smtClean="0"/>
              <a:t>mutualisation </a:t>
            </a:r>
            <a:r>
              <a:rPr lang="fr-FR" dirty="0"/>
              <a:t>en ligne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 lnSpcReduction="10000"/>
          </a:bodyPr>
          <a:lstStyle/>
          <a:p>
            <a:endParaRPr lang="fr-FR" dirty="0" smtClean="0"/>
          </a:p>
          <a:p>
            <a:r>
              <a:rPr lang="fr-FR" dirty="0" smtClean="0"/>
              <a:t>Mur virtuel collaboratif, pour diffusion de documents</a:t>
            </a:r>
          </a:p>
          <a:p>
            <a:endParaRPr lang="fr-FR" dirty="0"/>
          </a:p>
          <a:p>
            <a:r>
              <a:rPr lang="fr-FR" dirty="0" smtClean="0"/>
              <a:t>Insertion d’éléments interactifs et multimédia</a:t>
            </a:r>
          </a:p>
          <a:p>
            <a:endParaRPr lang="fr-FR" dirty="0" smtClean="0"/>
          </a:p>
          <a:p>
            <a:r>
              <a:rPr lang="fr-FR" b="1" dirty="0" smtClean="0"/>
              <a:t>français</a:t>
            </a:r>
            <a:r>
              <a:rPr lang="fr-FR" dirty="0" smtClean="0"/>
              <a:t>, gratuit, nombre de tableaux limité </a:t>
            </a:r>
            <a:r>
              <a:rPr lang="fr-FR" b="1" dirty="0" smtClean="0"/>
              <a:t>(max 3)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2" name="AutoShape 2" descr="Résultat de recherche d'images pour &quot;padle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4338" name="Picture 2" descr="logo pad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850446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9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4"/>
          <p:cNvSpPr txBox="1">
            <a:spLocks/>
          </p:cNvSpPr>
          <p:nvPr/>
        </p:nvSpPr>
        <p:spPr bwMode="auto">
          <a:xfrm>
            <a:off x="899592" y="1556792"/>
            <a:ext cx="7488832" cy="5040560"/>
          </a:xfrm>
          <a:prstGeom prst="rect">
            <a:avLst/>
          </a:prstGeom>
          <a:solidFill>
            <a:srgbClr val="FFE7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rgbClr val="33339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rgbClr val="5757C7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2000">
                <a:solidFill>
                  <a:srgbClr val="9393DB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>
                <a:solidFill>
                  <a:srgbClr val="9393DB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>
                <a:solidFill>
                  <a:srgbClr val="9393DB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>
                <a:solidFill>
                  <a:srgbClr val="9393DB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>
                <a:solidFill>
                  <a:srgbClr val="9393DB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>
                <a:solidFill>
                  <a:srgbClr val="9393DB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>
                <a:solidFill>
                  <a:srgbClr val="9393DB"/>
                </a:solidFill>
                <a:latin typeface="+mn-lt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endParaRPr lang="fr-FR" b="1" kern="0" dirty="0" smtClean="0"/>
          </a:p>
          <a:p>
            <a:pPr marL="0" indent="0">
              <a:buFont typeface="Arial" pitchFamily="34" charset="0"/>
              <a:buNone/>
              <a:defRPr/>
            </a:pPr>
            <a:endParaRPr lang="fr-FR" sz="2200" b="0" kern="0" dirty="0" smtClean="0"/>
          </a:p>
          <a:p>
            <a:pPr marL="0" indent="0" algn="ctr" fontAlgn="ctr">
              <a:buFont typeface="Arial" pitchFamily="34" charset="0"/>
              <a:buNone/>
              <a:defRPr/>
            </a:pPr>
            <a:endParaRPr lang="fr-FR" sz="4400" b="0" kern="0" dirty="0" smtClean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Tutoriels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835696" y="6093296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2"/>
              </a:rPr>
              <a:t>https://</a:t>
            </a:r>
            <a:r>
              <a:rPr lang="fr-FR" dirty="0" smtClean="0">
                <a:hlinkClick r:id="rId2"/>
              </a:rPr>
              <a:t>latelierduformateur.fr/tutoriel-padlet</a:t>
            </a:r>
            <a:endParaRPr lang="fr-FR" dirty="0" smtClean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5526757" cy="405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26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72903" y="1089862"/>
            <a:ext cx="7772400" cy="503238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008B9E"/>
                </a:solidFill>
              </a:rPr>
              <a:t>Autres outils similaires</a:t>
            </a:r>
            <a:endParaRPr lang="fr-FR" dirty="0">
              <a:solidFill>
                <a:srgbClr val="008B9E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600200"/>
            <a:ext cx="2530624" cy="4525963"/>
          </a:xfrm>
        </p:spPr>
        <p:txBody>
          <a:bodyPr/>
          <a:lstStyle/>
          <a:p>
            <a:pPr marL="0" indent="0">
              <a:buNone/>
            </a:pPr>
            <a:r>
              <a:rPr lang="fr-FR" b="1" dirty="0" err="1" smtClean="0"/>
              <a:t>Linoit</a:t>
            </a:r>
            <a:endParaRPr lang="fr-FR" b="1" dirty="0" smtClean="0"/>
          </a:p>
          <a:p>
            <a:pPr marL="0" indent="0">
              <a:buNone/>
            </a:pPr>
            <a:endParaRPr lang="fr-FR" sz="2000" b="1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r-FR" sz="2000" kern="1200" dirty="0">
                <a:solidFill>
                  <a:schemeClr val="tx1"/>
                </a:solidFill>
                <a:latin typeface="+mn-lt"/>
              </a:rPr>
              <a:t>Ajouts vidéos, images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r-FR" sz="2000" kern="1200" dirty="0">
                <a:solidFill>
                  <a:schemeClr val="tx1"/>
                </a:solidFill>
                <a:latin typeface="+mn-lt"/>
              </a:rPr>
              <a:t>Sans inscription</a:t>
            </a:r>
          </a:p>
          <a:p>
            <a:endParaRPr lang="fr-FR" sz="2000" dirty="0"/>
          </a:p>
        </p:txBody>
      </p:sp>
      <p:sp>
        <p:nvSpPr>
          <p:cNvPr id="7" name="Espace réservé du contenu 4"/>
          <p:cNvSpPr txBox="1">
            <a:spLocks/>
          </p:cNvSpPr>
          <p:nvPr/>
        </p:nvSpPr>
        <p:spPr>
          <a:xfrm>
            <a:off x="6156176" y="1593100"/>
            <a:ext cx="253062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fr-FR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3200" b="1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endParaRPr lang="fr-FR" dirty="0"/>
          </a:p>
        </p:txBody>
      </p:sp>
      <p:sp>
        <p:nvSpPr>
          <p:cNvPr id="8" name="Espace réservé du contenu 4"/>
          <p:cNvSpPr txBox="1">
            <a:spLocks/>
          </p:cNvSpPr>
          <p:nvPr/>
        </p:nvSpPr>
        <p:spPr>
          <a:xfrm>
            <a:off x="3131840" y="1605799"/>
            <a:ext cx="2530624" cy="49195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 smtClean="0">
                <a:solidFill>
                  <a:srgbClr val="333399"/>
                </a:solidFill>
                <a:latin typeface="Calibri" panose="020F0502020204030204" pitchFamily="34" charset="0"/>
              </a:rPr>
              <a:t>Netboard.me</a:t>
            </a:r>
            <a:endParaRPr lang="fr-FR" sz="2400" dirty="0">
              <a:solidFill>
                <a:srgbClr val="333399"/>
              </a:solidFill>
              <a:latin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000" b="1" dirty="0" smtClean="0"/>
          </a:p>
          <a:p>
            <a:pPr marL="0" indent="0">
              <a:buNone/>
            </a:pPr>
            <a:r>
              <a:rPr lang="fr-FR" sz="2000" dirty="0">
                <a:hlinkClick r:id="rId2"/>
              </a:rPr>
              <a:t>https://netboard.me</a:t>
            </a:r>
            <a:r>
              <a:rPr lang="fr-FR" sz="2000" dirty="0" smtClean="0">
                <a:hlinkClick r:id="rId2"/>
              </a:rPr>
              <a:t>/</a:t>
            </a:r>
            <a:endParaRPr lang="fr-FR" sz="2000" dirty="0" smtClean="0"/>
          </a:p>
          <a:p>
            <a:pPr marL="0" indent="0">
              <a:buNone/>
            </a:pPr>
            <a:endParaRPr lang="fr-FR" sz="2000" dirty="0"/>
          </a:p>
          <a:p>
            <a:r>
              <a:rPr lang="fr-FR" sz="2000" b="0" dirty="0" smtClean="0"/>
              <a:t>Classement</a:t>
            </a:r>
          </a:p>
          <a:p>
            <a:r>
              <a:rPr lang="fr-FR" sz="2000" b="0" dirty="0" smtClean="0"/>
              <a:t>Pages/onglets</a:t>
            </a:r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pPr marL="0" indent="0" algn="ctr">
              <a:buNone/>
            </a:pPr>
            <a:endParaRPr lang="fr-FR" sz="1200" b="0" dirty="0" smtClean="0">
              <a:hlinkClick r:id=""/>
            </a:endParaRPr>
          </a:p>
          <a:p>
            <a:pPr marL="0" indent="0" algn="ctr">
              <a:buNone/>
            </a:pPr>
            <a:endParaRPr lang="fr-FR" sz="1200" b="0" dirty="0" smtClean="0">
              <a:hlinkClick r:id=""/>
            </a:endParaRPr>
          </a:p>
          <a:p>
            <a:pPr marL="0" indent="0" algn="ctr">
              <a:buNone/>
            </a:pPr>
            <a:endParaRPr lang="fr-FR" sz="1200" b="0" dirty="0">
              <a:hlinkClick r:id="rId3"/>
            </a:endParaRPr>
          </a:p>
          <a:p>
            <a:pPr marL="0" indent="0" algn="ctr">
              <a:buNone/>
            </a:pPr>
            <a:endParaRPr lang="fr-FR" sz="1200" b="0" dirty="0" smtClean="0">
              <a:hlinkClick r:id="rId3"/>
            </a:endParaRPr>
          </a:p>
          <a:p>
            <a:pPr marL="0" indent="0" algn="ctr">
              <a:buNone/>
            </a:pPr>
            <a:endParaRPr lang="fr-FR" sz="1200" b="0" dirty="0">
              <a:hlinkClick r:id="rId3"/>
            </a:endParaRPr>
          </a:p>
          <a:p>
            <a:pPr marL="0" indent="0" algn="ctr">
              <a:buNone/>
            </a:pPr>
            <a:endParaRPr lang="fr-FR" sz="1200" b="0" dirty="0" smtClean="0">
              <a:hlinkClick r:id="rId3"/>
            </a:endParaRPr>
          </a:p>
          <a:p>
            <a:pPr marL="0" indent="0" algn="ctr">
              <a:buNone/>
            </a:pPr>
            <a:r>
              <a:rPr lang="fr-FR" sz="1200" dirty="0" smtClean="0"/>
              <a:t>Tutoriel</a:t>
            </a:r>
            <a:r>
              <a:rPr lang="fr-FR" sz="1200" b="0" dirty="0" smtClean="0">
                <a:hlinkClick r:id="rId3"/>
              </a:rPr>
              <a:t/>
            </a:r>
            <a:br>
              <a:rPr lang="fr-FR" sz="1200" b="0" dirty="0" smtClean="0">
                <a:hlinkClick r:id="rId3"/>
              </a:rPr>
            </a:br>
            <a:r>
              <a:rPr lang="fr-FR" sz="1200" b="0" dirty="0" smtClean="0">
                <a:hlinkClick r:id="rId3"/>
              </a:rPr>
              <a:t>https</a:t>
            </a:r>
            <a:r>
              <a:rPr lang="fr-FR" sz="1200" b="0" dirty="0">
                <a:hlinkClick r:id="rId3"/>
              </a:rPr>
              <a:t>://latelierduformateur.fr/tutoriels-netboard/</a:t>
            </a:r>
            <a:endParaRPr lang="fr-FR" sz="1400" b="0" dirty="0"/>
          </a:p>
        </p:txBody>
      </p:sp>
      <p:sp>
        <p:nvSpPr>
          <p:cNvPr id="9" name="Espace réservé du contenu 4"/>
          <p:cNvSpPr txBox="1">
            <a:spLocks/>
          </p:cNvSpPr>
          <p:nvPr/>
        </p:nvSpPr>
        <p:spPr>
          <a:xfrm>
            <a:off x="6022504" y="1628800"/>
            <a:ext cx="2530624" cy="4896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600" dirty="0" err="1">
                <a:solidFill>
                  <a:srgbClr val="333399"/>
                </a:solidFill>
                <a:latin typeface="Calibri" panose="020F0502020204030204" pitchFamily="34" charset="0"/>
              </a:rPr>
              <a:t>Realtime</a:t>
            </a:r>
            <a:r>
              <a:rPr lang="fr-FR" sz="2600" dirty="0">
                <a:solidFill>
                  <a:srgbClr val="333399"/>
                </a:solidFill>
                <a:latin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333399"/>
                </a:solidFill>
                <a:latin typeface="Calibri" panose="020F0502020204030204" pitchFamily="34" charset="0"/>
              </a:rPr>
              <a:t>Board</a:t>
            </a:r>
            <a:endParaRPr lang="fr-FR" sz="2600" dirty="0">
              <a:solidFill>
                <a:srgbClr val="333399"/>
              </a:solidFill>
              <a:latin typeface="Calibri" panose="020F0502020204030204" pitchFamily="34" charset="0"/>
            </a:endParaRPr>
          </a:p>
          <a:p>
            <a:endParaRPr lang="fr-FR" sz="2000" dirty="0" smtClean="0"/>
          </a:p>
          <a:p>
            <a:r>
              <a:rPr lang="fr-FR" sz="2000" b="0" dirty="0" smtClean="0"/>
              <a:t>Interface avec de nombreuses fonctionnalités</a:t>
            </a:r>
          </a:p>
          <a:p>
            <a:r>
              <a:rPr lang="fr-FR" sz="2000" b="0" dirty="0" smtClean="0"/>
              <a:t>3 tableaux gratuits</a:t>
            </a:r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 smtClean="0"/>
          </a:p>
          <a:p>
            <a:pPr marL="0" indent="0">
              <a:buNone/>
            </a:pPr>
            <a:endParaRPr lang="fr-FR" sz="2000" dirty="0"/>
          </a:p>
          <a:p>
            <a:endParaRPr lang="fr-FR" sz="2000" dirty="0" smtClean="0"/>
          </a:p>
          <a:p>
            <a:pPr marL="0" indent="0" algn="ctr">
              <a:buNone/>
            </a:pPr>
            <a:endParaRPr lang="fr-FR" sz="1600" dirty="0" smtClean="0">
              <a:hlinkClick r:id="rId4"/>
            </a:endParaRPr>
          </a:p>
          <a:p>
            <a:pPr marL="0" indent="0" algn="ctr">
              <a:buNone/>
            </a:pPr>
            <a:endParaRPr lang="fr-FR" sz="1600" dirty="0">
              <a:hlinkClick r:id="rId4"/>
            </a:endParaRPr>
          </a:p>
          <a:p>
            <a:pPr marL="0" indent="0" algn="ctr">
              <a:buNone/>
            </a:pPr>
            <a:r>
              <a:rPr lang="fr-FR" sz="1600" dirty="0" smtClean="0">
                <a:hlinkClick r:id="rId4"/>
              </a:rPr>
              <a:t>https</a:t>
            </a:r>
            <a:r>
              <a:rPr lang="fr-FR" sz="1600" dirty="0">
                <a:hlinkClick r:id="rId4"/>
              </a:rPr>
              <a:t>://</a:t>
            </a:r>
            <a:r>
              <a:rPr lang="fr-FR" sz="1500" dirty="0">
                <a:hlinkClick r:id="rId4"/>
              </a:rPr>
              <a:t>realtimeboard.com</a:t>
            </a:r>
            <a:r>
              <a:rPr lang="fr-FR" sz="1600" dirty="0" smtClean="0">
                <a:hlinkClick r:id="rId4"/>
              </a:rPr>
              <a:t>/</a:t>
            </a:r>
            <a:endParaRPr lang="fr-FR" sz="1600" dirty="0" smtClean="0"/>
          </a:p>
          <a:p>
            <a:endParaRPr lang="fr-FR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7" b="6628"/>
          <a:stretch/>
        </p:blipFill>
        <p:spPr bwMode="auto">
          <a:xfrm>
            <a:off x="6303664" y="4005064"/>
            <a:ext cx="1968304" cy="15922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1988" y="5945921"/>
            <a:ext cx="2082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hlinkClick r:id="rId6"/>
              </a:rPr>
              <a:t>http://en.linoit.com</a:t>
            </a:r>
            <a:r>
              <a:rPr lang="fr-FR" sz="1600" dirty="0" smtClean="0">
                <a:hlinkClick r:id="rId6"/>
              </a:rPr>
              <a:t>/</a:t>
            </a:r>
            <a:endParaRPr lang="fr-FR" sz="1600" dirty="0" smtClean="0"/>
          </a:p>
          <a:p>
            <a:endParaRPr lang="fr-FR" sz="16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26" y="3684685"/>
            <a:ext cx="1516794" cy="174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424" y="3646167"/>
            <a:ext cx="2383456" cy="178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96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Outil de planification en ligne 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TRELLO</a:t>
            </a:r>
            <a:endParaRPr lang="fr-FR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2276872"/>
            <a:ext cx="7341695" cy="3869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71800" y="1907540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3"/>
              </a:rPr>
              <a:t>https://trello.com/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267744" y="631038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b="0" dirty="0">
                <a:hlinkClick r:id="rId4"/>
              </a:rPr>
              <a:t>https://trello.com/b/Sh7af8Nr/devpro-la-classe-invers%C3%A9e</a:t>
            </a:r>
            <a:endParaRPr lang="fr-FR" sz="1200" b="0" dirty="0"/>
          </a:p>
        </p:txBody>
      </p:sp>
    </p:spTree>
    <p:extLst>
      <p:ext uri="{BB962C8B-B14F-4D97-AF65-F5344CB8AC3E}">
        <p14:creationId xmlns:p14="http://schemas.microsoft.com/office/powerpoint/2010/main" val="196728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900" y="2130986"/>
            <a:ext cx="2775384" cy="326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à coins arrondis 1"/>
          <p:cNvSpPr/>
          <p:nvPr/>
        </p:nvSpPr>
        <p:spPr>
          <a:xfrm rot="20973101">
            <a:off x="6265742" y="4236638"/>
            <a:ext cx="2235747" cy="97221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555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sz="3200" dirty="0" smtClean="0">
                <a:cs typeface="Arial" charset="0"/>
              </a:rPr>
              <a:t>Consultante-formatrice</a:t>
            </a:r>
          </a:p>
        </p:txBody>
      </p:sp>
      <p:sp>
        <p:nvSpPr>
          <p:cNvPr id="8" name="Rectangle 7"/>
          <p:cNvSpPr/>
          <p:nvPr/>
        </p:nvSpPr>
        <p:spPr>
          <a:xfrm>
            <a:off x="441581" y="1558613"/>
            <a:ext cx="449045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600" dirty="0">
              <a:solidFill>
                <a:srgbClr val="292934"/>
              </a:solidFill>
              <a:latin typeface="Segoe Print" pitchFamily="2" charset="0"/>
              <a:cs typeface="+mn-cs"/>
            </a:endParaRP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fr-FR" sz="1600" dirty="0" smtClean="0">
                <a:solidFill>
                  <a:srgbClr val="292934"/>
                </a:solidFill>
                <a:latin typeface="Segoe Print" pitchFamily="2" charset="0"/>
              </a:rPr>
              <a:t>Projets éditoriaux Web &amp; pédagogie  </a:t>
            </a:r>
            <a:endParaRPr lang="fr-FR" sz="1600" dirty="0">
              <a:solidFill>
                <a:srgbClr val="292934"/>
              </a:solidFill>
              <a:latin typeface="Segoe Print" pitchFamily="2" charset="0"/>
            </a:endParaRPr>
          </a:p>
          <a:p>
            <a:pPr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sz="1600" dirty="0" smtClean="0">
                <a:solidFill>
                  <a:srgbClr val="292934"/>
                </a:solidFill>
                <a:latin typeface="Segoe Print" pitchFamily="2" charset="0"/>
                <a:cs typeface="+mn-cs"/>
              </a:rPr>
              <a:t>Formations outils </a:t>
            </a:r>
            <a:r>
              <a:rPr lang="fr-FR" sz="1600" b="1" dirty="0" smtClean="0">
                <a:solidFill>
                  <a:srgbClr val="292934"/>
                </a:solidFill>
                <a:latin typeface="Segoe Print" pitchFamily="2" charset="0"/>
                <a:cs typeface="+mn-cs"/>
              </a:rPr>
              <a:t>Web 2.0 et ingénierie  intégrant les TIC</a:t>
            </a:r>
          </a:p>
          <a:p>
            <a:pPr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sz="1600" b="1" dirty="0" smtClean="0">
                <a:solidFill>
                  <a:srgbClr val="292934"/>
                </a:solidFill>
                <a:latin typeface="Segoe Print" pitchFamily="2" charset="0"/>
                <a:cs typeface="+mn-cs"/>
              </a:rPr>
              <a:t>Formation de formateurs</a:t>
            </a:r>
          </a:p>
          <a:p>
            <a:pPr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sz="1600" b="1" dirty="0" smtClean="0">
                <a:solidFill>
                  <a:srgbClr val="292934"/>
                </a:solidFill>
                <a:latin typeface="Segoe Print" pitchFamily="2" charset="0"/>
              </a:rPr>
              <a:t>Classes virtuelles « usages du numérique en formation » </a:t>
            </a:r>
          </a:p>
          <a:p>
            <a:pPr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sz="1600" b="1" dirty="0" smtClean="0">
                <a:solidFill>
                  <a:srgbClr val="292934"/>
                </a:solidFill>
                <a:latin typeface="Segoe Print" pitchFamily="2" charset="0"/>
                <a:cs typeface="+mn-cs"/>
              </a:rPr>
              <a:t>Spécialiste Veille e-learning</a:t>
            </a:r>
          </a:p>
          <a:p>
            <a:pPr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sz="1600" b="1" dirty="0" smtClean="0">
                <a:solidFill>
                  <a:srgbClr val="292934"/>
                </a:solidFill>
                <a:latin typeface="Segoe Print" pitchFamily="2" charset="0"/>
              </a:rPr>
              <a:t>Formations Médiation Numérique </a:t>
            </a:r>
            <a:r>
              <a:rPr lang="fr-FR" sz="1600" dirty="0" smtClean="0">
                <a:solidFill>
                  <a:srgbClr val="292934"/>
                </a:solidFill>
                <a:latin typeface="Segoe Print" pitchFamily="2" charset="0"/>
              </a:rPr>
              <a:t>(documentalistes, centre de ressources)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rgbClr val="292934"/>
                </a:solidFill>
                <a:latin typeface="+mn-lt"/>
                <a:cs typeface="+mn-cs"/>
              </a:rPr>
              <a:t/>
            </a:r>
            <a:br>
              <a:rPr lang="fr-FR" sz="1600" dirty="0">
                <a:solidFill>
                  <a:srgbClr val="292934"/>
                </a:solidFill>
                <a:latin typeface="+mn-lt"/>
                <a:cs typeface="+mn-cs"/>
              </a:rPr>
            </a:br>
            <a:endParaRPr lang="fr-FR" sz="1600" dirty="0">
              <a:solidFill>
                <a:srgbClr val="292934"/>
              </a:solidFill>
              <a:latin typeface="+mn-lt"/>
              <a:cs typeface="+mn-cs"/>
            </a:endParaRPr>
          </a:p>
        </p:txBody>
      </p:sp>
      <p:pic>
        <p:nvPicPr>
          <p:cNvPr id="922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 descr="C:\Users\Idremeau\AppData\Local\Microsoft\Windows\Temporary Internet Files\Content.IE5\0W4QGTGS\MP90043864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5325">
            <a:off x="5927847" y="2601026"/>
            <a:ext cx="677317" cy="541854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9" name="ZoneTexte 5"/>
          <p:cNvSpPr txBox="1">
            <a:spLocks noChangeArrowheads="1"/>
          </p:cNvSpPr>
          <p:nvPr/>
        </p:nvSpPr>
        <p:spPr bwMode="auto">
          <a:xfrm rot="21330596">
            <a:off x="5407453" y="2146397"/>
            <a:ext cx="1718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fr-FR" sz="1200" b="0" dirty="0">
                <a:solidFill>
                  <a:srgbClr val="292934"/>
                </a:solidFill>
                <a:latin typeface="Segoe Print" pitchFamily="2" charset="0"/>
              </a:rPr>
              <a:t>Formation </a:t>
            </a:r>
            <a:br>
              <a:rPr lang="fr-FR" sz="1200" b="0" dirty="0">
                <a:solidFill>
                  <a:srgbClr val="292934"/>
                </a:solidFill>
                <a:latin typeface="Segoe Print" pitchFamily="2" charset="0"/>
              </a:rPr>
            </a:br>
            <a:r>
              <a:rPr lang="fr-FR" sz="1200" b="0" dirty="0">
                <a:solidFill>
                  <a:srgbClr val="292934"/>
                </a:solidFill>
                <a:latin typeface="Segoe Print" pitchFamily="2" charset="0"/>
              </a:rPr>
              <a:t>Langues (allemand)</a:t>
            </a:r>
          </a:p>
        </p:txBody>
      </p:sp>
      <p:sp>
        <p:nvSpPr>
          <p:cNvPr id="4" name="Rectangle 3"/>
          <p:cNvSpPr/>
          <p:nvPr/>
        </p:nvSpPr>
        <p:spPr>
          <a:xfrm>
            <a:off x="476249" y="6140305"/>
            <a:ext cx="26126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0" dirty="0" smtClean="0">
                <a:hlinkClick r:id="rId6"/>
              </a:rPr>
              <a:t>Profil et réalisations Web</a:t>
            </a:r>
            <a:endParaRPr lang="fr-FR" sz="1600" b="0" dirty="0"/>
          </a:p>
        </p:txBody>
      </p:sp>
      <p:sp>
        <p:nvSpPr>
          <p:cNvPr id="14" name="Rectangle 13"/>
          <p:cNvSpPr/>
          <p:nvPr/>
        </p:nvSpPr>
        <p:spPr>
          <a:xfrm>
            <a:off x="441581" y="5908248"/>
            <a:ext cx="65524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Contact: </a:t>
            </a:r>
            <a:r>
              <a:rPr lang="fr-FR" sz="1600" b="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hlinkClick r:id="rId7"/>
              </a:rPr>
              <a:t>idremeau@wanadoo.fr</a:t>
            </a:r>
            <a:endParaRPr lang="fr-FR" sz="1600" b="0" kern="0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3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16" y="5428485"/>
            <a:ext cx="447446" cy="44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9" y="5445211"/>
            <a:ext cx="395944" cy="39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365"/>
          <p:cNvSpPr txBox="1">
            <a:spLocks/>
          </p:cNvSpPr>
          <p:nvPr/>
        </p:nvSpPr>
        <p:spPr bwMode="auto">
          <a:xfrm rot="21060206">
            <a:off x="5950825" y="5150845"/>
            <a:ext cx="3182916" cy="695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rgbClr val="33339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200">
                <a:solidFill>
                  <a:srgbClr val="5757C7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2100">
                <a:solidFill>
                  <a:srgbClr val="9393DB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rgbClr val="9393DB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rgbClr val="9393DB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rgbClr val="9393DB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rgbClr val="9393DB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rgbClr val="9393DB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rgbClr val="9393DB"/>
                </a:solidFill>
                <a:latin typeface="+mn-lt"/>
              </a:defRPr>
            </a:lvl9pPr>
          </a:lstStyle>
          <a:p>
            <a:pPr marL="0" indent="0" algn="ctr">
              <a:buClr>
                <a:schemeClr val="dk1"/>
              </a:buClr>
              <a:buSzPts val="1100"/>
              <a:buFont typeface="Wingdings" pitchFamily="2" charset="2"/>
              <a:buNone/>
            </a:pPr>
            <a:r>
              <a:rPr lang="fr-FR" sz="1600" b="0" kern="0" dirty="0" smtClean="0">
                <a:hlinkClick r:id="rId12"/>
              </a:rPr>
              <a:t>https://latelierduformateur.fr/</a:t>
            </a:r>
            <a:endParaRPr lang="fr-FR" sz="1600" b="0" kern="0" dirty="0" smtClean="0"/>
          </a:p>
          <a:p>
            <a:pPr marL="0" indent="0" algn="ctr">
              <a:buClr>
                <a:schemeClr val="dk1"/>
              </a:buClr>
              <a:buSzPts val="1100"/>
              <a:buFont typeface="Wingdings" pitchFamily="2" charset="2"/>
              <a:buNone/>
            </a:pPr>
            <a:endParaRPr lang="fr-FR" sz="1600" b="0" kern="0" dirty="0" smtClean="0"/>
          </a:p>
          <a:p>
            <a:pPr marL="0" indent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r-FR" b="1" kern="0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4031">
            <a:off x="6495393" y="4293096"/>
            <a:ext cx="1850398" cy="87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289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Atelier création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FR" sz="4400" dirty="0" smtClean="0"/>
          </a:p>
          <a:p>
            <a:pPr marL="0" indent="0" algn="ctr">
              <a:buNone/>
            </a:pPr>
            <a:r>
              <a:rPr lang="fr-FR" sz="4400" dirty="0" smtClean="0"/>
              <a:t>Créer un </a:t>
            </a:r>
            <a:r>
              <a:rPr lang="fr-FR" sz="4400" b="1" dirty="0" smtClean="0"/>
              <a:t>vidéo + </a:t>
            </a:r>
            <a:r>
              <a:rPr lang="fr-FR" sz="4400" dirty="0" smtClean="0"/>
              <a:t>quiz </a:t>
            </a:r>
            <a:endParaRPr lang="fr-FR" sz="4400" dirty="0"/>
          </a:p>
          <a:p>
            <a:pPr marL="0" indent="0" algn="ctr">
              <a:buNone/>
            </a:pPr>
            <a:endParaRPr lang="fr-FR" sz="4400" dirty="0" smtClean="0"/>
          </a:p>
          <a:p>
            <a:pPr marL="0" indent="0" algn="ctr">
              <a:buNone/>
            </a:pPr>
            <a:r>
              <a:rPr lang="fr-FR" dirty="0" smtClean="0"/>
              <a:t>ou </a:t>
            </a:r>
            <a:r>
              <a:rPr lang="fr-FR" b="1" dirty="0" smtClean="0"/>
              <a:t>… un plan de séquence</a:t>
            </a:r>
          </a:p>
          <a:p>
            <a:pPr marL="0" indent="0" algn="ctr">
              <a:buNone/>
            </a:pPr>
            <a:r>
              <a:rPr lang="fr-FR" dirty="0" smtClean="0"/>
              <a:t>avec l’outil de votre choix dans le but de proposer une ressource à utiliser dans le cadre d’une classe inversée.</a:t>
            </a:r>
            <a:endParaRPr lang="fr-FR" dirty="0"/>
          </a:p>
        </p:txBody>
      </p:sp>
      <p:pic>
        <p:nvPicPr>
          <p:cNvPr id="4" name="Picture 2" descr="C:\Users\Idremeau\AppData\Local\Microsoft\Windows\Temporary Internet Files\Content.IE5\6FCASV0K\MC90039148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52320" y="1340768"/>
            <a:ext cx="126101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34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classe inversée et la relation enseignant-apprenant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844823"/>
            <a:ext cx="6249888" cy="4286101"/>
          </a:xfrm>
        </p:spPr>
        <p:txBody>
          <a:bodyPr/>
          <a:lstStyle/>
          <a:p>
            <a:r>
              <a:rPr lang="fr-FR" dirty="0" smtClean="0"/>
              <a:t>Présenter la classe inversée comme un </a:t>
            </a:r>
            <a:r>
              <a:rPr lang="fr-FR" b="1" dirty="0" smtClean="0"/>
              <a:t>élément du contrat </a:t>
            </a:r>
            <a:r>
              <a:rPr lang="fr-FR" b="1" dirty="0" smtClean="0"/>
              <a:t>d’apprentissage </a:t>
            </a:r>
            <a:r>
              <a:rPr lang="fr-FR" dirty="0" smtClean="0"/>
              <a:t>entre l’enseignant et les apprenants</a:t>
            </a:r>
          </a:p>
          <a:p>
            <a:endParaRPr lang="fr-FR" dirty="0" smtClean="0"/>
          </a:p>
          <a:p>
            <a:r>
              <a:rPr lang="fr-FR" dirty="0" smtClean="0"/>
              <a:t>Présenter les </a:t>
            </a:r>
            <a:r>
              <a:rPr lang="fr-FR" b="1" dirty="0" smtClean="0"/>
              <a:t>attentes de </a:t>
            </a:r>
            <a:r>
              <a:rPr lang="fr-FR" b="1" dirty="0" smtClean="0"/>
              <a:t>l’enseignant</a:t>
            </a:r>
            <a:r>
              <a:rPr lang="fr-FR" dirty="0" smtClean="0"/>
              <a:t> dans </a:t>
            </a:r>
            <a:r>
              <a:rPr lang="fr-FR" dirty="0" smtClean="0"/>
              <a:t>la progression pédagogique</a:t>
            </a:r>
          </a:p>
          <a:p>
            <a:endParaRPr lang="fr-FR" dirty="0" smtClean="0"/>
          </a:p>
          <a:p>
            <a:r>
              <a:rPr lang="fr-FR" dirty="0" smtClean="0"/>
              <a:t>Préparation </a:t>
            </a:r>
            <a:r>
              <a:rPr lang="fr-FR" b="1" dirty="0" smtClean="0"/>
              <a:t>nécessaire au succès </a:t>
            </a:r>
            <a:r>
              <a:rPr lang="fr-FR" dirty="0" smtClean="0"/>
              <a:t>de </a:t>
            </a:r>
            <a:r>
              <a:rPr lang="fr-FR" dirty="0" smtClean="0"/>
              <a:t>l’apprentissage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9" t="17640" r="19815" b="15545"/>
          <a:stretch/>
        </p:blipFill>
        <p:spPr bwMode="auto">
          <a:xfrm flipH="1">
            <a:off x="6516216" y="3933056"/>
            <a:ext cx="2417440" cy="274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33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tatic-2.gumroad.com/res/gumroad/1211634803146/asset_previews/796da8c56361a2976319a2287af73bc4/retina/drawkit-full-stack-man-colour-800px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1" t="11883" b="13693"/>
          <a:stretch/>
        </p:blipFill>
        <p:spPr bwMode="auto">
          <a:xfrm>
            <a:off x="2555776" y="2959838"/>
            <a:ext cx="4968552" cy="389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Pourquoi cela fonctionne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ctr">
              <a:buFont typeface="+mj-lt"/>
              <a:buAutoNum type="arabicPeriod"/>
            </a:pPr>
            <a:r>
              <a:rPr lang="fr-FR" b="1" dirty="0" smtClean="0"/>
              <a:t>Une pédagogie centrée sur l’élève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fr-FR" b="1" dirty="0" smtClean="0"/>
              <a:t>Responsabilisation de l’apprentissage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fr-FR" b="1" dirty="0" smtClean="0"/>
              <a:t>Mise en place de nouvelles formes d’évaluation</a:t>
            </a:r>
            <a:endParaRPr lang="fr-FR" b="1" dirty="0"/>
          </a:p>
          <a:p>
            <a:pPr marL="457200" indent="-457200" algn="ctr">
              <a:buFont typeface="+mj-lt"/>
              <a:buAutoNum type="arabicPeriod"/>
            </a:pPr>
            <a:r>
              <a:rPr lang="fr-FR" b="1" dirty="0" smtClean="0"/>
              <a:t>Usage des outils numériques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18525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68960"/>
            <a:ext cx="2648368" cy="311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ulle ronde 3"/>
          <p:cNvSpPr/>
          <p:nvPr/>
        </p:nvSpPr>
        <p:spPr>
          <a:xfrm>
            <a:off x="3563888" y="2060848"/>
            <a:ext cx="2736304" cy="2016224"/>
          </a:xfrm>
          <a:prstGeom prst="wedgeEllipseCallout">
            <a:avLst>
              <a:gd name="adj1" fmla="val -76180"/>
              <a:gd name="adj2" fmla="val 36045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</a:rPr>
              <a:t>à vos claviers </a:t>
            </a:r>
            <a:r>
              <a:rPr lang="fr-FR" dirty="0" smtClean="0">
                <a:solidFill>
                  <a:schemeClr val="tx1"/>
                </a:solidFill>
              </a:rPr>
              <a:t>!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6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804256"/>
            <a:ext cx="838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hlinkClick r:id="rId2"/>
              </a:rPr>
              <a:t>https://latelierduformateur.fr/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246" y="1844823"/>
            <a:ext cx="6410142" cy="3822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hape 68"/>
          <p:cNvSpPr txBox="1">
            <a:spLocks/>
          </p:cNvSpPr>
          <p:nvPr/>
        </p:nvSpPr>
        <p:spPr>
          <a:xfrm>
            <a:off x="5436096" y="5648089"/>
            <a:ext cx="4047356" cy="9617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rgbClr val="33339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200">
                <a:solidFill>
                  <a:srgbClr val="5757C7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2100">
                <a:solidFill>
                  <a:srgbClr val="9393DB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rgbClr val="9393DB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rgbClr val="9393DB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rgbClr val="9393DB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rgbClr val="9393DB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rgbClr val="9393DB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rgbClr val="9393DB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fr-FR" kern="0" dirty="0">
                <a:solidFill>
                  <a:srgbClr val="434343"/>
                </a:solidFill>
              </a:rPr>
              <a:t>Isabelle Dremeau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fr-FR" sz="1400" b="0" kern="0" dirty="0" smtClean="0">
                <a:solidFill>
                  <a:srgbClr val="434343"/>
                </a:solidFill>
              </a:rPr>
              <a:t>Consultante-Formatrice</a:t>
            </a:r>
            <a:br>
              <a:rPr lang="fr-FR" sz="1400" b="0" kern="0" dirty="0" smtClean="0">
                <a:solidFill>
                  <a:srgbClr val="434343"/>
                </a:solidFill>
              </a:rPr>
            </a:br>
            <a:r>
              <a:rPr lang="fr-FR" sz="1400" b="0" kern="0" dirty="0" smtClean="0">
                <a:solidFill>
                  <a:srgbClr val="434343"/>
                </a:solidFill>
              </a:rPr>
              <a:t/>
            </a:r>
            <a:br>
              <a:rPr lang="fr-FR" sz="1400" b="0" kern="0" dirty="0" smtClean="0">
                <a:solidFill>
                  <a:srgbClr val="434343"/>
                </a:solidFill>
              </a:rPr>
            </a:br>
            <a:endParaRPr lang="fr-FR" sz="1400" b="0" kern="0" dirty="0" smtClean="0">
              <a:solidFill>
                <a:srgbClr val="434343"/>
              </a:solidFill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r-FR" sz="1400" b="1" kern="0" dirty="0">
              <a:solidFill>
                <a:srgbClr val="434343"/>
              </a:solidFill>
            </a:endParaRPr>
          </a:p>
        </p:txBody>
      </p:sp>
      <p:sp>
        <p:nvSpPr>
          <p:cNvPr id="5" name="Shape 69"/>
          <p:cNvSpPr txBox="1">
            <a:spLocks/>
          </p:cNvSpPr>
          <p:nvPr/>
        </p:nvSpPr>
        <p:spPr bwMode="auto">
          <a:xfrm>
            <a:off x="1172837" y="5666987"/>
            <a:ext cx="3402852" cy="92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rgbClr val="33339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200">
                <a:solidFill>
                  <a:srgbClr val="5757C7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2100">
                <a:solidFill>
                  <a:srgbClr val="9393DB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rgbClr val="9393DB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rgbClr val="9393DB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rgbClr val="9393DB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rgbClr val="9393DB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rgbClr val="9393DB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rgbClr val="9393DB"/>
                </a:solidFill>
                <a:latin typeface="+mn-lt"/>
              </a:defRPr>
            </a:lvl9pPr>
          </a:lstStyle>
          <a:p>
            <a:pPr marL="0" indent="0" algn="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b="1" kern="0" dirty="0" smtClean="0">
                <a:solidFill>
                  <a:srgbClr val="434343"/>
                </a:solidFill>
              </a:rPr>
              <a:t>Jean-François Le  Cloarec</a:t>
            </a:r>
            <a:endParaRPr lang="fr-FR" sz="1200" b="0" kern="0" dirty="0" smtClean="0">
              <a:solidFill>
                <a:srgbClr val="434343"/>
              </a:solidFill>
            </a:endParaRPr>
          </a:p>
          <a:p>
            <a:pPr marL="0" indent="0" algn="r">
              <a:buClr>
                <a:schemeClr val="dk1"/>
              </a:buClr>
              <a:buSzPts val="1100"/>
              <a:buFont typeface="Wingdings" pitchFamily="2" charset="2"/>
              <a:buNone/>
            </a:pPr>
            <a:r>
              <a:rPr lang="fr-FR" sz="1400" b="0" kern="0" dirty="0" smtClean="0">
                <a:solidFill>
                  <a:srgbClr val="434343"/>
                </a:solidFill>
              </a:rPr>
              <a:t>Directeur e-Learning Touch’</a:t>
            </a:r>
            <a:br>
              <a:rPr lang="fr-FR" sz="1400" b="0" kern="0" dirty="0" smtClean="0">
                <a:solidFill>
                  <a:srgbClr val="434343"/>
                </a:solidFill>
              </a:rPr>
            </a:br>
            <a:endParaRPr lang="fr-FR" sz="1400" b="0" kern="0" dirty="0">
              <a:solidFill>
                <a:srgbClr val="434343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655477"/>
            <a:ext cx="817737" cy="8177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1" r="44662" b="50303"/>
          <a:stretch/>
        </p:blipFill>
        <p:spPr bwMode="auto">
          <a:xfrm>
            <a:off x="395536" y="5631932"/>
            <a:ext cx="848919" cy="864829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65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 droite 3"/>
          <p:cNvSpPr/>
          <p:nvPr/>
        </p:nvSpPr>
        <p:spPr>
          <a:xfrm>
            <a:off x="473832" y="980728"/>
            <a:ext cx="8352928" cy="720080"/>
          </a:xfrm>
          <a:prstGeom prst="rightArrow">
            <a:avLst/>
          </a:prstGeom>
          <a:solidFill>
            <a:srgbClr val="CF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i="1" dirty="0" smtClean="0">
                <a:solidFill>
                  <a:schemeClr val="bg2">
                    <a:lumMod val="25000"/>
                  </a:schemeClr>
                </a:solidFill>
              </a:rPr>
              <a:t>9h00   							              							                             17h</a:t>
            </a:r>
            <a:endParaRPr lang="fr-FR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1336" y="1052736"/>
            <a:ext cx="7772400" cy="503238"/>
          </a:xfrm>
        </p:spPr>
        <p:txBody>
          <a:bodyPr/>
          <a:lstStyle/>
          <a:p>
            <a:pPr algn="ctr"/>
            <a:r>
              <a:rPr lang="fr-FR" sz="2800" dirty="0" smtClean="0"/>
              <a:t>Programme</a:t>
            </a:r>
            <a:endParaRPr lang="fr-FR" sz="2800" dirty="0"/>
          </a:p>
        </p:txBody>
      </p:sp>
      <p:sp>
        <p:nvSpPr>
          <p:cNvPr id="19" name="ZoneTexte 18"/>
          <p:cNvSpPr txBox="1"/>
          <p:nvPr/>
        </p:nvSpPr>
        <p:spPr>
          <a:xfrm>
            <a:off x="755576" y="1925960"/>
            <a:ext cx="6408712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dirty="0" smtClean="0"/>
              <a:t>Présentation du concept de « Classe Inversée </a:t>
            </a:r>
            <a:r>
              <a:rPr lang="fr-FR" dirty="0" smtClean="0"/>
              <a:t>»</a:t>
            </a:r>
            <a:endParaRPr lang="fr-FR" b="0" dirty="0" smtClean="0"/>
          </a:p>
          <a:p>
            <a:pPr marL="914400" lvl="1" indent="-457200">
              <a:buFont typeface="+mj-lt"/>
              <a:buAutoNum type="arabicPeriod"/>
            </a:pPr>
            <a:r>
              <a:rPr lang="fr-FR" b="0" dirty="0" smtClean="0"/>
              <a:t>Historique </a:t>
            </a:r>
            <a:r>
              <a:rPr lang="fr-FR" b="0" dirty="0"/>
              <a:t>et Typologie </a:t>
            </a:r>
            <a:r>
              <a:rPr lang="fr-FR" b="0" dirty="0" smtClean="0"/>
              <a:t>(</a:t>
            </a:r>
            <a:r>
              <a:rPr lang="fr-FR" b="0" dirty="0"/>
              <a:t>Marcel</a:t>
            </a:r>
            <a:r>
              <a:rPr lang="fr-FR" b="0" dirty="0" smtClean="0"/>
              <a:t> Lebrun)</a:t>
            </a:r>
            <a:r>
              <a:rPr lang="fr-FR" sz="2800" dirty="0"/>
              <a:t> </a:t>
            </a:r>
            <a:endParaRPr lang="fr-FR" sz="28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fr-FR" b="0" dirty="0"/>
              <a:t>Les éléments </a:t>
            </a:r>
            <a:r>
              <a:rPr lang="fr-FR" b="0" dirty="0" smtClean="0"/>
              <a:t>d’une séquence pédagogique</a:t>
            </a:r>
            <a:endParaRPr lang="fr-FR" b="0" dirty="0"/>
          </a:p>
          <a:p>
            <a:pPr marL="914400" lvl="1" indent="-457200">
              <a:buFont typeface="+mj-lt"/>
              <a:buAutoNum type="arabicPeriod"/>
            </a:pPr>
            <a:r>
              <a:rPr lang="fr-FR" b="0" dirty="0" smtClean="0"/>
              <a:t>Zoom sur 3 catégories d’outils </a:t>
            </a:r>
            <a:r>
              <a:rPr lang="fr-FR" b="0" dirty="0"/>
              <a:t>pour la mettre en </a:t>
            </a:r>
            <a:r>
              <a:rPr lang="fr-FR" b="0" dirty="0" smtClean="0"/>
              <a:t>œuvre</a:t>
            </a:r>
            <a:endParaRPr lang="fr-FR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b="0" dirty="0"/>
          </a:p>
          <a:p>
            <a:pPr marL="342900" indent="-342900">
              <a:buFont typeface="+mj-lt"/>
              <a:buAutoNum type="arabicPeriod"/>
            </a:pPr>
            <a:endParaRPr lang="fr-FR" dirty="0" smtClean="0"/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Ateliers « Classe inversée »</a:t>
            </a:r>
          </a:p>
          <a:p>
            <a:pPr marL="342900" indent="-342900">
              <a:buFont typeface="+mj-lt"/>
              <a:buAutoNum type="arabicPeriod"/>
            </a:pPr>
            <a:endParaRPr lang="fr-FR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b="0" dirty="0" smtClean="0"/>
              <a:t>Mise en œuvre pratique avec utilisation des outils numériques en ligne</a:t>
            </a:r>
            <a:endParaRPr lang="fr-FR" b="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b="0" dirty="0" smtClean="0"/>
              <a:t>Présentation de la </a:t>
            </a:r>
            <a:r>
              <a:rPr lang="fr-FR" b="0" dirty="0" smtClean="0"/>
              <a:t>réflexion </a:t>
            </a:r>
            <a:r>
              <a:rPr lang="fr-FR" b="0" dirty="0" smtClean="0"/>
              <a:t>et de sa mise en œuvre</a:t>
            </a:r>
            <a:br>
              <a:rPr lang="fr-FR" b="0" dirty="0" smtClean="0"/>
            </a:br>
            <a:endParaRPr lang="fr-FR" b="0" dirty="0"/>
          </a:p>
          <a:p>
            <a:pPr marL="342900" indent="-342900">
              <a:buFont typeface="+mj-lt"/>
              <a:buAutoNum type="arabicPeriod"/>
            </a:pPr>
            <a:endParaRPr lang="fr-FR" b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636" y="5210918"/>
            <a:ext cx="87788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26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56" y="1694385"/>
            <a:ext cx="7354452" cy="4902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Inversons la classe !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600" b="1" dirty="0" smtClean="0"/>
              <a:t>Ce sont les élèves qui enseignent ?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120127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Point historique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sz="1400" b="1" dirty="0" smtClean="0"/>
              <a:t>Vidéo « Bref historique sur la classe inversée » : </a:t>
            </a:r>
            <a:r>
              <a:rPr lang="fr-FR" sz="1400" dirty="0" smtClean="0">
                <a:hlinkClick r:id="rId2"/>
              </a:rPr>
              <a:t>https</a:t>
            </a:r>
            <a:r>
              <a:rPr lang="fr-FR" sz="1400" dirty="0">
                <a:hlinkClick r:id="rId2"/>
              </a:rPr>
              <a:t>://www.youtube.com/watch?time_continue=130&amp;v=hQtj69rZT0k</a:t>
            </a:r>
            <a:endParaRPr lang="fr-FR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7"/>
          <a:stretch/>
        </p:blipFill>
        <p:spPr bwMode="auto">
          <a:xfrm>
            <a:off x="1907704" y="1772816"/>
            <a:ext cx="6030573" cy="3927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131840" y="198884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Léon Blum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868144" y="1956574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Salman Khan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940152" y="4129901"/>
            <a:ext cx="2223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/>
              <a:t>Jonathan Bergmann </a:t>
            </a:r>
            <a:r>
              <a:rPr lang="nb-NO" sz="1600" dirty="0" smtClean="0"/>
              <a:t/>
            </a:r>
            <a:br>
              <a:rPr lang="nb-NO" sz="1600" dirty="0" smtClean="0"/>
            </a:br>
            <a:r>
              <a:rPr lang="nb-NO" sz="1600" dirty="0" smtClean="0"/>
              <a:t>et </a:t>
            </a:r>
            <a:r>
              <a:rPr lang="nb-NO" sz="1600" dirty="0"/>
              <a:t>Aaron Sams</a:t>
            </a:r>
            <a:endParaRPr lang="fr-FR" sz="1600" dirty="0"/>
          </a:p>
        </p:txBody>
      </p:sp>
      <p:sp>
        <p:nvSpPr>
          <p:cNvPr id="10" name="ZoneTexte 9"/>
          <p:cNvSpPr txBox="1"/>
          <p:nvPr/>
        </p:nvSpPr>
        <p:spPr>
          <a:xfrm>
            <a:off x="2428853" y="4595515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Eric</a:t>
            </a:r>
            <a:r>
              <a:rPr lang="fr-FR" dirty="0" smtClean="0"/>
              <a:t> </a:t>
            </a:r>
            <a:r>
              <a:rPr lang="fr-FR" dirty="0" err="1" smtClean="0"/>
              <a:t>Mazur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15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29043" y="3275813"/>
            <a:ext cx="2191765" cy="177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classe inversée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Classe classique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Présentation du cours et exercices </a:t>
            </a:r>
            <a:r>
              <a:rPr lang="fr-FR" dirty="0"/>
              <a:t>d'application </a:t>
            </a:r>
            <a:r>
              <a:rPr lang="fr-FR" dirty="0" smtClean="0"/>
              <a:t>faits en classe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Exercices </a:t>
            </a:r>
            <a:r>
              <a:rPr lang="fr-FR" dirty="0"/>
              <a:t>à faire à la </a:t>
            </a:r>
            <a:r>
              <a:rPr lang="fr-FR" dirty="0" smtClean="0"/>
              <a:t>maison puis corrigés </a:t>
            </a:r>
            <a:r>
              <a:rPr lang="fr-FR" dirty="0"/>
              <a:t>en </a:t>
            </a:r>
            <a:r>
              <a:rPr lang="fr-FR" dirty="0" smtClean="0"/>
              <a:t>classe</a:t>
            </a:r>
            <a:endParaRPr lang="fr-FR" dirty="0"/>
          </a:p>
          <a:p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C</a:t>
            </a:r>
            <a:r>
              <a:rPr lang="fr-FR" dirty="0" smtClean="0"/>
              <a:t>lasse </a:t>
            </a:r>
            <a:r>
              <a:rPr lang="fr-FR" dirty="0" smtClean="0"/>
              <a:t>inversée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Apprendre et comprendre une notion de cours à la maison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Faire des exercices et demander des </a:t>
            </a:r>
            <a:r>
              <a:rPr lang="fr-F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explications </a:t>
            </a:r>
            <a:r>
              <a:rPr lang="fr-F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à l'enseignant en classe</a:t>
            </a:r>
            <a:endParaRPr lang="fr-F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1028" name="Picture 4" descr="Maison, DÃ©marrez, Â« Â« Haut Â», IcÃ´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3501008"/>
            <a:ext cx="1510309" cy="151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Ã©sentation, Personnes, RÃ©union, Grou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115" y="3275813"/>
            <a:ext cx="2122277" cy="181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09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68" y="1748036"/>
            <a:ext cx="7557896" cy="452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Déroulement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2060848"/>
            <a:ext cx="7546032" cy="4070076"/>
          </a:xfrm>
        </p:spPr>
        <p:txBody>
          <a:bodyPr/>
          <a:lstStyle/>
          <a:p>
            <a:endParaRPr lang="fr-FR" sz="1800" dirty="0" smtClean="0">
              <a:hlinkClick r:id="rId3"/>
            </a:endParaRPr>
          </a:p>
          <a:p>
            <a:endParaRPr lang="fr-FR" sz="1800" dirty="0">
              <a:hlinkClick r:id="rId3"/>
            </a:endParaRPr>
          </a:p>
          <a:p>
            <a:endParaRPr lang="fr-FR" sz="1800" dirty="0" smtClean="0">
              <a:hlinkClick r:id="rId3"/>
            </a:endParaRPr>
          </a:p>
          <a:p>
            <a:endParaRPr lang="fr-FR" sz="1800" dirty="0">
              <a:hlinkClick r:id="rId3"/>
            </a:endParaRPr>
          </a:p>
          <a:p>
            <a:endParaRPr lang="fr-FR" sz="1800" dirty="0" smtClean="0">
              <a:hlinkClick r:id="rId3"/>
            </a:endParaRPr>
          </a:p>
          <a:p>
            <a:endParaRPr lang="fr-FR" sz="1800" dirty="0">
              <a:hlinkClick r:id="rId3"/>
            </a:endParaRPr>
          </a:p>
          <a:p>
            <a:endParaRPr lang="fr-FR" sz="1800" dirty="0" smtClean="0">
              <a:hlinkClick r:id="rId3"/>
            </a:endParaRPr>
          </a:p>
          <a:p>
            <a:endParaRPr lang="fr-FR" sz="1800" dirty="0">
              <a:hlinkClick r:id="rId3"/>
            </a:endParaRPr>
          </a:p>
          <a:p>
            <a:endParaRPr lang="fr-FR" sz="1800" dirty="0" smtClean="0">
              <a:hlinkClick r:id="rId3"/>
            </a:endParaRPr>
          </a:p>
          <a:p>
            <a:endParaRPr lang="fr-FR" sz="1800" dirty="0">
              <a:hlinkClick r:id="rId3"/>
            </a:endParaRPr>
          </a:p>
          <a:p>
            <a:endParaRPr lang="fr-FR" sz="1800" dirty="0" smtClean="0">
              <a:hlinkClick r:id="rId3"/>
            </a:endParaRPr>
          </a:p>
          <a:p>
            <a:endParaRPr lang="fr-FR" sz="1800" dirty="0">
              <a:hlinkClick r:id="rId3"/>
            </a:endParaRPr>
          </a:p>
          <a:p>
            <a:endParaRPr lang="fr-FR" sz="1800" dirty="0" smtClean="0">
              <a:hlinkClick r:id="rId3"/>
            </a:endParaRPr>
          </a:p>
          <a:p>
            <a:r>
              <a:rPr lang="fr-FR" sz="1800" dirty="0" smtClean="0">
                <a:hlinkClick r:id="rId3"/>
              </a:rPr>
              <a:t>https</a:t>
            </a:r>
            <a:r>
              <a:rPr lang="fr-FR" sz="1800" dirty="0">
                <a:hlinkClick r:id="rId3"/>
              </a:rPr>
              <a:t>://pdf.editions-hatier.fr/Classe_inversee_mise_en_place.pdf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14604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64" y="2276872"/>
            <a:ext cx="4235624" cy="423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Proposition de typologie (Marcel Lebrun)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00808"/>
            <a:ext cx="6224095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0507" y="6358607"/>
            <a:ext cx="6534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0" dirty="0">
                <a:hlinkClick r:id="rId4"/>
              </a:rPr>
              <a:t>http://</a:t>
            </a:r>
            <a:r>
              <a:rPr lang="fr-FR" sz="1400" b="0" dirty="0" smtClean="0">
                <a:hlinkClick r:id="rId4"/>
              </a:rPr>
              <a:t>www.cnesco.fr/wp-content/uploads/2017/03/09_Marcel-Lebrun.pdf</a:t>
            </a:r>
            <a:endParaRPr lang="fr-FR" sz="1400" b="0" dirty="0" smtClean="0"/>
          </a:p>
          <a:p>
            <a:endParaRPr lang="fr-FR" sz="1400" b="0" dirty="0"/>
          </a:p>
        </p:txBody>
      </p:sp>
    </p:spTree>
    <p:extLst>
      <p:ext uri="{BB962C8B-B14F-4D97-AF65-F5344CB8AC3E}">
        <p14:creationId xmlns:p14="http://schemas.microsoft.com/office/powerpoint/2010/main" val="26582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ouches">
  <a:themeElements>
    <a:clrScheme name="">
      <a:dk1>
        <a:srgbClr val="000000"/>
      </a:dk1>
      <a:lt1>
        <a:srgbClr val="FFFFFF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FF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9698</TotalTime>
  <Words>455</Words>
  <Application>Microsoft Office PowerPoint</Application>
  <PresentationFormat>Affichage à l'écran (4:3)</PresentationFormat>
  <Paragraphs>193</Paragraphs>
  <Slides>23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Couches</vt:lpstr>
      <vt:lpstr>« Mettre en place une  classe inversée»</vt:lpstr>
      <vt:lpstr>Consultante-formatrice</vt:lpstr>
      <vt:lpstr>https://latelierduformateur.fr/</vt:lpstr>
      <vt:lpstr>Programme</vt:lpstr>
      <vt:lpstr>Inversons la classe !</vt:lpstr>
      <vt:lpstr>Point historique</vt:lpstr>
      <vt:lpstr>La classe inversée</vt:lpstr>
      <vt:lpstr>Déroulement</vt:lpstr>
      <vt:lpstr>Proposition de typologie (Marcel Lebrun)</vt:lpstr>
      <vt:lpstr>  Repenser le présentiel</vt:lpstr>
      <vt:lpstr>Atelier scénarisation</vt:lpstr>
      <vt:lpstr>Ce qu’il faut retenir : </vt:lpstr>
      <vt:lpstr>À vous !</vt:lpstr>
      <vt:lpstr>Les outils</vt:lpstr>
      <vt:lpstr>Outils de création de ressources :  Vidéos + Quiz</vt:lpstr>
      <vt:lpstr>Outil de mutualisation en ligne </vt:lpstr>
      <vt:lpstr>Tutoriels</vt:lpstr>
      <vt:lpstr>Autres outils similaires</vt:lpstr>
      <vt:lpstr>Outil de planification en ligne </vt:lpstr>
      <vt:lpstr>Atelier création</vt:lpstr>
      <vt:lpstr>La classe inversée et la relation enseignant-apprenant</vt:lpstr>
      <vt:lpstr>Pourquoi cela fonctionne ?</vt:lpstr>
      <vt:lpstr>Présentation PowerPoint</vt:lpstr>
    </vt:vector>
  </TitlesOfParts>
  <Company>rectorat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 Mobiliser les outils numériques dans ses pratiques pédagogiques»</dc:title>
  <dc:creator>isabelle dremeau</dc:creator>
  <dc:description>$cyim20060308121349084011$</dc:description>
  <cp:lastModifiedBy>IDremeau</cp:lastModifiedBy>
  <cp:revision>396</cp:revision>
  <cp:lastPrinted>2018-12-09T16:28:59Z</cp:lastPrinted>
  <dcterms:created xsi:type="dcterms:W3CDTF">2005-01-14T08:37:47Z</dcterms:created>
  <dcterms:modified xsi:type="dcterms:W3CDTF">2019-05-15T14:20:22Z</dcterms:modified>
</cp:coreProperties>
</file>