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7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68" r:id="rId12"/>
    <p:sldId id="263" r:id="rId13"/>
    <p:sldId id="259" r:id="rId14"/>
    <p:sldId id="260" r:id="rId15"/>
    <p:sldId id="280" r:id="rId16"/>
    <p:sldId id="278" r:id="rId17"/>
    <p:sldId id="279" r:id="rId18"/>
    <p:sldId id="286" r:id="rId19"/>
    <p:sldId id="285" r:id="rId20"/>
    <p:sldId id="282" r:id="rId21"/>
    <p:sldId id="28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F6A"/>
    <a:srgbClr val="9BBB59"/>
    <a:srgbClr val="B5BC57"/>
    <a:srgbClr val="BDA954"/>
    <a:srgbClr val="BE8D52"/>
    <a:srgbClr val="BF6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804A1-528B-44DD-BA07-83E16E3934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A3DDBF-F897-4B03-93E8-EA9CECF27879}">
      <dgm:prSet phldrT="[Texte]"/>
      <dgm:spPr/>
      <dgm:t>
        <a:bodyPr/>
        <a:lstStyle/>
        <a:p>
          <a:r>
            <a:rPr lang="fr-FR" dirty="0" smtClean="0"/>
            <a:t>module</a:t>
          </a:r>
          <a:endParaRPr lang="fr-FR" dirty="0"/>
        </a:p>
      </dgm:t>
    </dgm:pt>
    <dgm:pt modelId="{012C8F0F-597A-4FC8-8139-89CE98A7F814}" type="parTrans" cxnId="{3CAD8F50-CC13-4F04-82C2-F815DB89724D}">
      <dgm:prSet/>
      <dgm:spPr/>
      <dgm:t>
        <a:bodyPr/>
        <a:lstStyle/>
        <a:p>
          <a:endParaRPr lang="fr-FR"/>
        </a:p>
      </dgm:t>
    </dgm:pt>
    <dgm:pt modelId="{502C6EA0-E45E-4398-88E7-AEF774E47825}" type="sibTrans" cxnId="{3CAD8F50-CC13-4F04-82C2-F815DB89724D}">
      <dgm:prSet/>
      <dgm:spPr/>
      <dgm:t>
        <a:bodyPr/>
        <a:lstStyle/>
        <a:p>
          <a:endParaRPr lang="fr-FR"/>
        </a:p>
      </dgm:t>
    </dgm:pt>
    <dgm:pt modelId="{D03A8BA8-AD1A-44E8-9A3F-BB77E227E98F}">
      <dgm:prSet phldrT="[Texte]"/>
      <dgm:spPr/>
      <dgm:t>
        <a:bodyPr/>
        <a:lstStyle/>
        <a:p>
          <a:r>
            <a:rPr lang="fr-FR" dirty="0" smtClean="0"/>
            <a:t>séquence</a:t>
          </a:r>
          <a:endParaRPr lang="fr-FR" dirty="0"/>
        </a:p>
      </dgm:t>
    </dgm:pt>
    <dgm:pt modelId="{E8069F4E-E0AA-47A9-B07E-7CF61205567A}" type="parTrans" cxnId="{31AEB788-0563-429B-AB01-4F612BD39FBB}">
      <dgm:prSet/>
      <dgm:spPr/>
      <dgm:t>
        <a:bodyPr/>
        <a:lstStyle/>
        <a:p>
          <a:endParaRPr lang="fr-FR"/>
        </a:p>
      </dgm:t>
    </dgm:pt>
    <dgm:pt modelId="{A366F35C-4E70-486E-8B85-31B105D5FC33}" type="sibTrans" cxnId="{31AEB788-0563-429B-AB01-4F612BD39FBB}">
      <dgm:prSet/>
      <dgm:spPr/>
      <dgm:t>
        <a:bodyPr/>
        <a:lstStyle/>
        <a:p>
          <a:endParaRPr lang="fr-FR"/>
        </a:p>
      </dgm:t>
    </dgm:pt>
    <dgm:pt modelId="{76369DD0-C776-4E00-A07B-1B568509CBD0}">
      <dgm:prSet phldrT="[Texte]"/>
      <dgm:spPr/>
      <dgm:t>
        <a:bodyPr/>
        <a:lstStyle/>
        <a:p>
          <a:r>
            <a:rPr lang="fr-FR" dirty="0" smtClean="0"/>
            <a:t>activité</a:t>
          </a:r>
          <a:endParaRPr lang="fr-FR" dirty="0"/>
        </a:p>
      </dgm:t>
    </dgm:pt>
    <dgm:pt modelId="{94537543-B717-4879-9E70-2505EF95C8B4}" type="parTrans" cxnId="{CBA3024E-AE6F-4CFB-A327-FAE917EB64C4}">
      <dgm:prSet/>
      <dgm:spPr/>
      <dgm:t>
        <a:bodyPr/>
        <a:lstStyle/>
        <a:p>
          <a:endParaRPr lang="fr-FR"/>
        </a:p>
      </dgm:t>
    </dgm:pt>
    <dgm:pt modelId="{ADB03404-EFC0-4B06-9F92-5CB6FE160CB5}" type="sibTrans" cxnId="{CBA3024E-AE6F-4CFB-A327-FAE917EB64C4}">
      <dgm:prSet/>
      <dgm:spPr/>
      <dgm:t>
        <a:bodyPr/>
        <a:lstStyle/>
        <a:p>
          <a:endParaRPr lang="fr-FR"/>
        </a:p>
      </dgm:t>
    </dgm:pt>
    <dgm:pt modelId="{96D7E8F3-E7D2-426B-B93A-808AB426CC50}" type="pres">
      <dgm:prSet presAssocID="{CD6804A1-528B-44DD-BA07-83E16E393464}" presName="Name0" presStyleCnt="0">
        <dgm:presLayoutVars>
          <dgm:dir/>
          <dgm:animLvl val="lvl"/>
          <dgm:resizeHandles val="exact"/>
        </dgm:presLayoutVars>
      </dgm:prSet>
      <dgm:spPr/>
    </dgm:pt>
    <dgm:pt modelId="{54E4D4B1-519E-450E-AC49-265CF933FCC4}" type="pres">
      <dgm:prSet presAssocID="{84A3DDBF-F897-4B03-93E8-EA9CECF2787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42F397-17BF-463E-82B3-A7B7A18E1F0F}" type="pres">
      <dgm:prSet presAssocID="{502C6EA0-E45E-4398-88E7-AEF774E47825}" presName="parTxOnlySpace" presStyleCnt="0"/>
      <dgm:spPr/>
    </dgm:pt>
    <dgm:pt modelId="{AF987EC0-6919-4C61-9AE4-D4DA8F1720F4}" type="pres">
      <dgm:prSet presAssocID="{D03A8BA8-AD1A-44E8-9A3F-BB77E227E98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467D0-DC4F-424C-83B4-05629D08C89B}" type="pres">
      <dgm:prSet presAssocID="{A366F35C-4E70-486E-8B85-31B105D5FC33}" presName="parTxOnlySpace" presStyleCnt="0"/>
      <dgm:spPr/>
    </dgm:pt>
    <dgm:pt modelId="{608ADD8A-A52A-4F29-B01F-665881637265}" type="pres">
      <dgm:prSet presAssocID="{76369DD0-C776-4E00-A07B-1B568509CBD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7F3E24-66A5-49CF-9F9F-7B65E4FDD523}" type="presOf" srcId="{CD6804A1-528B-44DD-BA07-83E16E393464}" destId="{96D7E8F3-E7D2-426B-B93A-808AB426CC50}" srcOrd="0" destOrd="0" presId="urn:microsoft.com/office/officeart/2005/8/layout/chevron1"/>
    <dgm:cxn modelId="{B8438906-DDB3-4527-997E-566B8A09CAAE}" type="presOf" srcId="{84A3DDBF-F897-4B03-93E8-EA9CECF27879}" destId="{54E4D4B1-519E-450E-AC49-265CF933FCC4}" srcOrd="0" destOrd="0" presId="urn:microsoft.com/office/officeart/2005/8/layout/chevron1"/>
    <dgm:cxn modelId="{01E85D86-D45F-4801-AE49-80317BF2316E}" type="presOf" srcId="{D03A8BA8-AD1A-44E8-9A3F-BB77E227E98F}" destId="{AF987EC0-6919-4C61-9AE4-D4DA8F1720F4}" srcOrd="0" destOrd="0" presId="urn:microsoft.com/office/officeart/2005/8/layout/chevron1"/>
    <dgm:cxn modelId="{E3690B22-5F9D-4975-BEF1-404A0C897361}" type="presOf" srcId="{76369DD0-C776-4E00-A07B-1B568509CBD0}" destId="{608ADD8A-A52A-4F29-B01F-665881637265}" srcOrd="0" destOrd="0" presId="urn:microsoft.com/office/officeart/2005/8/layout/chevron1"/>
    <dgm:cxn modelId="{3CAD8F50-CC13-4F04-82C2-F815DB89724D}" srcId="{CD6804A1-528B-44DD-BA07-83E16E393464}" destId="{84A3DDBF-F897-4B03-93E8-EA9CECF27879}" srcOrd="0" destOrd="0" parTransId="{012C8F0F-597A-4FC8-8139-89CE98A7F814}" sibTransId="{502C6EA0-E45E-4398-88E7-AEF774E47825}"/>
    <dgm:cxn modelId="{CBA3024E-AE6F-4CFB-A327-FAE917EB64C4}" srcId="{CD6804A1-528B-44DD-BA07-83E16E393464}" destId="{76369DD0-C776-4E00-A07B-1B568509CBD0}" srcOrd="2" destOrd="0" parTransId="{94537543-B717-4879-9E70-2505EF95C8B4}" sibTransId="{ADB03404-EFC0-4B06-9F92-5CB6FE160CB5}"/>
    <dgm:cxn modelId="{31AEB788-0563-429B-AB01-4F612BD39FBB}" srcId="{CD6804A1-528B-44DD-BA07-83E16E393464}" destId="{D03A8BA8-AD1A-44E8-9A3F-BB77E227E98F}" srcOrd="1" destOrd="0" parTransId="{E8069F4E-E0AA-47A9-B07E-7CF61205567A}" sibTransId="{A366F35C-4E70-486E-8B85-31B105D5FC33}"/>
    <dgm:cxn modelId="{B814E5CB-9115-4173-B1DF-ACA01661A304}" type="presParOf" srcId="{96D7E8F3-E7D2-426B-B93A-808AB426CC50}" destId="{54E4D4B1-519E-450E-AC49-265CF933FCC4}" srcOrd="0" destOrd="0" presId="urn:microsoft.com/office/officeart/2005/8/layout/chevron1"/>
    <dgm:cxn modelId="{5E49B05E-B46E-4DD3-A87A-0AB1BA466149}" type="presParOf" srcId="{96D7E8F3-E7D2-426B-B93A-808AB426CC50}" destId="{0342F397-17BF-463E-82B3-A7B7A18E1F0F}" srcOrd="1" destOrd="0" presId="urn:microsoft.com/office/officeart/2005/8/layout/chevron1"/>
    <dgm:cxn modelId="{90DED7C2-5D8A-43A8-A01B-BE626952B68D}" type="presParOf" srcId="{96D7E8F3-E7D2-426B-B93A-808AB426CC50}" destId="{AF987EC0-6919-4C61-9AE4-D4DA8F1720F4}" srcOrd="2" destOrd="0" presId="urn:microsoft.com/office/officeart/2005/8/layout/chevron1"/>
    <dgm:cxn modelId="{58705DD0-60DC-48C0-9B55-F1E1086B734E}" type="presParOf" srcId="{96D7E8F3-E7D2-426B-B93A-808AB426CC50}" destId="{536467D0-DC4F-424C-83B4-05629D08C89B}" srcOrd="3" destOrd="0" presId="urn:microsoft.com/office/officeart/2005/8/layout/chevron1"/>
    <dgm:cxn modelId="{9A5A18B0-0F4C-4502-B1D2-90A9FD65271D}" type="presParOf" srcId="{96D7E8F3-E7D2-426B-B93A-808AB426CC50}" destId="{608ADD8A-A52A-4F29-B01F-66588163726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D4B1-519E-450E-AC49-265CF933FCC4}">
      <dsp:nvSpPr>
        <dsp:cNvPr id="0" name=""/>
        <dsp:cNvSpPr/>
      </dsp:nvSpPr>
      <dsp:spPr>
        <a:xfrm>
          <a:off x="1550" y="1062339"/>
          <a:ext cx="1889102" cy="755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module</a:t>
          </a:r>
          <a:endParaRPr lang="fr-FR" sz="2000" kern="1200" dirty="0"/>
        </a:p>
      </dsp:txBody>
      <dsp:txXfrm>
        <a:off x="379370" y="1062339"/>
        <a:ext cx="1133462" cy="755640"/>
      </dsp:txXfrm>
    </dsp:sp>
    <dsp:sp modelId="{AF987EC0-6919-4C61-9AE4-D4DA8F1720F4}">
      <dsp:nvSpPr>
        <dsp:cNvPr id="0" name=""/>
        <dsp:cNvSpPr/>
      </dsp:nvSpPr>
      <dsp:spPr>
        <a:xfrm>
          <a:off x="1701742" y="1062339"/>
          <a:ext cx="1889102" cy="755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séquence</a:t>
          </a:r>
          <a:endParaRPr lang="fr-FR" sz="2000" kern="1200" dirty="0"/>
        </a:p>
      </dsp:txBody>
      <dsp:txXfrm>
        <a:off x="2079562" y="1062339"/>
        <a:ext cx="1133462" cy="755640"/>
      </dsp:txXfrm>
    </dsp:sp>
    <dsp:sp modelId="{608ADD8A-A52A-4F29-B01F-665881637265}">
      <dsp:nvSpPr>
        <dsp:cNvPr id="0" name=""/>
        <dsp:cNvSpPr/>
      </dsp:nvSpPr>
      <dsp:spPr>
        <a:xfrm>
          <a:off x="3401934" y="1062339"/>
          <a:ext cx="1889102" cy="7556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activité</a:t>
          </a:r>
          <a:endParaRPr lang="fr-FR" sz="2000" kern="1200" dirty="0"/>
        </a:p>
      </dsp:txBody>
      <dsp:txXfrm>
        <a:off x="3779754" y="1062339"/>
        <a:ext cx="1133462" cy="755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19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0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3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9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3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6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1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5AF6-4C79-41C3-A0F1-4B4B55CDFCA9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3C6A-72CE-4738-9D7B-F8BE521B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4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2.5/it/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vytautas.alechnaviciu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designbit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cfa.unige.ch/guides/tie/html/act-pedago/pedago_etudes_cas/uv3/UV3b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fa.unige.ch/guides/tie/html/act-pedago/pedago_etudes_cas/uv3/UV3b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has-sante.fr/portail/upload/docs/application/pdf/2015-09/guide_e-learning_rapport_complet.pdf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itiation-oenologie.weebly.com/storyboard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ing-box.fr/produit/trame-storyboard-scenarimage-elearning/" TargetMode="External"/><Relationship Id="rId2" Type="http://schemas.openxmlformats.org/officeDocument/2006/relationships/hyperlink" Target="http://www.fao.org/docrep/015/i2516f/i2516f0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itiation-oenologie.weebly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islan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enjoydezig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pédagogiques</a:t>
            </a:r>
            <a:br>
              <a:rPr lang="fr-FR" dirty="0"/>
            </a:br>
            <a:r>
              <a:rPr lang="fr-FR" dirty="0"/>
              <a:t>Modularisation et </a:t>
            </a:r>
            <a:r>
              <a:rPr lang="fr-FR" dirty="0" smtClean="0"/>
              <a:t>scénarisation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srgbClr val="AA9F6A"/>
                </a:solidFill>
              </a:rPr>
              <a:t>Formation </a:t>
            </a:r>
            <a:br>
              <a:rPr lang="fr-FR" dirty="0" smtClean="0">
                <a:solidFill>
                  <a:srgbClr val="AA9F6A"/>
                </a:solidFill>
              </a:rPr>
            </a:br>
            <a:r>
              <a:rPr lang="fr-FR" dirty="0" smtClean="0">
                <a:solidFill>
                  <a:srgbClr val="AA9F6A"/>
                </a:solidFill>
              </a:rPr>
              <a:t>« Concevoir </a:t>
            </a:r>
            <a:r>
              <a:rPr lang="fr-FR" dirty="0">
                <a:solidFill>
                  <a:srgbClr val="AA9F6A"/>
                </a:solidFill>
              </a:rPr>
              <a:t>une ressource</a:t>
            </a:r>
            <a:br>
              <a:rPr lang="fr-FR" dirty="0">
                <a:solidFill>
                  <a:srgbClr val="AA9F6A"/>
                </a:solidFill>
              </a:rPr>
            </a:br>
            <a:r>
              <a:rPr lang="fr-FR" dirty="0">
                <a:solidFill>
                  <a:srgbClr val="AA9F6A"/>
                </a:solidFill>
              </a:rPr>
              <a:t>pédagogique </a:t>
            </a:r>
            <a:r>
              <a:rPr lang="fr-FR" dirty="0" smtClean="0">
                <a:solidFill>
                  <a:srgbClr val="AA9F6A"/>
                </a:solidFill>
              </a:rPr>
              <a:t>multimédia »</a:t>
            </a:r>
            <a:endParaRPr lang="fr-FR" dirty="0">
              <a:solidFill>
                <a:srgbClr val="AA9F6A"/>
              </a:solidFill>
            </a:endParaRPr>
          </a:p>
          <a:p>
            <a:endParaRPr lang="fr-FR" dirty="0">
              <a:solidFill>
                <a:srgbClr val="AA9F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78184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301208"/>
            <a:ext cx="1057645" cy="124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1628800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03" y="605007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BF6F4F"/>
          </a:solidFill>
        </p:spPr>
        <p:txBody>
          <a:bodyPr/>
          <a:lstStyle/>
          <a:p>
            <a:r>
              <a:rPr lang="fr-FR" dirty="0"/>
              <a:t>Niveau </a:t>
            </a:r>
            <a:r>
              <a:rPr lang="fr-FR" dirty="0" smtClean="0"/>
              <a:t>5 : SYNTHESE/CREATION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conception d'outils </a:t>
            </a:r>
            <a:r>
              <a:rPr lang="fr-FR" b="1" dirty="0" smtClean="0"/>
              <a:t>et de </a:t>
            </a:r>
            <a:r>
              <a:rPr lang="fr-FR" b="1" dirty="0"/>
              <a:t>nouvelles théories </a:t>
            </a:r>
          </a:p>
          <a:p>
            <a:endParaRPr lang="fr-FR" dirty="0" smtClean="0"/>
          </a:p>
          <a:p>
            <a:r>
              <a:rPr lang="fr-FR" b="1" dirty="0" smtClean="0"/>
              <a:t>Verbes : </a:t>
            </a:r>
          </a:p>
          <a:p>
            <a:pPr marL="0" indent="0">
              <a:buNone/>
            </a:pPr>
            <a:r>
              <a:rPr lang="fr-FR" dirty="0"/>
              <a:t>Planifier, composer, préparer, compiler, inventer, réorganiser,</a:t>
            </a:r>
          </a:p>
          <a:p>
            <a:pPr marL="0" indent="0">
              <a:buNone/>
            </a:pPr>
            <a:r>
              <a:rPr lang="fr-FR" dirty="0"/>
              <a:t>proposer, générer, imaginer, produire, assembler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/>
              <a:t>Exemples d'objectifs : </a:t>
            </a:r>
            <a:endParaRPr lang="fr-FR" b="1" i="1" dirty="0" smtClean="0"/>
          </a:p>
          <a:p>
            <a:endParaRPr lang="fr-FR" i="1" dirty="0"/>
          </a:p>
          <a:p>
            <a:pPr lvl="1"/>
            <a:r>
              <a:rPr lang="fr-FR" i="1" dirty="0"/>
              <a:t>Concevoir le plan d'un bâtiment. </a:t>
            </a:r>
            <a:endParaRPr lang="fr-FR" i="1" dirty="0" smtClean="0"/>
          </a:p>
          <a:p>
            <a:pPr lvl="1"/>
            <a:r>
              <a:rPr lang="fr-FR" i="1" dirty="0" smtClean="0"/>
              <a:t>Planifier </a:t>
            </a:r>
            <a:r>
              <a:rPr lang="fr-FR" i="1" dirty="0"/>
              <a:t>une campagne de communication. </a:t>
            </a:r>
          </a:p>
          <a:p>
            <a:pPr lvl="1"/>
            <a:r>
              <a:rPr lang="fr-FR" i="1" dirty="0" smtClean="0"/>
              <a:t>Créer </a:t>
            </a:r>
            <a:r>
              <a:rPr lang="fr-FR" i="1" dirty="0"/>
              <a:t>un programme informatique</a:t>
            </a:r>
          </a:p>
        </p:txBody>
      </p:sp>
      <p:pic>
        <p:nvPicPr>
          <p:cNvPr id="6146" name="Picture 2" descr="https://d30y9cdsu7xlg0.cloudfront.net/png/1605857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39" y="4869160"/>
            <a:ext cx="147295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900" y="6284404"/>
            <a:ext cx="15712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i="1" dirty="0" smtClean="0"/>
              <a:t>CC-By</a:t>
            </a:r>
            <a:r>
              <a:rPr lang="fr-FR" sz="1050" i="1" dirty="0"/>
              <a:t> </a:t>
            </a:r>
            <a:r>
              <a:rPr lang="fr-FR" sz="1050" i="1" dirty="0" err="1">
                <a:hlinkClick r:id="rId3"/>
              </a:rPr>
              <a:t>Vytautas</a:t>
            </a:r>
            <a:r>
              <a:rPr lang="fr-FR" sz="1050" i="1" dirty="0">
                <a:hlinkClick r:id="rId3"/>
              </a:rPr>
              <a:t> </a:t>
            </a:r>
            <a:r>
              <a:rPr lang="fr-FR" sz="1050" i="1" dirty="0" err="1">
                <a:hlinkClick r:id="rId3"/>
              </a:rPr>
              <a:t>Alech</a:t>
            </a:r>
            <a:r>
              <a:rPr lang="fr-FR" sz="1050" i="1" dirty="0"/>
              <a:t>, GB</a:t>
            </a:r>
          </a:p>
        </p:txBody>
      </p:sp>
    </p:spTree>
    <p:extLst>
      <p:ext uri="{BB962C8B-B14F-4D97-AF65-F5344CB8AC3E}">
        <p14:creationId xmlns:p14="http://schemas.microsoft.com/office/powerpoint/2010/main" val="289916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fr-FR" dirty="0"/>
              <a:t>Niveau </a:t>
            </a:r>
            <a:r>
              <a:rPr lang="fr-FR" dirty="0" smtClean="0"/>
              <a:t>6 : 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faire des </a:t>
            </a:r>
            <a:r>
              <a:rPr lang="fr-FR" b="1" dirty="0" smtClean="0"/>
              <a:t>hypothèses, estimer </a:t>
            </a:r>
            <a:r>
              <a:rPr lang="fr-FR" b="1" dirty="0"/>
              <a:t>les qualités d'un produit à partir de critère</a:t>
            </a:r>
          </a:p>
          <a:p>
            <a:endParaRPr lang="fr-FR" dirty="0" smtClean="0"/>
          </a:p>
          <a:p>
            <a:r>
              <a:rPr lang="fr-FR" b="1" dirty="0" smtClean="0"/>
              <a:t>Verbes : </a:t>
            </a:r>
          </a:p>
          <a:p>
            <a:pPr marL="0" indent="0">
              <a:buNone/>
            </a:pPr>
            <a:r>
              <a:rPr lang="fr-FR" dirty="0"/>
              <a:t>Faire des hypothèses, tester, critiquer, juger, contrôler, justifier une décision, sélectionner, défendre, prédire, ratifier, choisir, recommander, persuader, débattre.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i="1" dirty="0"/>
              <a:t>Exemples d'objectifs : </a:t>
            </a:r>
            <a:endParaRPr lang="fr-FR" b="1" i="1" dirty="0" smtClean="0"/>
          </a:p>
          <a:p>
            <a:endParaRPr lang="fr-FR" i="1" dirty="0"/>
          </a:p>
          <a:p>
            <a:pPr lvl="1"/>
            <a:r>
              <a:rPr lang="fr-FR" i="1" dirty="0"/>
              <a:t>Préparer une liste de </a:t>
            </a:r>
            <a:r>
              <a:rPr lang="fr-FR" i="1" dirty="0" smtClean="0"/>
              <a:t>critères.</a:t>
            </a:r>
          </a:p>
          <a:p>
            <a:pPr lvl="1"/>
            <a:r>
              <a:rPr lang="fr-FR" i="1" dirty="0" smtClean="0"/>
              <a:t>Prévoir </a:t>
            </a:r>
            <a:r>
              <a:rPr lang="fr-FR" i="1" dirty="0"/>
              <a:t>les conséquences d'une démarche. </a:t>
            </a:r>
          </a:p>
          <a:p>
            <a:pPr lvl="1"/>
            <a:r>
              <a:rPr lang="fr-FR" i="1" dirty="0" smtClean="0"/>
              <a:t>Conduire </a:t>
            </a:r>
            <a:r>
              <a:rPr lang="fr-FR" i="1" dirty="0"/>
              <a:t>un débat</a:t>
            </a:r>
          </a:p>
        </p:txBody>
      </p:sp>
      <p:pic>
        <p:nvPicPr>
          <p:cNvPr id="7170" name="Picture 2" descr="https://d30y9cdsu7xlg0.cloudfront.net/png/1175358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410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47807" y="5961368"/>
            <a:ext cx="13292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i="1" dirty="0" smtClean="0"/>
              <a:t>CC- By</a:t>
            </a:r>
            <a:r>
              <a:rPr lang="fr-FR" sz="1050" i="1" dirty="0"/>
              <a:t> </a:t>
            </a:r>
            <a:r>
              <a:rPr lang="fr-FR" sz="1050" i="1" dirty="0" err="1">
                <a:hlinkClick r:id="rId3"/>
              </a:rPr>
              <a:t>DesignBite</a:t>
            </a:r>
            <a:r>
              <a:rPr lang="fr-FR" sz="1050" i="1" dirty="0"/>
              <a:t>, IN</a:t>
            </a:r>
          </a:p>
        </p:txBody>
      </p:sp>
    </p:spTree>
    <p:extLst>
      <p:ext uri="{BB962C8B-B14F-4D97-AF65-F5344CB8AC3E}">
        <p14:creationId xmlns:p14="http://schemas.microsoft.com/office/powerpoint/2010/main" val="423258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6" b="1573"/>
          <a:stretch/>
        </p:blipFill>
        <p:spPr bwMode="auto">
          <a:xfrm>
            <a:off x="3304034" y="1412776"/>
            <a:ext cx="5738664" cy="5049611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À </a:t>
            </a:r>
            <a:r>
              <a:rPr lang="fr-FR" dirty="0" smtClean="0"/>
              <a:t>vous !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Rédigez </a:t>
            </a:r>
            <a:r>
              <a:rPr lang="fr-FR" dirty="0" smtClean="0"/>
              <a:t>des objectifs</a:t>
            </a:r>
            <a:br>
              <a:rPr lang="fr-FR" dirty="0" smtClean="0"/>
            </a:br>
            <a:r>
              <a:rPr lang="fr-FR" dirty="0" smtClean="0"/>
              <a:t>pour chaque niveau</a:t>
            </a:r>
            <a:br>
              <a:rPr lang="fr-FR" dirty="0" smtClean="0"/>
            </a:br>
            <a:r>
              <a:rPr lang="fr-FR" dirty="0" smtClean="0"/>
              <a:t>de la taxonomie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smtClean="0"/>
              <a:t>Bloom</a:t>
            </a:r>
          </a:p>
          <a:p>
            <a:endParaRPr lang="fr-FR" dirty="0" smtClean="0"/>
          </a:p>
          <a:p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Prendre exemple</a:t>
            </a:r>
            <a:b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 un cours</a:t>
            </a:r>
            <a:endParaRPr lang="fr-FR" sz="2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63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Formulation des 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5246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6612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http://tecfa.unige.ch/guides/tie/html/act-pedago/pedago_etudes_cas/uv3/UV3b.pdf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40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86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6612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http://tecfa.unige.ch/guides/tie/html/act-pedago/pedago_etudes_cas/uv3/UV3b.pdf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31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2- Structurer </a:t>
            </a:r>
            <a:r>
              <a:rPr lang="fr-FR" dirty="0"/>
              <a:t>ses contenus en séquences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i="1" dirty="0"/>
          </a:p>
        </p:txBody>
      </p:sp>
      <p:pic>
        <p:nvPicPr>
          <p:cNvPr id="6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1628800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4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499992" y="1412776"/>
            <a:ext cx="4320480" cy="4536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</a:t>
            </a:r>
            <a:r>
              <a:rPr lang="fr-FR" dirty="0" err="1" smtClean="0"/>
              <a:t>modulariser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disciplinaire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Découpage de la formation suivant les matières</a:t>
            </a:r>
          </a:p>
          <a:p>
            <a:r>
              <a:rPr lang="fr-FR" dirty="0" smtClean="0"/>
              <a:t>Progression interne aux matières</a:t>
            </a:r>
          </a:p>
          <a:p>
            <a:r>
              <a:rPr lang="fr-FR" dirty="0" smtClean="0"/>
              <a:t>Même rythme et même parcours  pour les apprenants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Découpage modulaire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Découpage suivant une approche compétences et interdisciplinarité</a:t>
            </a:r>
          </a:p>
          <a:p>
            <a:r>
              <a:rPr lang="fr-FR" dirty="0" smtClean="0"/>
              <a:t>Savoirs, savoir faire, savoir être</a:t>
            </a:r>
          </a:p>
          <a:p>
            <a:r>
              <a:rPr lang="fr-FR" dirty="0" smtClean="0"/>
              <a:t>Projection professionnelle</a:t>
            </a:r>
          </a:p>
          <a:p>
            <a:r>
              <a:rPr lang="fr-FR" dirty="0" smtClean="0"/>
              <a:t>Donner un sens aux apprentissages</a:t>
            </a:r>
          </a:p>
          <a:p>
            <a:r>
              <a:rPr lang="fr-FR" dirty="0" smtClean="0"/>
              <a:t>Individualiser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</a:t>
            </a:r>
            <a:r>
              <a:rPr lang="fr-FR" smtClean="0"/>
              <a:t>du parcours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5" y="2420888"/>
            <a:ext cx="7077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15719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https://www.has-sante.fr/portail/upload/docs/application/pdf/2015-09/guide_e-learning_rapport_complet.pdf</a:t>
            </a:r>
            <a:endParaRPr lang="fr-FR" dirty="0" smtClean="0"/>
          </a:p>
          <a:p>
            <a:endParaRPr lang="fr-FR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2049137"/>
              </p:ext>
            </p:extLst>
          </p:nvPr>
        </p:nvGraphicFramePr>
        <p:xfrm>
          <a:off x="1781690" y="404664"/>
          <a:ext cx="52925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458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du découpage d’une séquence 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2" y="1600200"/>
            <a:ext cx="72463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0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 exemple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5" y="1600200"/>
            <a:ext cx="638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609329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initiation-oenologie.weebly.com/storyboard.html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51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708920"/>
            <a:ext cx="8208912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Méthode ADDIE</a:t>
            </a:r>
            <a:br>
              <a:rPr lang="fr-FR" dirty="0" smtClean="0"/>
            </a:br>
            <a:r>
              <a:rPr lang="fr-FR" dirty="0" smtClean="0"/>
              <a:t>(projet e-learning)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17049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 smtClean="0">
                <a:solidFill>
                  <a:srgbClr val="C00000"/>
                </a:solidFill>
              </a:rPr>
              <a:t>A</a:t>
            </a:r>
            <a:r>
              <a:rPr lang="fr-FR" b="1" dirty="0">
                <a:solidFill>
                  <a:srgbClr val="C00000"/>
                </a:solidFill>
              </a:rPr>
              <a:t>NALYSER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C00000"/>
                </a:solidFill>
              </a:rPr>
              <a:t>: </a:t>
            </a:r>
            <a:r>
              <a:rPr lang="fr-FR" dirty="0"/>
              <a:t>analyser les besoins et attentes des apprenants au sein de votre organisation,</a:t>
            </a:r>
          </a:p>
          <a:p>
            <a:r>
              <a:rPr lang="fr-FR" b="1" dirty="0">
                <a:solidFill>
                  <a:srgbClr val="C00000"/>
                </a:solidFill>
              </a:rPr>
              <a:t>DESIGN</a:t>
            </a:r>
            <a:r>
              <a:rPr lang="fr-FR" dirty="0"/>
              <a:t> : définir les objectifs pédagogiques et concevoir les séquences d’apprentissage,</a:t>
            </a:r>
          </a:p>
          <a:p>
            <a:r>
              <a:rPr lang="fr-FR" b="1" dirty="0">
                <a:solidFill>
                  <a:srgbClr val="C00000"/>
                </a:solidFill>
              </a:rPr>
              <a:t>DEVELOPPEMEN</a:t>
            </a:r>
            <a:r>
              <a:rPr lang="fr-FR" dirty="0" smtClean="0"/>
              <a:t>T </a:t>
            </a:r>
            <a:r>
              <a:rPr lang="fr-FR" dirty="0"/>
              <a:t>: développer et produire les modules e-learning,</a:t>
            </a:r>
          </a:p>
          <a:p>
            <a:r>
              <a:rPr lang="fr-FR" b="1" dirty="0">
                <a:solidFill>
                  <a:srgbClr val="C00000"/>
                </a:solidFill>
              </a:rPr>
              <a:t>IMPLEMENTATION</a:t>
            </a:r>
            <a:r>
              <a:rPr lang="fr-FR" dirty="0"/>
              <a:t> : mettre en place et diffuser les parcours au sein de votre organisation,</a:t>
            </a:r>
          </a:p>
          <a:p>
            <a:r>
              <a:rPr lang="fr-FR" b="1" dirty="0">
                <a:solidFill>
                  <a:srgbClr val="C00000"/>
                </a:solidFill>
              </a:rPr>
              <a:t>EVALUATION</a:t>
            </a:r>
            <a:r>
              <a:rPr lang="fr-FR" dirty="0"/>
              <a:t> : évaluer si la formation a répondu aux besoins et si elle a été efficace</a:t>
            </a:r>
          </a:p>
          <a:p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5900036">
            <a:off x="7354170" y="1931433"/>
            <a:ext cx="1085980" cy="88564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272959">
            <a:off x="307627" y="591305"/>
            <a:ext cx="15123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/>
              <a:t>Projet</a:t>
            </a:r>
            <a:endParaRPr lang="fr-F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527">
            <a:off x="7572800" y="100427"/>
            <a:ext cx="993691" cy="99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04075" y="110970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Ressource</a:t>
            </a:r>
            <a:br>
              <a:rPr lang="fr-FR" dirty="0" smtClean="0"/>
            </a:br>
            <a:r>
              <a:rPr lang="fr-FR" dirty="0" smtClean="0"/>
              <a:t>e-learning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4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savoir plus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28800"/>
            <a:ext cx="7211144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Guide FAO ( créer du contenu interactif)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http://</a:t>
            </a:r>
            <a:r>
              <a:rPr lang="fr-FR" sz="2400" dirty="0" smtClean="0">
                <a:hlinkClick r:id="rId2"/>
              </a:rPr>
              <a:t>www.fao.org/docrep/015/i2516f/i2516f02.pdf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Exemple de trame à télécharger</a:t>
            </a: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http://www.elearning-box.fr/produit/trame-storyboard-scenarimage-elearning</a:t>
            </a:r>
            <a:r>
              <a:rPr lang="fr-FR" sz="2400" dirty="0" smtClean="0">
                <a:hlinkClick r:id="rId3"/>
              </a:rPr>
              <a:t>/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Site support de cours « </a:t>
            </a:r>
            <a:r>
              <a:rPr lang="fr-FR" sz="2400" dirty="0"/>
              <a:t>ingénierie multimédia » </a:t>
            </a:r>
            <a:r>
              <a:rPr lang="fr-FR" sz="2400" dirty="0">
                <a:hlinkClick r:id="rId4"/>
              </a:rPr>
              <a:t>https://initiation-oenologie.weebly.com</a:t>
            </a:r>
            <a:r>
              <a:rPr lang="fr-FR" sz="2400" dirty="0" smtClean="0">
                <a:hlinkClick r:id="rId4"/>
              </a:rPr>
              <a:t>/</a:t>
            </a:r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771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vous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Créer une </a:t>
            </a:r>
            <a:r>
              <a:rPr lang="fr-FR" b="1" dirty="0" smtClean="0"/>
              <a:t>séquence e-learning </a:t>
            </a:r>
            <a:r>
              <a:rPr lang="fr-FR" dirty="0" smtClean="0"/>
              <a:t>comprenant</a:t>
            </a:r>
          </a:p>
          <a:p>
            <a:endParaRPr lang="fr-FR" dirty="0"/>
          </a:p>
          <a:p>
            <a:pPr lvl="1" algn="ctr"/>
            <a:r>
              <a:rPr lang="fr-FR" dirty="0" smtClean="0"/>
              <a:t>3 pages écrans</a:t>
            </a:r>
          </a:p>
          <a:p>
            <a:pPr lvl="1" algn="ctr"/>
            <a:r>
              <a:rPr lang="fr-FR" dirty="0" smtClean="0"/>
              <a:t>1 exercice interactif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06227" y="4509120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</a:t>
            </a:r>
          </a:p>
          <a:p>
            <a:pPr algn="ctr"/>
            <a:r>
              <a:rPr lang="fr-FR" dirty="0" smtClean="0"/>
              <a:t>Titre</a:t>
            </a:r>
          </a:p>
          <a:p>
            <a:pPr algn="ctr"/>
            <a:r>
              <a:rPr lang="fr-FR" dirty="0" smtClean="0"/>
              <a:t>Nom</a:t>
            </a:r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38475" y="4509120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Objectif général</a:t>
            </a:r>
          </a:p>
          <a:p>
            <a:pPr algn="ctr"/>
            <a:r>
              <a:rPr lang="fr-FR" dirty="0" smtClean="0"/>
              <a:t>Pré-requis</a:t>
            </a:r>
          </a:p>
          <a:p>
            <a:pPr algn="ctr"/>
            <a:r>
              <a:rPr lang="fr-FR" dirty="0" smtClean="0"/>
              <a:t>Objectifs spécifiques</a:t>
            </a:r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07099" y="4509120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Contenu explicatif avec illustration multimédia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48264" y="4509120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Quiz ou exercice interactif</a:t>
            </a:r>
          </a:p>
          <a:p>
            <a:pPr algn="ctr"/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7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3528" y="1700808"/>
            <a:ext cx="7458618" cy="3977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Scénarisation </a:t>
            </a:r>
            <a:r>
              <a:rPr lang="fr-FR" dirty="0"/>
              <a:t>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05210"/>
            <a:ext cx="7067128" cy="35569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Définir les objectifs d’apprentissage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Structurer ses contenus en séquences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Choisir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des activités d’enseignement-apprentissage et leurs modalités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d’évaluation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Choisir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les outils en ligne et la forme de médiatisation de vos contenus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8" b="97778" l="10000" r="92222">
                        <a14:foregroundMark x1="67361" y1="70139" x2="67361" y2="70139"/>
                        <a14:backgroundMark x1="41111" y1="30833" x2="41528" y2="30833"/>
                        <a14:backgroundMark x1="60278" y1="45139" x2="60278" y2="45139"/>
                        <a14:backgroundMark x1="44861" y1="30833" x2="44861" y2="30833"/>
                        <a14:backgroundMark x1="43750" y1="24722" x2="43750" y2="24722"/>
                        <a14:backgroundMark x1="46389" y1="19722" x2="46389" y2="19722"/>
                        <a14:backgroundMark x1="49028" y1="17639" x2="49028" y2="17639"/>
                        <a14:backgroundMark x1="56667" y1="19861" x2="56667" y2="19861"/>
                        <a14:backgroundMark x1="57083" y1="25278" x2="57083" y2="25278"/>
                        <a14:backgroundMark x1="55556" y1="30000" x2="55556" y2="30000"/>
                        <a14:backgroundMark x1="51111" y1="34583" x2="51111" y2="34583"/>
                        <a14:backgroundMark x1="44861" y1="36111" x2="44861" y2="36111"/>
                        <a14:backgroundMark x1="42083" y1="36806" x2="42083" y2="36806"/>
                        <a14:backgroundMark x1="35972" y1="33056" x2="35417" y2="32639"/>
                        <a14:backgroundMark x1="24583" y1="26806" x2="24583" y2="26806"/>
                        <a14:backgroundMark x1="21667" y1="21667" x2="21667" y2="21667"/>
                        <a14:backgroundMark x1="22500" y1="20139" x2="22500" y2="20139"/>
                        <a14:backgroundMark x1="24861" y1="19722" x2="24861" y2="19722"/>
                        <a14:backgroundMark x1="25972" y1="20000" x2="25972" y2="20000"/>
                        <a14:backgroundMark x1="27639" y1="17500" x2="27639" y2="17500"/>
                        <a14:backgroundMark x1="27778" y1="16389" x2="27778" y2="16389"/>
                        <a14:backgroundMark x1="31944" y1="24167" x2="31944" y2="24167"/>
                        <a14:backgroundMark x1="28472" y1="33889" x2="28472" y2="33889"/>
                        <a14:backgroundMark x1="35278" y1="35972" x2="35278" y2="35972"/>
                        <a14:backgroundMark x1="33056" y1="36806" x2="33056" y2="36806"/>
                        <a14:backgroundMark x1="31111" y1="35694" x2="31111" y2="35694"/>
                        <a14:backgroundMark x1="32222" y1="32917" x2="32222" y2="32917"/>
                        <a14:backgroundMark x1="31250" y1="32778" x2="31250" y2="32778"/>
                        <a14:backgroundMark x1="37361" y1="49167" x2="37361" y2="49167"/>
                        <a14:backgroundMark x1="42083" y1="54861" x2="42083" y2="54861"/>
                        <a14:backgroundMark x1="33750" y1="22500" x2="44861" y2="37639"/>
                        <a14:backgroundMark x1="55000" y1="49722" x2="55000" y2="49722"/>
                        <a14:backgroundMark x1="55139" y1="49306" x2="41528" y2="79722"/>
                        <a14:backgroundMark x1="42222" y1="79306" x2="65278" y2="81944"/>
                        <a14:backgroundMark x1="55139" y1="50278" x2="64722" y2="79167"/>
                        <a14:backgroundMark x1="12361" y1="12083" x2="14583" y2="86111"/>
                        <a14:backgroundMark x1="15417" y1="86250" x2="51806" y2="88194"/>
                        <a14:backgroundMark x1="12778" y1="12222" x2="66944" y2="12083"/>
                        <a14:backgroundMark x1="66667" y1="13750" x2="61389" y2="15694"/>
                        <a14:backgroundMark x1="64028" y1="14861" x2="64583" y2="18056"/>
                        <a14:backgroundMark x1="11389" y1="10972" x2="66667" y2="29028"/>
                        <a14:backgroundMark x1="67083" y1="28750" x2="67083" y2="28750"/>
                        <a14:backgroundMark x1="66667" y1="29167" x2="66667" y2="29167"/>
                        <a14:backgroundMark x1="65417" y1="30694" x2="65417" y2="30694"/>
                        <a14:backgroundMark x1="66528" y1="28611" x2="64167" y2="16250"/>
                        <a14:backgroundMark x1="12917" y1="31806" x2="65556" y2="29028"/>
                        <a14:backgroundMark x1="65556" y1="29028" x2="65556" y2="29028"/>
                        <a14:backgroundMark x1="66667" y1="35556" x2="51389" y2="29444"/>
                        <a14:backgroundMark x1="56944" y1="31667" x2="20139" y2="96944"/>
                        <a14:backgroundMark x1="56528" y1="32500" x2="67083" y2="50833"/>
                        <a14:backgroundMark x1="67083" y1="50833" x2="33611" y2="95278"/>
                        <a14:backgroundMark x1="67361" y1="73889" x2="45000" y2="95139"/>
                        <a14:backgroundMark x1="16250" y1="28611" x2="44861" y2="73889"/>
                        <a14:backgroundMark x1="13750" y1="32917" x2="23889" y2="5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913784" cy="49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1 - définir les objectifs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Source </a:t>
            </a:r>
            <a:r>
              <a:rPr lang="fr-FR" i="1" dirty="0" smtClean="0"/>
              <a:t>CC : </a:t>
            </a:r>
            <a:r>
              <a:rPr lang="fr-FR" sz="1600" i="1" dirty="0"/>
              <a:t>https://www.fun-mooc.fr/c4x/ENSCachan/20005/asset/s2_ressourcesutiles_taxonomiedeBloom.pdf</a:t>
            </a:r>
          </a:p>
        </p:txBody>
      </p:sp>
      <p:pic>
        <p:nvPicPr>
          <p:cNvPr id="6" name="Picture 2" descr="C:\Users\Idremeau\AppData\Local\Microsoft\Windows\Temporary Internet Files\Content.IE5\6FCASV0K\MC900391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1628800"/>
            <a:ext cx="12610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9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2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Taxonomie de Bloom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8496"/>
            <a:ext cx="84296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87" y="188640"/>
            <a:ext cx="1217562" cy="1451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9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BBB59"/>
          </a:solidFill>
        </p:spPr>
        <p:txBody>
          <a:bodyPr>
            <a:normAutofit/>
          </a:bodyPr>
          <a:lstStyle/>
          <a:p>
            <a:r>
              <a:rPr lang="fr-FR" dirty="0" smtClean="0"/>
              <a:t>Niveau 1 : CONNAÎTRE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Exercices </a:t>
            </a:r>
            <a:r>
              <a:rPr lang="fr-FR" b="1" dirty="0"/>
              <a:t>autocorrectifs </a:t>
            </a:r>
            <a:r>
              <a:rPr lang="fr-FR" b="1" dirty="0" smtClean="0"/>
              <a:t>QCM,  </a:t>
            </a:r>
            <a:r>
              <a:rPr lang="fr-FR" b="1" dirty="0"/>
              <a:t>Vrai ou </a:t>
            </a:r>
            <a:r>
              <a:rPr lang="fr-FR" b="1" dirty="0" smtClean="0"/>
              <a:t>Faux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Verbes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lister</a:t>
            </a:r>
            <a:r>
              <a:rPr lang="fr-FR" dirty="0"/>
              <a:t>, nommer, mémoriser, répéter, distinguer, identifier, définir, réciter, citer, faire correspondre, décrire, formuler, étiqueter, écrire, énumérer, souligner, reproduire.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i="1" dirty="0"/>
              <a:t>Exemples d'objectifs : </a:t>
            </a:r>
            <a:endParaRPr lang="fr-FR" i="1" dirty="0" smtClean="0"/>
          </a:p>
          <a:p>
            <a:endParaRPr lang="fr-FR" i="1" dirty="0"/>
          </a:p>
          <a:p>
            <a:pPr lvl="1"/>
            <a:r>
              <a:rPr lang="fr-FR" i="1" dirty="0" smtClean="0"/>
              <a:t>Citer </a:t>
            </a:r>
            <a:r>
              <a:rPr lang="fr-FR" i="1" dirty="0"/>
              <a:t>les composantes d'un produit. </a:t>
            </a:r>
          </a:p>
          <a:p>
            <a:pPr lvl="1"/>
            <a:r>
              <a:rPr lang="fr-FR" i="1" dirty="0" smtClean="0"/>
              <a:t>Réciter </a:t>
            </a:r>
            <a:r>
              <a:rPr lang="fr-FR" i="1" dirty="0"/>
              <a:t>un poème. </a:t>
            </a:r>
            <a:endParaRPr lang="fr-FR" i="1" dirty="0" smtClean="0"/>
          </a:p>
          <a:p>
            <a:pPr lvl="1"/>
            <a:r>
              <a:rPr lang="fr-FR" i="1" dirty="0" smtClean="0"/>
              <a:t>Faire </a:t>
            </a:r>
            <a:r>
              <a:rPr lang="fr-FR" i="1" dirty="0"/>
              <a:t>une liste de mots-clés </a:t>
            </a:r>
            <a:endParaRPr lang="fr-FR" i="1" dirty="0" smtClean="0"/>
          </a:p>
          <a:p>
            <a:pPr lvl="1"/>
            <a:r>
              <a:rPr lang="fr-FR" i="1" dirty="0" smtClean="0"/>
              <a:t>Légender </a:t>
            </a:r>
            <a:r>
              <a:rPr lang="fr-FR" i="1" dirty="0"/>
              <a:t>des </a:t>
            </a:r>
            <a:r>
              <a:rPr lang="fr-FR" i="1" dirty="0" smtClean="0"/>
              <a:t>schémas</a:t>
            </a:r>
          </a:p>
          <a:p>
            <a:pPr lvl="1"/>
            <a:r>
              <a:rPr lang="fr-FR" i="1" dirty="0" smtClean="0"/>
              <a:t>Enumérer </a:t>
            </a:r>
            <a:r>
              <a:rPr lang="fr-FR" i="1" dirty="0"/>
              <a:t>des caractéristiques </a:t>
            </a:r>
          </a:p>
          <a:p>
            <a:endParaRPr lang="fr-FR" dirty="0"/>
          </a:p>
        </p:txBody>
      </p:sp>
      <p:pic>
        <p:nvPicPr>
          <p:cNvPr id="2052" name="Picture 4" descr="https://d30y9cdsu7xlg0.cloudfront.net/png/483403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168897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6322104"/>
            <a:ext cx="10743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/>
              <a:t>CC-By</a:t>
            </a:r>
            <a:r>
              <a:rPr lang="fr-FR" sz="1000" i="1" dirty="0"/>
              <a:t> </a:t>
            </a:r>
            <a:r>
              <a:rPr lang="fr-FR" sz="1000" i="1" dirty="0" err="1">
                <a:hlinkClick r:id="rId3"/>
              </a:rPr>
              <a:t>Icon</a:t>
            </a:r>
            <a:r>
              <a:rPr lang="fr-FR" sz="1000" i="1" dirty="0">
                <a:hlinkClick r:id="rId3"/>
              </a:rPr>
              <a:t> Island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7300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B5BC57"/>
          </a:solidFill>
        </p:spPr>
        <p:txBody>
          <a:bodyPr/>
          <a:lstStyle/>
          <a:p>
            <a:r>
              <a:rPr lang="fr-FR" dirty="0"/>
              <a:t>Niveau </a:t>
            </a:r>
            <a:r>
              <a:rPr lang="fr-FR" dirty="0" smtClean="0"/>
              <a:t>2 : </a:t>
            </a:r>
            <a:r>
              <a:rPr lang="fr-FR" dirty="0"/>
              <a:t>COMPRENDRE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000" b="1" dirty="0" smtClean="0"/>
              <a:t>Restitution de </a:t>
            </a:r>
            <a:r>
              <a:rPr lang="fr-FR" sz="3000" b="1" dirty="0"/>
              <a:t>l'information en la reformulant ou en donnant un exemple. </a:t>
            </a:r>
            <a:r>
              <a:rPr lang="fr-FR" sz="3000" b="1" dirty="0" smtClean="0"/>
              <a:t>(questions, exercices </a:t>
            </a:r>
            <a:r>
              <a:rPr lang="fr-FR" sz="3000" b="1" dirty="0"/>
              <a:t>de mise en </a:t>
            </a:r>
            <a:r>
              <a:rPr lang="fr-FR" sz="3000" b="1" dirty="0" smtClean="0"/>
              <a:t>relation)</a:t>
            </a:r>
          </a:p>
          <a:p>
            <a:endParaRPr lang="fr-FR" dirty="0" smtClean="0"/>
          </a:p>
          <a:p>
            <a:r>
              <a:rPr lang="fr-FR" dirty="0" smtClean="0"/>
              <a:t>Verbes : </a:t>
            </a:r>
          </a:p>
          <a:p>
            <a:pPr marL="0" indent="0">
              <a:buNone/>
            </a:pPr>
            <a:r>
              <a:rPr lang="fr-FR" dirty="0" smtClean="0"/>
              <a:t>Interpréter</a:t>
            </a:r>
            <a:r>
              <a:rPr lang="fr-FR" dirty="0"/>
              <a:t>, donner un exemple, classer, expliquer, paraphraser, traduire, illustrer, observer, rapporter, discuter, démontrer.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i="1" dirty="0"/>
              <a:t>Exemples d'objectifs </a:t>
            </a:r>
            <a:r>
              <a:rPr lang="fr-FR" i="1" dirty="0" smtClean="0"/>
              <a:t>:</a:t>
            </a:r>
          </a:p>
          <a:p>
            <a:pPr marL="0" indent="0">
              <a:buNone/>
            </a:pPr>
            <a:r>
              <a:rPr lang="fr-FR" i="1" dirty="0" smtClean="0"/>
              <a:t> </a:t>
            </a:r>
            <a:endParaRPr lang="fr-FR" i="1" dirty="0"/>
          </a:p>
          <a:p>
            <a:pPr lvl="1"/>
            <a:r>
              <a:rPr lang="fr-FR" i="1" dirty="0" smtClean="0"/>
              <a:t>Écrire </a:t>
            </a:r>
            <a:r>
              <a:rPr lang="fr-FR" i="1" dirty="0"/>
              <a:t>un </a:t>
            </a:r>
            <a:r>
              <a:rPr lang="fr-FR" i="1" dirty="0" smtClean="0"/>
              <a:t>résumé.</a:t>
            </a:r>
          </a:p>
          <a:p>
            <a:pPr lvl="1"/>
            <a:r>
              <a:rPr lang="fr-FR" i="1" dirty="0" smtClean="0"/>
              <a:t>Présenter </a:t>
            </a:r>
            <a:r>
              <a:rPr lang="fr-FR" i="1" dirty="0"/>
              <a:t>les étapes d'une </a:t>
            </a:r>
            <a:r>
              <a:rPr lang="fr-FR" i="1" dirty="0" smtClean="0"/>
              <a:t>démarche.</a:t>
            </a:r>
          </a:p>
          <a:p>
            <a:pPr lvl="1"/>
            <a:r>
              <a:rPr lang="fr-FR" i="1" dirty="0" smtClean="0"/>
              <a:t>Illustrer </a:t>
            </a:r>
            <a:r>
              <a:rPr lang="fr-FR" i="1" dirty="0"/>
              <a:t>une explication à l'aide d'un diaporama</a:t>
            </a:r>
            <a:r>
              <a:rPr lang="fr-FR" i="1" dirty="0" smtClean="0"/>
              <a:t>.</a:t>
            </a:r>
          </a:p>
          <a:p>
            <a:pPr lvl="1"/>
            <a:r>
              <a:rPr lang="fr-FR" i="1" dirty="0" smtClean="0"/>
              <a:t> </a:t>
            </a:r>
            <a:r>
              <a:rPr lang="fr-FR" i="1" dirty="0"/>
              <a:t>Décrire un </a:t>
            </a:r>
            <a:r>
              <a:rPr lang="fr-FR" i="1" dirty="0" smtClean="0"/>
              <a:t>p</a:t>
            </a:r>
            <a:r>
              <a:rPr lang="fr-FR" i="1" dirty="0"/>
              <a:t>rocessus, donner des exemples </a:t>
            </a:r>
          </a:p>
        </p:txBody>
      </p:sp>
      <p:pic>
        <p:nvPicPr>
          <p:cNvPr id="3076" name="Picture 4" descr="https://d30y9cdsu7xlg0.cloudfront.net/png/27464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147295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6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BDA954"/>
          </a:solidFill>
        </p:spPr>
        <p:txBody>
          <a:bodyPr/>
          <a:lstStyle/>
          <a:p>
            <a:r>
              <a:rPr lang="fr-FR" dirty="0"/>
              <a:t>Niveau </a:t>
            </a:r>
            <a:r>
              <a:rPr lang="fr-FR" dirty="0" smtClean="0"/>
              <a:t>3 : APPLIQUER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Mise en </a:t>
            </a:r>
            <a:r>
              <a:rPr lang="fr-FR" b="1" dirty="0"/>
              <a:t>pratique </a:t>
            </a:r>
            <a:r>
              <a:rPr lang="fr-FR" b="1" dirty="0" smtClean="0"/>
              <a:t>d’une </a:t>
            </a:r>
            <a:r>
              <a:rPr lang="fr-FR" b="1" dirty="0"/>
              <a:t>règle, </a:t>
            </a:r>
            <a:r>
              <a:rPr lang="fr-FR" b="1" dirty="0" smtClean="0"/>
              <a:t>d’une méthode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Verbes : </a:t>
            </a:r>
          </a:p>
          <a:p>
            <a:pPr marL="0" indent="0">
              <a:buNone/>
            </a:pPr>
            <a:r>
              <a:rPr lang="fr-FR" dirty="0"/>
              <a:t>Utiliser, exécuter, construire, développer, résoudre, manipuler, adapter, réaliser, faire.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i="1" dirty="0"/>
              <a:t>Exemples d'objectifs : </a:t>
            </a:r>
            <a:endParaRPr lang="fr-FR" b="1" i="1" dirty="0" smtClean="0"/>
          </a:p>
          <a:p>
            <a:endParaRPr lang="fr-FR" i="1" dirty="0"/>
          </a:p>
          <a:p>
            <a:pPr lvl="1"/>
            <a:r>
              <a:rPr lang="fr-FR" i="1" dirty="0" smtClean="0"/>
              <a:t>Démonter </a:t>
            </a:r>
            <a:r>
              <a:rPr lang="fr-FR" i="1" dirty="0"/>
              <a:t>un </a:t>
            </a:r>
            <a:r>
              <a:rPr lang="fr-FR" i="1" dirty="0" smtClean="0"/>
              <a:t>radiateur.</a:t>
            </a:r>
          </a:p>
          <a:p>
            <a:pPr lvl="1"/>
            <a:r>
              <a:rPr lang="fr-FR" i="1" dirty="0" smtClean="0"/>
              <a:t>Réaliser </a:t>
            </a:r>
            <a:r>
              <a:rPr lang="fr-FR" i="1" dirty="0"/>
              <a:t>une </a:t>
            </a:r>
            <a:r>
              <a:rPr lang="fr-FR" i="1" dirty="0" smtClean="0"/>
              <a:t>maquette</a:t>
            </a:r>
          </a:p>
          <a:p>
            <a:pPr lvl="1"/>
            <a:r>
              <a:rPr lang="fr-FR" i="1" dirty="0" smtClean="0"/>
              <a:t>Dessiner </a:t>
            </a:r>
            <a:r>
              <a:rPr lang="fr-FR" i="1" dirty="0"/>
              <a:t>une </a:t>
            </a:r>
            <a:r>
              <a:rPr lang="fr-FR" i="1" dirty="0" smtClean="0"/>
              <a:t>carte</a:t>
            </a:r>
          </a:p>
          <a:p>
            <a:pPr lvl="1"/>
            <a:r>
              <a:rPr lang="fr-FR" i="1" dirty="0" smtClean="0"/>
              <a:t>Utiliser </a:t>
            </a:r>
            <a:r>
              <a:rPr lang="fr-FR" i="1" dirty="0"/>
              <a:t>un programme informatique.</a:t>
            </a:r>
          </a:p>
        </p:txBody>
      </p:sp>
      <p:pic>
        <p:nvPicPr>
          <p:cNvPr id="4098" name="Picture 2" descr="https://d30y9cdsu7xlg0.cloudfront.net/png/636013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64" y="4869160"/>
            <a:ext cx="1616968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3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BE8D52"/>
          </a:solidFill>
        </p:spPr>
        <p:txBody>
          <a:bodyPr/>
          <a:lstStyle/>
          <a:p>
            <a:r>
              <a:rPr lang="fr-FR" dirty="0"/>
              <a:t>Niveau </a:t>
            </a:r>
            <a:r>
              <a:rPr lang="fr-FR" dirty="0" smtClean="0"/>
              <a:t>4 : ANALYSE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activités proposées à l'apprenant sont des activités ouvertes qui demandent à être corrigées </a:t>
            </a:r>
            <a:r>
              <a:rPr lang="fr-FR" b="1" dirty="0" smtClean="0"/>
              <a:t>par un </a:t>
            </a:r>
            <a:r>
              <a:rPr lang="fr-FR" b="1" dirty="0"/>
              <a:t>formateur</a:t>
            </a:r>
          </a:p>
          <a:p>
            <a:endParaRPr lang="fr-FR" dirty="0" smtClean="0"/>
          </a:p>
          <a:p>
            <a:r>
              <a:rPr lang="fr-FR" b="1" dirty="0" smtClean="0"/>
              <a:t>Verbes : </a:t>
            </a:r>
          </a:p>
          <a:p>
            <a:pPr marL="0" indent="0">
              <a:buNone/>
            </a:pPr>
            <a:r>
              <a:rPr lang="fr-FR" dirty="0"/>
              <a:t>Organiser, comparer, rechercher, structurer, intégrer, discerner, catégoriser, tirer une conclusion, examiner, arranger, argumenter.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i="1" dirty="0"/>
              <a:t>Exemples d'objectifs : </a:t>
            </a:r>
            <a:endParaRPr lang="fr-FR" b="1" i="1" dirty="0" smtClean="0"/>
          </a:p>
          <a:p>
            <a:endParaRPr lang="fr-FR" i="1" dirty="0"/>
          </a:p>
          <a:p>
            <a:pPr lvl="1"/>
            <a:r>
              <a:rPr lang="fr-FR" i="1" dirty="0"/>
              <a:t>Préparer un questionnaire </a:t>
            </a:r>
            <a:endParaRPr lang="fr-FR" i="1" dirty="0" smtClean="0"/>
          </a:p>
          <a:p>
            <a:pPr lvl="1"/>
            <a:r>
              <a:rPr lang="fr-FR" i="1" dirty="0" smtClean="0"/>
              <a:t>Rédiger </a:t>
            </a:r>
            <a:r>
              <a:rPr lang="fr-FR" i="1" dirty="0"/>
              <a:t>un argument de vente. </a:t>
            </a:r>
            <a:endParaRPr lang="fr-FR" i="1" dirty="0" smtClean="0"/>
          </a:p>
          <a:p>
            <a:pPr lvl="1"/>
            <a:r>
              <a:rPr lang="fr-FR" i="1" dirty="0" smtClean="0"/>
              <a:t>Réaliser </a:t>
            </a:r>
            <a:r>
              <a:rPr lang="fr-FR" i="1" dirty="0"/>
              <a:t>une carte conceptuelle. </a:t>
            </a:r>
            <a:endParaRPr lang="fr-FR" i="1" dirty="0" smtClean="0"/>
          </a:p>
          <a:p>
            <a:pPr lvl="1"/>
            <a:r>
              <a:rPr lang="fr-FR" i="1" dirty="0" smtClean="0"/>
              <a:t>Intervenir </a:t>
            </a:r>
            <a:r>
              <a:rPr lang="fr-FR" i="1" dirty="0"/>
              <a:t>dans une discussion </a:t>
            </a:r>
            <a:r>
              <a:rPr lang="fr-FR" i="1" dirty="0" smtClean="0"/>
              <a:t>professionnelle.</a:t>
            </a:r>
          </a:p>
          <a:p>
            <a:pPr lvl="1"/>
            <a:r>
              <a:rPr lang="fr-FR" i="1" dirty="0" smtClean="0"/>
              <a:t>Présenter </a:t>
            </a:r>
            <a:r>
              <a:rPr lang="fr-FR" i="1" dirty="0"/>
              <a:t>un </a:t>
            </a:r>
            <a:r>
              <a:rPr lang="fr-FR" i="1" dirty="0" smtClean="0"/>
              <a:t>rapport</a:t>
            </a:r>
          </a:p>
        </p:txBody>
      </p:sp>
      <p:pic>
        <p:nvPicPr>
          <p:cNvPr id="5122" name="Picture 2" descr="https://d30y9cdsu7xlg0.cloudfront.net/png/331342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688976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2680" y="6424842"/>
            <a:ext cx="17764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i="1" dirty="0" smtClean="0"/>
              <a:t>CC-by</a:t>
            </a:r>
            <a:r>
              <a:rPr lang="fr-FR" sz="1050" i="1" dirty="0"/>
              <a:t> </a:t>
            </a:r>
            <a:r>
              <a:rPr lang="fr-FR" sz="1050" i="1" dirty="0">
                <a:hlinkClick r:id="rId3"/>
              </a:rPr>
              <a:t>Alexander </a:t>
            </a:r>
            <a:r>
              <a:rPr lang="fr-FR" sz="1050" i="1" dirty="0" err="1">
                <a:hlinkClick r:id="rId3"/>
              </a:rPr>
              <a:t>Gruzdev</a:t>
            </a:r>
            <a:r>
              <a:rPr lang="fr-FR" sz="1050" i="1" dirty="0"/>
              <a:t>, RU</a:t>
            </a:r>
          </a:p>
        </p:txBody>
      </p:sp>
    </p:spTree>
    <p:extLst>
      <p:ext uri="{BB962C8B-B14F-4D97-AF65-F5344CB8AC3E}">
        <p14:creationId xmlns:p14="http://schemas.microsoft.com/office/powerpoint/2010/main" val="3204443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668</Words>
  <Application>Microsoft Office PowerPoint</Application>
  <PresentationFormat>Affichage à l'écran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Objectifs pédagogiques Modularisation et scénarisation</vt:lpstr>
      <vt:lpstr>Méthode ADDIE (projet e-learning) </vt:lpstr>
      <vt:lpstr>Scénarisation pédagogique</vt:lpstr>
      <vt:lpstr>1 - définir les objectifs ?</vt:lpstr>
      <vt:lpstr>Taxonomie de Bloom</vt:lpstr>
      <vt:lpstr>Niveau 1 : CONNAÎTRE</vt:lpstr>
      <vt:lpstr>Niveau 2 : COMPRENDRE</vt:lpstr>
      <vt:lpstr>Niveau 3 : APPLIQUER</vt:lpstr>
      <vt:lpstr>Niveau 4 : ANALYSE</vt:lpstr>
      <vt:lpstr>Niveau 5 : SYNTHESE/CREATION</vt:lpstr>
      <vt:lpstr>Niveau 6 : EVALUATION</vt:lpstr>
      <vt:lpstr>  À vous ! </vt:lpstr>
      <vt:lpstr>Formulation des objectifs</vt:lpstr>
      <vt:lpstr>Exemples</vt:lpstr>
      <vt:lpstr>2- Structurer ses contenus en séquences </vt:lpstr>
      <vt:lpstr>Pourquoi modulariser ?</vt:lpstr>
      <vt:lpstr>Les éléments du parcours</vt:lpstr>
      <vt:lpstr>Présentation du découpage d’une séquence </vt:lpstr>
      <vt:lpstr>Autre exemple</vt:lpstr>
      <vt:lpstr>En savoir plus</vt:lpstr>
      <vt:lpstr>À vous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Découpage /modularisation</dc:title>
  <dc:creator>IDremeau</dc:creator>
  <cp:lastModifiedBy>IDremeau</cp:lastModifiedBy>
  <cp:revision>52</cp:revision>
  <dcterms:created xsi:type="dcterms:W3CDTF">2018-05-21T13:04:12Z</dcterms:created>
  <dcterms:modified xsi:type="dcterms:W3CDTF">2019-05-21T13:50:46Z</dcterms:modified>
</cp:coreProperties>
</file>