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7" r:id="rId2"/>
    <p:sldId id="322" r:id="rId3"/>
    <p:sldId id="301" r:id="rId4"/>
    <p:sldId id="302" r:id="rId5"/>
    <p:sldId id="303" r:id="rId6"/>
    <p:sldId id="304" r:id="rId7"/>
    <p:sldId id="305" r:id="rId8"/>
    <p:sldId id="307" r:id="rId9"/>
    <p:sldId id="323" r:id="rId10"/>
    <p:sldId id="314" r:id="rId11"/>
    <p:sldId id="315" r:id="rId12"/>
    <p:sldId id="316" r:id="rId13"/>
    <p:sldId id="311" r:id="rId14"/>
    <p:sldId id="312" r:id="rId15"/>
    <p:sldId id="325" r:id="rId16"/>
    <p:sldId id="313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  <a:srgbClr val="B5BC57"/>
    <a:srgbClr val="BDA954"/>
    <a:srgbClr val="BE8D52"/>
    <a:srgbClr val="BF6F4F"/>
    <a:srgbClr val="AA9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CDBB5-8C98-4EDE-9292-CAE76B9A2E40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54B28-9EC4-4C90-8C24-960DDA8C7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62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5963" indent="-274638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01725" indent="-219075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43050" indent="-219075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84375" indent="-219075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415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987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559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1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 smtClean="0"/>
              <a:t>Unité 3 : La FOAD, définition, typologie, enjeux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5963" indent="-274638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01725" indent="-219075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43050" indent="-219075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84375" indent="-219075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415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987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559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1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1A1EB4A-C6C5-4A0E-A69E-4E8D73D71863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AF6-4C79-41C3-A0F1-4B4B55CDFCA9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C6A-72CE-4738-9D7B-F8BE521B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09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AF6-4C79-41C3-A0F1-4B4B55CDFCA9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C6A-72CE-4738-9D7B-F8BE521B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19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AF6-4C79-41C3-A0F1-4B4B55CDFCA9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C6A-72CE-4738-9D7B-F8BE521B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54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AF6-4C79-41C3-A0F1-4B4B55CDFCA9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C6A-72CE-4738-9D7B-F8BE521B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60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AF6-4C79-41C3-A0F1-4B4B55CDFCA9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C6A-72CE-4738-9D7B-F8BE521B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13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AF6-4C79-41C3-A0F1-4B4B55CDFCA9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C6A-72CE-4738-9D7B-F8BE521B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30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AF6-4C79-41C3-A0F1-4B4B55CDFCA9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C6A-72CE-4738-9D7B-F8BE521B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91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AF6-4C79-41C3-A0F1-4B4B55CDFCA9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C6A-72CE-4738-9D7B-F8BE521B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39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AF6-4C79-41C3-A0F1-4B4B55CDFCA9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C6A-72CE-4738-9D7B-F8BE521B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96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AF6-4C79-41C3-A0F1-4B4B55CDFCA9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C6A-72CE-4738-9D7B-F8BE521B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15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AF6-4C79-41C3-A0F1-4B4B55CDFCA9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C6A-72CE-4738-9D7B-F8BE521B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51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D5AF6-4C79-41C3-A0F1-4B4B55CDFCA9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83C6A-72CE-4738-9D7B-F8BE521B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84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creativecommons.org/licenses/by-nc-sa/2.5/it/" TargetMode="Externa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-diffusion.uha.fr/video/0063-des-exemples-de-cours-moodl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bA9gTGHOYa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eb-20.zeef.com/fr/portail.skoden#block_55027_images-gratuites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s://latelierduformateur.fr/5-outils-pour-creer-des-videos-danimation/" TargetMode="External"/><Relationship Id="rId2" Type="http://schemas.openxmlformats.org/officeDocument/2006/relationships/hyperlink" Target="https://www.slideshare.net/ParmenideInnovation/cnesco-les-ingalits-lcole?qid=da16561c-1afe-423f-88b5-e363ddcbbdbd&amp;v=&amp;b=&amp;from_search=2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hyperlink" Target="https://latelierduformateur.fr/outils_numeriques/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s://www.slideshare.ne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atelierduformateur.fr/mindmaps-doutils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2.5/it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lunea.fr/thaleia/" TargetMode="External"/><Relationship Id="rId3" Type="http://schemas.openxmlformats.org/officeDocument/2006/relationships/hyperlink" Target="https://articulate.com/" TargetMode="External"/><Relationship Id="rId7" Type="http://schemas.openxmlformats.org/officeDocument/2006/relationships/hyperlink" Target="http://new.e-doceo.net/new/logiciels-e-learning/elearning-maker.php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lectora-france.com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www.elearningtouch.com/ispring-rapid-learning/" TargetMode="External"/><Relationship Id="rId10" Type="http://schemas.openxmlformats.org/officeDocument/2006/relationships/hyperlink" Target="https://www.scenari.org/modeles/Opale/co/opale.html" TargetMode="External"/><Relationship Id="rId4" Type="http://schemas.openxmlformats.org/officeDocument/2006/relationships/hyperlink" Target="https://www.adobe.com/fr/products/captivate.html" TargetMode="External"/><Relationship Id="rId9" Type="http://schemas.openxmlformats.org/officeDocument/2006/relationships/hyperlink" Target="http://exelearning.net/e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labarelle.ovh/ressources/autres/gestion-prod/story_html5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formateurduweb.fr/wp-content/ressources/modules/savoir%20utiliser%20sa%20voix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stph.scenari-community.org/ln/ll/co/cquoi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blog.ac-versailles.fr/stratetik/public/Tutoriel/GabaritExeL/titre_de_votre_activit_grain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treprise.forco.org/jpwillems/20140915/site/index.html?detectflash=false" TargetMode="External"/><Relationship Id="rId3" Type="http://schemas.openxmlformats.org/officeDocument/2006/relationships/hyperlink" Target="http://www.inovae.net/logiciels/publisher-pro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elearningtouch.com/ispring-rapid-learning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spring.fr/free_powerpoint_to_flash_converter.html" TargetMode="External"/><Relationship Id="rId5" Type="http://schemas.openxmlformats.org/officeDocument/2006/relationships/hyperlink" Target="http://www.authorgen.com/authorpoint-lite-free/powerpoint-to-flash-converter.aspx" TargetMode="External"/><Relationship Id="rId4" Type="http://schemas.openxmlformats.org/officeDocument/2006/relationships/hyperlink" Target="https://distrisoft.io/logiciels/articulate-studio-13/" TargetMode="Externa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elucidat.com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www.tree-learning.fr/crea-learning-outil-auteur-elearning.php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education-et-numerique.org/" TargetMode="External"/><Relationship Id="rId5" Type="http://schemas.openxmlformats.org/officeDocument/2006/relationships/hyperlink" Target="https://www.udutu.com/" TargetMode="External"/><Relationship Id="rId4" Type="http://schemas.openxmlformats.org/officeDocument/2006/relationships/hyperlink" Target="https://open.crea-learning.com/fr/index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555292"/>
            <a:ext cx="1976101" cy="232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63688" y="1988840"/>
            <a:ext cx="5693757" cy="1719262"/>
          </a:xfrm>
        </p:spPr>
        <p:txBody>
          <a:bodyPr/>
          <a:lstStyle/>
          <a:p>
            <a:pPr algn="ctr" eaLnBrk="1" hangingPunct="1"/>
            <a:r>
              <a:rPr lang="fr-FR" altLang="fr-FR" sz="3600" dirty="0" smtClean="0"/>
              <a:t>Concevoir une ressource pédagogique multimédia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50825" y="5876925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200">
                <a:solidFill>
                  <a:srgbClr val="5757C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100">
                <a:solidFill>
                  <a:srgbClr val="9393DB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Intervenante:</a:t>
            </a:r>
            <a:r>
              <a:rPr lang="fr-FR" alt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fr-FR" altLang="fr-FR" sz="1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fr-FR" altLang="fr-F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Isabelle Dremeau </a:t>
            </a:r>
            <a:endParaRPr lang="fr-FR" alt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 descr="C:\Users\Idremeau\AppData\Local\Microsoft\Windows\Temporary Internet Files\Content.IE5\6FCASV0K\MC90039148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1231" y="1916832"/>
            <a:ext cx="126101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76101" y="4069777"/>
            <a:ext cx="56937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solidFill>
                  <a:srgbClr val="C00000"/>
                </a:solidFill>
              </a:rPr>
              <a:t>Quel outil pour quel type de module ?</a:t>
            </a:r>
          </a:p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9" name="Picture 2" descr="Creative Commons Licens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203" y="6050070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0"/>
            <a:ext cx="9144000" cy="9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30134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utoUpdateAnimBg="0"/>
      <p:bldP spid="5018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1560" y="2564904"/>
            <a:ext cx="7704856" cy="33843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droite 3"/>
          <p:cNvSpPr/>
          <p:nvPr/>
        </p:nvSpPr>
        <p:spPr>
          <a:xfrm>
            <a:off x="395536" y="3861048"/>
            <a:ext cx="8352928" cy="576064"/>
          </a:xfrm>
          <a:prstGeom prst="rightArrow">
            <a:avLst/>
          </a:prstGeom>
          <a:solidFill>
            <a:srgbClr val="DD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3"/>
          <p:cNvSpPr txBox="1">
            <a:spLocks/>
          </p:cNvSpPr>
          <p:nvPr/>
        </p:nvSpPr>
        <p:spPr>
          <a:xfrm>
            <a:off x="369031" y="188640"/>
            <a:ext cx="7772400" cy="13620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A8A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fr-FR" sz="4400" dirty="0">
                <a:solidFill>
                  <a:schemeClr val="tx1"/>
                </a:solidFill>
                <a:latin typeface="+mj-lt"/>
              </a:rPr>
              <a:t>Exemple : </a:t>
            </a:r>
            <a:endParaRPr lang="fr-FR" sz="4400" dirty="0" smtClean="0">
              <a:solidFill>
                <a:schemeClr val="tx1"/>
              </a:solidFill>
              <a:latin typeface="+mj-lt"/>
            </a:endParaRPr>
          </a:p>
          <a:p>
            <a:r>
              <a:rPr lang="fr-FR" sz="4400" dirty="0" smtClean="0">
                <a:solidFill>
                  <a:schemeClr val="tx1"/>
                </a:solidFill>
                <a:latin typeface="+mj-lt"/>
              </a:rPr>
              <a:t>Plateforme </a:t>
            </a:r>
            <a:r>
              <a:rPr lang="fr-FR" sz="4400" dirty="0">
                <a:solidFill>
                  <a:schemeClr val="tx1"/>
                </a:solidFill>
                <a:latin typeface="+mj-lt"/>
              </a:rPr>
              <a:t>LMS : Moodle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608" y="2780928"/>
            <a:ext cx="2808312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dirty="0" smtClean="0"/>
              <a:t>Textes, vidéos, images, fichiers, exercices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Modules e-learning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Classes virtuelles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151712" y="2780928"/>
            <a:ext cx="2016224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Gestion des parcours et des utilisateurs (rôles, statistiques)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43608" y="288187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Cours web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3995936" y="2780928"/>
            <a:ext cx="2016224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Outils d’interactivité et de collaboration (quiz, sondage, forum, chat, …)</a:t>
            </a:r>
            <a:endParaRPr lang="fr-FR" dirty="0"/>
          </a:p>
        </p:txBody>
      </p:sp>
      <p:sp>
        <p:nvSpPr>
          <p:cNvPr id="16" name="Accolade ouvrante 15"/>
          <p:cNvSpPr/>
          <p:nvPr/>
        </p:nvSpPr>
        <p:spPr>
          <a:xfrm>
            <a:off x="1187624" y="3392996"/>
            <a:ext cx="288032" cy="936104"/>
          </a:xfrm>
          <a:prstGeom prst="leftBrac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 rot="15681964">
            <a:off x="476818" y="3660125"/>
            <a:ext cx="504056" cy="86409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7308304" y="332656"/>
            <a:ext cx="1325952" cy="1325952"/>
            <a:chOff x="1851994" y="1390291"/>
            <a:chExt cx="1325952" cy="1325952"/>
          </a:xfrm>
        </p:grpSpPr>
        <p:sp>
          <p:nvSpPr>
            <p:cNvPr id="18" name="Ellipse 17"/>
            <p:cNvSpPr/>
            <p:nvPr/>
          </p:nvSpPr>
          <p:spPr>
            <a:xfrm>
              <a:off x="1851994" y="1390291"/>
              <a:ext cx="1325952" cy="132595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Ellipse 4"/>
            <p:cNvSpPr/>
            <p:nvPr/>
          </p:nvSpPr>
          <p:spPr>
            <a:xfrm>
              <a:off x="2046175" y="1584472"/>
              <a:ext cx="937590" cy="93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kern="1200" dirty="0" smtClean="0"/>
                <a:t>4/ Outil intégré au LMS</a:t>
              </a:r>
              <a:endParaRPr lang="fr-FR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3580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Cours sur Moodle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dirty="0">
                <a:hlinkClick r:id="rId2"/>
              </a:rPr>
              <a:t>https://e-diffusion.uha.fr/video/0063-des-exemples-de-cours-moodle/</a:t>
            </a:r>
            <a:endParaRPr lang="fr-FR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02055"/>
            <a:ext cx="784602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7308304" y="332656"/>
            <a:ext cx="1325952" cy="1325952"/>
            <a:chOff x="1851994" y="1390291"/>
            <a:chExt cx="1325952" cy="1325952"/>
          </a:xfrm>
        </p:grpSpPr>
        <p:sp>
          <p:nvSpPr>
            <p:cNvPr id="7" name="Ellipse 6"/>
            <p:cNvSpPr/>
            <p:nvPr/>
          </p:nvSpPr>
          <p:spPr>
            <a:xfrm>
              <a:off x="1851994" y="1390291"/>
              <a:ext cx="1325952" cy="132595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lipse 4"/>
            <p:cNvSpPr/>
            <p:nvPr/>
          </p:nvSpPr>
          <p:spPr>
            <a:xfrm>
              <a:off x="2046175" y="1584472"/>
              <a:ext cx="937590" cy="93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kern="1200" dirty="0" smtClean="0"/>
                <a:t>4/ Outil intégré au LMS</a:t>
              </a:r>
              <a:endParaRPr lang="fr-FR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318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smtClean="0"/>
              <a:t>Moodle </a:t>
            </a:r>
            <a:r>
              <a:rPr lang="fr-FR" dirty="0"/>
              <a:t>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b="0" dirty="0" smtClean="0"/>
              <a:t>Créer </a:t>
            </a:r>
            <a:r>
              <a:rPr lang="fr-FR" sz="3600" b="0" dirty="0"/>
              <a:t>une leçon </a:t>
            </a:r>
            <a:r>
              <a:rPr lang="fr-FR" sz="3600" b="0" dirty="0" smtClean="0"/>
              <a:t>complexe</a:t>
            </a:r>
            <a:endParaRPr lang="fr-FR" sz="36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dirty="0">
                <a:hlinkClick r:id="rId2"/>
              </a:rPr>
              <a:t>https://www.youtube.com/watch?v=bA9gTGHOYaU</a:t>
            </a:r>
            <a:endParaRPr lang="fr-FR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38" y="2276872"/>
            <a:ext cx="6189505" cy="427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7308304" y="332656"/>
            <a:ext cx="1325952" cy="1325952"/>
            <a:chOff x="1851994" y="1390291"/>
            <a:chExt cx="1325952" cy="1325952"/>
          </a:xfrm>
        </p:grpSpPr>
        <p:sp>
          <p:nvSpPr>
            <p:cNvPr id="7" name="Ellipse 6"/>
            <p:cNvSpPr/>
            <p:nvPr/>
          </p:nvSpPr>
          <p:spPr>
            <a:xfrm>
              <a:off x="1851994" y="1390291"/>
              <a:ext cx="1325952" cy="132595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lipse 4"/>
            <p:cNvSpPr/>
            <p:nvPr/>
          </p:nvSpPr>
          <p:spPr>
            <a:xfrm>
              <a:off x="2046175" y="1584472"/>
              <a:ext cx="937590" cy="93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kern="1200" dirty="0" smtClean="0"/>
                <a:t>4/ Outil intégré au LMS</a:t>
              </a:r>
              <a:endParaRPr lang="fr-FR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193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54">
            <a:off x="5220072" y="4506101"/>
            <a:ext cx="2166786" cy="21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7264">
            <a:off x="1658784" y="2083923"/>
            <a:ext cx="743611" cy="288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178">
            <a:off x="5799038" y="1700808"/>
            <a:ext cx="28575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Création d’activités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4683549" y="2759706"/>
            <a:ext cx="2230979" cy="1338588"/>
            <a:chOff x="2454077" y="76331"/>
            <a:chExt cx="2230979" cy="1338588"/>
          </a:xfrm>
          <a:solidFill>
            <a:schemeClr val="accent3">
              <a:lumMod val="85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2454077" y="76331"/>
              <a:ext cx="2230979" cy="133858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0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454077" y="76331"/>
              <a:ext cx="2230979" cy="13385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fr-FR" sz="2400" b="0" dirty="0" smtClean="0">
                  <a:solidFill>
                    <a:schemeClr val="tx1"/>
                  </a:solidFill>
                </a:rPr>
                <a:t>Vidéos</a:t>
              </a:r>
            </a:p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fr-FR" sz="2400" b="0" dirty="0" smtClean="0">
                  <a:solidFill>
                    <a:schemeClr val="tx1"/>
                  </a:solidFill>
                </a:rPr>
                <a:t>Animations</a:t>
              </a:r>
              <a:endParaRPr lang="fr-FR" sz="24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448895" y="4221088"/>
            <a:ext cx="2230979" cy="1338588"/>
            <a:chOff x="1227039" y="1638017"/>
            <a:chExt cx="2230979" cy="1338588"/>
          </a:xfrm>
          <a:solidFill>
            <a:schemeClr val="accent1">
              <a:lumMod val="75000"/>
            </a:schemeClr>
          </a:solidFill>
        </p:grpSpPr>
        <p:sp>
          <p:nvSpPr>
            <p:cNvPr id="11" name="Rectangle 10"/>
            <p:cNvSpPr/>
            <p:nvPr/>
          </p:nvSpPr>
          <p:spPr>
            <a:xfrm>
              <a:off x="1227039" y="1638017"/>
              <a:ext cx="2230979" cy="133858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0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1227039" y="1638017"/>
              <a:ext cx="2230979" cy="13385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fr-FR" sz="2400" b="0" dirty="0">
                  <a:solidFill>
                    <a:schemeClr val="tx1"/>
                  </a:solidFill>
                </a:rPr>
                <a:t>interactivité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8" t="11603" r="15455"/>
          <a:stretch/>
        </p:blipFill>
        <p:spPr bwMode="auto">
          <a:xfrm rot="1078567">
            <a:off x="663930" y="3242814"/>
            <a:ext cx="1695450" cy="154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2229472" y="2759706"/>
            <a:ext cx="2230979" cy="1338588"/>
            <a:chOff x="0" y="76331"/>
            <a:chExt cx="2230979" cy="1338588"/>
          </a:xfrm>
        </p:grpSpPr>
        <p:sp>
          <p:nvSpPr>
            <p:cNvPr id="8" name="Rectangle 7"/>
            <p:cNvSpPr/>
            <p:nvPr/>
          </p:nvSpPr>
          <p:spPr>
            <a:xfrm>
              <a:off x="0" y="76331"/>
              <a:ext cx="2230979" cy="13385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0" y="76331"/>
              <a:ext cx="2230979" cy="13385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fr-FR" sz="2400" b="0" dirty="0" smtClean="0">
                  <a:solidFill>
                    <a:schemeClr val="tx1"/>
                  </a:solidFill>
                </a:rPr>
                <a:t>images</a:t>
              </a:r>
              <a:endParaRPr lang="fr-FR" sz="2400" b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7164288" y="3895949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b="0" dirty="0" smtClean="0">
                <a:solidFill>
                  <a:prstClr val="black"/>
                </a:solidFill>
                <a:latin typeface="Calibri"/>
                <a:hlinkClick r:id="rId7"/>
              </a:rPr>
              <a:t>Lien</a:t>
            </a:r>
            <a:r>
              <a:rPr lang="fr-FR" b="0" dirty="0" smtClean="0">
                <a:solidFill>
                  <a:prstClr val="black"/>
                </a:solidFill>
                <a:latin typeface="Calibri"/>
              </a:rPr>
              <a:t>(outils)</a:t>
            </a:r>
            <a:endParaRPr lang="fr-FR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130" y="2390374"/>
            <a:ext cx="900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b="0" dirty="0" smtClean="0">
                <a:solidFill>
                  <a:prstClr val="black"/>
                </a:solidFill>
                <a:latin typeface="Calibri"/>
                <a:hlinkClick r:id="rId8"/>
              </a:rPr>
              <a:t>Lien</a:t>
            </a:r>
            <a:r>
              <a:rPr lang="fr-FR" b="0" dirty="0" smtClean="0">
                <a:solidFill>
                  <a:prstClr val="black"/>
                </a:solidFill>
                <a:latin typeface="Calibri"/>
              </a:rPr>
              <a:t> (sites)</a:t>
            </a:r>
            <a:endParaRPr lang="fr-FR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08198" y="5733256"/>
            <a:ext cx="170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b="0" dirty="0" smtClean="0">
                <a:solidFill>
                  <a:prstClr val="black"/>
                </a:solidFill>
                <a:latin typeface="Calibri"/>
              </a:rPr>
              <a:t>Lien : </a:t>
            </a:r>
            <a:r>
              <a:rPr lang="fr-FR" b="0" dirty="0" err="1" smtClean="0">
                <a:solidFill>
                  <a:prstClr val="black"/>
                </a:solidFill>
                <a:latin typeface="Calibri"/>
                <a:hlinkClick r:id="rId9"/>
              </a:rPr>
              <a:t>Slideshare</a:t>
            </a:r>
            <a:endParaRPr lang="fr-FR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2941" y="5225863"/>
            <a:ext cx="311826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fr-FR" sz="1600" dirty="0" smtClean="0">
              <a:hlinkClick r:id=""/>
            </a:endParaRPr>
          </a:p>
          <a:p>
            <a:endParaRPr lang="fr-FR" sz="1600" dirty="0" smtClean="0">
              <a:hlinkClick r:id=""/>
            </a:endParaRPr>
          </a:p>
          <a:p>
            <a:endParaRPr lang="fr-FR" sz="1600" dirty="0">
              <a:hlinkClick r:id="rId10"/>
            </a:endParaRPr>
          </a:p>
          <a:p>
            <a:r>
              <a:rPr lang="fr-FR" sz="1600" dirty="0" smtClean="0">
                <a:hlinkClick r:id="rId10"/>
              </a:rPr>
              <a:t>https</a:t>
            </a:r>
            <a:r>
              <a:rPr lang="fr-FR" sz="1600" dirty="0">
                <a:hlinkClick r:id="rId10"/>
              </a:rPr>
              <a:t>://latelierduformateur.fr/outils_numeriques</a:t>
            </a:r>
            <a:r>
              <a:rPr lang="fr-FR" sz="1600" dirty="0" smtClean="0">
                <a:hlinkClick r:id="rId10"/>
              </a:rPr>
              <a:t>/</a:t>
            </a:r>
            <a:endParaRPr lang="fr-FR" sz="1600" dirty="0" smtClean="0"/>
          </a:p>
        </p:txBody>
      </p:sp>
      <p:pic>
        <p:nvPicPr>
          <p:cNvPr id="2050" name="Picture 2" descr="L'atelier du formateu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93959"/>
            <a:ext cx="1022667" cy="48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46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de création d’activités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01" y="1959448"/>
            <a:ext cx="7772400" cy="399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47664" y="6246604"/>
            <a:ext cx="5492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https://latelierduformateur.fr/mindmaps-doutils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84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À vous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dirty="0" smtClean="0"/>
              <a:t>Choisir </a:t>
            </a:r>
            <a:r>
              <a:rPr lang="fr-FR" b="1" dirty="0" smtClean="0"/>
              <a:t>un outil </a:t>
            </a:r>
            <a:r>
              <a:rPr lang="fr-FR" dirty="0" smtClean="0"/>
              <a:t>pour créer une ressource pédagogique multimédia</a:t>
            </a:r>
            <a:endParaRPr lang="fr-FR" dirty="0" smtClean="0"/>
          </a:p>
          <a:p>
            <a:endParaRPr lang="fr-FR" dirty="0"/>
          </a:p>
          <a:p>
            <a:pPr lvl="1" algn="ctr"/>
            <a:r>
              <a:rPr lang="fr-FR" dirty="0" smtClean="0"/>
              <a:t>3 pages écrans</a:t>
            </a:r>
          </a:p>
          <a:p>
            <a:pPr lvl="1" algn="ctr"/>
            <a:r>
              <a:rPr lang="fr-FR" dirty="0" smtClean="0"/>
              <a:t>1 exercice interactif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06227" y="4509120"/>
            <a:ext cx="2016224" cy="13681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iSpring</a:t>
            </a:r>
            <a:r>
              <a:rPr lang="fr-FR" dirty="0" smtClean="0"/>
              <a:t> free</a:t>
            </a:r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638475" y="4509120"/>
            <a:ext cx="2016224" cy="13681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Active</a:t>
            </a:r>
            <a:br>
              <a:rPr lang="fr-FR" dirty="0" smtClean="0"/>
            </a:br>
            <a:r>
              <a:rPr lang="fr-FR" dirty="0" err="1" smtClean="0"/>
              <a:t>presenter</a:t>
            </a:r>
            <a:endParaRPr lang="fr-FR" dirty="0"/>
          </a:p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807099" y="4509120"/>
            <a:ext cx="2016224" cy="13681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eXeLearning</a:t>
            </a:r>
            <a:endParaRPr lang="fr-FR" dirty="0"/>
          </a:p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948264" y="4509120"/>
            <a:ext cx="2016224" cy="13681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Open Créa Learning</a:t>
            </a:r>
            <a:endParaRPr lang="fr-FR" dirty="0"/>
          </a:p>
          <a:p>
            <a:pPr algn="ctr"/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9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44551" y="4005064"/>
            <a:ext cx="2983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Proposition d’outils à tester :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74041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2" y="3068960"/>
            <a:ext cx="2648368" cy="31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ulle ronde 3"/>
          <p:cNvSpPr/>
          <p:nvPr/>
        </p:nvSpPr>
        <p:spPr>
          <a:xfrm>
            <a:off x="3563888" y="2060848"/>
            <a:ext cx="3168352" cy="2016224"/>
          </a:xfrm>
          <a:prstGeom prst="wedgeEllipseCallout">
            <a:avLst>
              <a:gd name="adj1" fmla="val -86971"/>
              <a:gd name="adj2" fmla="val 45493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à vos claviers </a:t>
            </a:r>
            <a:r>
              <a:rPr lang="fr-FR" dirty="0" smtClean="0">
                <a:solidFill>
                  <a:schemeClr val="tx1"/>
                </a:solidFill>
              </a:rPr>
              <a:t>!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04256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8" y="1761"/>
            <a:ext cx="9144000" cy="9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1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58813"/>
            <a:ext cx="8643413" cy="4906874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Typologie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822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27808"/>
            <a:ext cx="3024336" cy="239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23528" y="352124"/>
            <a:ext cx="8229600" cy="1143000"/>
          </a:xfrm>
        </p:spPr>
        <p:txBody>
          <a:bodyPr/>
          <a:lstStyle/>
          <a:p>
            <a:r>
              <a:rPr lang="fr-FR" dirty="0" smtClean="0"/>
              <a:t>Outils e-learning auteurs 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Logiciels commerciaux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err="1">
                <a:hlinkClick r:id="rId3"/>
              </a:rPr>
              <a:t>Articulate</a:t>
            </a:r>
            <a:r>
              <a:rPr lang="fr-FR" dirty="0">
                <a:hlinkClick r:id="rId3"/>
              </a:rPr>
              <a:t> </a:t>
            </a:r>
            <a:r>
              <a:rPr lang="fr-FR" dirty="0" err="1" smtClean="0">
                <a:hlinkClick r:id="rId3"/>
              </a:rPr>
              <a:t>Storyline</a:t>
            </a:r>
            <a:endParaRPr lang="fr-FR" dirty="0" smtClean="0"/>
          </a:p>
          <a:p>
            <a:r>
              <a:rPr lang="fr-FR" dirty="0" err="1" smtClean="0"/>
              <a:t>Articulate</a:t>
            </a:r>
            <a:r>
              <a:rPr lang="fr-FR" dirty="0" smtClean="0"/>
              <a:t> Rise (mobile)</a:t>
            </a:r>
            <a:endParaRPr lang="fr-FR" dirty="0"/>
          </a:p>
          <a:p>
            <a:r>
              <a:rPr lang="fr-FR" dirty="0">
                <a:hlinkClick r:id="rId4"/>
              </a:rPr>
              <a:t>Adobe </a:t>
            </a:r>
            <a:r>
              <a:rPr lang="fr-FR" dirty="0" err="1">
                <a:hlinkClick r:id="rId4"/>
              </a:rPr>
              <a:t>Captivate</a:t>
            </a:r>
            <a:endParaRPr lang="fr-FR" dirty="0"/>
          </a:p>
          <a:p>
            <a:r>
              <a:rPr lang="fr-FR" dirty="0" err="1">
                <a:hlinkClick r:id="rId5"/>
              </a:rPr>
              <a:t>iSpring</a:t>
            </a:r>
            <a:r>
              <a:rPr lang="fr-FR" dirty="0">
                <a:hlinkClick r:id="rId5"/>
              </a:rPr>
              <a:t> Pro</a:t>
            </a:r>
            <a:endParaRPr lang="fr-FR" dirty="0"/>
          </a:p>
          <a:p>
            <a:r>
              <a:rPr lang="fr-FR" dirty="0" err="1">
                <a:hlinkClick r:id="rId6"/>
              </a:rPr>
              <a:t>Lectora</a:t>
            </a:r>
            <a:endParaRPr lang="fr-FR" dirty="0"/>
          </a:p>
          <a:p>
            <a:r>
              <a:rPr lang="fr-FR" dirty="0" smtClean="0">
                <a:hlinkClick r:id="rId7"/>
              </a:rPr>
              <a:t>E-learning maker</a:t>
            </a:r>
            <a:endParaRPr lang="fr-FR" dirty="0"/>
          </a:p>
          <a:p>
            <a:r>
              <a:rPr lang="fr-FR" dirty="0" err="1" smtClean="0">
                <a:hlinkClick r:id="rId8"/>
              </a:rPr>
              <a:t>Thaleia</a:t>
            </a:r>
            <a:r>
              <a:rPr lang="fr-FR" dirty="0" smtClean="0">
                <a:hlinkClick r:id="rId8"/>
              </a:rPr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600" i="1" dirty="0" smtClean="0"/>
              <a:t>(à partir d’un fichier </a:t>
            </a:r>
            <a:r>
              <a:rPr lang="fr-FR" sz="1600" i="1" dirty="0" err="1" smtClean="0"/>
              <a:t>excel</a:t>
            </a:r>
            <a:r>
              <a:rPr lang="fr-FR" sz="1600" i="1" dirty="0" smtClean="0"/>
              <a:t>)</a:t>
            </a:r>
            <a:endParaRPr lang="fr-FR" sz="1600" i="1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Logiciels gratuits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99383" cy="966093"/>
          </a:xfrm>
        </p:spPr>
        <p:txBody>
          <a:bodyPr/>
          <a:lstStyle/>
          <a:p>
            <a:r>
              <a:rPr lang="fr-FR" dirty="0" err="1" smtClean="0">
                <a:hlinkClick r:id="rId9"/>
              </a:rPr>
              <a:t>eXeLearning</a:t>
            </a:r>
            <a:endParaRPr lang="fr-FR" dirty="0" smtClean="0"/>
          </a:p>
          <a:p>
            <a:r>
              <a:rPr lang="fr-FR" dirty="0" err="1" smtClean="0">
                <a:hlinkClick r:id="rId10"/>
              </a:rPr>
              <a:t>Scenari</a:t>
            </a:r>
            <a:r>
              <a:rPr lang="fr-FR" dirty="0" smtClean="0">
                <a:hlinkClick r:id="rId10"/>
              </a:rPr>
              <a:t>/opale</a:t>
            </a:r>
            <a:endParaRPr lang="fr-FR" dirty="0" smtClean="0"/>
          </a:p>
        </p:txBody>
      </p:sp>
      <p:pic>
        <p:nvPicPr>
          <p:cNvPr id="2052" name="Picture 4" descr="RÃ©sultat de recherche d'images pour &quot;fleche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9792" y="5637805"/>
            <a:ext cx="1080120" cy="9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7596336" y="260648"/>
            <a:ext cx="1325952" cy="1325952"/>
            <a:chOff x="5679036" y="1390291"/>
            <a:chExt cx="1325952" cy="1325952"/>
          </a:xfrm>
        </p:grpSpPr>
        <p:sp>
          <p:nvSpPr>
            <p:cNvPr id="10" name="Ellipse 9"/>
            <p:cNvSpPr/>
            <p:nvPr/>
          </p:nvSpPr>
          <p:spPr>
            <a:xfrm>
              <a:off x="5679036" y="1390291"/>
              <a:ext cx="1325952" cy="132595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lipse 4"/>
            <p:cNvSpPr/>
            <p:nvPr/>
          </p:nvSpPr>
          <p:spPr>
            <a:xfrm>
              <a:off x="5873217" y="1584472"/>
              <a:ext cx="937590" cy="93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kern="1200" dirty="0" smtClean="0"/>
                <a:t>1 / Outil logiciels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kern="1200" dirty="0" smtClean="0"/>
                <a:t>auteurs</a:t>
              </a:r>
              <a:endParaRPr lang="fr-FR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003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modules e-learning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 réalisé avec </a:t>
            </a:r>
            <a:r>
              <a:rPr lang="fr-FR" dirty="0" err="1" smtClean="0"/>
              <a:t>Articulate</a:t>
            </a:r>
            <a:r>
              <a:rPr lang="fr-FR" dirty="0" smtClean="0"/>
              <a:t> </a:t>
            </a:r>
            <a:r>
              <a:rPr lang="fr-FR" dirty="0" err="1" smtClean="0"/>
              <a:t>Storyline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5040560" cy="325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5736" y="5733256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alabarelle.ovh/ressources/autres/gestion-prod/story_html5.html</a:t>
            </a:r>
            <a:endParaRPr lang="fr-FR" dirty="0" smtClean="0"/>
          </a:p>
          <a:p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7596336" y="260648"/>
            <a:ext cx="1325952" cy="1325952"/>
            <a:chOff x="5679036" y="1390291"/>
            <a:chExt cx="1325952" cy="1325952"/>
          </a:xfrm>
        </p:grpSpPr>
        <p:sp>
          <p:nvSpPr>
            <p:cNvPr id="7" name="Ellipse 6"/>
            <p:cNvSpPr/>
            <p:nvPr/>
          </p:nvSpPr>
          <p:spPr>
            <a:xfrm>
              <a:off x="5679036" y="1390291"/>
              <a:ext cx="1325952" cy="132595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lipse 4"/>
            <p:cNvSpPr/>
            <p:nvPr/>
          </p:nvSpPr>
          <p:spPr>
            <a:xfrm>
              <a:off x="5873217" y="1584472"/>
              <a:ext cx="937590" cy="93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kern="1200" dirty="0" smtClean="0"/>
                <a:t>1 / Outil logiciels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kern="1200" dirty="0" smtClean="0"/>
                <a:t>auteurs</a:t>
              </a:r>
              <a:endParaRPr lang="fr-FR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31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modules e-learning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Exemple réalisé avec </a:t>
            </a:r>
            <a:r>
              <a:rPr lang="fr-FR" dirty="0" err="1" smtClean="0"/>
              <a:t>iSpring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sz="1600" dirty="0">
                <a:hlinkClick r:id="rId2"/>
              </a:rPr>
              <a:t>http://www.formateurduweb.fr/wp-content/ressources/modules/savoir%20utiliser%20sa%20voix/index.html</a:t>
            </a:r>
            <a:endParaRPr lang="fr-FR" sz="16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400600" cy="347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7596336" y="260648"/>
            <a:ext cx="1325952" cy="1325952"/>
            <a:chOff x="5679036" y="1390291"/>
            <a:chExt cx="1325952" cy="1325952"/>
          </a:xfrm>
        </p:grpSpPr>
        <p:sp>
          <p:nvSpPr>
            <p:cNvPr id="7" name="Ellipse 6"/>
            <p:cNvSpPr/>
            <p:nvPr/>
          </p:nvSpPr>
          <p:spPr>
            <a:xfrm>
              <a:off x="5679036" y="1390291"/>
              <a:ext cx="1325952" cy="132595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lipse 4"/>
            <p:cNvSpPr/>
            <p:nvPr/>
          </p:nvSpPr>
          <p:spPr>
            <a:xfrm>
              <a:off x="5873217" y="1584472"/>
              <a:ext cx="937590" cy="93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kern="1200" dirty="0" smtClean="0"/>
                <a:t>1 / Outil logiciels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kern="1200" dirty="0" smtClean="0"/>
                <a:t>auteurs</a:t>
              </a:r>
              <a:endParaRPr lang="fr-FR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956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modules e-learning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Exemple réalisé avec </a:t>
            </a:r>
            <a:r>
              <a:rPr lang="fr-FR" dirty="0" err="1" smtClean="0"/>
              <a:t>Scenari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stph.scenari-community.org/ln/ll/co/cquoi.html</a:t>
            </a:r>
            <a:endParaRPr lang="fr-FR" dirty="0" smtClean="0"/>
          </a:p>
          <a:p>
            <a:endParaRPr lang="fr-FR" dirty="0" smtClean="0"/>
          </a:p>
        </p:txBody>
      </p:sp>
      <p:pic>
        <p:nvPicPr>
          <p:cNvPr id="2050" name="Picture 2" descr="https://latelierduformateur.fr/wp-content/uploads/2019/03/Capture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6624736" cy="368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7596336" y="260648"/>
            <a:ext cx="1325952" cy="1325952"/>
            <a:chOff x="5679036" y="1390291"/>
            <a:chExt cx="1325952" cy="1325952"/>
          </a:xfrm>
        </p:grpSpPr>
        <p:sp>
          <p:nvSpPr>
            <p:cNvPr id="7" name="Ellipse 6"/>
            <p:cNvSpPr/>
            <p:nvPr/>
          </p:nvSpPr>
          <p:spPr>
            <a:xfrm>
              <a:off x="5679036" y="1390291"/>
              <a:ext cx="1325952" cy="132595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lipse 4"/>
            <p:cNvSpPr/>
            <p:nvPr/>
          </p:nvSpPr>
          <p:spPr>
            <a:xfrm>
              <a:off x="5873217" y="1584472"/>
              <a:ext cx="937590" cy="93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kern="1200" dirty="0" smtClean="0"/>
                <a:t>1 / Outil logiciels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kern="1200" dirty="0" smtClean="0"/>
                <a:t>auteurs</a:t>
              </a:r>
              <a:endParaRPr lang="fr-FR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8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modules e-learning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Exemple réalisé avec </a:t>
            </a:r>
            <a:r>
              <a:rPr lang="fr-FR" dirty="0" err="1" smtClean="0"/>
              <a:t>exeLearning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sz="1900" dirty="0">
                <a:hlinkClick r:id="rId2"/>
              </a:rPr>
              <a:t>http://blog.ac-versailles.fr/stratetik/public/Tutoriel/GabaritExeL/titre_de_votre_activit_grain.html</a:t>
            </a:r>
            <a:endParaRPr lang="fr-FR" sz="1900" dirty="0"/>
          </a:p>
          <a:p>
            <a:endParaRPr lang="fr-F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96" y="2276872"/>
            <a:ext cx="5972175" cy="3181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7596336" y="260648"/>
            <a:ext cx="1325952" cy="1325952"/>
            <a:chOff x="5679036" y="1390291"/>
            <a:chExt cx="1325952" cy="1325952"/>
          </a:xfrm>
        </p:grpSpPr>
        <p:sp>
          <p:nvSpPr>
            <p:cNvPr id="7" name="Ellipse 6"/>
            <p:cNvSpPr/>
            <p:nvPr/>
          </p:nvSpPr>
          <p:spPr>
            <a:xfrm>
              <a:off x="5679036" y="1390291"/>
              <a:ext cx="1325952" cy="132595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lipse 4"/>
            <p:cNvSpPr/>
            <p:nvPr/>
          </p:nvSpPr>
          <p:spPr>
            <a:xfrm>
              <a:off x="5873217" y="1584472"/>
              <a:ext cx="937590" cy="93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kern="1200" dirty="0" smtClean="0"/>
                <a:t>1 / Outil logiciels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kern="1200" dirty="0" smtClean="0"/>
                <a:t>auteurs</a:t>
              </a:r>
              <a:endParaRPr lang="fr-FR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527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001" y="208690"/>
            <a:ext cx="8229600" cy="1143000"/>
          </a:xfrm>
        </p:spPr>
        <p:txBody>
          <a:bodyPr/>
          <a:lstStyle/>
          <a:p>
            <a:r>
              <a:rPr lang="fr-FR" dirty="0" smtClean="0"/>
              <a:t>Outils « diaporama sonorisé »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Outil logiciel commercial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err="1" smtClean="0">
                <a:hlinkClick r:id="rId2"/>
              </a:rPr>
              <a:t>iSpring</a:t>
            </a:r>
            <a:r>
              <a:rPr lang="fr-FR" dirty="0" smtClean="0">
                <a:hlinkClick r:id="rId2"/>
              </a:rPr>
              <a:t> Pro</a:t>
            </a:r>
            <a:endParaRPr lang="fr-FR" dirty="0" smtClean="0"/>
          </a:p>
          <a:p>
            <a:r>
              <a:rPr lang="fr-FR" dirty="0" err="1" smtClean="0">
                <a:hlinkClick r:id="rId3"/>
              </a:rPr>
              <a:t>Inovae</a:t>
            </a:r>
            <a:r>
              <a:rPr lang="fr-FR" dirty="0" smtClean="0">
                <a:hlinkClick r:id="rId3"/>
              </a:rPr>
              <a:t> </a:t>
            </a:r>
            <a:r>
              <a:rPr lang="fr-FR" dirty="0" err="1" smtClean="0">
                <a:hlinkClick r:id="rId3"/>
              </a:rPr>
              <a:t>publisher</a:t>
            </a:r>
            <a:endParaRPr lang="fr-FR" dirty="0" smtClean="0"/>
          </a:p>
          <a:p>
            <a:r>
              <a:rPr lang="fr-FR" dirty="0" err="1" smtClean="0">
                <a:hlinkClick r:id="rId4"/>
              </a:rPr>
              <a:t>Articulate</a:t>
            </a:r>
            <a:r>
              <a:rPr lang="fr-FR" dirty="0" smtClean="0">
                <a:hlinkClick r:id="rId4"/>
              </a:rPr>
              <a:t> </a:t>
            </a:r>
            <a:r>
              <a:rPr lang="fr-FR" dirty="0" err="1" smtClean="0">
                <a:hlinkClick r:id="rId4"/>
              </a:rPr>
              <a:t>Presenter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Outil logiciel gratuit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2663279" cy="3951288"/>
          </a:xfrm>
        </p:spPr>
        <p:txBody>
          <a:bodyPr/>
          <a:lstStyle/>
          <a:p>
            <a:r>
              <a:rPr lang="fr-FR" dirty="0" err="1" smtClean="0">
                <a:hlinkClick r:id="rId5"/>
              </a:rPr>
              <a:t>AuthorPoint</a:t>
            </a:r>
            <a:r>
              <a:rPr lang="fr-FR" dirty="0" smtClean="0">
                <a:hlinkClick r:id="rId5"/>
              </a:rPr>
              <a:t> lite</a:t>
            </a:r>
            <a:endParaRPr lang="fr-FR" dirty="0" smtClean="0"/>
          </a:p>
          <a:p>
            <a:r>
              <a:rPr lang="fr-FR" dirty="0" err="1" smtClean="0">
                <a:hlinkClick r:id="rId6"/>
              </a:rPr>
              <a:t>iSpring</a:t>
            </a:r>
            <a:r>
              <a:rPr lang="fr-FR" dirty="0" smtClean="0">
                <a:hlinkClick r:id="rId6"/>
              </a:rPr>
              <a:t> free</a:t>
            </a:r>
            <a:endParaRPr lang="fr-FR" dirty="0"/>
          </a:p>
        </p:txBody>
      </p:sp>
      <p:pic>
        <p:nvPicPr>
          <p:cNvPr id="8" name="Picture 4" descr="RÃ©sultat de recherche d'images pour &quot;flech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655" flipH="1">
            <a:off x="2826804" y="4975800"/>
            <a:ext cx="1296144" cy="118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44728"/>
            <a:ext cx="4424038" cy="304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5"/>
          <p:cNvSpPr txBox="1">
            <a:spLocks/>
          </p:cNvSpPr>
          <p:nvPr/>
        </p:nvSpPr>
        <p:spPr>
          <a:xfrm>
            <a:off x="611560" y="4126210"/>
            <a:ext cx="2663279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Powerpoint + piste audio</a:t>
            </a:r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7668344" y="188640"/>
            <a:ext cx="1325952" cy="1325952"/>
            <a:chOff x="4948136" y="3639769"/>
            <a:chExt cx="1325952" cy="1325952"/>
          </a:xfrm>
        </p:grpSpPr>
        <p:sp>
          <p:nvSpPr>
            <p:cNvPr id="12" name="Ellipse 11"/>
            <p:cNvSpPr/>
            <p:nvPr/>
          </p:nvSpPr>
          <p:spPr>
            <a:xfrm>
              <a:off x="4948136" y="3639769"/>
              <a:ext cx="1325952" cy="132595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Ellipse 4"/>
            <p:cNvSpPr/>
            <p:nvPr/>
          </p:nvSpPr>
          <p:spPr>
            <a:xfrm>
              <a:off x="5142317" y="3833950"/>
              <a:ext cx="937590" cy="93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kern="1200" dirty="0" smtClean="0"/>
                <a:t>2/ Diaporama sonorisé</a:t>
              </a:r>
              <a:endParaRPr lang="fr-FR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77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Outils e-learning auteurs</a:t>
            </a:r>
            <a:br>
              <a:rPr lang="fr-FR" dirty="0" smtClean="0"/>
            </a:br>
            <a:r>
              <a:rPr lang="fr-FR" dirty="0" smtClean="0"/>
              <a:t> (en ligne)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Outils commerciaux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err="1" smtClean="0">
                <a:hlinkClick r:id="rId2"/>
              </a:rPr>
              <a:t>CreaLearning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>
                <a:hlinkClick r:id="rId3"/>
              </a:rPr>
              <a:t>Elucidat</a:t>
            </a:r>
            <a:r>
              <a:rPr lang="fr-FR" dirty="0" smtClean="0"/>
              <a:t> (essai 15 jours)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Outils gratuits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err="1" smtClean="0">
                <a:hlinkClick r:id="rId4"/>
              </a:rPr>
              <a:t>OpenCréa</a:t>
            </a:r>
            <a:r>
              <a:rPr lang="fr-FR" dirty="0" smtClean="0">
                <a:hlinkClick r:id="rId4"/>
              </a:rPr>
              <a:t> Learning</a:t>
            </a:r>
            <a:endParaRPr lang="fr-FR" dirty="0" smtClean="0"/>
          </a:p>
          <a:p>
            <a:r>
              <a:rPr lang="fr-FR" dirty="0" err="1">
                <a:hlinkClick r:id="rId5"/>
              </a:rPr>
              <a:t>Üdütü</a:t>
            </a:r>
            <a:endParaRPr lang="fr-FR" dirty="0"/>
          </a:p>
          <a:p>
            <a:r>
              <a:rPr lang="fr-FR" dirty="0" smtClean="0">
                <a:hlinkClick r:id="rId6"/>
              </a:rPr>
              <a:t>Education &amp; Numérique</a:t>
            </a:r>
            <a:r>
              <a:rPr lang="fr-FR" dirty="0" smtClean="0"/>
              <a:t> (navigateur Firefox)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102" y="4175050"/>
            <a:ext cx="4824536" cy="233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RÃ©sultat de recherche d'images pour &quot;fleche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2919" flipH="1">
            <a:off x="119332" y="3927195"/>
            <a:ext cx="1296144" cy="118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7596336" y="116632"/>
            <a:ext cx="1325952" cy="1325952"/>
            <a:chOff x="2582894" y="3639769"/>
            <a:chExt cx="1325952" cy="1325952"/>
          </a:xfrm>
        </p:grpSpPr>
        <p:sp>
          <p:nvSpPr>
            <p:cNvPr id="11" name="Ellipse 10"/>
            <p:cNvSpPr/>
            <p:nvPr/>
          </p:nvSpPr>
          <p:spPr>
            <a:xfrm>
              <a:off x="2582894" y="3639769"/>
              <a:ext cx="1325952" cy="132595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lipse 4"/>
            <p:cNvSpPr/>
            <p:nvPr/>
          </p:nvSpPr>
          <p:spPr>
            <a:xfrm>
              <a:off x="2777075" y="3833950"/>
              <a:ext cx="937590" cy="93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kern="1200" dirty="0" smtClean="0"/>
                <a:t>3/ Outil de publication de cours en ligne</a:t>
              </a:r>
              <a:endParaRPr lang="fr-FR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27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316</Words>
  <Application>Microsoft Office PowerPoint</Application>
  <PresentationFormat>Affichage à l'écran (4:3)</PresentationFormat>
  <Paragraphs>141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Concevoir une ressource pédagogique multimédia</vt:lpstr>
      <vt:lpstr>Typologie</vt:lpstr>
      <vt:lpstr>Outils e-learning auteurs </vt:lpstr>
      <vt:lpstr>Les modules e-learning</vt:lpstr>
      <vt:lpstr>Les modules e-learning</vt:lpstr>
      <vt:lpstr>Les modules e-learning</vt:lpstr>
      <vt:lpstr>Les modules e-learning</vt:lpstr>
      <vt:lpstr>Outils « diaporama sonorisé »</vt:lpstr>
      <vt:lpstr>Outils e-learning auteurs  (en ligne)</vt:lpstr>
      <vt:lpstr>Présentation PowerPoint</vt:lpstr>
      <vt:lpstr>Cours sur Moodle</vt:lpstr>
      <vt:lpstr>Moodle :  Créer une leçon complexe</vt:lpstr>
      <vt:lpstr>Création d’activités</vt:lpstr>
      <vt:lpstr>Outils de création d’activités</vt:lpstr>
      <vt:lpstr>À vous !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Découpage /modularisation</dc:title>
  <dc:creator>IDremeau</dc:creator>
  <cp:lastModifiedBy>IDremeau</cp:lastModifiedBy>
  <cp:revision>71</cp:revision>
  <dcterms:created xsi:type="dcterms:W3CDTF">2018-05-21T13:04:12Z</dcterms:created>
  <dcterms:modified xsi:type="dcterms:W3CDTF">2019-05-21T14:41:21Z</dcterms:modified>
</cp:coreProperties>
</file>