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72" r:id="rId2"/>
    <p:sldId id="273" r:id="rId3"/>
    <p:sldId id="275" r:id="rId4"/>
    <p:sldId id="274" r:id="rId5"/>
    <p:sldId id="276" r:id="rId6"/>
    <p:sldId id="277" r:id="rId7"/>
    <p:sldId id="278" r:id="rId8"/>
    <p:sldId id="279" r:id="rId9"/>
  </p:sldIdLst>
  <p:sldSz cx="12961938" cy="6840538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55">
          <p15:clr>
            <a:srgbClr val="A4A3A4"/>
          </p15:clr>
        </p15:guide>
        <p15:guide id="2" pos="40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0" y="-108"/>
      </p:cViewPr>
      <p:guideLst>
        <p:guide orient="horz" pos="2155"/>
        <p:guide pos="40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27557-5938-4192-874F-ECC73F2C79E3}" type="datetimeFigureOut">
              <a:rPr lang="it-IT" smtClean="0"/>
              <a:pPr/>
              <a:t>20/03/2023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80975" y="685800"/>
            <a:ext cx="6496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C0FA5-1F11-48D7-824C-B9C82116795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C0FA5-1F11-48D7-824C-B9C821167950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72147" y="2125004"/>
            <a:ext cx="11017647" cy="146628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44292" y="3876305"/>
            <a:ext cx="9073357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9D984-AB1D-4A5F-958C-38534CCE7630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0DDA-9F3A-4D14-98B2-A5444B41A051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3321993" y="273942"/>
            <a:ext cx="4133869" cy="582079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8137" y="273942"/>
            <a:ext cx="12187822" cy="582079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0885-B838-4116-9885-810D2867817A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ECEE-0F93-45A0-9F91-0E0412010786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3904" y="4395682"/>
            <a:ext cx="11017647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23904" y="2899315"/>
            <a:ext cx="11017647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83EC2-447D-400B-9B51-9EC30F98EBE7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8139" y="1591376"/>
            <a:ext cx="8159720" cy="45033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9293895" y="1591376"/>
            <a:ext cx="8161971" cy="45033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3714-530B-4273-900F-78E3F40F3464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8097" y="273939"/>
            <a:ext cx="11665744" cy="114009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8097" y="1531204"/>
            <a:ext cx="5727107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48097" y="2169337"/>
            <a:ext cx="5727107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84489" y="1531204"/>
            <a:ext cx="5729357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584489" y="2169337"/>
            <a:ext cx="5729357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A7C-DF2F-42B2-B3ED-81EACE1781AB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4DD90-2FD6-436B-AC42-BB85C3F1E5B9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AF00-3018-4BBB-8427-B35C41F64F52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8099" y="272358"/>
            <a:ext cx="4264388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67758" y="272355"/>
            <a:ext cx="7246083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48099" y="1431449"/>
            <a:ext cx="4264388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CE4A-0E4B-4516-ADA6-8688A9AEC30E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40630" y="4788380"/>
            <a:ext cx="7777163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540630" y="611218"/>
            <a:ext cx="7777163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540630" y="5353671"/>
            <a:ext cx="7777163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E88BA-17B4-4802-9BA2-8D71B369954B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48097" y="273939"/>
            <a:ext cx="11665744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8097" y="1596129"/>
            <a:ext cx="11665744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48097" y="6340169"/>
            <a:ext cx="3024452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0866B-26D1-40F6-ACC2-751EEAA3C317}" type="datetime1">
              <a:rPr lang="it-IT" smtClean="0"/>
              <a:pPr/>
              <a:t>20/03/2023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428662" y="6340169"/>
            <a:ext cx="4104614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profmalcangi.netboard.me/chiesa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289389" y="6340169"/>
            <a:ext cx="3024452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61412-DF56-4F32-AAA4-E4E9A3C5F3F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980243" y="1991509"/>
            <a:ext cx="11017647" cy="1466282"/>
          </a:xfrm>
        </p:spPr>
        <p:txBody>
          <a:bodyPr>
            <a:noAutofit/>
          </a:bodyPr>
          <a:lstStyle/>
          <a:p>
            <a:r>
              <a:rPr lang="it-IT" sz="8000" b="1" dirty="0" smtClean="0">
                <a:solidFill>
                  <a:srgbClr val="0070C0"/>
                </a:solidFill>
                <a:latin typeface="Trebuchet MS" pitchFamily="34" charset="0"/>
              </a:rPr>
              <a:t>I beni culturali</a:t>
            </a:r>
            <a:br>
              <a:rPr lang="it-IT" sz="8000" b="1" dirty="0" smtClean="0">
                <a:solidFill>
                  <a:srgbClr val="0070C0"/>
                </a:solidFill>
                <a:latin typeface="Trebuchet MS" pitchFamily="34" charset="0"/>
              </a:rPr>
            </a:br>
            <a:r>
              <a:rPr lang="it-IT" sz="8000" b="1" dirty="0" smtClean="0">
                <a:solidFill>
                  <a:srgbClr val="0070C0"/>
                </a:solidFill>
                <a:latin typeface="Trebuchet MS" pitchFamily="34" charset="0"/>
              </a:rPr>
              <a:t>di interesse religioso</a:t>
            </a:r>
            <a:endParaRPr lang="it-IT" sz="8000" b="1" dirty="0">
              <a:solidFill>
                <a:srgbClr val="0070C0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980243" y="1991509"/>
            <a:ext cx="11017647" cy="1466282"/>
          </a:xfrm>
        </p:spPr>
        <p:txBody>
          <a:bodyPr>
            <a:noAutofit/>
          </a:bodyPr>
          <a:lstStyle/>
          <a:p>
            <a:pPr algn="l"/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err="1" smtClean="0">
                <a:solidFill>
                  <a:srgbClr val="0070C0"/>
                </a:solidFill>
                <a:latin typeface="Trebuchet MS" pitchFamily="34" charset="0"/>
              </a:rPr>
              <a:t>Res</a:t>
            </a: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 </a:t>
            </a:r>
            <a:r>
              <a:rPr lang="it-IT" sz="3200" b="1" i="1" dirty="0" err="1" smtClean="0">
                <a:solidFill>
                  <a:srgbClr val="0070C0"/>
                </a:solidFill>
                <a:latin typeface="Trebuchet MS" pitchFamily="34" charset="0"/>
              </a:rPr>
              <a:t>Mixta</a:t>
            </a: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>: bene su cui verte</a:t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>sia la competenza dello Stato </a:t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>che della Chiesa</a:t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>• Normativa canonica</a:t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>• Normativa civile</a:t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>• Normativa </a:t>
            </a:r>
            <a:r>
              <a:rPr lang="it-IT" sz="3200" b="1" dirty="0" err="1" smtClean="0">
                <a:solidFill>
                  <a:srgbClr val="002060"/>
                </a:solidFill>
                <a:latin typeface="Trebuchet MS" pitchFamily="34" charset="0"/>
              </a:rPr>
              <a:t>pattizia</a:t>
            </a: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endParaRPr lang="it-IT" sz="32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6" name="Immagine 5" descr="ultima-cena-leonardo-da-vinci-arte-quadro-1-166617574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0969" y="1920071"/>
            <a:ext cx="4997803" cy="3500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980243" y="2205823"/>
            <a:ext cx="11017647" cy="1466282"/>
          </a:xfrm>
        </p:spPr>
        <p:txBody>
          <a:bodyPr>
            <a:noAutofit/>
          </a:bodyPr>
          <a:lstStyle/>
          <a:p>
            <a:pPr algn="l"/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Compresenza di uno specifico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interesse dello Stato 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alla loro tutela (art. 9 Costituzione)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e di un distinto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interesse della Chiesa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(art. 7,8, 19 Costituzione)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dato che tali beni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sono mezzi per l’esercizio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della sua missione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salvifica</a:t>
            </a: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endParaRPr lang="it-IT" sz="32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6" name="Immagine 5" descr="ultima-cena-leonardo-da-vinci-arte-quadro-1-166617574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0969" y="1920071"/>
            <a:ext cx="4997803" cy="3500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908805" y="2348699"/>
            <a:ext cx="11017647" cy="1466282"/>
          </a:xfrm>
        </p:spPr>
        <p:txBody>
          <a:bodyPr>
            <a:noAutofit/>
          </a:bodyPr>
          <a:lstStyle/>
          <a:p>
            <a:pPr algn="l"/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Bene culturale di interesse religioso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: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ha, unitamente ad una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valenza culturale,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una destinazione di tipo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religioso e di culto</a:t>
            </a:r>
            <a:r>
              <a:rPr lang="it-IT" sz="18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8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18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8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Sono opere di: pittura,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scultura, architettura,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musica, beni librari,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documenti conservati negli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archivi delle biblioteche ecclesiastiche</a:t>
            </a: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endParaRPr lang="it-IT" sz="32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6" name="Immagine 5" descr="ultima-cena-leonardo-da-vinci-arte-quadro-1-166617574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0969" y="1920071"/>
            <a:ext cx="4997803" cy="3500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908805" y="2705889"/>
            <a:ext cx="11017647" cy="1466282"/>
          </a:xfrm>
        </p:spPr>
        <p:txBody>
          <a:bodyPr>
            <a:noAutofit/>
          </a:bodyPr>
          <a:lstStyle/>
          <a:p>
            <a:pPr algn="l"/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Pontificia Commissione per i beni culturali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Istituita con la Costituzione Pastor Bonus del 1988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(artt. 99 e ss.) con compiti di:</a:t>
            </a:r>
            <a: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salvaguardia / fruizione /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promozione</a:t>
            </a: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> 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dei beni culturali /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sensibilizzazione al loro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riguardo</a:t>
            </a:r>
            <a: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Non ha competenze legislative,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emette </a:t>
            </a: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circolari</a:t>
            </a: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endParaRPr lang="it-IT" sz="32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8" name="Immagine 7" descr="san-pietro-basilic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35" y="1491443"/>
            <a:ext cx="5143536" cy="35750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20180709104528!MiBAC_-_Ministero_per_i_beni_e_le_attività_cultural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795" y="276997"/>
            <a:ext cx="4319592" cy="1600263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837367" y="3063079"/>
            <a:ext cx="11017647" cy="1466282"/>
          </a:xfrm>
        </p:spPr>
        <p:txBody>
          <a:bodyPr>
            <a:noAutofit/>
          </a:bodyPr>
          <a:lstStyle/>
          <a:p>
            <a:pPr algn="l"/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D.lgs. 42/2004 – Codice Urbani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Art. 9 - Beni culturali di interesse religioso</a:t>
            </a:r>
            <a: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16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Per i beni culturali di interesse religioso appartenenti ad enti ed istituzioni della Chiesa cattolica o di altre confessioni religiose, il Ministero e, per quanto di competenza, le regioni provvedono, relativamente alle esigenze di culto, d'accordo con le rispettive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autorità (</a:t>
            </a: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Concordato Lateranense 1984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)</a:t>
            </a: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endParaRPr lang="it-IT" sz="32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908805" y="2062947"/>
            <a:ext cx="11017647" cy="1466282"/>
          </a:xfrm>
        </p:spPr>
        <p:txBody>
          <a:bodyPr>
            <a:noAutofit/>
          </a:bodyPr>
          <a:lstStyle/>
          <a:p>
            <a:pPr algn="l"/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Accordo di revisione del Concordato (1984)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Art 12 </a:t>
            </a:r>
            <a:b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1. 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La Santa Sede e la Repubblica italiana,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nel rispettivo ordine, collaborano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per la tutela del patrimonio 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storico ed artistico. </a:t>
            </a: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endParaRPr lang="it-IT" sz="32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6" name="Immagine 5" descr="concordat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8225" y="2634451"/>
            <a:ext cx="4943805" cy="32861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7766853" y="6063475"/>
            <a:ext cx="4752711" cy="288189"/>
          </a:xfrm>
        </p:spPr>
        <p:txBody>
          <a:bodyPr/>
          <a:lstStyle/>
          <a:p>
            <a:r>
              <a:rPr lang="it-IT" sz="1800" dirty="0" smtClean="0">
                <a:solidFill>
                  <a:schemeClr val="tx1"/>
                </a:solidFill>
                <a:latin typeface="Trebuchet MS" pitchFamily="34" charset="0"/>
              </a:rPr>
              <a:t>profmalcangi.netboard.me/</a:t>
            </a:r>
            <a:r>
              <a:rPr lang="it-IT" sz="1800" dirty="0" err="1" smtClean="0">
                <a:solidFill>
                  <a:schemeClr val="tx1"/>
                </a:solidFill>
                <a:latin typeface="Trebuchet MS" pitchFamily="34" charset="0"/>
              </a:rPr>
              <a:t>edu_civica</a:t>
            </a:r>
            <a:endParaRPr lang="it-IT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908805" y="2777327"/>
            <a:ext cx="11017647" cy="1466282"/>
          </a:xfrm>
        </p:spPr>
        <p:txBody>
          <a:bodyPr>
            <a:noAutofit/>
          </a:bodyPr>
          <a:lstStyle/>
          <a:p>
            <a:pPr algn="l"/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Accordo di revisione del Concordato (1984)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Art 12 </a:t>
            </a:r>
            <a:b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2. 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La Santa Sede conserva la disponibilità delle </a:t>
            </a:r>
            <a:r>
              <a:rPr lang="it-IT" sz="3200" b="1" i="1" dirty="0" smtClean="0">
                <a:solidFill>
                  <a:srgbClr val="0070C0"/>
                </a:solidFill>
                <a:latin typeface="Trebuchet MS" pitchFamily="34" charset="0"/>
              </a:rPr>
              <a:t>catacombe cristiane </a:t>
            </a: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esistenti nel suolo di Roma e nelle altre parti del territorio italiano con l’onere conseguente della custodia, della manutenzione e della conservazione […]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La Santa Sede può procedere agli scavi occorrenti ed al</a:t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>trasferimento delle sacre reliquie.</a:t>
            </a: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i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  <a:t/>
            </a:r>
            <a:br>
              <a:rPr lang="it-IT" sz="3200" b="1" dirty="0" smtClean="0">
                <a:solidFill>
                  <a:srgbClr val="002060"/>
                </a:solidFill>
                <a:latin typeface="Trebuchet MS" pitchFamily="34" charset="0"/>
              </a:rPr>
            </a:br>
            <a:endParaRPr lang="it-IT" sz="3200" b="1" dirty="0">
              <a:solidFill>
                <a:srgbClr val="002060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19</Words>
  <Application>Microsoft Office PowerPoint</Application>
  <PresentationFormat>Personalizzato</PresentationFormat>
  <Paragraphs>24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I beni culturali di interesse religioso</vt:lpstr>
      <vt:lpstr>     Res Mixta: bene su cui verte sia la competenza dello Stato  che della Chiesa  • Normativa canonica • Normativa civile • Normativa pattizia    </vt:lpstr>
      <vt:lpstr>     Compresenza di uno specifico  interesse dello Stato  alla loro tutela (art. 9 Costituzione)  e di un distinto  interesse della Chiesa (art. 7,8, 19 Costituzione)  dato che tali beni  sono mezzi per l’esercizio  della sua missione  salvifica    </vt:lpstr>
      <vt:lpstr>     Bene culturale di interesse religioso:  ha, unitamente ad una valenza culturale,  una destinazione di tipo  religioso e di culto  Sono opere di: pittura,  scultura, architettura,  musica, beni librari,  documenti conservati negli  archivi delle biblioteche ecclesiastiche    </vt:lpstr>
      <vt:lpstr>     Pontificia Commissione per i beni culturali Istituita con la Costituzione Pastor Bonus del 1988 (artt. 99 e ss.) con compiti di:  salvaguardia / fruizione /  promozione dei beni culturali / sensibilizzazione al loro  riguardo  Non ha competenze legislative,  emette circolari      </vt:lpstr>
      <vt:lpstr>     D.lgs. 42/2004 – Codice Urbani Art. 9 - Beni culturali di interesse religioso  Per i beni culturali di interesse religioso appartenenti ad enti ed istituzioni della Chiesa cattolica o di altre confessioni religiose, il Ministero e, per quanto di competenza, le regioni provvedono, relativamente alle esigenze di culto, d'accordo con le rispettive autorità (Concordato Lateranense 1984)      </vt:lpstr>
      <vt:lpstr>     Accordo di revisione del Concordato (1984)  Art 12  1. La Santa Sede e la Repubblica italiana,  nel rispettivo ordine, collaborano  per la tutela del patrimonio  storico ed artistico.       </vt:lpstr>
      <vt:lpstr>     Accordo di revisione del Concordato (1984)  Art 12  2. La Santa Sede conserva la disponibilità delle catacombe cristiane esistenti nel suolo di Roma e nelle altre parti del territorio italiano con l’onere conseguente della custodia, della manutenzione e della conservazione […] La Santa Sede può procedere agli scavi occorrenti ed al trasferimento delle sacre reliquie.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Vito Malcangi</dc:creator>
  <cp:lastModifiedBy>Vito Malcangi</cp:lastModifiedBy>
  <cp:revision>67</cp:revision>
  <dcterms:created xsi:type="dcterms:W3CDTF">2021-03-13T13:50:05Z</dcterms:created>
  <dcterms:modified xsi:type="dcterms:W3CDTF">2023-03-20T16:45:14Z</dcterms:modified>
</cp:coreProperties>
</file>