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2" r:id="rId4"/>
    <p:sldId id="268" r:id="rId5"/>
    <p:sldId id="258" r:id="rId6"/>
    <p:sldId id="269" r:id="rId7"/>
    <p:sldId id="261" r:id="rId8"/>
    <p:sldId id="259" r:id="rId9"/>
    <p:sldId id="260" r:id="rId10"/>
    <p:sldId id="263" r:id="rId11"/>
    <p:sldId id="265" r:id="rId12"/>
    <p:sldId id="266" r:id="rId13"/>
    <p:sldId id="273"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3" d="100"/>
          <a:sy n="73"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smtClean="0"/>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6/7/2023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6/7/2023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smtClean="0"/>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6/7/2023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6/7/2023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smtClean="0"/>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6/7/2023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6/7/2023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6/7/2023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hyperlink" Target="https://sylvainbory.netboard.me/photofocus20222/" TargetMode="Externa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emf"/><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mep-fr.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spcAft>
                <a:spcPts val="0"/>
              </a:spcAft>
            </a:pPr>
            <a:r>
              <a:rPr lang="fr-FR" b="1" dirty="0" smtClean="0">
                <a:solidFill>
                  <a:srgbClr val="000000"/>
                </a:solidFill>
                <a:latin typeface="Cambria" panose="02040503050406030204" pitchFamily="18" charset="0"/>
                <a:ea typeface="Times New Roman" panose="02020603050405020304" pitchFamily="18" charset="0"/>
              </a:rPr>
              <a:t/>
            </a:r>
            <a:br>
              <a:rPr lang="fr-FR" b="1" dirty="0" smtClean="0">
                <a:solidFill>
                  <a:srgbClr val="000000"/>
                </a:solidFill>
                <a:latin typeface="Cambria" panose="02040503050406030204" pitchFamily="18" charset="0"/>
                <a:ea typeface="Times New Roman" panose="02020603050405020304" pitchFamily="18" charset="0"/>
              </a:rPr>
            </a:br>
            <a:r>
              <a:rPr lang="fr-FR" b="1" dirty="0">
                <a:solidFill>
                  <a:srgbClr val="000000"/>
                </a:solidFill>
                <a:latin typeface="Cambria" panose="02040503050406030204" pitchFamily="18" charset="0"/>
                <a:ea typeface="Times New Roman" panose="02020603050405020304" pitchFamily="18" charset="0"/>
              </a:rPr>
              <a:t/>
            </a:r>
            <a:br>
              <a:rPr lang="fr-FR" b="1" dirty="0">
                <a:solidFill>
                  <a:srgbClr val="000000"/>
                </a:solidFill>
                <a:latin typeface="Cambria" panose="02040503050406030204" pitchFamily="18" charset="0"/>
                <a:ea typeface="Times New Roman" panose="02020603050405020304" pitchFamily="18" charset="0"/>
              </a:rPr>
            </a:br>
            <a:r>
              <a:rPr lang="fr-FR" b="1" dirty="0" smtClean="0">
                <a:solidFill>
                  <a:srgbClr val="000000"/>
                </a:solidFill>
                <a:latin typeface="Cambria" panose="02040503050406030204" pitchFamily="18" charset="0"/>
                <a:ea typeface="Times New Roman" panose="02020603050405020304" pitchFamily="18" charset="0"/>
              </a:rPr>
              <a:t>Phot     </a:t>
            </a:r>
            <a:r>
              <a:rPr lang="fr-FR" b="1" dirty="0">
                <a:solidFill>
                  <a:srgbClr val="000000"/>
                </a:solidFill>
                <a:latin typeface="Cambria" panose="02040503050406030204" pitchFamily="18" charset="0"/>
                <a:ea typeface="Times New Roman" panose="02020603050405020304" pitchFamily="18" charset="0"/>
              </a:rPr>
              <a:t>҉Focus</a:t>
            </a:r>
            <a:r>
              <a:rPr lang="fr-FR" sz="4800" dirty="0">
                <a:latin typeface="Times New Roman" panose="02020603050405020304" pitchFamily="18" charset="0"/>
                <a:ea typeface="Times New Roman" panose="02020603050405020304" pitchFamily="18" charset="0"/>
              </a:rPr>
              <a:t/>
            </a:r>
            <a:br>
              <a:rPr lang="fr-FR" sz="4800" dirty="0">
                <a:latin typeface="Times New Roman" panose="02020603050405020304" pitchFamily="18" charset="0"/>
                <a:ea typeface="Times New Roman" panose="02020603050405020304" pitchFamily="18" charset="0"/>
              </a:rPr>
            </a:br>
            <a:endParaRPr lang="fr-FR" dirty="0"/>
          </a:p>
        </p:txBody>
      </p:sp>
      <p:sp>
        <p:nvSpPr>
          <p:cNvPr id="3" name="Sous-titre 2"/>
          <p:cNvSpPr>
            <a:spLocks noGrp="1"/>
          </p:cNvSpPr>
          <p:nvPr>
            <p:ph type="subTitle" idx="1"/>
          </p:nvPr>
        </p:nvSpPr>
        <p:spPr/>
        <p:txBody>
          <a:bodyPr/>
          <a:lstStyle/>
          <a:p>
            <a:r>
              <a:rPr lang="fr-FR" sz="2400" b="1" dirty="0" smtClean="0">
                <a:solidFill>
                  <a:srgbClr val="000000"/>
                </a:solidFill>
                <a:latin typeface="Cambria" panose="02040503050406030204" pitchFamily="18" charset="0"/>
                <a:ea typeface="Times New Roman" panose="02020603050405020304" pitchFamily="18" charset="0"/>
              </a:rPr>
              <a:t>20e </a:t>
            </a:r>
            <a:r>
              <a:rPr lang="fr-FR" sz="2400" b="1" dirty="0">
                <a:solidFill>
                  <a:srgbClr val="000000"/>
                </a:solidFill>
                <a:latin typeface="Cambria" panose="02040503050406030204" pitchFamily="18" charset="0"/>
                <a:ea typeface="Times New Roman" panose="02020603050405020304" pitchFamily="18" charset="0"/>
              </a:rPr>
              <a:t>édition</a:t>
            </a:r>
            <a:endParaRPr lang="fr-FR" sz="2000" dirty="0">
              <a:latin typeface="Times New Roman" panose="02020603050405020304" pitchFamily="18" charset="0"/>
              <a:ea typeface="Times New Roman" panose="02020603050405020304" pitchFamily="18" charset="0"/>
            </a:endParaRPr>
          </a:p>
          <a:p>
            <a:r>
              <a:rPr lang="fr-FR" dirty="0" smtClean="0"/>
              <a:t>2022-2023</a:t>
            </a:r>
            <a:endParaRPr lang="fr-FR" dirty="0"/>
          </a:p>
          <a:p>
            <a:endParaRPr lang="fr-FR" dirty="0"/>
          </a:p>
        </p:txBody>
      </p:sp>
      <p:pic>
        <p:nvPicPr>
          <p:cNvPr id="4" name="Espace réservé du contenu 3" descr="U:\daac\RENCONTRES CULTURELLES\RC 20-21\logo ac creteil 2020.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906933" y="4052711"/>
            <a:ext cx="1636889" cy="1377245"/>
          </a:xfrm>
          <a:prstGeom prst="rect">
            <a:avLst/>
          </a:prstGeom>
          <a:noFill/>
          <a:ln>
            <a:noFill/>
          </a:ln>
        </p:spPr>
      </p:pic>
    </p:spTree>
    <p:extLst>
      <p:ext uri="{BB962C8B-B14F-4D97-AF65-F5344CB8AC3E}">
        <p14:creationId xmlns:p14="http://schemas.microsoft.com/office/powerpoint/2010/main" val="915242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Prix coup de cœur </a:t>
            </a:r>
            <a:endParaRPr lang="fr-FR" dirty="0"/>
          </a:p>
        </p:txBody>
      </p:sp>
      <p:sp>
        <p:nvSpPr>
          <p:cNvPr id="4" name="Espace réservé du texte 3"/>
          <p:cNvSpPr>
            <a:spLocks noGrp="1"/>
          </p:cNvSpPr>
          <p:nvPr>
            <p:ph type="body" sz="half" idx="2"/>
          </p:nvPr>
        </p:nvSpPr>
        <p:spPr/>
        <p:txBody>
          <a:bodyPr>
            <a:normAutofit/>
          </a:bodyPr>
          <a:lstStyle/>
          <a:p>
            <a:r>
              <a:rPr lang="fr-FR" dirty="0">
                <a:latin typeface="Cambria" panose="02040503050406030204" pitchFamily="18" charset="0"/>
              </a:rPr>
              <a:t>"Maléfique" - Atelier du regard du collège Jules Vallès, Choisy-le-Roi, académie de </a:t>
            </a:r>
            <a:r>
              <a:rPr lang="fr-FR" dirty="0" smtClean="0">
                <a:latin typeface="Cambria" panose="02040503050406030204" pitchFamily="18" charset="0"/>
              </a:rPr>
              <a:t>Créteil.</a:t>
            </a:r>
            <a:endParaRPr lang="fr-FR" dirty="0">
              <a:latin typeface="Cambria" panose="02040503050406030204" pitchFamily="18" charset="0"/>
            </a:endParaRPr>
          </a:p>
          <a:p>
            <a:r>
              <a:rPr lang="fr-FR" dirty="0" smtClean="0">
                <a:latin typeface="Cambria" panose="02040503050406030204" pitchFamily="18" charset="0"/>
              </a:rPr>
              <a:t>Ce prix est présenté par :</a:t>
            </a:r>
          </a:p>
          <a:p>
            <a:r>
              <a:rPr lang="fr-FR" dirty="0" smtClean="0">
                <a:solidFill>
                  <a:srgbClr val="191B0E"/>
                </a:solidFill>
                <a:latin typeface="Cambria" panose="02040503050406030204" pitchFamily="18" charset="0"/>
              </a:rPr>
              <a:t>Julia </a:t>
            </a:r>
            <a:r>
              <a:rPr lang="fr-FR" dirty="0" err="1" smtClean="0">
                <a:solidFill>
                  <a:srgbClr val="191B0E"/>
                </a:solidFill>
                <a:latin typeface="Cambria" panose="02040503050406030204" pitchFamily="18" charset="0"/>
              </a:rPr>
              <a:t>Parisot</a:t>
            </a:r>
            <a:r>
              <a:rPr lang="fr-FR" dirty="0" smtClean="0">
                <a:solidFill>
                  <a:srgbClr val="191B0E"/>
                </a:solidFill>
                <a:latin typeface="Cambria" panose="02040503050406030204" pitchFamily="18" charset="0"/>
              </a:rPr>
              <a:t>, </a:t>
            </a:r>
            <a:r>
              <a:rPr lang="fr-FR" dirty="0">
                <a:solidFill>
                  <a:srgbClr val="191B0E"/>
                </a:solidFill>
                <a:latin typeface="Cambria" panose="02040503050406030204" pitchFamily="18" charset="0"/>
              </a:rPr>
              <a:t>Jeu de Paume </a:t>
            </a:r>
            <a:endParaRPr lang="fr-FR" dirty="0"/>
          </a:p>
        </p:txBody>
      </p:sp>
      <p:pic>
        <p:nvPicPr>
          <p:cNvPr id="6" name="Espace réservé du contenu 5"/>
          <p:cNvPicPr>
            <a:picLocks noGrp="1" noChangeAspect="1"/>
          </p:cNvPicPr>
          <p:nvPr>
            <p:ph idx="1"/>
          </p:nvPr>
        </p:nvPicPr>
        <p:blipFill>
          <a:blip r:embed="rId2"/>
          <a:stretch>
            <a:fillRect/>
          </a:stretch>
        </p:blipFill>
        <p:spPr>
          <a:xfrm>
            <a:off x="6759774" y="685800"/>
            <a:ext cx="4204890" cy="5175250"/>
          </a:xfrm>
          <a:prstGeom prst="rect">
            <a:avLst/>
          </a:prstGeom>
        </p:spPr>
      </p:pic>
    </p:spTree>
    <p:extLst>
      <p:ext uri="{BB962C8B-B14F-4D97-AF65-F5344CB8AC3E}">
        <p14:creationId xmlns:p14="http://schemas.microsoft.com/office/powerpoint/2010/main" val="2788748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Prix du jury</a:t>
            </a:r>
            <a:endParaRPr lang="fr-FR" dirty="0"/>
          </a:p>
        </p:txBody>
      </p:sp>
      <p:sp>
        <p:nvSpPr>
          <p:cNvPr id="4" name="Espace réservé du texte 3"/>
          <p:cNvSpPr>
            <a:spLocks noGrp="1"/>
          </p:cNvSpPr>
          <p:nvPr>
            <p:ph type="body" sz="half" idx="2"/>
          </p:nvPr>
        </p:nvSpPr>
        <p:spPr/>
        <p:txBody>
          <a:bodyPr>
            <a:normAutofit lnSpcReduction="10000"/>
          </a:bodyPr>
          <a:lstStyle/>
          <a:p>
            <a:r>
              <a:rPr lang="fr-FR" dirty="0" smtClean="0">
                <a:latin typeface="Cambria" panose="02040503050406030204" pitchFamily="18" charset="0"/>
              </a:rPr>
              <a:t> </a:t>
            </a:r>
            <a:r>
              <a:rPr lang="fr-FR" dirty="0">
                <a:latin typeface="Cambria" panose="02040503050406030204" pitchFamily="18" charset="0"/>
              </a:rPr>
              <a:t>"Je regarde ma peur en face / Je tourne le dos à ma peur" - classe de moyenne section / grande section de l'école maternelle publique des Maraîchers, Paris, académie de </a:t>
            </a:r>
            <a:r>
              <a:rPr lang="fr-FR" dirty="0" smtClean="0">
                <a:latin typeface="Cambria" panose="02040503050406030204" pitchFamily="18" charset="0"/>
              </a:rPr>
              <a:t>Paris.</a:t>
            </a:r>
          </a:p>
          <a:p>
            <a:r>
              <a:rPr lang="fr-FR" dirty="0" smtClean="0">
                <a:latin typeface="Cambria" panose="02040503050406030204" pitchFamily="18" charset="0"/>
              </a:rPr>
              <a:t>Ce prix est présenté par :</a:t>
            </a:r>
          </a:p>
          <a:p>
            <a:pPr lvl="0"/>
            <a:r>
              <a:rPr lang="fr-FR" dirty="0" smtClean="0">
                <a:solidFill>
                  <a:srgbClr val="191B0E"/>
                </a:solidFill>
                <a:latin typeface="Cambria" panose="02040503050406030204" pitchFamily="18" charset="0"/>
              </a:rPr>
              <a:t>Claire </a:t>
            </a:r>
            <a:r>
              <a:rPr lang="fr-FR" dirty="0">
                <a:solidFill>
                  <a:srgbClr val="191B0E"/>
                </a:solidFill>
                <a:latin typeface="Cambria" panose="02040503050406030204" pitchFamily="18" charset="0"/>
              </a:rPr>
              <a:t>Lemoine, Maison de la photographie Robert Doisneau – Lavoir numérique</a:t>
            </a:r>
            <a:endParaRPr lang="fr-FR" dirty="0">
              <a:solidFill>
                <a:srgbClr val="191B0E"/>
              </a:solidFill>
            </a:endParaRPr>
          </a:p>
          <a:p>
            <a:endParaRPr lang="fr-FR" dirty="0"/>
          </a:p>
        </p:txBody>
      </p:sp>
      <p:pic>
        <p:nvPicPr>
          <p:cNvPr id="6" name="Espace réservé du contenu 5"/>
          <p:cNvPicPr>
            <a:picLocks noGrp="1" noChangeAspect="1"/>
          </p:cNvPicPr>
          <p:nvPr>
            <p:ph idx="1"/>
          </p:nvPr>
        </p:nvPicPr>
        <p:blipFill>
          <a:blip r:embed="rId2"/>
          <a:stretch>
            <a:fillRect/>
          </a:stretch>
        </p:blipFill>
        <p:spPr>
          <a:xfrm>
            <a:off x="6805748" y="800024"/>
            <a:ext cx="4137396" cy="5452912"/>
          </a:xfrm>
          <a:prstGeom prst="rect">
            <a:avLst/>
          </a:prstGeom>
        </p:spPr>
      </p:pic>
    </p:spTree>
    <p:extLst>
      <p:ext uri="{BB962C8B-B14F-4D97-AF65-F5344CB8AC3E}">
        <p14:creationId xmlns:p14="http://schemas.microsoft.com/office/powerpoint/2010/main" val="318956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698863"/>
            <a:ext cx="9601200" cy="672737"/>
          </a:xfrm>
        </p:spPr>
        <p:txBody>
          <a:bodyPr>
            <a:normAutofit fontScale="90000"/>
          </a:bodyPr>
          <a:lstStyle/>
          <a:p>
            <a:r>
              <a:rPr lang="fr-FR" sz="2000" dirty="0" smtClean="0"/>
              <a:t>Et d’autres </a:t>
            </a:r>
            <a:r>
              <a:rPr lang="fr-FR" sz="2000" b="1" i="1" dirty="0" smtClean="0"/>
              <a:t>émotions en images </a:t>
            </a:r>
            <a:r>
              <a:rPr lang="fr-FR" sz="2000" dirty="0" smtClean="0"/>
              <a:t>venues de toute la France et à retrouver </a:t>
            </a:r>
            <a:r>
              <a:rPr lang="fr-FR" sz="2000" dirty="0"/>
              <a:t>en ligne : </a:t>
            </a:r>
            <a:br>
              <a:rPr lang="fr-FR" sz="2000" dirty="0"/>
            </a:br>
            <a:r>
              <a:rPr lang="fr-FR" sz="2000" dirty="0">
                <a:hlinkClick r:id="rId2"/>
              </a:rPr>
              <a:t>https://sylvainbory.netboard.me/photofocus20222</a:t>
            </a:r>
            <a:r>
              <a:rPr lang="fr-FR" sz="2000" dirty="0" smtClean="0">
                <a:hlinkClick r:id="rId2"/>
              </a:rPr>
              <a:t>/</a:t>
            </a:r>
            <a:r>
              <a:rPr lang="fr-FR" sz="2000" dirty="0" smtClean="0"/>
              <a:t> </a:t>
            </a:r>
            <a:br>
              <a:rPr lang="fr-FR" sz="2000" dirty="0" smtClean="0"/>
            </a:br>
            <a:endParaRPr lang="fr-FR" sz="2000" dirty="0"/>
          </a:p>
        </p:txBody>
      </p:sp>
      <p:pic>
        <p:nvPicPr>
          <p:cNvPr id="11" name="Espace réservé du contenu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476102"/>
            <a:ext cx="3538583" cy="2653937"/>
          </a:xfr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263" y="1476102"/>
            <a:ext cx="4689566" cy="2650543"/>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4234541"/>
            <a:ext cx="3507298" cy="2623459"/>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6926" y="4284617"/>
            <a:ext cx="4574903" cy="2573383"/>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3909" y="1476102"/>
            <a:ext cx="2023291" cy="5438376"/>
          </a:xfrm>
          <a:prstGeom prst="rect">
            <a:avLst/>
          </a:prstGeom>
        </p:spPr>
      </p:pic>
    </p:spTree>
    <p:extLst>
      <p:ext uri="{BB962C8B-B14F-4D97-AF65-F5344CB8AC3E}">
        <p14:creationId xmlns:p14="http://schemas.microsoft.com/office/powerpoint/2010/main" val="4227540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75" y="195943"/>
            <a:ext cx="4255273" cy="283464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29" y="3644536"/>
            <a:ext cx="2724541" cy="3213463"/>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00465" y="4046218"/>
            <a:ext cx="3213464" cy="2410098"/>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958" y="248194"/>
            <a:ext cx="1854575" cy="2782389"/>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424" y="3644535"/>
            <a:ext cx="2407883" cy="3210511"/>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7888" y="248194"/>
            <a:ext cx="4198407" cy="2797465"/>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7448" y="3148149"/>
            <a:ext cx="2568847" cy="3709851"/>
          </a:xfrm>
          <a:prstGeom prst="rect">
            <a:avLst/>
          </a:prstGeom>
        </p:spPr>
      </p:pic>
    </p:spTree>
    <p:extLst>
      <p:ext uri="{BB962C8B-B14F-4D97-AF65-F5344CB8AC3E}">
        <p14:creationId xmlns:p14="http://schemas.microsoft.com/office/powerpoint/2010/main" val="1019115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15127" y="1682045"/>
            <a:ext cx="8361229" cy="714502"/>
          </a:xfrm>
        </p:spPr>
        <p:txBody>
          <a:bodyPr/>
          <a:lstStyle/>
          <a:p>
            <a:r>
              <a:rPr lang="fr-FR" sz="4000" dirty="0" smtClean="0"/>
              <a:t>Rendez-vous en octobre 2023…</a:t>
            </a:r>
            <a:endParaRPr lang="fr-FR" sz="4000" dirty="0"/>
          </a:p>
        </p:txBody>
      </p:sp>
      <p:sp>
        <p:nvSpPr>
          <p:cNvPr id="3" name="Sous-titre 2"/>
          <p:cNvSpPr>
            <a:spLocks noGrp="1"/>
          </p:cNvSpPr>
          <p:nvPr>
            <p:ph type="subTitle" idx="1"/>
          </p:nvPr>
        </p:nvSpPr>
        <p:spPr>
          <a:xfrm rot="635612">
            <a:off x="3199196" y="3528030"/>
            <a:ext cx="6831673" cy="1086237"/>
          </a:xfrm>
        </p:spPr>
        <p:txBody>
          <a:bodyPr>
            <a:normAutofit fontScale="47500" lnSpcReduction="20000"/>
          </a:bodyPr>
          <a:lstStyle/>
          <a:p>
            <a:r>
              <a:rPr lang="fr-FR" sz="6400" dirty="0" smtClean="0"/>
              <a:t>… pour la 21</a:t>
            </a:r>
            <a:r>
              <a:rPr lang="fr-FR" sz="6400" baseline="30000" dirty="0" smtClean="0"/>
              <a:t>e</a:t>
            </a:r>
            <a:r>
              <a:rPr lang="fr-FR" sz="6400" dirty="0" smtClean="0"/>
              <a:t> édition de </a:t>
            </a:r>
            <a:r>
              <a:rPr lang="fr-FR" sz="6400" b="1" dirty="0">
                <a:solidFill>
                  <a:srgbClr val="000000"/>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rPr>
              <a:t>Phot     ҉</a:t>
            </a:r>
            <a:r>
              <a:rPr lang="fr-FR" sz="6400" b="1" dirty="0" smtClean="0">
                <a:solidFill>
                  <a:srgbClr val="000000"/>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rPr>
              <a:t>Focus </a:t>
            </a:r>
            <a:r>
              <a:rPr lang="fr-FR" sz="6400" dirty="0" smtClean="0">
                <a:solidFill>
                  <a:srgbClr val="000000"/>
                </a:solidFill>
                <a:latin typeface="Cambria" panose="02040503050406030204" pitchFamily="18" charset="0"/>
                <a:ea typeface="Times New Roman" panose="02020603050405020304" pitchFamily="18" charset="0"/>
              </a:rPr>
              <a:t>!</a:t>
            </a:r>
          </a:p>
          <a:p>
            <a:endParaRPr lang="fr-FR" dirty="0" smtClean="0">
              <a:solidFill>
                <a:srgbClr val="000000"/>
              </a:solidFill>
              <a:latin typeface="Cambria" panose="02040503050406030204" pitchFamily="18" charset="0"/>
              <a:ea typeface="Times New Roman" panose="02020603050405020304" pitchFamily="18" charset="0"/>
            </a:endParaRPr>
          </a:p>
          <a:p>
            <a:r>
              <a:rPr lang="fr-FR" dirty="0">
                <a:solidFill>
                  <a:srgbClr val="000000"/>
                </a:solidFill>
                <a:latin typeface="Cambria" panose="02040503050406030204" pitchFamily="18" charset="0"/>
                <a:ea typeface="Times New Roman" panose="02020603050405020304" pitchFamily="18" charset="0"/>
              </a:rPr>
              <a:t>B</a:t>
            </a:r>
            <a:r>
              <a:rPr lang="fr-FR" dirty="0" smtClean="0">
                <a:solidFill>
                  <a:srgbClr val="000000"/>
                </a:solidFill>
                <a:latin typeface="Cambria" panose="02040503050406030204" pitchFamily="18" charset="0"/>
                <a:ea typeface="Times New Roman" panose="02020603050405020304" pitchFamily="18" charset="0"/>
              </a:rPr>
              <a:t>onne visite </a:t>
            </a:r>
            <a:r>
              <a:rPr lang="fr-FR" dirty="0">
                <a:solidFill>
                  <a:srgbClr val="000000"/>
                </a:solidFill>
                <a:latin typeface="Cambria" panose="02040503050406030204" pitchFamily="18" charset="0"/>
                <a:ea typeface="Times New Roman" panose="02020603050405020304" pitchFamily="18" charset="0"/>
              </a:rPr>
              <a:t>!</a:t>
            </a:r>
            <a:endParaRPr lang="fr-FR" dirty="0" smtClean="0">
              <a:solidFill>
                <a:srgbClr val="000000"/>
              </a:solidFill>
              <a:latin typeface="Cambria" panose="02040503050406030204" pitchFamily="18" charset="0"/>
              <a:ea typeface="Times New Roman" panose="02020603050405020304" pitchFamily="18" charset="0"/>
            </a:endParaRPr>
          </a:p>
          <a:p>
            <a:endParaRPr lang="fr-FR" dirty="0" smtClean="0">
              <a:solidFill>
                <a:srgbClr val="000000"/>
              </a:solidFill>
              <a:latin typeface="Cambria" panose="02040503050406030204" pitchFamily="18" charset="0"/>
              <a:ea typeface="Times New Roman" panose="02020603050405020304" pitchFamily="18" charset="0"/>
            </a:endParaRPr>
          </a:p>
          <a:p>
            <a:r>
              <a:rPr lang="fr-FR" sz="1400" dirty="0" smtClean="0">
                <a:solidFill>
                  <a:srgbClr val="000000"/>
                </a:solidFill>
                <a:latin typeface="Cambria" panose="02040503050406030204" pitchFamily="18" charset="0"/>
              </a:rPr>
              <a:t>                                                                                                                                                                                                                                                                                                        Sylvain </a:t>
            </a:r>
            <a:r>
              <a:rPr lang="fr-FR" sz="1400" dirty="0" err="1" smtClean="0">
                <a:solidFill>
                  <a:srgbClr val="000000"/>
                </a:solidFill>
                <a:latin typeface="Cambria" panose="02040503050406030204" pitchFamily="18" charset="0"/>
              </a:rPr>
              <a:t>Bory</a:t>
            </a:r>
            <a:endParaRPr lang="fr-FR" sz="1400" dirty="0"/>
          </a:p>
        </p:txBody>
      </p:sp>
    </p:spTree>
    <p:extLst>
      <p:ext uri="{BB962C8B-B14F-4D97-AF65-F5344CB8AC3E}">
        <p14:creationId xmlns:p14="http://schemas.microsoft.com/office/powerpoint/2010/main" val="1069758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924564031"/>
              </p:ext>
            </p:extLst>
          </p:nvPr>
        </p:nvGraphicFramePr>
        <p:xfrm>
          <a:off x="971549" y="778978"/>
          <a:ext cx="10452663" cy="659511"/>
        </p:xfrm>
        <a:graphic>
          <a:graphicData uri="http://schemas.openxmlformats.org/drawingml/2006/table">
            <a:tbl>
              <a:tblPr firstRow="1" firstCol="1" bandRow="1"/>
              <a:tblGrid>
                <a:gridCol w="10452663">
                  <a:extLst>
                    <a:ext uri="{9D8B030D-6E8A-4147-A177-3AD203B41FA5}">
                      <a16:colId xmlns:a16="http://schemas.microsoft.com/office/drawing/2014/main" val="181273265"/>
                    </a:ext>
                  </a:extLst>
                </a:gridCol>
              </a:tblGrid>
              <a:tr h="123847">
                <a:tc>
                  <a:txBody>
                    <a:bodyPr/>
                    <a:lstStyle/>
                    <a:p>
                      <a:pPr algn="ctr">
                        <a:spcAft>
                          <a:spcPts val="0"/>
                        </a:spcAft>
                      </a:pPr>
                      <a:endParaRPr lang="fr-FR" sz="1100" b="1" dirty="0" smtClean="0">
                        <a:solidFill>
                          <a:srgbClr val="000000"/>
                        </a:solidFill>
                        <a:effectLst/>
                        <a:latin typeface="Cambria" panose="02040503050406030204" pitchFamily="18" charset="0"/>
                        <a:ea typeface="Times New Roman" panose="02020603050405020304" pitchFamily="18" charset="0"/>
                      </a:endParaRPr>
                    </a:p>
                    <a:p>
                      <a:pPr algn="ctr">
                        <a:spcAft>
                          <a:spcPts val="0"/>
                        </a:spcAft>
                      </a:pPr>
                      <a:r>
                        <a:rPr lang="fr-FR" sz="1600" b="1" dirty="0" smtClean="0">
                          <a:solidFill>
                            <a:srgbClr val="000000"/>
                          </a:solidFill>
                          <a:effectLst/>
                          <a:latin typeface="Cambria" panose="02040503050406030204" pitchFamily="18" charset="0"/>
                          <a:ea typeface="Times New Roman" panose="02020603050405020304" pitchFamily="18" charset="0"/>
                        </a:rPr>
                        <a:t>Dispositif photo proposé par l'académie de Créteil et ouvert à toutes les académies</a:t>
                      </a:r>
                      <a:endParaRPr lang="fr-FR" sz="1600" dirty="0" smtClean="0">
                        <a:effectLst/>
                        <a:latin typeface="Times New Roman" panose="02020603050405020304" pitchFamily="18" charset="0"/>
                        <a:ea typeface="Times New Roman" panose="02020603050405020304" pitchFamily="18" charset="0"/>
                      </a:endParaRPr>
                    </a:p>
                    <a:p>
                      <a:pPr algn="ctr">
                        <a:lnSpc>
                          <a:spcPct val="107000"/>
                        </a:lnSpc>
                        <a:spcAft>
                          <a:spcPts val="0"/>
                        </a:spcAft>
                      </a:pPr>
                      <a:r>
                        <a:rPr lang="fr-FR" sz="1600" dirty="0" smtClean="0">
                          <a:effectLst/>
                          <a:latin typeface="Times New Roman" panose="02020603050405020304" pitchFamily="18" charset="0"/>
                          <a:ea typeface="Calibri" panose="020F0502020204030204" pitchFamily="34" charset="0"/>
                          <a:cs typeface="Times New Roman" panose="02020603050405020304" pitchFamily="18" charset="0"/>
                        </a:rPr>
                        <a:t>Partenaires culturels</a:t>
                      </a:r>
                      <a:r>
                        <a:rPr lang="fr-FR" sz="1600" baseline="0" dirty="0" smtClean="0">
                          <a:effectLst/>
                          <a:latin typeface="Times New Roman" panose="02020603050405020304" pitchFamily="18" charset="0"/>
                          <a:ea typeface="Calibri" panose="020F0502020204030204" pitchFamily="34" charset="0"/>
                          <a:cs typeface="Times New Roman" panose="02020603050405020304" pitchFamily="18" charset="0"/>
                        </a:rPr>
                        <a:t> et institutionnels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D9D9D9"/>
                    </a:solidFill>
                  </a:tcPr>
                </a:tc>
                <a:extLst>
                  <a:ext uri="{0D108BD9-81ED-4DB2-BD59-A6C34878D82A}">
                    <a16:rowId xmlns:a16="http://schemas.microsoft.com/office/drawing/2014/main" val="3547579851"/>
                  </a:ext>
                </a:extLst>
              </a:tr>
            </a:tbl>
          </a:graphicData>
        </a:graphic>
      </p:graphicFrame>
      <p:pic>
        <p:nvPicPr>
          <p:cNvPr id="2053" name="Image 3" descr="https://www.mep-fr.org/wp-content/themes/mep/images/logo-mep-2019-black-withtex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566" y="3053530"/>
            <a:ext cx="3200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 2117" descr="Fichier:Logo Maison de la Photographie Robert Doisneau.png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536" y="1845560"/>
            <a:ext cx="33242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635" y="4714199"/>
            <a:ext cx="15906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 20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805" y="4714199"/>
            <a:ext cx="24003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Image 6" descr="lu14600bkza2r_tmp_4da45c418fd00f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635" y="2756141"/>
            <a:ext cx="150495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Image 4" descr="lu14600bkza2r_tmp_b516f58320a8b13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7605" y="1859547"/>
            <a:ext cx="34194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lu14600bkza2r_tmp_61edd9854f272d8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4423" y="2850445"/>
            <a:ext cx="3114675" cy="1057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p:nvSpPr>
        <p:spPr bwMode="auto">
          <a:xfrm>
            <a:off x="1371600" y="3881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9"/>
          <p:cNvSpPr>
            <a:spLocks noChangeArrowheads="1"/>
          </p:cNvSpPr>
          <p:nvPr/>
        </p:nvSpPr>
        <p:spPr bwMode="auto">
          <a:xfrm>
            <a:off x="1371600" y="4338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r>
            <a:br>
              <a:rPr kumimoji="0" lang="fr-FR" altLang="fr-FR"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r>
              <a:rPr kumimoji="0" lang="fr-FR" altLang="fr-FR"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r>
            <a:br>
              <a:rPr kumimoji="0" lang="fr-FR" altLang="fr-FR"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endParaRPr kumimoji="0" lang="fr-FR" altLang="fr-FR" sz="1200" b="0" i="0" u="none" strike="noStrike" cap="none" normalizeH="0" baseline="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r>
            <a:br>
              <a:rPr kumimoji="0" lang="fr-FR" altLang="fr-FR"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endParaRPr kumimoji="0" lang="fr-FR" altLang="fr-FR" sz="1200" b="0" i="0" u="none" strike="noStrike" cap="none" normalizeH="0" baseline="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8" name="Rectangle 10"/>
          <p:cNvSpPr>
            <a:spLocks noChangeArrowheads="1"/>
          </p:cNvSpPr>
          <p:nvPr/>
        </p:nvSpPr>
        <p:spPr bwMode="auto">
          <a:xfrm>
            <a:off x="1371600" y="4338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r>
            <a:br>
              <a:rPr kumimoji="0" lang="fr-FR" altLang="fr-FR"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endParaRPr kumimoji="0" lang="fr-FR" altLang="fr-FR" sz="1200" b="0" i="0" u="none" strike="noStrike" cap="none" normalizeH="0" baseline="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 name="Rectangle 11"/>
          <p:cNvSpPr>
            <a:spLocks noChangeArrowheads="1"/>
          </p:cNvSpPr>
          <p:nvPr/>
        </p:nvSpPr>
        <p:spPr bwMode="auto">
          <a:xfrm>
            <a:off x="1371600" y="51768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0" name="Rectangle 12"/>
          <p:cNvSpPr>
            <a:spLocks noChangeArrowheads="1"/>
          </p:cNvSpPr>
          <p:nvPr/>
        </p:nvSpPr>
        <p:spPr bwMode="auto">
          <a:xfrm>
            <a:off x="1371600" y="63293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Rectangle 13"/>
          <p:cNvSpPr>
            <a:spLocks noChangeArrowheads="1"/>
          </p:cNvSpPr>
          <p:nvPr/>
        </p:nvSpPr>
        <p:spPr bwMode="auto">
          <a:xfrm>
            <a:off x="1371600" y="82629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14"/>
          <p:cNvSpPr>
            <a:spLocks noChangeArrowheads="1"/>
          </p:cNvSpPr>
          <p:nvPr/>
        </p:nvSpPr>
        <p:spPr bwMode="auto">
          <a:xfrm>
            <a:off x="1371600" y="10234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pic>
        <p:nvPicPr>
          <p:cNvPr id="22" name="Imag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7600" y="4559060"/>
            <a:ext cx="4107568" cy="1743075"/>
          </a:xfrm>
          <a:prstGeom prst="rect">
            <a:avLst/>
          </a:prstGeom>
        </p:spPr>
      </p:pic>
    </p:spTree>
    <p:extLst>
      <p:ext uri="{BB962C8B-B14F-4D97-AF65-F5344CB8AC3E}">
        <p14:creationId xmlns:p14="http://schemas.microsoft.com/office/powerpoint/2010/main" val="3228137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a:solidFill>
                  <a:srgbClr val="191B0E"/>
                </a:solidFill>
              </a:rPr>
              <a:t>Mot d’accueil de la maison européenne de la photographie </a:t>
            </a:r>
            <a:br>
              <a:rPr lang="fr-FR" sz="4000" dirty="0">
                <a:solidFill>
                  <a:srgbClr val="191B0E"/>
                </a:solidFill>
              </a:rPr>
            </a:br>
            <a:r>
              <a:rPr lang="fr-FR" sz="2000" dirty="0">
                <a:solidFill>
                  <a:srgbClr val="191B0E"/>
                </a:solidFill>
              </a:rPr>
              <a:t>Florence Pillet</a:t>
            </a:r>
            <a:endParaRPr lang="fr-FR" dirty="0"/>
          </a:p>
        </p:txBody>
      </p:sp>
      <p:sp>
        <p:nvSpPr>
          <p:cNvPr id="3" name="Espace réservé du contenu 2"/>
          <p:cNvSpPr>
            <a:spLocks noGrp="1"/>
          </p:cNvSpPr>
          <p:nvPr>
            <p:ph idx="1"/>
          </p:nvPr>
        </p:nvSpPr>
        <p:spPr/>
        <p:txBody>
          <a:bodyPr/>
          <a:lstStyle/>
          <a:p>
            <a:r>
              <a:rPr lang="fr-FR" dirty="0">
                <a:hlinkClick r:id="rId2"/>
              </a:rPr>
              <a:t>https://www.mep-fr.org</a:t>
            </a:r>
            <a:r>
              <a:rPr lang="fr-FR" dirty="0" smtClean="0">
                <a:hlinkClick r:id="rId2"/>
              </a:rPr>
              <a:t>/</a:t>
            </a:r>
            <a:endParaRPr lang="fr-FR" dirty="0" smtClean="0"/>
          </a:p>
          <a:p>
            <a:endParaRPr lang="fr-FR" dirty="0"/>
          </a:p>
        </p:txBody>
      </p:sp>
      <p:pic>
        <p:nvPicPr>
          <p:cNvPr id="5" name="Image 4"/>
          <p:cNvPicPr>
            <a:picLocks noChangeAspect="1"/>
          </p:cNvPicPr>
          <p:nvPr/>
        </p:nvPicPr>
        <p:blipFill>
          <a:blip r:embed="rId3"/>
          <a:stretch>
            <a:fillRect/>
          </a:stretch>
        </p:blipFill>
        <p:spPr>
          <a:xfrm>
            <a:off x="4271556" y="2810164"/>
            <a:ext cx="7221446" cy="3815834"/>
          </a:xfrm>
          <a:prstGeom prst="rect">
            <a:avLst/>
          </a:prstGeom>
        </p:spPr>
      </p:pic>
    </p:spTree>
    <p:extLst>
      <p:ext uri="{BB962C8B-B14F-4D97-AF65-F5344CB8AC3E}">
        <p14:creationId xmlns:p14="http://schemas.microsoft.com/office/powerpoint/2010/main" val="1700081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Cette année, la thématique était</a:t>
            </a:r>
            <a:br>
              <a:rPr lang="fr-FR" dirty="0" smtClean="0"/>
            </a:br>
            <a:r>
              <a:rPr lang="fr-FR" i="1" dirty="0" smtClean="0"/>
              <a:t>Émotions</a:t>
            </a:r>
            <a:r>
              <a:rPr lang="fr-FR" dirty="0"/>
              <a:t> </a:t>
            </a:r>
            <a:r>
              <a:rPr lang="fr-FR" dirty="0" smtClean="0"/>
              <a:t>!</a:t>
            </a:r>
            <a:endParaRPr lang="fr-FR" dirty="0"/>
          </a:p>
        </p:txBody>
      </p:sp>
      <p:sp>
        <p:nvSpPr>
          <p:cNvPr id="3" name="Espace réservé du contenu 2"/>
          <p:cNvSpPr>
            <a:spLocks noGrp="1"/>
          </p:cNvSpPr>
          <p:nvPr>
            <p:ph idx="1"/>
          </p:nvPr>
        </p:nvSpPr>
        <p:spPr/>
        <p:txBody>
          <a:bodyPr>
            <a:normAutofit/>
          </a:bodyPr>
          <a:lstStyle/>
          <a:p>
            <a:r>
              <a:rPr lang="fr-FR" dirty="0" smtClean="0"/>
              <a:t>Des photographies nombreuses aux compositions originales : collages et photomontages, retouches et filtres</a:t>
            </a:r>
            <a:r>
              <a:rPr lang="fr-FR" dirty="0"/>
              <a:t> </a:t>
            </a:r>
            <a:r>
              <a:rPr lang="fr-FR" dirty="0" smtClean="0"/>
              <a:t>pour des expérimentations visuelles étonnantes, séries photographiques et polyptyques, associations de couleurs et d’émotions, recherches plastiques et documentaires, confessions autobiographiques et regards sur la société et l’actualité, travail de cadrage pour des plongées, des points de vue et des zooms saisissants.</a:t>
            </a:r>
          </a:p>
          <a:p>
            <a:r>
              <a:rPr lang="fr-FR" dirty="0" smtClean="0"/>
              <a:t>Les élèves engagés dans cette 20</a:t>
            </a:r>
            <a:r>
              <a:rPr lang="fr-FR" baseline="30000" dirty="0" smtClean="0"/>
              <a:t>e</a:t>
            </a:r>
            <a:r>
              <a:rPr lang="fr-FR" dirty="0" smtClean="0"/>
              <a:t> édition ont fait preuve d’astuces et d’imagination pour composer leurs images en convoquant toute une histoire de la photographie et en s’appropriant des techniques et des procédés variés : </a:t>
            </a:r>
            <a:r>
              <a:rPr lang="fr-FR" dirty="0" err="1" smtClean="0"/>
              <a:t>cyanotype</a:t>
            </a:r>
            <a:r>
              <a:rPr lang="fr-FR" dirty="0" smtClean="0"/>
              <a:t>, argentique, numérique, filtres, applications en ligne, collage manuel, </a:t>
            </a:r>
            <a:r>
              <a:rPr lang="fr-FR" dirty="0" err="1" smtClean="0"/>
              <a:t>leporell</a:t>
            </a:r>
            <a:r>
              <a:rPr lang="fr-FR" dirty="0" err="1" smtClean="0"/>
              <a:t>o</a:t>
            </a:r>
            <a:r>
              <a:rPr lang="fr-FR" dirty="0" smtClean="0"/>
              <a:t>… de quoi épater et émouvoir le jury !</a:t>
            </a:r>
          </a:p>
          <a:p>
            <a:pPr marL="0" indent="0">
              <a:buNone/>
            </a:pPr>
            <a:endParaRPr lang="fr-FR" dirty="0"/>
          </a:p>
        </p:txBody>
      </p:sp>
    </p:spTree>
    <p:extLst>
      <p:ext uri="{BB962C8B-B14F-4D97-AF65-F5344CB8AC3E}">
        <p14:creationId xmlns:p14="http://schemas.microsoft.com/office/powerpoint/2010/main" val="3740842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000" i="1" dirty="0" smtClean="0"/>
              <a:t>Zoom sur les participants</a:t>
            </a:r>
            <a:br>
              <a:rPr lang="fr-FR" sz="2000" i="1" dirty="0" smtClean="0"/>
            </a:br>
            <a:r>
              <a:rPr lang="fr-FR" sz="2000" i="1" dirty="0" smtClean="0"/>
              <a:t/>
            </a:r>
            <a:br>
              <a:rPr lang="fr-FR" sz="2000" i="1" dirty="0" smtClean="0"/>
            </a:br>
            <a:r>
              <a:rPr lang="fr-FR" sz="1400" dirty="0"/>
              <a:t>7</a:t>
            </a:r>
            <a:r>
              <a:rPr lang="fr-FR" sz="1400" dirty="0" smtClean="0"/>
              <a:t>5 établissements inscrits sur toute la France, 48 établissements allant au bout de leur démarche créative avec 135 photographies envoyées venant de Paris, de Saint-André de la Réunion, de Bagnolet, de Choisy-le-Roi, de Montreuil, mais aussi d’Albertville, de Saint-Nazaire, de Meaux, de Nogent-sur-Marne, de </a:t>
            </a:r>
            <a:r>
              <a:rPr lang="fr-FR" sz="1400" dirty="0" err="1" smtClean="0"/>
              <a:t>Courdemanche</a:t>
            </a:r>
            <a:r>
              <a:rPr lang="fr-FR" sz="1400" dirty="0" smtClean="0"/>
              <a:t>, de </a:t>
            </a:r>
            <a:r>
              <a:rPr lang="fr-FR" sz="1400" dirty="0" err="1" smtClean="0"/>
              <a:t>Pamandzi</a:t>
            </a:r>
            <a:r>
              <a:rPr lang="fr-FR" sz="1400" dirty="0" smtClean="0"/>
              <a:t> (Mayotte), de Vaires-sur-Marne, de </a:t>
            </a:r>
            <a:r>
              <a:rPr lang="fr-FR" sz="1400" dirty="0" err="1" smtClean="0"/>
              <a:t>Villeneuve-saint-Georges</a:t>
            </a:r>
            <a:r>
              <a:rPr lang="fr-FR" sz="1400" dirty="0" smtClean="0"/>
              <a:t>, de Riom, de Tours, de Marvejols, d’Aubervilliers, de Montpellier et de bien d’autres endroits de France et d’outre-mer… MERCI à tous les participants ! </a:t>
            </a:r>
            <a:endParaRPr lang="fr-FR" sz="1400" dirty="0"/>
          </a:p>
        </p:txBody>
      </p:sp>
      <p:sp>
        <p:nvSpPr>
          <p:cNvPr id="4" name="Espace réservé du texte 3"/>
          <p:cNvSpPr>
            <a:spLocks noGrp="1"/>
          </p:cNvSpPr>
          <p:nvPr>
            <p:ph type="body" sz="half" idx="2"/>
          </p:nvPr>
        </p:nvSpPr>
        <p:spPr>
          <a:xfrm>
            <a:off x="723900" y="3579222"/>
            <a:ext cx="3855720" cy="2288177"/>
          </a:xfrm>
        </p:spPr>
        <p:txBody>
          <a:bodyPr>
            <a:normAutofit fontScale="85000" lnSpcReduction="20000"/>
          </a:bodyPr>
          <a:lstStyle/>
          <a:p>
            <a:endParaRPr lang="fr-FR" dirty="0" smtClean="0"/>
          </a:p>
          <a:p>
            <a:r>
              <a:rPr lang="fr-FR" dirty="0" smtClean="0"/>
              <a:t>Parmi les écoles, collèges et lycées de tous niveaux, de </a:t>
            </a:r>
            <a:r>
              <a:rPr lang="fr-FR" smtClean="0"/>
              <a:t>la </a:t>
            </a:r>
            <a:r>
              <a:rPr lang="fr-FR" smtClean="0"/>
              <a:t>petite</a:t>
            </a:r>
            <a:r>
              <a:rPr lang="fr-FR" smtClean="0"/>
              <a:t> </a:t>
            </a:r>
            <a:r>
              <a:rPr lang="fr-FR" dirty="0" smtClean="0"/>
              <a:t>section de maternelle aux classes de Terminale,  d’ateliers photo aux UPE2A, d’options artistiques aux sections professionnelles, le jury a distingué cinq lauréats venus de Bagnolet, de Montreuil, de Saint-André de la Réunion, de Choisy-le-Roi et de Paris. </a:t>
            </a:r>
          </a:p>
          <a:p>
            <a:r>
              <a:rPr lang="fr-FR" dirty="0" smtClean="0"/>
              <a:t>Bravo à toutes et tous !</a:t>
            </a:r>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3710" y="1972492"/>
            <a:ext cx="5256667" cy="2737847"/>
          </a:xfrm>
        </p:spPr>
      </p:pic>
    </p:spTree>
    <p:extLst>
      <p:ext uri="{BB962C8B-B14F-4D97-AF65-F5344CB8AC3E}">
        <p14:creationId xmlns:p14="http://schemas.microsoft.com/office/powerpoint/2010/main" val="3813726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Présentation des lauréats</a:t>
            </a:r>
            <a:endParaRPr lang="fr-FR" dirty="0"/>
          </a:p>
        </p:txBody>
      </p:sp>
      <p:sp>
        <p:nvSpPr>
          <p:cNvPr id="3" name="Sous-titre 2"/>
          <p:cNvSpPr>
            <a:spLocks noGrp="1"/>
          </p:cNvSpPr>
          <p:nvPr>
            <p:ph type="subTitle" idx="1"/>
          </p:nvPr>
        </p:nvSpPr>
        <p:spPr/>
        <p:txBody>
          <a:bodyPr>
            <a:normAutofit/>
          </a:bodyPr>
          <a:lstStyle/>
          <a:p>
            <a:pPr algn="just"/>
            <a:r>
              <a:rPr lang="fr-FR" dirty="0" smtClean="0"/>
              <a:t>     Regardez…. Écoutez… et posez des questions !</a:t>
            </a:r>
            <a:endParaRPr lang="fr-FR" dirty="0"/>
          </a:p>
        </p:txBody>
      </p:sp>
    </p:spTree>
    <p:extLst>
      <p:ext uri="{BB962C8B-B14F-4D97-AF65-F5344CB8AC3E}">
        <p14:creationId xmlns:p14="http://schemas.microsoft.com/office/powerpoint/2010/main" val="1779080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Prix Focus lycée</a:t>
            </a:r>
            <a:endParaRPr lang="fr-FR" dirty="0"/>
          </a:p>
        </p:txBody>
      </p:sp>
      <p:sp>
        <p:nvSpPr>
          <p:cNvPr id="4" name="Espace réservé du texte 3"/>
          <p:cNvSpPr>
            <a:spLocks noGrp="1"/>
          </p:cNvSpPr>
          <p:nvPr>
            <p:ph type="body" sz="half" idx="2"/>
          </p:nvPr>
        </p:nvSpPr>
        <p:spPr/>
        <p:txBody>
          <a:bodyPr>
            <a:normAutofit/>
          </a:bodyPr>
          <a:lstStyle/>
          <a:p>
            <a:r>
              <a:rPr lang="fr-FR" dirty="0">
                <a:latin typeface="Cambria" panose="02040503050406030204" pitchFamily="18" charset="0"/>
              </a:rPr>
              <a:t>"</a:t>
            </a:r>
            <a:r>
              <a:rPr lang="fr-FR" dirty="0" err="1">
                <a:latin typeface="Cambria" panose="02040503050406030204" pitchFamily="18" charset="0"/>
              </a:rPr>
              <a:t>Tursenkoi</a:t>
            </a:r>
            <a:r>
              <a:rPr lang="fr-FR" dirty="0">
                <a:latin typeface="Cambria" panose="02040503050406030204" pitchFamily="18" charset="0"/>
              </a:rPr>
              <a:t>" - classe de 1 AGORAA du lycée professionnel Jean Perrin,  Saint-André, académie de la </a:t>
            </a:r>
            <a:r>
              <a:rPr lang="fr-FR" dirty="0" smtClean="0">
                <a:latin typeface="Cambria" panose="02040503050406030204" pitchFamily="18" charset="0"/>
              </a:rPr>
              <a:t>Réunion.</a:t>
            </a:r>
          </a:p>
          <a:p>
            <a:r>
              <a:rPr lang="fr-FR" dirty="0" smtClean="0">
                <a:latin typeface="Cambria" panose="02040503050406030204" pitchFamily="18" charset="0"/>
              </a:rPr>
              <a:t>Ce prix est présenté par :</a:t>
            </a:r>
          </a:p>
          <a:p>
            <a:r>
              <a:rPr lang="fr-FR" dirty="0" smtClean="0">
                <a:latin typeface="Cambria" panose="02040503050406030204" pitchFamily="18" charset="0"/>
              </a:rPr>
              <a:t>Catherine </a:t>
            </a:r>
            <a:r>
              <a:rPr lang="fr-FR" dirty="0" err="1" smtClean="0">
                <a:latin typeface="Cambria" panose="02040503050406030204" pitchFamily="18" charset="0"/>
              </a:rPr>
              <a:t>Sironi</a:t>
            </a:r>
            <a:r>
              <a:rPr lang="fr-FR" dirty="0" smtClean="0">
                <a:latin typeface="Cambria" panose="02040503050406030204" pitchFamily="18" charset="0"/>
              </a:rPr>
              <a:t>, Bibliothèque nationale de France</a:t>
            </a:r>
            <a:endParaRPr lang="fr-FR" dirty="0"/>
          </a:p>
        </p:txBody>
      </p:sp>
      <p:pic>
        <p:nvPicPr>
          <p:cNvPr id="6" name="Espace réservé du contenu 5"/>
          <p:cNvPicPr>
            <a:picLocks noGrp="1" noChangeAspect="1"/>
          </p:cNvPicPr>
          <p:nvPr>
            <p:ph idx="1"/>
          </p:nvPr>
        </p:nvPicPr>
        <p:blipFill>
          <a:blip r:embed="rId2"/>
          <a:stretch>
            <a:fillRect/>
          </a:stretch>
        </p:blipFill>
        <p:spPr>
          <a:xfrm>
            <a:off x="6274594" y="685800"/>
            <a:ext cx="5175250" cy="5175250"/>
          </a:xfrm>
          <a:prstGeom prst="rect">
            <a:avLst/>
          </a:prstGeom>
        </p:spPr>
      </p:pic>
    </p:spTree>
    <p:extLst>
      <p:ext uri="{BB962C8B-B14F-4D97-AF65-F5344CB8AC3E}">
        <p14:creationId xmlns:p14="http://schemas.microsoft.com/office/powerpoint/2010/main" val="3575206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Prix Focus école</a:t>
            </a:r>
            <a:endParaRPr lang="fr-FR" dirty="0"/>
          </a:p>
        </p:txBody>
      </p:sp>
      <p:sp>
        <p:nvSpPr>
          <p:cNvPr id="4" name="Espace réservé du texte 3"/>
          <p:cNvSpPr>
            <a:spLocks noGrp="1"/>
          </p:cNvSpPr>
          <p:nvPr>
            <p:ph type="body" sz="half" idx="2"/>
          </p:nvPr>
        </p:nvSpPr>
        <p:spPr/>
        <p:txBody>
          <a:bodyPr/>
          <a:lstStyle/>
          <a:p>
            <a:r>
              <a:rPr lang="fr-FR" dirty="0">
                <a:latin typeface="Cambria" panose="02040503050406030204" pitchFamily="18" charset="0"/>
              </a:rPr>
              <a:t>"Ombres et Lumières" - classe de CM2 de l'école Paul Langevin de Bagnolet, académie de </a:t>
            </a:r>
            <a:r>
              <a:rPr lang="fr-FR" dirty="0" smtClean="0">
                <a:latin typeface="Cambria" panose="02040503050406030204" pitchFamily="18" charset="0"/>
              </a:rPr>
              <a:t>Créteil.</a:t>
            </a:r>
          </a:p>
          <a:p>
            <a:r>
              <a:rPr lang="fr-FR" dirty="0" smtClean="0">
                <a:latin typeface="Cambria" panose="02040503050406030204" pitchFamily="18" charset="0"/>
              </a:rPr>
              <a:t>Ce prix est présenté par :</a:t>
            </a:r>
          </a:p>
          <a:p>
            <a:r>
              <a:rPr lang="fr-FR" dirty="0" smtClean="0">
                <a:latin typeface="Cambria" panose="02040503050406030204" pitchFamily="18" charset="0"/>
              </a:rPr>
              <a:t>Florence Pillet, Maison européenne de la photographie</a:t>
            </a:r>
            <a:endParaRPr lang="fr-FR" dirty="0"/>
          </a:p>
        </p:txBody>
      </p:sp>
      <p:pic>
        <p:nvPicPr>
          <p:cNvPr id="6" name="Espace réservé du contenu 5"/>
          <p:cNvPicPr>
            <a:picLocks noGrp="1" noChangeAspect="1"/>
          </p:cNvPicPr>
          <p:nvPr>
            <p:ph idx="1"/>
          </p:nvPr>
        </p:nvPicPr>
        <p:blipFill>
          <a:blip r:embed="rId2"/>
          <a:stretch>
            <a:fillRect/>
          </a:stretch>
        </p:blipFill>
        <p:spPr>
          <a:xfrm>
            <a:off x="6256338" y="1536171"/>
            <a:ext cx="5211762" cy="3474508"/>
          </a:xfrm>
          <a:prstGeom prst="rect">
            <a:avLst/>
          </a:prstGeom>
        </p:spPr>
      </p:pic>
    </p:spTree>
    <p:extLst>
      <p:ext uri="{BB962C8B-B14F-4D97-AF65-F5344CB8AC3E}">
        <p14:creationId xmlns:p14="http://schemas.microsoft.com/office/powerpoint/2010/main" val="2514443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Prix Focus collège</a:t>
            </a:r>
            <a:endParaRPr lang="fr-FR" dirty="0"/>
          </a:p>
        </p:txBody>
      </p:sp>
      <p:sp>
        <p:nvSpPr>
          <p:cNvPr id="4" name="Espace réservé du texte 3"/>
          <p:cNvSpPr>
            <a:spLocks noGrp="1"/>
          </p:cNvSpPr>
          <p:nvPr>
            <p:ph type="body" sz="half" idx="2"/>
          </p:nvPr>
        </p:nvSpPr>
        <p:spPr/>
        <p:txBody>
          <a:bodyPr/>
          <a:lstStyle/>
          <a:p>
            <a:r>
              <a:rPr lang="fr-FR" dirty="0">
                <a:latin typeface="Cambria" panose="02040503050406030204" pitchFamily="18" charset="0"/>
              </a:rPr>
              <a:t>"L'Arbre sensible" - élèves de 4e du module relais du collège </a:t>
            </a:r>
            <a:r>
              <a:rPr lang="fr-FR" dirty="0" err="1">
                <a:latin typeface="Cambria" panose="02040503050406030204" pitchFamily="18" charset="0"/>
              </a:rPr>
              <a:t>Maï</a:t>
            </a:r>
            <a:r>
              <a:rPr lang="fr-FR" dirty="0">
                <a:latin typeface="Cambria" panose="02040503050406030204" pitchFamily="18" charset="0"/>
              </a:rPr>
              <a:t> et Georges Politzer, Montreuil, académie de </a:t>
            </a:r>
            <a:r>
              <a:rPr lang="fr-FR" dirty="0" smtClean="0">
                <a:latin typeface="Cambria" panose="02040503050406030204" pitchFamily="18" charset="0"/>
              </a:rPr>
              <a:t>Créteil.</a:t>
            </a:r>
          </a:p>
          <a:p>
            <a:r>
              <a:rPr lang="fr-FR" dirty="0" smtClean="0">
                <a:latin typeface="Cambria" panose="02040503050406030204" pitchFamily="18" charset="0"/>
              </a:rPr>
              <a:t>Ce prix est présenté par :</a:t>
            </a:r>
          </a:p>
          <a:p>
            <a:r>
              <a:rPr lang="fr-FR" dirty="0" smtClean="0">
                <a:latin typeface="Cambria" panose="02040503050406030204" pitchFamily="18" charset="0"/>
              </a:rPr>
              <a:t>Sarah Gay, Musée départemental Albert-Kahn</a:t>
            </a:r>
            <a:endParaRPr lang="fr-FR" dirty="0">
              <a:latin typeface="Cambria" panose="02040503050406030204" pitchFamily="18" charset="0"/>
            </a:endParaRPr>
          </a:p>
        </p:txBody>
      </p:sp>
      <p:pic>
        <p:nvPicPr>
          <p:cNvPr id="6" name="Espace réservé du contenu 5"/>
          <p:cNvPicPr>
            <a:picLocks noGrp="1" noChangeAspect="1"/>
          </p:cNvPicPr>
          <p:nvPr>
            <p:ph idx="1"/>
          </p:nvPr>
        </p:nvPicPr>
        <p:blipFill>
          <a:blip r:embed="rId2"/>
          <a:stretch>
            <a:fillRect/>
          </a:stretch>
        </p:blipFill>
        <p:spPr>
          <a:xfrm>
            <a:off x="6256338" y="1319014"/>
            <a:ext cx="5211762" cy="3908821"/>
          </a:xfrm>
          <a:prstGeom prst="rect">
            <a:avLst/>
          </a:prstGeom>
        </p:spPr>
      </p:pic>
    </p:spTree>
    <p:extLst>
      <p:ext uri="{BB962C8B-B14F-4D97-AF65-F5344CB8AC3E}">
        <p14:creationId xmlns:p14="http://schemas.microsoft.com/office/powerpoint/2010/main" val="1546625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TM10001105[[fn=Cadrage]]</Template>
  <TotalTime>303</TotalTime>
  <Words>466</Words>
  <Application>Microsoft Office PowerPoint</Application>
  <PresentationFormat>Grand écran</PresentationFormat>
  <Paragraphs>48</Paragraphs>
  <Slides>14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Arial</vt:lpstr>
      <vt:lpstr>Calibri</vt:lpstr>
      <vt:lpstr>Cambria</vt:lpstr>
      <vt:lpstr>Franklin Gothic Book</vt:lpstr>
      <vt:lpstr>Times New Roman</vt:lpstr>
      <vt:lpstr>Crop</vt:lpstr>
      <vt:lpstr>  Phot     ҉Focus </vt:lpstr>
      <vt:lpstr>Présentation PowerPoint</vt:lpstr>
      <vt:lpstr>Mot d’accueil de la maison européenne de la photographie  Florence Pillet</vt:lpstr>
      <vt:lpstr>Cette année, la thématique était Émotions !</vt:lpstr>
      <vt:lpstr>Zoom sur les participants  75 établissements inscrits sur toute la France, 48 établissements allant au bout de leur démarche créative avec 135 photographies envoyées venant de Paris, de Saint-André de la Réunion, de Bagnolet, de Choisy-le-Roi, de Montreuil, mais aussi d’Albertville, de Saint-Nazaire, de Meaux, de Nogent-sur-Marne, de Courdemanche, de Pamandzi (Mayotte), de Vaires-sur-Marne, de Villeneuve-saint-Georges, de Riom, de Tours, de Marvejols, d’Aubervilliers, de Montpellier et de bien d’autres endroits de France et d’outre-mer… MERCI à tous les participants ! </vt:lpstr>
      <vt:lpstr>Présentation des lauréats</vt:lpstr>
      <vt:lpstr>Prix Focus lycée</vt:lpstr>
      <vt:lpstr>Prix Focus école</vt:lpstr>
      <vt:lpstr>Prix Focus collège</vt:lpstr>
      <vt:lpstr>Prix coup de cœur </vt:lpstr>
      <vt:lpstr>Prix du jury</vt:lpstr>
      <vt:lpstr>Et d’autres émotions en images venues de toute la France et à retrouver en ligne :  https://sylvainbory.netboard.me/photofocus20222/  </vt:lpstr>
      <vt:lpstr>Présentation PowerPoint</vt:lpstr>
      <vt:lpstr>Rendez-vous en octobre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     ҉Focus</dc:title>
  <dc:creator>sbory</dc:creator>
  <cp:lastModifiedBy>Sylvain Bory</cp:lastModifiedBy>
  <cp:revision>28</cp:revision>
  <dcterms:created xsi:type="dcterms:W3CDTF">2022-06-07T09:59:43Z</dcterms:created>
  <dcterms:modified xsi:type="dcterms:W3CDTF">2023-06-07T08:08:25Z</dcterms:modified>
</cp:coreProperties>
</file>