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63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de_calcul_Microsoft_Excel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col"/>
        <c:grouping val="clustered"/>
        <c:varyColors val="0"/>
        <c:ser>
          <c:idx val="0"/>
          <c:order val="0"/>
          <c:tx>
            <c:strRef>
              <c:f>Sheet1!$B$1</c:f>
              <c:strCache>
                <c:ptCount val="1"/>
                <c:pt idx="0">
                  <c:v>Seine-Saint-Denis</c:v>
                </c:pt>
              </c:strCache>
            </c:strRef>
          </c:tx>
          <c:spPr>
            <a:solidFill>
              <a:srgbClr val="5B3A8E"/>
            </a:solidFill>
            <a:effectLst/>
          </c:spPr>
          <c:invertIfNegative val="0"/>
          <c:cat>
            <c:strRef>
              <c:f>Sheet1!$A$2:$A$10</c:f>
              <c:strCache>
                <c:ptCount val="9"/>
                <c:pt idx="0">
                  <c:v>Oct.</c:v>
                </c:pt>
                <c:pt idx="1">
                  <c:v>Nov.</c:v>
                </c:pt>
                <c:pt idx="2">
                  <c:v>Déc.</c:v>
                </c:pt>
                <c:pt idx="3">
                  <c:v>Janv.</c:v>
                </c:pt>
                <c:pt idx="4">
                  <c:v>Fév.</c:v>
                </c:pt>
                <c:pt idx="5">
                  <c:v>Mars</c:v>
                </c:pt>
                <c:pt idx="6">
                  <c:v>Avril</c:v>
                </c:pt>
                <c:pt idx="7">
                  <c:v>Mai</c:v>
                </c:pt>
                <c:pt idx="8">
                  <c:v>Juin</c:v>
                </c:pt>
              </c:strCache>
            </c:strRef>
          </c:cat>
          <c:val>
            <c:numRef>
              <c:f>Sheet1!$B$2:$B$10</c:f>
              <c:numCache>
                <c:formatCode>General</c:formatCode>
                <c:ptCount val="9"/>
                <c:pt idx="0">
                  <c:v>705</c:v>
                </c:pt>
                <c:pt idx="1">
                  <c:v>447</c:v>
                </c:pt>
                <c:pt idx="2">
                  <c:v>397</c:v>
                </c:pt>
                <c:pt idx="3">
                  <c:v>0</c:v>
                </c:pt>
                <c:pt idx="4">
                  <c:v>23</c:v>
                </c:pt>
                <c:pt idx="5">
                  <c:v>616</c:v>
                </c:pt>
                <c:pt idx="6">
                  <c:v>328</c:v>
                </c:pt>
                <c:pt idx="7">
                  <c:v>357</c:v>
                </c:pt>
                <c:pt idx="8">
                  <c:v>136</c:v>
                </c:pt>
              </c:numCache>
            </c:numRef>
          </c:val>
          <c:extLst>
            <c:ext xmlns:c16="http://schemas.microsoft.com/office/drawing/2014/chart" uri="{C3380CC4-5D6E-409C-BE32-E72D297353CC}">
              <c16:uniqueId val="{00000000-9CF9-44D9-A76F-71F849875D84}"/>
            </c:ext>
          </c:extLst>
        </c:ser>
        <c:ser>
          <c:idx val="1"/>
          <c:order val="1"/>
          <c:tx>
            <c:strRef>
              <c:f>Sheet1!$C$1</c:f>
              <c:strCache>
                <c:ptCount val="1"/>
                <c:pt idx="0">
                  <c:v>Val-de-Marne</c:v>
                </c:pt>
              </c:strCache>
            </c:strRef>
          </c:tx>
          <c:spPr>
            <a:solidFill>
              <a:srgbClr val="3C8C87"/>
            </a:solidFill>
            <a:effectLst/>
          </c:spPr>
          <c:invertIfNegative val="0"/>
          <c:cat>
            <c:strRef>
              <c:f>Sheet1!$A$2:$A$10</c:f>
              <c:strCache>
                <c:ptCount val="9"/>
                <c:pt idx="0">
                  <c:v>Oct.</c:v>
                </c:pt>
                <c:pt idx="1">
                  <c:v>Nov.</c:v>
                </c:pt>
                <c:pt idx="2">
                  <c:v>Déc.</c:v>
                </c:pt>
                <c:pt idx="3">
                  <c:v>Janv.</c:v>
                </c:pt>
                <c:pt idx="4">
                  <c:v>Fév.</c:v>
                </c:pt>
                <c:pt idx="5">
                  <c:v>Mars</c:v>
                </c:pt>
                <c:pt idx="6">
                  <c:v>Avril</c:v>
                </c:pt>
                <c:pt idx="7">
                  <c:v>Mai</c:v>
                </c:pt>
                <c:pt idx="8">
                  <c:v>Juin</c:v>
                </c:pt>
              </c:strCache>
            </c:strRef>
          </c:cat>
          <c:val>
            <c:numRef>
              <c:f>Sheet1!$C$2:$C$10</c:f>
              <c:numCache>
                <c:formatCode>General</c:formatCode>
                <c:ptCount val="9"/>
                <c:pt idx="0">
                  <c:v>581</c:v>
                </c:pt>
                <c:pt idx="1">
                  <c:v>364</c:v>
                </c:pt>
                <c:pt idx="2">
                  <c:v>262</c:v>
                </c:pt>
                <c:pt idx="3">
                  <c:v>0</c:v>
                </c:pt>
                <c:pt idx="4">
                  <c:v>12</c:v>
                </c:pt>
                <c:pt idx="5">
                  <c:v>620</c:v>
                </c:pt>
                <c:pt idx="6">
                  <c:v>242</c:v>
                </c:pt>
                <c:pt idx="7">
                  <c:v>266</c:v>
                </c:pt>
                <c:pt idx="8">
                  <c:v>108</c:v>
                </c:pt>
              </c:numCache>
            </c:numRef>
          </c:val>
          <c:extLst>
            <c:ext xmlns:c16="http://schemas.microsoft.com/office/drawing/2014/chart" uri="{C3380CC4-5D6E-409C-BE32-E72D297353CC}">
              <c16:uniqueId val="{00000001-9CF9-44D9-A76F-71F849875D84}"/>
            </c:ext>
          </c:extLst>
        </c:ser>
        <c:ser>
          <c:idx val="2"/>
          <c:order val="2"/>
          <c:tx>
            <c:strRef>
              <c:f>Sheet1!$D$1</c:f>
              <c:strCache>
                <c:ptCount val="1"/>
                <c:pt idx="0">
                  <c:v>Seine-et-Marne</c:v>
                </c:pt>
              </c:strCache>
            </c:strRef>
          </c:tx>
          <c:spPr>
            <a:solidFill>
              <a:srgbClr val="C43D73"/>
            </a:solidFill>
            <a:effectLst/>
          </c:spPr>
          <c:invertIfNegative val="0"/>
          <c:cat>
            <c:strRef>
              <c:f>Sheet1!$A$2:$A$10</c:f>
              <c:strCache>
                <c:ptCount val="9"/>
                <c:pt idx="0">
                  <c:v>Oct.</c:v>
                </c:pt>
                <c:pt idx="1">
                  <c:v>Nov.</c:v>
                </c:pt>
                <c:pt idx="2">
                  <c:v>Déc.</c:v>
                </c:pt>
                <c:pt idx="3">
                  <c:v>Janv.</c:v>
                </c:pt>
                <c:pt idx="4">
                  <c:v>Fév.</c:v>
                </c:pt>
                <c:pt idx="5">
                  <c:v>Mars</c:v>
                </c:pt>
                <c:pt idx="6">
                  <c:v>Avril</c:v>
                </c:pt>
                <c:pt idx="7">
                  <c:v>Mai</c:v>
                </c:pt>
                <c:pt idx="8">
                  <c:v>Juin</c:v>
                </c:pt>
              </c:strCache>
            </c:strRef>
          </c:cat>
          <c:val>
            <c:numRef>
              <c:f>Sheet1!$D$2:$D$10</c:f>
              <c:numCache>
                <c:formatCode>General</c:formatCode>
                <c:ptCount val="9"/>
                <c:pt idx="0">
                  <c:v>448</c:v>
                </c:pt>
                <c:pt idx="1">
                  <c:v>192</c:v>
                </c:pt>
                <c:pt idx="2">
                  <c:v>157</c:v>
                </c:pt>
                <c:pt idx="3">
                  <c:v>0</c:v>
                </c:pt>
                <c:pt idx="4">
                  <c:v>14</c:v>
                </c:pt>
                <c:pt idx="5">
                  <c:v>526</c:v>
                </c:pt>
                <c:pt idx="6">
                  <c:v>144</c:v>
                </c:pt>
                <c:pt idx="7">
                  <c:v>154</c:v>
                </c:pt>
                <c:pt idx="8">
                  <c:v>55</c:v>
                </c:pt>
              </c:numCache>
            </c:numRef>
          </c:val>
          <c:extLst>
            <c:ext xmlns:c16="http://schemas.microsoft.com/office/drawing/2014/chart" uri="{C3380CC4-5D6E-409C-BE32-E72D297353CC}">
              <c16:uniqueId val="{00000002-9CF9-44D9-A76F-71F849875D84}"/>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00000"/>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fr-FR" sz="1000" b="0" i="0" u="none" strike="noStrike">
                    <a:solidFill>
                      <a:srgbClr val="000000"/>
                    </a:solidFill>
                    <a:latin typeface="Arial"/>
                  </a:rPr>
                  <a:t>Réservations confirmées</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fr-FR"/>
          </a:p>
        </c:txPr>
        <c:crossAx val="2094734554"/>
        <c:crosses val="autoZero"/>
        <c:crossBetween val="between"/>
      </c:valAx>
      <c:spPr>
        <a:noFill/>
        <a:ln>
          <a:noFill/>
        </a:ln>
        <a:effectLst/>
      </c:spPr>
    </c:plotArea>
    <c:legend>
      <c:legendPos val="b"/>
      <c:layout/>
      <c:overlay val="0"/>
      <c:txPr>
        <a:bodyPr/>
        <a:lstStyle/>
        <a:p>
          <a:pPr>
            <a:defRPr sz="1100"/>
          </a:pPr>
          <a:endParaRPr lang="fr-FR"/>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 élèves engagés</c:v>
                </c:pt>
              </c:strCache>
            </c:strRef>
          </c:tx>
          <c:spPr>
            <a:solidFill>
              <a:srgbClr val="5B3A8E"/>
            </a:solidFill>
            <a:effectLst/>
          </c:spPr>
          <c:invertIfNegative val="0"/>
          <c:dLbls>
            <c:numFmt formatCode="#,##0" sourceLinked="0"/>
            <c:spPr>
              <a:noFill/>
              <a:ln>
                <a:noFill/>
              </a:ln>
              <a:effectLst/>
            </c:spPr>
            <c:txPr>
              <a:bodyPr/>
              <a:lstStyle/>
              <a:p>
                <a:pPr>
                  <a:defRPr sz="1200" b="0" i="0" u="none" strike="noStrike">
                    <a:solidFill>
                      <a:srgbClr val="1F2A44"/>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Seine-Saint-Denis</c:v>
                </c:pt>
                <c:pt idx="1">
                  <c:v>Seine-et-Marne</c:v>
                </c:pt>
                <c:pt idx="2">
                  <c:v>Val-de-Marne</c:v>
                </c:pt>
              </c:strCache>
            </c:strRef>
          </c:cat>
          <c:val>
            <c:numRef>
              <c:f>Sheet1!$B$2:$B$4</c:f>
              <c:numCache>
                <c:formatCode>General</c:formatCode>
                <c:ptCount val="3"/>
                <c:pt idx="0">
                  <c:v>38</c:v>
                </c:pt>
                <c:pt idx="1">
                  <c:v>43</c:v>
                </c:pt>
                <c:pt idx="2">
                  <c:v>45</c:v>
                </c:pt>
              </c:numCache>
            </c:numRef>
          </c:val>
          <c:extLst>
            <c:ext xmlns:c16="http://schemas.microsoft.com/office/drawing/2014/chart" uri="{C3380CC4-5D6E-409C-BE32-E72D297353CC}">
              <c16:uniqueId val="{00000000-0DA4-4AC7-AC03-4DED639B2FD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fr-FR"/>
          </a:p>
        </c:txPr>
        <c:crossAx val="2094734552"/>
        <c:crosses val="autoZero"/>
        <c:auto val="1"/>
        <c:lblAlgn val="ctr"/>
        <c:lblOffset val="100"/>
        <c:noMultiLvlLbl val="1"/>
      </c:catAx>
      <c:valAx>
        <c:axId val="2094734552"/>
        <c:scaling>
          <c:orientation val="minMax"/>
          <c:max val="50"/>
        </c:scaling>
        <c:delete val="0"/>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bar"/>
        <c:grouping val="clustered"/>
        <c:varyColors val="0"/>
        <c:ser>
          <c:idx val="0"/>
          <c:order val="0"/>
          <c:tx>
            <c:strRef>
              <c:f>Sheet1!$B$1</c:f>
              <c:strCache>
                <c:ptCount val="1"/>
                <c:pt idx="0">
                  <c:v>Projets</c:v>
                </c:pt>
              </c:strCache>
            </c:strRef>
          </c:tx>
          <c:spPr>
            <a:solidFill>
              <a:srgbClr val="E07A2E"/>
            </a:solidFill>
            <a:effectLst/>
          </c:spPr>
          <c:invertIfNegative val="0"/>
          <c:dLbls>
            <c:numFmt formatCode="#,##0" sourceLinked="0"/>
            <c:spPr>
              <a:noFill/>
              <a:ln>
                <a:noFill/>
              </a:ln>
              <a:effectLst/>
            </c:spPr>
            <c:txPr>
              <a:bodyPr/>
              <a:lstStyle/>
              <a:p>
                <a:pPr>
                  <a:defRPr sz="1100" b="0" i="0" u="none" strike="noStrike">
                    <a:solidFill>
                      <a:srgbClr val="000000"/>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Arts visuels</c:v>
                </c:pt>
                <c:pt idx="1">
                  <c:v>Photographie</c:v>
                </c:pt>
                <c:pt idx="2">
                  <c:v>Design</c:v>
                </c:pt>
              </c:strCache>
            </c:strRef>
          </c:cat>
          <c:val>
            <c:numRef>
              <c:f>Sheet1!$B$2:$B$4</c:f>
              <c:numCache>
                <c:formatCode>General</c:formatCode>
                <c:ptCount val="3"/>
                <c:pt idx="0">
                  <c:v>80</c:v>
                </c:pt>
                <c:pt idx="1">
                  <c:v>33</c:v>
                </c:pt>
                <c:pt idx="2">
                  <c:v>20</c:v>
                </c:pt>
              </c:numCache>
            </c:numRef>
          </c:val>
          <c:extLst>
            <c:ext xmlns:c16="http://schemas.microsoft.com/office/drawing/2014/chart" uri="{C3380CC4-5D6E-409C-BE32-E72D297353CC}">
              <c16:uniqueId val="{00000000-17B4-4F20-926D-1A0104C7D02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fr-FR"/>
          </a:p>
        </c:txPr>
        <c:crossAx val="2094734552"/>
        <c:crosses val="autoZero"/>
        <c:auto val="1"/>
        <c:lblAlgn val="ctr"/>
        <c:lblOffset val="100"/>
        <c:noMultiLvlLbl val="1"/>
      </c:catAx>
      <c:valAx>
        <c:axId val="2094734552"/>
        <c:scaling>
          <c:orientation val="minMax"/>
        </c:scaling>
        <c:delete val="0"/>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000000"/>
                </a:solidFill>
                <a:latin typeface="Arial"/>
              </a:defRPr>
            </a:pPr>
            <a:endParaRPr lang="fr-F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639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sylvainbory.netboard.me/groupecrsteilav/"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cnc.fr/professionnels/communiques-de-presse/offrir-a-chaque-eleve-une-education-au-cinema-et-a-limage-de-qualite--refonder-leducation-au-cinema-et-a-limage-et-donner-un-nouvel-elan-a-ma-classe-au-cinema_2501665"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www.instagram.com/daaccreteilbicentenairephoto/" TargetMode="External"/><Relationship Id="rId5" Type="http://schemas.openxmlformats.org/officeDocument/2006/relationships/hyperlink" Target="https://daac.ac-creteil.fr/24e-edition-de-PhotoFocus-rendre-visible" TargetMode="External"/><Relationship Id="rId4" Type="http://schemas.openxmlformats.org/officeDocument/2006/relationships/hyperlink" Target="https://daac.ac-creteil.fr/Bicentenaire-de-la-photographie-POV-Nos-points-de-vu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sylvainbory.netboard.me/groupecrsteilav/" TargetMode="External"/><Relationship Id="rId7"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daac.ac-creteil.fr/L-equipe" TargetMode="External"/><Relationship Id="rId5" Type="http://schemas.openxmlformats.org/officeDocument/2006/relationships/hyperlink" Target="https://daac.ac-creteil.fr/Les-professeurs-relais" TargetMode="External"/><Relationship Id="rId4" Type="http://schemas.openxmlformats.org/officeDocument/2006/relationships/hyperlink" Target="https://daac.ac-creteil.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44"/>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F2A44"/>
          </a:solidFill>
          <a:ln/>
        </p:spPr>
      </p:sp>
      <p:sp>
        <p:nvSpPr>
          <p:cNvPr id="3" name="Shape 1"/>
          <p:cNvSpPr/>
          <p:nvPr/>
        </p:nvSpPr>
        <p:spPr>
          <a:xfrm>
            <a:off x="0" y="5989320"/>
            <a:ext cx="12188952" cy="109728"/>
          </a:xfrm>
          <a:prstGeom prst="rect">
            <a:avLst/>
          </a:prstGeom>
          <a:solidFill>
            <a:srgbClr val="E07A2E"/>
          </a:solidFill>
          <a:ln/>
        </p:spPr>
      </p:sp>
      <p:pic>
        <p:nvPicPr>
          <p:cNvPr id="4" name="Image 0" descr="/home/claude/deck/logo_academie.jpg"/>
          <p:cNvPicPr>
            <a:picLocks noChangeAspect="1"/>
          </p:cNvPicPr>
          <p:nvPr/>
        </p:nvPicPr>
        <p:blipFill>
          <a:blip r:embed="rId3"/>
          <a:stretch>
            <a:fillRect/>
          </a:stretch>
        </p:blipFill>
        <p:spPr>
          <a:xfrm>
            <a:off x="548640" y="502920"/>
            <a:ext cx="1051560" cy="1234440"/>
          </a:xfrm>
          <a:prstGeom prst="rect">
            <a:avLst/>
          </a:prstGeom>
        </p:spPr>
      </p:pic>
      <p:sp>
        <p:nvSpPr>
          <p:cNvPr id="5" name="Shape 2"/>
          <p:cNvSpPr/>
          <p:nvPr/>
        </p:nvSpPr>
        <p:spPr>
          <a:xfrm>
            <a:off x="9829800" y="640080"/>
            <a:ext cx="1874520" cy="777240"/>
          </a:xfrm>
          <a:prstGeom prst="roundRect">
            <a:avLst>
              <a:gd name="adj" fmla="val 7059"/>
            </a:avLst>
          </a:prstGeom>
          <a:solidFill>
            <a:srgbClr val="FFFFFF"/>
          </a:solidFill>
          <a:ln w="12700">
            <a:solidFill>
              <a:srgbClr val="FFFFFF"/>
            </a:solidFill>
            <a:prstDash val="solid"/>
          </a:ln>
        </p:spPr>
      </p:sp>
      <p:pic>
        <p:nvPicPr>
          <p:cNvPr id="6" name="Image 1" descr="/home/claude/deck/logo_daac.png"/>
          <p:cNvPicPr>
            <a:picLocks noChangeAspect="1"/>
          </p:cNvPicPr>
          <p:nvPr/>
        </p:nvPicPr>
        <p:blipFill>
          <a:blip r:embed="rId4"/>
          <a:stretch>
            <a:fillRect/>
          </a:stretch>
        </p:blipFill>
        <p:spPr>
          <a:xfrm>
            <a:off x="9966960" y="731520"/>
            <a:ext cx="1600200" cy="594360"/>
          </a:xfrm>
          <a:prstGeom prst="rect">
            <a:avLst/>
          </a:prstGeom>
        </p:spPr>
      </p:pic>
      <p:sp>
        <p:nvSpPr>
          <p:cNvPr id="7" name="Text 3"/>
          <p:cNvSpPr txBox="1"/>
          <p:nvPr/>
        </p:nvSpPr>
        <p:spPr>
          <a:xfrm>
            <a:off x="548640" y="2286000"/>
            <a:ext cx="11064240" cy="365760"/>
          </a:xfrm>
          <a:prstGeom prst="rect">
            <a:avLst/>
          </a:prstGeom>
          <a:noFill/>
          <a:ln/>
        </p:spPr>
        <p:txBody>
          <a:bodyPr wrap="square" rtlCol="0" anchor="ctr"/>
          <a:lstStyle/>
          <a:p>
            <a:pPr marL="0" indent="0">
              <a:buNone/>
            </a:pPr>
            <a:r>
              <a:rPr lang="en-US" sz="1500" b="1" kern="0" spc="300" dirty="0">
                <a:solidFill>
                  <a:srgbClr val="E07A2E"/>
                </a:solidFill>
                <a:latin typeface="Calibri" pitchFamily="34" charset="0"/>
                <a:ea typeface="Calibri" pitchFamily="34" charset="-122"/>
                <a:cs typeface="Calibri" pitchFamily="34" charset="-120"/>
              </a:rPr>
              <a:t>RÉUNION DU GROUPE</a:t>
            </a:r>
            <a:endParaRPr lang="en-US" sz="1500" dirty="0"/>
          </a:p>
        </p:txBody>
      </p:sp>
      <p:sp>
        <p:nvSpPr>
          <p:cNvPr id="8" name="Text 4"/>
          <p:cNvSpPr txBox="1"/>
          <p:nvPr/>
        </p:nvSpPr>
        <p:spPr>
          <a:xfrm>
            <a:off x="548640" y="2651760"/>
            <a:ext cx="11064240" cy="1005840"/>
          </a:xfrm>
          <a:prstGeom prst="rect">
            <a:avLst/>
          </a:prstGeom>
          <a:noFill/>
          <a:ln/>
        </p:spPr>
        <p:txBody>
          <a:bodyPr wrap="square"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Arts visuels – Photo – Design</a:t>
            </a:r>
            <a:endParaRPr lang="en-US" sz="4400" dirty="0"/>
          </a:p>
        </p:txBody>
      </p:sp>
      <p:sp>
        <p:nvSpPr>
          <p:cNvPr id="9" name="Shape 5"/>
          <p:cNvSpPr/>
          <p:nvPr/>
        </p:nvSpPr>
        <p:spPr>
          <a:xfrm>
            <a:off x="566928" y="3703320"/>
            <a:ext cx="2011680" cy="0"/>
          </a:xfrm>
          <a:prstGeom prst="line">
            <a:avLst/>
          </a:prstGeom>
          <a:noFill/>
          <a:ln w="38100">
            <a:solidFill>
              <a:srgbClr val="E07A2E"/>
            </a:solidFill>
            <a:prstDash val="solid"/>
          </a:ln>
        </p:spPr>
      </p:sp>
      <p:sp>
        <p:nvSpPr>
          <p:cNvPr id="10" name="Text 6"/>
          <p:cNvSpPr txBox="1"/>
          <p:nvPr/>
        </p:nvSpPr>
        <p:spPr>
          <a:xfrm>
            <a:off x="548640" y="3886200"/>
            <a:ext cx="11064240" cy="365760"/>
          </a:xfrm>
          <a:prstGeom prst="rect">
            <a:avLst/>
          </a:prstGeom>
          <a:noFill/>
          <a:ln/>
        </p:spPr>
        <p:txBody>
          <a:bodyPr wrap="square" rtlCol="0" anchor="ctr"/>
          <a:lstStyle/>
          <a:p>
            <a:pPr marL="0" indent="0">
              <a:buNone/>
            </a:pPr>
            <a:r>
              <a:rPr lang="en-US" sz="1600" dirty="0">
                <a:solidFill>
                  <a:srgbClr val="D9DEE8"/>
                </a:solidFill>
                <a:latin typeface="Calibri" pitchFamily="34" charset="0"/>
                <a:ea typeface="Calibri" pitchFamily="34" charset="-122"/>
                <a:cs typeface="Calibri" pitchFamily="34" charset="-120"/>
              </a:rPr>
              <a:t>Vendredi 25 septembre 2026  ·  10 h – 12 h  ·  Centre culturel suisse</a:t>
            </a:r>
            <a:endParaRPr lang="en-US" sz="1600" dirty="0"/>
          </a:p>
        </p:txBody>
      </p:sp>
      <p:sp>
        <p:nvSpPr>
          <p:cNvPr id="11" name="Shape 7"/>
          <p:cNvSpPr/>
          <p:nvPr/>
        </p:nvSpPr>
        <p:spPr>
          <a:xfrm>
            <a:off x="548640" y="4572000"/>
            <a:ext cx="6035040" cy="502920"/>
          </a:xfrm>
          <a:prstGeom prst="roundRect">
            <a:avLst>
              <a:gd name="adj" fmla="val 18182"/>
            </a:avLst>
          </a:prstGeom>
          <a:solidFill>
            <a:srgbClr val="2E3E63"/>
          </a:solidFill>
          <a:ln w="12700">
            <a:solidFill>
              <a:srgbClr val="2E3E63"/>
            </a:solidFill>
            <a:prstDash val="solid"/>
          </a:ln>
        </p:spPr>
      </p:sp>
      <p:sp>
        <p:nvSpPr>
          <p:cNvPr id="12" name="Text 8"/>
          <p:cNvSpPr txBox="1"/>
          <p:nvPr/>
        </p:nvSpPr>
        <p:spPr>
          <a:xfrm>
            <a:off x="731519" y="4572000"/>
            <a:ext cx="6053593" cy="502920"/>
          </a:xfrm>
          <a:prstGeom prst="rect">
            <a:avLst/>
          </a:prstGeom>
          <a:noFill/>
          <a:ln/>
        </p:spPr>
        <p:txBody>
          <a:bodyPr wrap="square" rtlCol="0" anchor="ctr"/>
          <a:lstStyle/>
          <a:p>
            <a:r>
              <a:rPr lang="en-US" sz="1200" dirty="0" smtClean="0">
                <a:solidFill>
                  <a:srgbClr val="FFFFFF"/>
                </a:solidFill>
                <a:latin typeface="Calibri" pitchFamily="34" charset="0"/>
                <a:ea typeface="Calibri" pitchFamily="34" charset="-122"/>
                <a:cs typeface="Calibri" pitchFamily="34" charset="-120"/>
              </a:rPr>
              <a:t>🔗  Lien </a:t>
            </a:r>
            <a:r>
              <a:rPr lang="en-US" sz="1200" dirty="0" err="1" smtClean="0">
                <a:solidFill>
                  <a:srgbClr val="FFFFFF"/>
                </a:solidFill>
                <a:latin typeface="Calibri" pitchFamily="34" charset="0"/>
                <a:ea typeface="Calibri" pitchFamily="34" charset="-122"/>
                <a:cs typeface="Calibri" pitchFamily="34" charset="-120"/>
              </a:rPr>
              <a:t>ressources</a:t>
            </a:r>
            <a:r>
              <a:rPr lang="en-US" sz="1200" dirty="0" smtClean="0">
                <a:solidFill>
                  <a:srgbClr val="FFFFFF"/>
                </a:solidFill>
                <a:latin typeface="Calibri" pitchFamily="34" charset="0"/>
                <a:ea typeface="Calibri" pitchFamily="34" charset="-122"/>
                <a:cs typeface="Calibri" pitchFamily="34" charset="-120"/>
              </a:rPr>
              <a:t> </a:t>
            </a:r>
            <a:r>
              <a:rPr lang="en-US" sz="1200" dirty="0">
                <a:solidFill>
                  <a:srgbClr val="FFFFFF"/>
                </a:solidFill>
                <a:latin typeface="Calibri" pitchFamily="34" charset="0"/>
                <a:ea typeface="Calibri" pitchFamily="34" charset="-122"/>
                <a:cs typeface="Calibri" pitchFamily="34" charset="-120"/>
              </a:rPr>
              <a:t>: </a:t>
            </a:r>
            <a:r>
              <a:rPr lang="en-US" sz="1200" dirty="0">
                <a:solidFill>
                  <a:srgbClr val="FFFFFF"/>
                </a:solidFill>
                <a:latin typeface="Calibri" pitchFamily="34" charset="0"/>
                <a:ea typeface="Calibri" pitchFamily="34" charset="-122"/>
                <a:cs typeface="Calibri" pitchFamily="34" charset="-120"/>
                <a:hlinkClick r:id="rId5"/>
              </a:rPr>
              <a:t>https://sylvainbory.netboard.me/groupecrsteilav</a:t>
            </a:r>
            <a:r>
              <a:rPr lang="en-US" sz="1200" dirty="0" smtClean="0">
                <a:solidFill>
                  <a:srgbClr val="FFFFFF"/>
                </a:solidFill>
                <a:latin typeface="Calibri" pitchFamily="34" charset="0"/>
                <a:ea typeface="Calibri" pitchFamily="34" charset="-122"/>
                <a:cs typeface="Calibri" pitchFamily="34" charset="-120"/>
                <a:hlinkClick r:id="rId5"/>
              </a:rPr>
              <a:t>/</a:t>
            </a:r>
            <a:r>
              <a:rPr lang="en-US" sz="1200" dirty="0" smtClean="0">
                <a:solidFill>
                  <a:srgbClr val="FFFFFF"/>
                </a:solidFill>
                <a:latin typeface="Calibri" pitchFamily="34" charset="0"/>
                <a:ea typeface="Calibri" pitchFamily="34" charset="-122"/>
                <a:cs typeface="Calibri" pitchFamily="34" charset="-120"/>
              </a:rPr>
              <a:t> </a:t>
            </a:r>
            <a:endParaRPr lang="en-US" sz="1200" dirty="0"/>
          </a:p>
        </p:txBody>
      </p:sp>
      <p:sp>
        <p:nvSpPr>
          <p:cNvPr id="13" name="Text 9"/>
          <p:cNvSpPr txBox="1"/>
          <p:nvPr/>
        </p:nvSpPr>
        <p:spPr>
          <a:xfrm>
            <a:off x="548640" y="6172200"/>
            <a:ext cx="11064240" cy="320040"/>
          </a:xfrm>
          <a:prstGeom prst="rect">
            <a:avLst/>
          </a:prstGeom>
          <a:noFill/>
          <a:ln/>
        </p:spPr>
        <p:txBody>
          <a:bodyPr wrap="square" rtlCol="0" anchor="ctr"/>
          <a:lstStyle/>
          <a:p>
            <a:pPr marL="0" indent="0">
              <a:buNone/>
            </a:pPr>
            <a:r>
              <a:rPr lang="en-US" sz="1100" i="1" dirty="0">
                <a:solidFill>
                  <a:srgbClr val="AEB6C6"/>
                </a:solidFill>
                <a:latin typeface="Calibri" pitchFamily="34" charset="0"/>
                <a:ea typeface="Calibri" pitchFamily="34" charset="-122"/>
                <a:cs typeface="Calibri" pitchFamily="34" charset="-120"/>
              </a:rPr>
              <a:t>Délégation académique à l'éducation artistique et culturelle – Académie de Créteil</a:t>
            </a:r>
            <a:endParaRPr lang="en-US" sz="1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274320"/>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Ordre du jour</a:t>
            </a:r>
            <a:endParaRPr lang="en-US" sz="2500" dirty="0"/>
          </a:p>
        </p:txBody>
      </p:sp>
      <p:sp>
        <p:nvSpPr>
          <p:cNvPr id="4" name="Shape 2"/>
          <p:cNvSpPr/>
          <p:nvPr/>
        </p:nvSpPr>
        <p:spPr>
          <a:xfrm>
            <a:off x="548640" y="1417320"/>
            <a:ext cx="438912" cy="438912"/>
          </a:xfrm>
          <a:prstGeom prst="ellipse">
            <a:avLst/>
          </a:prstGeom>
          <a:solidFill>
            <a:srgbClr val="E07A2E"/>
          </a:solidFill>
          <a:ln w="12700">
            <a:solidFill>
              <a:srgbClr val="E07A2E"/>
            </a:solidFill>
            <a:prstDash val="solid"/>
          </a:ln>
        </p:spPr>
      </p:sp>
      <p:sp>
        <p:nvSpPr>
          <p:cNvPr id="5" name="Text 3"/>
          <p:cNvSpPr txBox="1"/>
          <p:nvPr/>
        </p:nvSpPr>
        <p:spPr>
          <a:xfrm>
            <a:off x="548640" y="141732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6" name="Text 4"/>
          <p:cNvSpPr txBox="1"/>
          <p:nvPr/>
        </p:nvSpPr>
        <p:spPr>
          <a:xfrm>
            <a:off x="1152144" y="1399032"/>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Un mot d'introduction du Centre culturel suisse</a:t>
            </a:r>
            <a:endParaRPr lang="en-US" sz="1300" dirty="0"/>
          </a:p>
        </p:txBody>
      </p:sp>
      <p:sp>
        <p:nvSpPr>
          <p:cNvPr id="7" name="Text 5"/>
          <p:cNvSpPr txBox="1"/>
          <p:nvPr/>
        </p:nvSpPr>
        <p:spPr>
          <a:xfrm>
            <a:off x="1152144" y="1664208"/>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Delphine Melliès, Jeanne Vial</a:t>
            </a:r>
            <a:endParaRPr lang="en-US" sz="1050" dirty="0"/>
          </a:p>
        </p:txBody>
      </p:sp>
      <p:sp>
        <p:nvSpPr>
          <p:cNvPr id="8" name="Shape 6"/>
          <p:cNvSpPr/>
          <p:nvPr/>
        </p:nvSpPr>
        <p:spPr>
          <a:xfrm>
            <a:off x="548640" y="2258568"/>
            <a:ext cx="438912" cy="438912"/>
          </a:xfrm>
          <a:prstGeom prst="ellipse">
            <a:avLst/>
          </a:prstGeom>
          <a:solidFill>
            <a:srgbClr val="5B3A8E"/>
          </a:solidFill>
          <a:ln w="12700">
            <a:solidFill>
              <a:srgbClr val="5B3A8E"/>
            </a:solidFill>
            <a:prstDash val="solid"/>
          </a:ln>
        </p:spPr>
      </p:sp>
      <p:sp>
        <p:nvSpPr>
          <p:cNvPr id="9" name="Text 7"/>
          <p:cNvSpPr txBox="1"/>
          <p:nvPr/>
        </p:nvSpPr>
        <p:spPr>
          <a:xfrm>
            <a:off x="548640" y="2258568"/>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152144" y="2240280"/>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Actualités de rentrée de la Daac et de l'EAC</a:t>
            </a:r>
            <a:endParaRPr lang="en-US" sz="1300" dirty="0"/>
          </a:p>
        </p:txBody>
      </p:sp>
      <p:sp>
        <p:nvSpPr>
          <p:cNvPr id="11" name="Text 9"/>
          <p:cNvSpPr txBox="1"/>
          <p:nvPr/>
        </p:nvSpPr>
        <p:spPr>
          <a:xfrm>
            <a:off x="1152144" y="2505456"/>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Pass Culture, FFO, bicentenaire de la photographie…</a:t>
            </a:r>
            <a:endParaRPr lang="en-US" sz="1050" dirty="0"/>
          </a:p>
        </p:txBody>
      </p:sp>
      <p:sp>
        <p:nvSpPr>
          <p:cNvPr id="12" name="Shape 10"/>
          <p:cNvSpPr/>
          <p:nvPr/>
        </p:nvSpPr>
        <p:spPr>
          <a:xfrm>
            <a:off x="548640" y="3099816"/>
            <a:ext cx="438912" cy="438912"/>
          </a:xfrm>
          <a:prstGeom prst="ellipse">
            <a:avLst/>
          </a:prstGeom>
          <a:solidFill>
            <a:srgbClr val="E07A2E"/>
          </a:solidFill>
          <a:ln w="12700">
            <a:solidFill>
              <a:srgbClr val="E07A2E"/>
            </a:solidFill>
            <a:prstDash val="solid"/>
          </a:ln>
        </p:spPr>
      </p:sp>
      <p:sp>
        <p:nvSpPr>
          <p:cNvPr id="13" name="Text 11"/>
          <p:cNvSpPr txBox="1"/>
          <p:nvPr/>
        </p:nvSpPr>
        <p:spPr>
          <a:xfrm>
            <a:off x="548640" y="3099816"/>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4" name="Text 12"/>
          <p:cNvSpPr txBox="1"/>
          <p:nvPr/>
        </p:nvSpPr>
        <p:spPr>
          <a:xfrm>
            <a:off x="1152144" y="3081528"/>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Bilan des appels à projets 2026-2027</a:t>
            </a:r>
            <a:endParaRPr lang="en-US" sz="1300" dirty="0"/>
          </a:p>
        </p:txBody>
      </p:sp>
      <p:sp>
        <p:nvSpPr>
          <p:cNvPr id="15" name="Text 13"/>
          <p:cNvSpPr txBox="1"/>
          <p:nvPr/>
        </p:nvSpPr>
        <p:spPr>
          <a:xfrm>
            <a:off x="1152144" y="3346704"/>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Arts visuels, design, photographie</a:t>
            </a:r>
            <a:endParaRPr lang="en-US" sz="1050" dirty="0"/>
          </a:p>
        </p:txBody>
      </p:sp>
      <p:sp>
        <p:nvSpPr>
          <p:cNvPr id="16" name="Shape 14"/>
          <p:cNvSpPr/>
          <p:nvPr/>
        </p:nvSpPr>
        <p:spPr>
          <a:xfrm>
            <a:off x="548640" y="3941064"/>
            <a:ext cx="438912" cy="438912"/>
          </a:xfrm>
          <a:prstGeom prst="ellipse">
            <a:avLst/>
          </a:prstGeom>
          <a:solidFill>
            <a:srgbClr val="5B3A8E"/>
          </a:solidFill>
          <a:ln w="12700">
            <a:solidFill>
              <a:srgbClr val="5B3A8E"/>
            </a:solidFill>
            <a:prstDash val="solid"/>
          </a:ln>
        </p:spPr>
      </p:sp>
      <p:sp>
        <p:nvSpPr>
          <p:cNvPr id="17" name="Text 15"/>
          <p:cNvSpPr txBox="1"/>
          <p:nvPr/>
        </p:nvSpPr>
        <p:spPr>
          <a:xfrm>
            <a:off x="548640" y="3941064"/>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8" name="Text 16"/>
          <p:cNvSpPr txBox="1"/>
          <p:nvPr/>
        </p:nvSpPr>
        <p:spPr>
          <a:xfrm>
            <a:off x="1152144" y="3922776"/>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Plan de formation concernant nos domaines</a:t>
            </a:r>
            <a:endParaRPr lang="en-US" sz="1300" dirty="0"/>
          </a:p>
        </p:txBody>
      </p:sp>
      <p:sp>
        <p:nvSpPr>
          <p:cNvPr id="19" name="Text 17"/>
          <p:cNvSpPr txBox="1"/>
          <p:nvPr/>
        </p:nvSpPr>
        <p:spPr>
          <a:xfrm>
            <a:off x="1152144" y="4187952"/>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Photographie, arts visuels, </a:t>
            </a:r>
            <a:r>
              <a:rPr lang="en-US" sz="1050" dirty="0" smtClean="0">
                <a:solidFill>
                  <a:srgbClr val="666666"/>
                </a:solidFill>
                <a:latin typeface="Calibri" pitchFamily="34" charset="0"/>
                <a:ea typeface="Calibri" pitchFamily="34" charset="-122"/>
                <a:cs typeface="Calibri" pitchFamily="34" charset="-120"/>
              </a:rPr>
              <a:t>design</a:t>
            </a:r>
            <a:endParaRPr lang="en-US" sz="1050" dirty="0"/>
          </a:p>
        </p:txBody>
      </p:sp>
      <p:sp>
        <p:nvSpPr>
          <p:cNvPr id="20" name="Shape 18"/>
          <p:cNvSpPr/>
          <p:nvPr/>
        </p:nvSpPr>
        <p:spPr>
          <a:xfrm>
            <a:off x="548640" y="4782312"/>
            <a:ext cx="438912" cy="438912"/>
          </a:xfrm>
          <a:prstGeom prst="ellipse">
            <a:avLst/>
          </a:prstGeom>
          <a:solidFill>
            <a:srgbClr val="E07A2E"/>
          </a:solidFill>
          <a:ln w="12700">
            <a:solidFill>
              <a:srgbClr val="E07A2E"/>
            </a:solidFill>
            <a:prstDash val="solid"/>
          </a:ln>
        </p:spPr>
      </p:sp>
      <p:sp>
        <p:nvSpPr>
          <p:cNvPr id="21" name="Text 19"/>
          <p:cNvSpPr txBox="1"/>
          <p:nvPr/>
        </p:nvSpPr>
        <p:spPr>
          <a:xfrm>
            <a:off x="548640" y="4782312"/>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2" name="Text 20"/>
          <p:cNvSpPr txBox="1"/>
          <p:nvPr/>
        </p:nvSpPr>
        <p:spPr>
          <a:xfrm>
            <a:off x="1152144" y="4764024"/>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Réflexion du groupe sur un sujet EAC</a:t>
            </a:r>
            <a:endParaRPr lang="en-US" sz="1300" dirty="0"/>
          </a:p>
        </p:txBody>
      </p:sp>
      <p:sp>
        <p:nvSpPr>
          <p:cNvPr id="23" name="Text 21"/>
          <p:cNvSpPr txBox="1"/>
          <p:nvPr/>
        </p:nvSpPr>
        <p:spPr>
          <a:xfrm>
            <a:off x="1152144" y="5029200"/>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 PEAC et plan Avenir : la question des métiers dans les projets EAC » — rencontre Daac/Draio, focus Segpa</a:t>
            </a:r>
            <a:endParaRPr lang="en-US" sz="1050" dirty="0"/>
          </a:p>
        </p:txBody>
      </p:sp>
      <p:sp>
        <p:nvSpPr>
          <p:cNvPr id="24" name="Shape 22"/>
          <p:cNvSpPr/>
          <p:nvPr/>
        </p:nvSpPr>
        <p:spPr>
          <a:xfrm>
            <a:off x="548640" y="5623560"/>
            <a:ext cx="438912" cy="438912"/>
          </a:xfrm>
          <a:prstGeom prst="ellipse">
            <a:avLst/>
          </a:prstGeom>
          <a:solidFill>
            <a:srgbClr val="5B3A8E"/>
          </a:solidFill>
          <a:ln w="12700">
            <a:solidFill>
              <a:srgbClr val="5B3A8E"/>
            </a:solidFill>
            <a:prstDash val="solid"/>
          </a:ln>
        </p:spPr>
      </p:sp>
      <p:sp>
        <p:nvSpPr>
          <p:cNvPr id="25" name="Text 23"/>
          <p:cNvSpPr txBox="1"/>
          <p:nvPr/>
        </p:nvSpPr>
        <p:spPr>
          <a:xfrm>
            <a:off x="548640" y="562356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26" name="Text 24"/>
          <p:cNvSpPr txBox="1"/>
          <p:nvPr/>
        </p:nvSpPr>
        <p:spPr>
          <a:xfrm>
            <a:off x="1152144" y="5605272"/>
            <a:ext cx="1036929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Une perspective de travail sur l'année</a:t>
            </a:r>
            <a:endParaRPr lang="en-US" sz="1300" dirty="0"/>
          </a:p>
        </p:txBody>
      </p:sp>
      <p:sp>
        <p:nvSpPr>
          <p:cNvPr id="27" name="Text 25"/>
          <p:cNvSpPr txBox="1"/>
          <p:nvPr/>
        </p:nvSpPr>
        <p:spPr>
          <a:xfrm>
            <a:off x="1152144" y="5870448"/>
            <a:ext cx="10369296"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EAC et art contemporain</a:t>
            </a:r>
            <a:endParaRPr lang="en-US" sz="1050" dirty="0"/>
          </a:p>
        </p:txBody>
      </p:sp>
      <p:sp>
        <p:nvSpPr>
          <p:cNvPr id="28" name="Shape 26"/>
          <p:cNvSpPr/>
          <p:nvPr/>
        </p:nvSpPr>
        <p:spPr>
          <a:xfrm>
            <a:off x="0" y="6492240"/>
            <a:ext cx="12188952" cy="365760"/>
          </a:xfrm>
          <a:prstGeom prst="rect">
            <a:avLst/>
          </a:prstGeom>
          <a:solidFill>
            <a:srgbClr val="F3F0E9"/>
          </a:solidFill>
          <a:ln/>
        </p:spPr>
      </p:sp>
      <p:sp>
        <p:nvSpPr>
          <p:cNvPr id="29" name="Text 2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30" name="Text 2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a:t>
            </a:r>
            <a:endParaRPr lang="en-US" sz="95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L'équipe de la Daac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Mouvements de rentrée</a:t>
            </a:r>
            <a:endParaRPr lang="en-US" sz="1250" dirty="0"/>
          </a:p>
        </p:txBody>
      </p:sp>
      <p:sp>
        <p:nvSpPr>
          <p:cNvPr id="5" name="Shape 3"/>
          <p:cNvSpPr/>
          <p:nvPr/>
        </p:nvSpPr>
        <p:spPr>
          <a:xfrm>
            <a:off x="457200" y="1417320"/>
            <a:ext cx="3611880" cy="4480560"/>
          </a:xfrm>
          <a:prstGeom prst="roundRect">
            <a:avLst>
              <a:gd name="adj" fmla="val 2025"/>
            </a:avLst>
          </a:prstGeom>
          <a:solidFill>
            <a:srgbClr val="F3F0E9"/>
          </a:solidFill>
          <a:ln w="12700">
            <a:solidFill>
              <a:srgbClr val="F3F0E9"/>
            </a:solidFill>
            <a:prstDash val="solid"/>
          </a:ln>
        </p:spPr>
      </p:sp>
      <p:sp>
        <p:nvSpPr>
          <p:cNvPr id="6" name="Shape 4"/>
          <p:cNvSpPr/>
          <p:nvPr/>
        </p:nvSpPr>
        <p:spPr>
          <a:xfrm>
            <a:off x="457200" y="1417320"/>
            <a:ext cx="3611880" cy="502920"/>
          </a:xfrm>
          <a:prstGeom prst="rect">
            <a:avLst/>
          </a:prstGeom>
          <a:solidFill>
            <a:srgbClr val="C43D73"/>
          </a:solidFill>
          <a:ln/>
        </p:spPr>
      </p:sp>
      <p:sp>
        <p:nvSpPr>
          <p:cNvPr id="7" name="Text 5"/>
          <p:cNvSpPr txBox="1"/>
          <p:nvPr/>
        </p:nvSpPr>
        <p:spPr>
          <a:xfrm>
            <a:off x="594360" y="1417320"/>
            <a:ext cx="3337560" cy="5029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Départs</a:t>
            </a:r>
            <a:endParaRPr lang="en-US" sz="1400" dirty="0"/>
          </a:p>
        </p:txBody>
      </p:sp>
      <p:sp>
        <p:nvSpPr>
          <p:cNvPr id="8" name="Text 6"/>
          <p:cNvSpPr txBox="1"/>
          <p:nvPr/>
        </p:nvSpPr>
        <p:spPr>
          <a:xfrm>
            <a:off x="640080" y="2103120"/>
            <a:ext cx="3246120" cy="3566160"/>
          </a:xfrm>
          <a:prstGeom prst="rect">
            <a:avLst/>
          </a:prstGeom>
          <a:noFill/>
          <a:ln/>
        </p:spPr>
        <p:txBody>
          <a:bodyPr wrap="square" rtlCol="0" anchor="t"/>
          <a:lstStyle/>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Dominique Laudet — santé, mécénat, 77</a:t>
            </a:r>
            <a:endParaRPr lang="en-US" sz="1250" dirty="0"/>
          </a:p>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Daniel Marino — communication</a:t>
            </a:r>
            <a:endParaRPr lang="en-US" sz="1250" dirty="0"/>
          </a:p>
        </p:txBody>
      </p:sp>
      <p:sp>
        <p:nvSpPr>
          <p:cNvPr id="9" name="Shape 7"/>
          <p:cNvSpPr/>
          <p:nvPr/>
        </p:nvSpPr>
        <p:spPr>
          <a:xfrm>
            <a:off x="4297680" y="1417320"/>
            <a:ext cx="3611880" cy="4480560"/>
          </a:xfrm>
          <a:prstGeom prst="roundRect">
            <a:avLst>
              <a:gd name="adj" fmla="val 2025"/>
            </a:avLst>
          </a:prstGeom>
          <a:solidFill>
            <a:srgbClr val="F3F0E9"/>
          </a:solidFill>
          <a:ln w="12700">
            <a:solidFill>
              <a:srgbClr val="F3F0E9"/>
            </a:solidFill>
            <a:prstDash val="solid"/>
          </a:ln>
        </p:spPr>
      </p:sp>
      <p:sp>
        <p:nvSpPr>
          <p:cNvPr id="10" name="Shape 8"/>
          <p:cNvSpPr/>
          <p:nvPr/>
        </p:nvSpPr>
        <p:spPr>
          <a:xfrm>
            <a:off x="4297680" y="1417320"/>
            <a:ext cx="3611880" cy="502920"/>
          </a:xfrm>
          <a:prstGeom prst="rect">
            <a:avLst/>
          </a:prstGeom>
          <a:solidFill>
            <a:srgbClr val="E07A2E"/>
          </a:solidFill>
          <a:ln/>
        </p:spPr>
      </p:sp>
      <p:sp>
        <p:nvSpPr>
          <p:cNvPr id="11" name="Text 9"/>
          <p:cNvSpPr txBox="1"/>
          <p:nvPr/>
        </p:nvSpPr>
        <p:spPr>
          <a:xfrm>
            <a:off x="4434840" y="1417320"/>
            <a:ext cx="3337560" cy="5029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Arrivée</a:t>
            </a:r>
            <a:endParaRPr lang="en-US" sz="1400" dirty="0"/>
          </a:p>
        </p:txBody>
      </p:sp>
      <p:sp>
        <p:nvSpPr>
          <p:cNvPr id="12" name="Text 10"/>
          <p:cNvSpPr txBox="1"/>
          <p:nvPr/>
        </p:nvSpPr>
        <p:spPr>
          <a:xfrm>
            <a:off x="4480560" y="2103120"/>
            <a:ext cx="3246120" cy="3566160"/>
          </a:xfrm>
          <a:prstGeom prst="rect">
            <a:avLst/>
          </a:prstGeom>
          <a:noFill/>
          <a:ln/>
        </p:spPr>
        <p:txBody>
          <a:bodyPr wrap="square" rtlCol="0" anchor="t"/>
          <a:lstStyle/>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Isabelle Marquis — plan CNC</a:t>
            </a:r>
            <a:endParaRPr lang="en-US" sz="1250" dirty="0"/>
          </a:p>
        </p:txBody>
      </p:sp>
      <p:sp>
        <p:nvSpPr>
          <p:cNvPr id="13" name="Shape 11"/>
          <p:cNvSpPr/>
          <p:nvPr/>
        </p:nvSpPr>
        <p:spPr>
          <a:xfrm>
            <a:off x="8138160" y="1417320"/>
            <a:ext cx="3611880" cy="4480560"/>
          </a:xfrm>
          <a:prstGeom prst="roundRect">
            <a:avLst>
              <a:gd name="adj" fmla="val 2025"/>
            </a:avLst>
          </a:prstGeom>
          <a:solidFill>
            <a:srgbClr val="F3F0E9"/>
          </a:solidFill>
          <a:ln w="12700">
            <a:solidFill>
              <a:srgbClr val="F3F0E9"/>
            </a:solidFill>
            <a:prstDash val="solid"/>
          </a:ln>
        </p:spPr>
      </p:sp>
      <p:sp>
        <p:nvSpPr>
          <p:cNvPr id="14" name="Shape 12"/>
          <p:cNvSpPr/>
          <p:nvPr/>
        </p:nvSpPr>
        <p:spPr>
          <a:xfrm>
            <a:off x="8138160" y="1417320"/>
            <a:ext cx="3611880" cy="502920"/>
          </a:xfrm>
          <a:prstGeom prst="rect">
            <a:avLst/>
          </a:prstGeom>
          <a:solidFill>
            <a:srgbClr val="3C8C87"/>
          </a:solidFill>
          <a:ln/>
        </p:spPr>
      </p:sp>
      <p:sp>
        <p:nvSpPr>
          <p:cNvPr id="15" name="Text 13"/>
          <p:cNvSpPr txBox="1"/>
          <p:nvPr/>
        </p:nvSpPr>
        <p:spPr>
          <a:xfrm>
            <a:off x="8275320" y="1417320"/>
            <a:ext cx="3337560" cy="502920"/>
          </a:xfrm>
          <a:prstGeom prst="rect">
            <a:avLst/>
          </a:prstGeom>
          <a:noFill/>
          <a:ln/>
        </p:spPr>
        <p:txBody>
          <a:bodyPr wrap="square" rtlCol="0" anchor="ctr"/>
          <a:lstStyle/>
          <a:p>
            <a:pPr marL="0" indent="0">
              <a:buNone/>
            </a:pPr>
            <a:r>
              <a:rPr lang="en-US" sz="1400" b="1" dirty="0" err="1" smtClean="0">
                <a:solidFill>
                  <a:srgbClr val="FFFFFF"/>
                </a:solidFill>
                <a:latin typeface="Calibri" pitchFamily="34" charset="0"/>
                <a:ea typeface="Calibri" pitchFamily="34" charset="-122"/>
                <a:cs typeface="Calibri" pitchFamily="34" charset="-120"/>
              </a:rPr>
              <a:t>Nouvelles</a:t>
            </a:r>
            <a:r>
              <a:rPr lang="en-US" sz="1400" b="1" dirty="0" smtClean="0">
                <a:solidFill>
                  <a:srgbClr val="FFFFFF"/>
                </a:solidFill>
                <a:latin typeface="Calibri" pitchFamily="34" charset="0"/>
                <a:ea typeface="Calibri" pitchFamily="34" charset="-122"/>
                <a:cs typeface="Calibri" pitchFamily="34" charset="-120"/>
              </a:rPr>
              <a:t> </a:t>
            </a:r>
            <a:r>
              <a:rPr lang="en-US" sz="1400" b="1" dirty="0" err="1" smtClean="0">
                <a:solidFill>
                  <a:srgbClr val="FFFFFF"/>
                </a:solidFill>
                <a:latin typeface="Calibri" pitchFamily="34" charset="0"/>
                <a:ea typeface="Calibri" pitchFamily="34" charset="-122"/>
                <a:cs typeface="Calibri" pitchFamily="34" charset="-120"/>
              </a:rPr>
              <a:t>professeures-relais</a:t>
            </a:r>
            <a:endParaRPr lang="en-US" sz="1400" dirty="0"/>
          </a:p>
        </p:txBody>
      </p:sp>
      <p:sp>
        <p:nvSpPr>
          <p:cNvPr id="16" name="Text 14"/>
          <p:cNvSpPr txBox="1"/>
          <p:nvPr/>
        </p:nvSpPr>
        <p:spPr>
          <a:xfrm>
            <a:off x="8321040" y="2103120"/>
            <a:ext cx="3246120" cy="3566160"/>
          </a:xfrm>
          <a:prstGeom prst="rect">
            <a:avLst/>
          </a:prstGeom>
          <a:noFill/>
          <a:ln/>
        </p:spPr>
        <p:txBody>
          <a:bodyPr wrap="square" rtlCol="0" anchor="t"/>
          <a:lstStyle/>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Anne Boulanger — Centre Pompidou</a:t>
            </a:r>
            <a:endParaRPr lang="en-US" sz="1250" dirty="0"/>
          </a:p>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Marie Pereira da Costa — Jeu de Paume</a:t>
            </a:r>
            <a:endParaRPr lang="en-US" sz="1250" dirty="0"/>
          </a:p>
          <a:p>
            <a:pPr marL="342900" indent="-342900">
              <a:lnSpc>
                <a:spcPct val="110000"/>
              </a:lnSpc>
              <a:spcAft>
                <a:spcPts val="1000"/>
              </a:spcAft>
              <a:buSzPct val="100000"/>
              <a:buChar char="•"/>
            </a:pPr>
            <a:r>
              <a:rPr lang="en-US" sz="1250" dirty="0">
                <a:solidFill>
                  <a:srgbClr val="222222"/>
                </a:solidFill>
                <a:latin typeface="Calibri" pitchFamily="34" charset="0"/>
                <a:ea typeface="Calibri" pitchFamily="34" charset="-122"/>
                <a:cs typeface="Calibri" pitchFamily="34" charset="-120"/>
              </a:rPr>
              <a:t>Catherine Poirier — musée Rodin</a:t>
            </a:r>
            <a:endParaRPr lang="en-US" sz="1250" dirty="0"/>
          </a:p>
        </p:txBody>
      </p:sp>
      <p:sp>
        <p:nvSpPr>
          <p:cNvPr id="17" name="Shape 15"/>
          <p:cNvSpPr/>
          <p:nvPr/>
        </p:nvSpPr>
        <p:spPr>
          <a:xfrm>
            <a:off x="0" y="6492240"/>
            <a:ext cx="12188952" cy="365760"/>
          </a:xfrm>
          <a:prstGeom prst="rect">
            <a:avLst/>
          </a:prstGeom>
          <a:solidFill>
            <a:srgbClr val="F3F0E9"/>
          </a:solidFill>
          <a:ln/>
        </p:spPr>
      </p:sp>
      <p:sp>
        <p:nvSpPr>
          <p:cNvPr id="18" name="Text 16"/>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9" name="Text 17"/>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3</a:t>
            </a:r>
            <a:endParaRPr lang="en-US" sz="9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Circulaire de rentrée 2026</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Une année de consolidation plutôt que de nouvelles réformes — idée d'exigence scolaire</a:t>
            </a:r>
            <a:endParaRPr lang="en-US" sz="1250" dirty="0"/>
          </a:p>
        </p:txBody>
      </p:sp>
      <p:sp>
        <p:nvSpPr>
          <p:cNvPr id="5" name="Shape 3"/>
          <p:cNvSpPr/>
          <p:nvPr/>
        </p:nvSpPr>
        <p:spPr>
          <a:xfrm>
            <a:off x="457200" y="1371600"/>
            <a:ext cx="2743200" cy="384048"/>
          </a:xfrm>
          <a:prstGeom prst="roundRect">
            <a:avLst>
              <a:gd name="adj" fmla="val 21429"/>
            </a:avLst>
          </a:prstGeom>
          <a:solidFill>
            <a:srgbClr val="1F2A44"/>
          </a:solidFill>
          <a:ln w="12700">
            <a:solidFill>
              <a:srgbClr val="1F2A44"/>
            </a:solidFill>
            <a:prstDash val="solid"/>
          </a:ln>
        </p:spPr>
      </p:sp>
      <p:sp>
        <p:nvSpPr>
          <p:cNvPr id="6" name="Text 4"/>
          <p:cNvSpPr txBox="1"/>
          <p:nvPr/>
        </p:nvSpPr>
        <p:spPr>
          <a:xfrm>
            <a:off x="566928" y="1371600"/>
            <a:ext cx="2523744"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Transmettre les savoirs</a:t>
            </a:r>
            <a:endParaRPr lang="en-US" sz="1100" dirty="0"/>
          </a:p>
        </p:txBody>
      </p:sp>
      <p:sp>
        <p:nvSpPr>
          <p:cNvPr id="7" name="Shape 5"/>
          <p:cNvSpPr/>
          <p:nvPr/>
        </p:nvSpPr>
        <p:spPr>
          <a:xfrm>
            <a:off x="3337560" y="1371600"/>
            <a:ext cx="2743200" cy="384048"/>
          </a:xfrm>
          <a:prstGeom prst="roundRect">
            <a:avLst>
              <a:gd name="adj" fmla="val 21429"/>
            </a:avLst>
          </a:prstGeom>
          <a:solidFill>
            <a:srgbClr val="1F2A44"/>
          </a:solidFill>
          <a:ln w="12700">
            <a:solidFill>
              <a:srgbClr val="1F2A44"/>
            </a:solidFill>
            <a:prstDash val="solid"/>
          </a:ln>
        </p:spPr>
      </p:sp>
      <p:sp>
        <p:nvSpPr>
          <p:cNvPr id="8" name="Text 6"/>
          <p:cNvSpPr txBox="1"/>
          <p:nvPr/>
        </p:nvSpPr>
        <p:spPr>
          <a:xfrm>
            <a:off x="3447288" y="1371600"/>
            <a:ext cx="2523744"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Protéger les élèves</a:t>
            </a:r>
            <a:endParaRPr lang="en-US" sz="1100" dirty="0"/>
          </a:p>
        </p:txBody>
      </p:sp>
      <p:sp>
        <p:nvSpPr>
          <p:cNvPr id="9" name="Text 7"/>
          <p:cNvSpPr txBox="1"/>
          <p:nvPr/>
        </p:nvSpPr>
        <p:spPr>
          <a:xfrm>
            <a:off x="6263640" y="1417320"/>
            <a:ext cx="5394960" cy="320040"/>
          </a:xfrm>
          <a:prstGeom prst="rect">
            <a:avLst/>
          </a:prstGeom>
          <a:noFill/>
          <a:ln/>
        </p:spPr>
        <p:txBody>
          <a:bodyPr wrap="square" rtlCol="0" anchor="ctr"/>
          <a:lstStyle/>
          <a:p>
            <a:pPr marL="0" indent="0">
              <a:buNone/>
            </a:pPr>
            <a:r>
              <a:rPr lang="en-US" sz="1100" i="1" dirty="0">
                <a:solidFill>
                  <a:srgbClr val="666666"/>
                </a:solidFill>
                <a:latin typeface="Calibri" pitchFamily="34" charset="0"/>
                <a:ea typeface="Calibri" pitchFamily="34" charset="-122"/>
                <a:cs typeface="Calibri" pitchFamily="34" charset="-120"/>
              </a:rPr>
              <a:t>2 missions essentielles</a:t>
            </a:r>
            <a:endParaRPr lang="en-US" sz="1100" dirty="0"/>
          </a:p>
        </p:txBody>
      </p:sp>
      <p:sp>
        <p:nvSpPr>
          <p:cNvPr id="10" name="Text 8"/>
          <p:cNvSpPr txBox="1"/>
          <p:nvPr/>
        </p:nvSpPr>
        <p:spPr>
          <a:xfrm>
            <a:off x="457200" y="1965960"/>
            <a:ext cx="5486400" cy="27432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4 priorités</a:t>
            </a:r>
            <a:endParaRPr lang="en-US" sz="1500" dirty="0"/>
          </a:p>
        </p:txBody>
      </p:sp>
      <p:sp>
        <p:nvSpPr>
          <p:cNvPr id="11" name="Shape 9"/>
          <p:cNvSpPr/>
          <p:nvPr/>
        </p:nvSpPr>
        <p:spPr>
          <a:xfrm>
            <a:off x="457200" y="2331720"/>
            <a:ext cx="411480" cy="411480"/>
          </a:xfrm>
          <a:prstGeom prst="ellipse">
            <a:avLst/>
          </a:prstGeom>
          <a:solidFill>
            <a:srgbClr val="E07A2E"/>
          </a:solidFill>
          <a:ln w="12700">
            <a:solidFill>
              <a:srgbClr val="E07A2E"/>
            </a:solidFill>
            <a:prstDash val="solid"/>
          </a:ln>
        </p:spPr>
      </p:sp>
      <p:sp>
        <p:nvSpPr>
          <p:cNvPr id="12" name="Text 10"/>
          <p:cNvSpPr txBox="1"/>
          <p:nvPr/>
        </p:nvSpPr>
        <p:spPr>
          <a:xfrm>
            <a:off x="457200" y="233172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3" name="Text 11"/>
          <p:cNvSpPr txBox="1"/>
          <p:nvPr/>
        </p:nvSpPr>
        <p:spPr>
          <a:xfrm>
            <a:off x="1033272" y="2313432"/>
            <a:ext cx="1048816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Renforcer la maîtrise du langage</a:t>
            </a:r>
            <a:endParaRPr lang="en-US" sz="1300" dirty="0"/>
          </a:p>
        </p:txBody>
      </p:sp>
      <p:sp>
        <p:nvSpPr>
          <p:cNvPr id="14" name="Text 12"/>
          <p:cNvSpPr txBox="1"/>
          <p:nvPr/>
        </p:nvSpPr>
        <p:spPr>
          <a:xfrm>
            <a:off x="1033272" y="2578608"/>
            <a:ext cx="1048816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lecture, écriture — EAC et Paroles à l'œuvre</a:t>
            </a:r>
            <a:endParaRPr lang="en-US" sz="1050" dirty="0"/>
          </a:p>
        </p:txBody>
      </p:sp>
      <p:sp>
        <p:nvSpPr>
          <p:cNvPr id="15" name="Shape 13"/>
          <p:cNvSpPr/>
          <p:nvPr/>
        </p:nvSpPr>
        <p:spPr>
          <a:xfrm>
            <a:off x="457200" y="3108960"/>
            <a:ext cx="411480" cy="411480"/>
          </a:xfrm>
          <a:prstGeom prst="ellipse">
            <a:avLst/>
          </a:prstGeom>
          <a:solidFill>
            <a:srgbClr val="E07A2E"/>
          </a:solidFill>
          <a:ln w="12700">
            <a:solidFill>
              <a:srgbClr val="E07A2E"/>
            </a:solidFill>
            <a:prstDash val="solid"/>
          </a:ln>
        </p:spPr>
      </p:sp>
      <p:sp>
        <p:nvSpPr>
          <p:cNvPr id="16" name="Text 14"/>
          <p:cNvSpPr txBox="1"/>
          <p:nvPr/>
        </p:nvSpPr>
        <p:spPr>
          <a:xfrm>
            <a:off x="457200" y="310896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7" name="Text 15"/>
          <p:cNvSpPr txBox="1"/>
          <p:nvPr/>
        </p:nvSpPr>
        <p:spPr>
          <a:xfrm>
            <a:off x="1033272" y="3090672"/>
            <a:ext cx="1048816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Développer le raisonnement scientifique</a:t>
            </a:r>
            <a:endParaRPr lang="en-US" sz="1300" dirty="0"/>
          </a:p>
        </p:txBody>
      </p:sp>
      <p:sp>
        <p:nvSpPr>
          <p:cNvPr id="18" name="Text 16"/>
          <p:cNvSpPr txBox="1"/>
          <p:nvPr/>
        </p:nvSpPr>
        <p:spPr>
          <a:xfrm>
            <a:off x="1033272" y="3355848"/>
            <a:ext cx="1048816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observation, résolution — Ambition </a:t>
            </a:r>
            <a:r>
              <a:rPr lang="en-US" sz="1050" dirty="0" err="1" smtClean="0">
                <a:solidFill>
                  <a:srgbClr val="666666"/>
                </a:solidFill>
                <a:latin typeface="Calibri" pitchFamily="34" charset="0"/>
                <a:ea typeface="Calibri" pitchFamily="34" charset="-122"/>
                <a:cs typeface="Calibri" pitchFamily="34" charset="-120"/>
              </a:rPr>
              <a:t>scientifique</a:t>
            </a:r>
            <a:r>
              <a:rPr lang="en-US" sz="1050" dirty="0" smtClean="0">
                <a:solidFill>
                  <a:srgbClr val="666666"/>
                </a:solidFill>
                <a:latin typeface="Calibri" pitchFamily="34" charset="0"/>
                <a:ea typeface="Calibri" pitchFamily="34" charset="-122"/>
                <a:cs typeface="Calibri" pitchFamily="34" charset="-120"/>
              </a:rPr>
              <a:t> (</a:t>
            </a:r>
            <a:r>
              <a:rPr lang="en-US" sz="1050" dirty="0" err="1" smtClean="0">
                <a:solidFill>
                  <a:srgbClr val="666666"/>
                </a:solidFill>
                <a:latin typeface="Calibri" pitchFamily="34" charset="0"/>
                <a:ea typeface="Calibri" pitchFamily="34" charset="-122"/>
                <a:cs typeface="Calibri" pitchFamily="34" charset="-120"/>
              </a:rPr>
              <a:t>voie</a:t>
            </a:r>
            <a:r>
              <a:rPr lang="en-US" sz="1050" dirty="0" smtClean="0">
                <a:solidFill>
                  <a:srgbClr val="666666"/>
                </a:solidFill>
                <a:latin typeface="Calibri" pitchFamily="34" charset="0"/>
                <a:ea typeface="Calibri" pitchFamily="34" charset="-122"/>
                <a:cs typeface="Calibri" pitchFamily="34" charset="-120"/>
              </a:rPr>
              <a:t> </a:t>
            </a:r>
            <a:r>
              <a:rPr lang="en-US" sz="1050" dirty="0" err="1" smtClean="0">
                <a:solidFill>
                  <a:srgbClr val="666666"/>
                </a:solidFill>
                <a:latin typeface="Calibri" pitchFamily="34" charset="0"/>
                <a:ea typeface="Calibri" pitchFamily="34" charset="-122"/>
                <a:cs typeface="Calibri" pitchFamily="34" charset="-120"/>
              </a:rPr>
              <a:t>professionnelle</a:t>
            </a:r>
            <a:r>
              <a:rPr lang="en-US" sz="1050" dirty="0" smtClean="0">
                <a:solidFill>
                  <a:srgbClr val="666666"/>
                </a:solidFill>
                <a:latin typeface="Calibri" pitchFamily="34" charset="0"/>
                <a:ea typeface="Calibri" pitchFamily="34" charset="-122"/>
                <a:cs typeface="Calibri" pitchFamily="34" charset="-120"/>
              </a:rPr>
              <a:t>)</a:t>
            </a:r>
            <a:endParaRPr lang="en-US" sz="1050" dirty="0"/>
          </a:p>
        </p:txBody>
      </p:sp>
      <p:sp>
        <p:nvSpPr>
          <p:cNvPr id="19" name="Shape 17"/>
          <p:cNvSpPr/>
          <p:nvPr/>
        </p:nvSpPr>
        <p:spPr>
          <a:xfrm>
            <a:off x="457200" y="3886200"/>
            <a:ext cx="411480" cy="411480"/>
          </a:xfrm>
          <a:prstGeom prst="ellipse">
            <a:avLst/>
          </a:prstGeom>
          <a:solidFill>
            <a:srgbClr val="E07A2E"/>
          </a:solidFill>
          <a:ln w="12700">
            <a:solidFill>
              <a:srgbClr val="E07A2E"/>
            </a:solidFill>
            <a:prstDash val="solid"/>
          </a:ln>
        </p:spPr>
      </p:sp>
      <p:sp>
        <p:nvSpPr>
          <p:cNvPr id="20" name="Text 18"/>
          <p:cNvSpPr txBox="1"/>
          <p:nvPr/>
        </p:nvSpPr>
        <p:spPr>
          <a:xfrm>
            <a:off x="457200" y="388620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1" name="Text 19"/>
          <p:cNvSpPr txBox="1"/>
          <p:nvPr/>
        </p:nvSpPr>
        <p:spPr>
          <a:xfrm>
            <a:off x="1033272" y="3867912"/>
            <a:ext cx="1048816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Améliorer le climat scolaire</a:t>
            </a:r>
            <a:endParaRPr lang="en-US" sz="1300" dirty="0"/>
          </a:p>
        </p:txBody>
      </p:sp>
      <p:sp>
        <p:nvSpPr>
          <p:cNvPr id="22" name="Text 20"/>
          <p:cNvSpPr txBox="1"/>
          <p:nvPr/>
        </p:nvSpPr>
        <p:spPr>
          <a:xfrm>
            <a:off x="1033272" y="4133088"/>
            <a:ext cx="1048816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protection des élèves, environnement serein — collèges en progrès</a:t>
            </a:r>
            <a:endParaRPr lang="en-US" sz="1050" dirty="0"/>
          </a:p>
        </p:txBody>
      </p:sp>
      <p:sp>
        <p:nvSpPr>
          <p:cNvPr id="23" name="Shape 21"/>
          <p:cNvSpPr/>
          <p:nvPr/>
        </p:nvSpPr>
        <p:spPr>
          <a:xfrm>
            <a:off x="457200" y="4663440"/>
            <a:ext cx="411480" cy="411480"/>
          </a:xfrm>
          <a:prstGeom prst="ellipse">
            <a:avLst/>
          </a:prstGeom>
          <a:solidFill>
            <a:srgbClr val="E07A2E"/>
          </a:solidFill>
          <a:ln w="12700">
            <a:solidFill>
              <a:srgbClr val="E07A2E"/>
            </a:solidFill>
            <a:prstDash val="solid"/>
          </a:ln>
        </p:spPr>
      </p:sp>
      <p:sp>
        <p:nvSpPr>
          <p:cNvPr id="24" name="Text 22"/>
          <p:cNvSpPr txBox="1"/>
          <p:nvPr/>
        </p:nvSpPr>
        <p:spPr>
          <a:xfrm>
            <a:off x="457200" y="466344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5" name="Text 23"/>
          <p:cNvSpPr txBox="1"/>
          <p:nvPr/>
        </p:nvSpPr>
        <p:spPr>
          <a:xfrm>
            <a:off x="1033272" y="4645152"/>
            <a:ext cx="1048816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Mieux accompagner les personnels</a:t>
            </a:r>
            <a:endParaRPr lang="en-US" sz="1300" dirty="0"/>
          </a:p>
        </p:txBody>
      </p:sp>
      <p:sp>
        <p:nvSpPr>
          <p:cNvPr id="26" name="Text 24"/>
          <p:cNvSpPr txBox="1"/>
          <p:nvPr/>
        </p:nvSpPr>
        <p:spPr>
          <a:xfrm>
            <a:off x="1033272" y="4910328"/>
            <a:ext cx="1048816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formation, procédures — Formation EAC</a:t>
            </a:r>
            <a:endParaRPr lang="en-US" sz="1050" dirty="0"/>
          </a:p>
        </p:txBody>
      </p:sp>
      <p:sp>
        <p:nvSpPr>
          <p:cNvPr id="27" name="Text 25"/>
          <p:cNvSpPr txBox="1"/>
          <p:nvPr/>
        </p:nvSpPr>
        <p:spPr>
          <a:xfrm>
            <a:off x="457200" y="5486400"/>
            <a:ext cx="5486400" cy="27432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Quelques rappels</a:t>
            </a:r>
            <a:endParaRPr lang="en-US" sz="1400" dirty="0"/>
          </a:p>
        </p:txBody>
      </p:sp>
      <p:sp>
        <p:nvSpPr>
          <p:cNvPr id="28" name="Shape 26"/>
          <p:cNvSpPr/>
          <p:nvPr/>
        </p:nvSpPr>
        <p:spPr>
          <a:xfrm>
            <a:off x="457200" y="5806440"/>
            <a:ext cx="3657600" cy="457200"/>
          </a:xfrm>
          <a:prstGeom prst="roundRect">
            <a:avLst>
              <a:gd name="adj" fmla="val 18000"/>
            </a:avLst>
          </a:prstGeom>
          <a:solidFill>
            <a:srgbClr val="3C8C87"/>
          </a:solidFill>
          <a:ln w="12700">
            <a:solidFill>
              <a:srgbClr val="3C8C87"/>
            </a:solidFill>
            <a:prstDash val="solid"/>
          </a:ln>
        </p:spPr>
      </p:sp>
      <p:sp>
        <p:nvSpPr>
          <p:cNvPr id="29" name="Text 27"/>
          <p:cNvSpPr txBox="1"/>
          <p:nvPr/>
        </p:nvSpPr>
        <p:spPr>
          <a:xfrm>
            <a:off x="566928" y="5806440"/>
            <a:ext cx="343814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Réduction des inégalités scolaires — 100% EAC</a:t>
            </a:r>
            <a:endParaRPr lang="en-US" sz="950" dirty="0"/>
          </a:p>
        </p:txBody>
      </p:sp>
      <p:sp>
        <p:nvSpPr>
          <p:cNvPr id="30" name="Shape 28"/>
          <p:cNvSpPr/>
          <p:nvPr/>
        </p:nvSpPr>
        <p:spPr>
          <a:xfrm>
            <a:off x="4251960" y="5806440"/>
            <a:ext cx="3657600" cy="457200"/>
          </a:xfrm>
          <a:prstGeom prst="roundRect">
            <a:avLst>
              <a:gd name="adj" fmla="val 18000"/>
            </a:avLst>
          </a:prstGeom>
          <a:solidFill>
            <a:srgbClr val="3C8C87"/>
          </a:solidFill>
          <a:ln w="12700">
            <a:solidFill>
              <a:srgbClr val="3C8C87"/>
            </a:solidFill>
            <a:prstDash val="solid"/>
          </a:ln>
        </p:spPr>
      </p:sp>
      <p:sp>
        <p:nvSpPr>
          <p:cNvPr id="31" name="Text 29"/>
          <p:cNvSpPr txBox="1"/>
          <p:nvPr/>
        </p:nvSpPr>
        <p:spPr>
          <a:xfrm>
            <a:off x="4361688" y="5806440"/>
            <a:ext cx="343814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Élèves à besoins éducatifs particuliers — EAC et inclusion</a:t>
            </a:r>
            <a:endParaRPr lang="en-US" sz="950" dirty="0"/>
          </a:p>
        </p:txBody>
      </p:sp>
      <p:sp>
        <p:nvSpPr>
          <p:cNvPr id="32" name="Shape 30"/>
          <p:cNvSpPr/>
          <p:nvPr/>
        </p:nvSpPr>
        <p:spPr>
          <a:xfrm>
            <a:off x="8046720" y="5806440"/>
            <a:ext cx="3657600" cy="457200"/>
          </a:xfrm>
          <a:prstGeom prst="roundRect">
            <a:avLst>
              <a:gd name="adj" fmla="val 18000"/>
            </a:avLst>
          </a:prstGeom>
          <a:solidFill>
            <a:srgbClr val="3C8C87"/>
          </a:solidFill>
          <a:ln w="12700">
            <a:solidFill>
              <a:srgbClr val="3C8C87"/>
            </a:solidFill>
            <a:prstDash val="solid"/>
          </a:ln>
        </p:spPr>
      </p:sp>
      <p:sp>
        <p:nvSpPr>
          <p:cNvPr id="33" name="Text 31"/>
          <p:cNvSpPr txBox="1"/>
          <p:nvPr/>
        </p:nvSpPr>
        <p:spPr>
          <a:xfrm>
            <a:off x="8156448" y="5806440"/>
            <a:ext cx="343814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Poursuite des réformes sur la formation des enseignants</a:t>
            </a:r>
            <a:endParaRPr lang="en-US" sz="950" dirty="0"/>
          </a:p>
        </p:txBody>
      </p:sp>
      <p:sp>
        <p:nvSpPr>
          <p:cNvPr id="34" name="Shape 32"/>
          <p:cNvSpPr/>
          <p:nvPr/>
        </p:nvSpPr>
        <p:spPr>
          <a:xfrm>
            <a:off x="0" y="6492240"/>
            <a:ext cx="12188952" cy="365760"/>
          </a:xfrm>
          <a:prstGeom prst="rect">
            <a:avLst/>
          </a:prstGeom>
          <a:solidFill>
            <a:srgbClr val="F3F0E9"/>
          </a:solidFill>
          <a:ln/>
        </p:spPr>
      </p:sp>
      <p:sp>
        <p:nvSpPr>
          <p:cNvPr id="35" name="Text 33"/>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36" name="Text 34"/>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4</a:t>
            </a:r>
            <a:endParaRPr lang="en-US" sz="95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274320"/>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Priorités académiques et nationales</a:t>
            </a:r>
            <a:endParaRPr lang="en-US" sz="2500" dirty="0"/>
          </a:p>
        </p:txBody>
      </p:sp>
      <p:sp>
        <p:nvSpPr>
          <p:cNvPr id="4" name="Shape 2"/>
          <p:cNvSpPr/>
          <p:nvPr/>
        </p:nvSpPr>
        <p:spPr>
          <a:xfrm>
            <a:off x="457200" y="1463040"/>
            <a:ext cx="11247120" cy="777240"/>
          </a:xfrm>
          <a:prstGeom prst="roundRect">
            <a:avLst>
              <a:gd name="adj" fmla="val 9412"/>
            </a:avLst>
          </a:prstGeom>
          <a:solidFill>
            <a:srgbClr val="F3F0E9"/>
          </a:solidFill>
          <a:ln w="12700">
            <a:solidFill>
              <a:srgbClr val="F3F0E9"/>
            </a:solidFill>
            <a:prstDash val="solid"/>
          </a:ln>
        </p:spPr>
      </p:sp>
      <p:sp>
        <p:nvSpPr>
          <p:cNvPr id="5" name="Shape 3"/>
          <p:cNvSpPr/>
          <p:nvPr/>
        </p:nvSpPr>
        <p:spPr>
          <a:xfrm>
            <a:off x="457200" y="1463040"/>
            <a:ext cx="82296" cy="777240"/>
          </a:xfrm>
          <a:prstGeom prst="rect">
            <a:avLst/>
          </a:prstGeom>
          <a:solidFill>
            <a:srgbClr val="E07A2E"/>
          </a:solidFill>
          <a:ln/>
        </p:spPr>
      </p:sp>
      <p:sp>
        <p:nvSpPr>
          <p:cNvPr id="6" name="Text 4"/>
          <p:cNvSpPr txBox="1"/>
          <p:nvPr/>
        </p:nvSpPr>
        <p:spPr>
          <a:xfrm>
            <a:off x="731520" y="1536192"/>
            <a:ext cx="10698480" cy="32004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Le plan lecture</a:t>
            </a:r>
            <a:endParaRPr lang="en-US" sz="1400" dirty="0"/>
          </a:p>
        </p:txBody>
      </p:sp>
      <p:sp>
        <p:nvSpPr>
          <p:cNvPr id="7" name="Shape 5"/>
          <p:cNvSpPr/>
          <p:nvPr/>
        </p:nvSpPr>
        <p:spPr>
          <a:xfrm>
            <a:off x="457200" y="2395728"/>
            <a:ext cx="11247120" cy="777240"/>
          </a:xfrm>
          <a:prstGeom prst="roundRect">
            <a:avLst>
              <a:gd name="adj" fmla="val 9412"/>
            </a:avLst>
          </a:prstGeom>
          <a:solidFill>
            <a:srgbClr val="F3F0E9"/>
          </a:solidFill>
          <a:ln w="12700">
            <a:solidFill>
              <a:srgbClr val="F3F0E9"/>
            </a:solidFill>
            <a:prstDash val="solid"/>
          </a:ln>
        </p:spPr>
      </p:sp>
      <p:sp>
        <p:nvSpPr>
          <p:cNvPr id="8" name="Shape 6"/>
          <p:cNvSpPr/>
          <p:nvPr/>
        </p:nvSpPr>
        <p:spPr>
          <a:xfrm>
            <a:off x="457200" y="2395728"/>
            <a:ext cx="82296" cy="777240"/>
          </a:xfrm>
          <a:prstGeom prst="rect">
            <a:avLst/>
          </a:prstGeom>
          <a:solidFill>
            <a:srgbClr val="5B3A8E"/>
          </a:solidFill>
          <a:ln/>
        </p:spPr>
      </p:sp>
      <p:sp>
        <p:nvSpPr>
          <p:cNvPr id="9" name="Text 7"/>
          <p:cNvSpPr txBox="1"/>
          <p:nvPr/>
        </p:nvSpPr>
        <p:spPr>
          <a:xfrm>
            <a:off x="731520" y="2468880"/>
            <a:ext cx="10698480" cy="32004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Paroles à l'œuvre</a:t>
            </a:r>
            <a:endParaRPr lang="en-US" sz="1400" dirty="0"/>
          </a:p>
        </p:txBody>
      </p:sp>
      <p:sp>
        <p:nvSpPr>
          <p:cNvPr id="10" name="Text 8"/>
          <p:cNvSpPr txBox="1"/>
          <p:nvPr/>
        </p:nvSpPr>
        <p:spPr>
          <a:xfrm>
            <a:off x="731520" y="2779776"/>
            <a:ext cx="10698480" cy="320040"/>
          </a:xfrm>
          <a:prstGeom prst="rect">
            <a:avLst/>
          </a:prstGeom>
          <a:noFill/>
          <a:ln/>
        </p:spPr>
        <p:txBody>
          <a:bodyPr wrap="square" rtlCol="0" anchor="t"/>
          <a:lstStyle/>
          <a:p>
            <a:pPr marL="0" indent="0">
              <a:buNone/>
            </a:pPr>
            <a:r>
              <a:rPr lang="en-US" sz="1100" dirty="0">
                <a:solidFill>
                  <a:srgbClr val="666666"/>
                </a:solidFill>
                <a:latin typeface="Calibri" pitchFamily="34" charset="0"/>
                <a:ea typeface="Calibri" pitchFamily="34" charset="-122"/>
                <a:cs typeface="Calibri" pitchFamily="34" charset="-120"/>
              </a:rPr>
              <a:t>EAC et médiation</a:t>
            </a:r>
            <a:endParaRPr lang="en-US" sz="1100" dirty="0"/>
          </a:p>
        </p:txBody>
      </p:sp>
      <p:sp>
        <p:nvSpPr>
          <p:cNvPr id="11" name="Shape 9"/>
          <p:cNvSpPr/>
          <p:nvPr/>
        </p:nvSpPr>
        <p:spPr>
          <a:xfrm>
            <a:off x="457200" y="3328416"/>
            <a:ext cx="11247120" cy="777240"/>
          </a:xfrm>
          <a:prstGeom prst="roundRect">
            <a:avLst>
              <a:gd name="adj" fmla="val 9412"/>
            </a:avLst>
          </a:prstGeom>
          <a:solidFill>
            <a:srgbClr val="F3F0E9"/>
          </a:solidFill>
          <a:ln w="12700">
            <a:solidFill>
              <a:srgbClr val="F3F0E9"/>
            </a:solidFill>
            <a:prstDash val="solid"/>
          </a:ln>
        </p:spPr>
      </p:sp>
      <p:sp>
        <p:nvSpPr>
          <p:cNvPr id="12" name="Shape 10"/>
          <p:cNvSpPr/>
          <p:nvPr/>
        </p:nvSpPr>
        <p:spPr>
          <a:xfrm>
            <a:off x="457200" y="3328416"/>
            <a:ext cx="82296" cy="777240"/>
          </a:xfrm>
          <a:prstGeom prst="rect">
            <a:avLst/>
          </a:prstGeom>
          <a:solidFill>
            <a:srgbClr val="3C8C87"/>
          </a:solidFill>
          <a:ln/>
        </p:spPr>
      </p:sp>
      <p:sp>
        <p:nvSpPr>
          <p:cNvPr id="13" name="Text 11"/>
          <p:cNvSpPr txBox="1"/>
          <p:nvPr/>
        </p:nvSpPr>
        <p:spPr>
          <a:xfrm>
            <a:off x="731520" y="3401568"/>
            <a:ext cx="10698480" cy="32004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Patrimoine de proximité</a:t>
            </a:r>
            <a:endParaRPr lang="en-US" sz="1400" dirty="0"/>
          </a:p>
        </p:txBody>
      </p:sp>
      <p:sp>
        <p:nvSpPr>
          <p:cNvPr id="14" name="Text 12"/>
          <p:cNvSpPr txBox="1"/>
          <p:nvPr/>
        </p:nvSpPr>
        <p:spPr>
          <a:xfrm>
            <a:off x="731520" y="3712464"/>
            <a:ext cx="10698480" cy="320040"/>
          </a:xfrm>
          <a:prstGeom prst="rect">
            <a:avLst/>
          </a:prstGeom>
          <a:noFill/>
          <a:ln/>
        </p:spPr>
        <p:txBody>
          <a:bodyPr wrap="square" rtlCol="0" anchor="t"/>
          <a:lstStyle/>
          <a:p>
            <a:pPr marL="0" indent="0">
              <a:buNone/>
            </a:pPr>
            <a:r>
              <a:rPr lang="en-US" sz="1100" dirty="0">
                <a:solidFill>
                  <a:srgbClr val="666666"/>
                </a:solidFill>
                <a:latin typeface="Calibri" pitchFamily="34" charset="0"/>
                <a:ea typeface="Calibri" pitchFamily="34" charset="-122"/>
                <a:cs typeface="Calibri" pitchFamily="34" charset="-120"/>
              </a:rPr>
              <a:t>Travail en réseau</a:t>
            </a:r>
            <a:endParaRPr lang="en-US" sz="1100" dirty="0"/>
          </a:p>
        </p:txBody>
      </p:sp>
      <p:sp>
        <p:nvSpPr>
          <p:cNvPr id="15" name="Shape 13"/>
          <p:cNvSpPr/>
          <p:nvPr/>
        </p:nvSpPr>
        <p:spPr>
          <a:xfrm>
            <a:off x="457200" y="4261104"/>
            <a:ext cx="11247120" cy="777240"/>
          </a:xfrm>
          <a:prstGeom prst="roundRect">
            <a:avLst>
              <a:gd name="adj" fmla="val 9412"/>
            </a:avLst>
          </a:prstGeom>
          <a:solidFill>
            <a:srgbClr val="F3F0E9"/>
          </a:solidFill>
          <a:ln w="12700">
            <a:solidFill>
              <a:srgbClr val="F3F0E9"/>
            </a:solidFill>
            <a:prstDash val="solid"/>
          </a:ln>
        </p:spPr>
      </p:sp>
      <p:sp>
        <p:nvSpPr>
          <p:cNvPr id="16" name="Shape 14"/>
          <p:cNvSpPr/>
          <p:nvPr/>
        </p:nvSpPr>
        <p:spPr>
          <a:xfrm>
            <a:off x="457200" y="4261104"/>
            <a:ext cx="82296" cy="777240"/>
          </a:xfrm>
          <a:prstGeom prst="rect">
            <a:avLst/>
          </a:prstGeom>
          <a:solidFill>
            <a:srgbClr val="C43D73"/>
          </a:solidFill>
          <a:ln/>
        </p:spPr>
      </p:sp>
      <p:sp>
        <p:nvSpPr>
          <p:cNvPr id="17" name="Text 15"/>
          <p:cNvSpPr txBox="1"/>
          <p:nvPr/>
        </p:nvSpPr>
        <p:spPr>
          <a:xfrm>
            <a:off x="731520" y="4334256"/>
            <a:ext cx="10698480" cy="32004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Le plan « Éducation au cinéma et à l'image »</a:t>
            </a:r>
            <a:endParaRPr lang="en-US" sz="1400" dirty="0"/>
          </a:p>
        </p:txBody>
      </p:sp>
      <p:sp>
        <p:nvSpPr>
          <p:cNvPr id="18" name="Text 16"/>
          <p:cNvSpPr txBox="1"/>
          <p:nvPr/>
        </p:nvSpPr>
        <p:spPr>
          <a:xfrm>
            <a:off x="731520" y="4645152"/>
            <a:ext cx="10698480" cy="393192"/>
          </a:xfrm>
          <a:prstGeom prst="rect">
            <a:avLst/>
          </a:prstGeom>
          <a:noFill/>
          <a:ln/>
        </p:spPr>
        <p:txBody>
          <a:bodyPr wrap="square" rtlCol="0" anchor="t"/>
          <a:lstStyle/>
          <a:p>
            <a:r>
              <a:rPr lang="en-US" sz="1100" dirty="0">
                <a:hlinkClick r:id="rId3"/>
              </a:rPr>
              <a:t>https://www.cnc.fr/professionnels/communiques-de-presse/offrir-a-chaque-eleve-une-education-au-cinema-et-a-limage-de-qualite--</a:t>
            </a:r>
            <a:r>
              <a:rPr lang="en-US" sz="1100" dirty="0" smtClean="0">
                <a:hlinkClick r:id="rId3"/>
              </a:rPr>
              <a:t>refonder-leducation-au-cinema-et-a-limage-et-donner-un-nouvel-elan-a-ma-classe-au-cinema_2501665</a:t>
            </a:r>
            <a:r>
              <a:rPr lang="en-US" sz="1100" dirty="0" smtClean="0"/>
              <a:t> </a:t>
            </a:r>
            <a:endParaRPr lang="en-US" sz="1100" dirty="0"/>
          </a:p>
        </p:txBody>
      </p:sp>
      <p:sp>
        <p:nvSpPr>
          <p:cNvPr id="19" name="Shape 17"/>
          <p:cNvSpPr/>
          <p:nvPr/>
        </p:nvSpPr>
        <p:spPr>
          <a:xfrm>
            <a:off x="457200" y="5193792"/>
            <a:ext cx="11247120" cy="777240"/>
          </a:xfrm>
          <a:prstGeom prst="roundRect">
            <a:avLst>
              <a:gd name="adj" fmla="val 9412"/>
            </a:avLst>
          </a:prstGeom>
          <a:solidFill>
            <a:srgbClr val="F3F0E9"/>
          </a:solidFill>
          <a:ln w="12700">
            <a:solidFill>
              <a:srgbClr val="F3F0E9"/>
            </a:solidFill>
            <a:prstDash val="solid"/>
          </a:ln>
        </p:spPr>
      </p:sp>
      <p:sp>
        <p:nvSpPr>
          <p:cNvPr id="20" name="Shape 18"/>
          <p:cNvSpPr/>
          <p:nvPr/>
        </p:nvSpPr>
        <p:spPr>
          <a:xfrm>
            <a:off x="457200" y="5193792"/>
            <a:ext cx="82296" cy="777240"/>
          </a:xfrm>
          <a:prstGeom prst="rect">
            <a:avLst/>
          </a:prstGeom>
          <a:solidFill>
            <a:srgbClr val="2E3E63"/>
          </a:solidFill>
          <a:ln/>
        </p:spPr>
      </p:sp>
      <p:sp>
        <p:nvSpPr>
          <p:cNvPr id="21" name="Text 19"/>
          <p:cNvSpPr txBox="1"/>
          <p:nvPr/>
        </p:nvSpPr>
        <p:spPr>
          <a:xfrm>
            <a:off x="731520" y="5266944"/>
            <a:ext cx="10698480" cy="32004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La culture scientifique</a:t>
            </a:r>
            <a:endParaRPr lang="en-US" sz="1400" dirty="0"/>
          </a:p>
        </p:txBody>
      </p:sp>
      <p:sp>
        <p:nvSpPr>
          <p:cNvPr id="22" name="Text 20"/>
          <p:cNvSpPr txBox="1"/>
          <p:nvPr/>
        </p:nvSpPr>
        <p:spPr>
          <a:xfrm>
            <a:off x="731520" y="5577840"/>
            <a:ext cx="10698480" cy="320040"/>
          </a:xfrm>
          <a:prstGeom prst="rect">
            <a:avLst/>
          </a:prstGeom>
          <a:noFill/>
          <a:ln/>
        </p:spPr>
        <p:txBody>
          <a:bodyPr wrap="square" rtlCol="0" anchor="t"/>
          <a:lstStyle/>
          <a:p>
            <a:pPr marL="0" indent="0">
              <a:buNone/>
            </a:pPr>
            <a:r>
              <a:rPr lang="en-US" sz="1100" dirty="0">
                <a:solidFill>
                  <a:srgbClr val="666666"/>
                </a:solidFill>
                <a:latin typeface="Calibri" pitchFamily="34" charset="0"/>
                <a:ea typeface="Calibri" pitchFamily="34" charset="-122"/>
                <a:cs typeface="Calibri" pitchFamily="34" charset="-120"/>
              </a:rPr>
              <a:t>Les mathématiques, une priorité académique</a:t>
            </a:r>
            <a:endParaRPr lang="en-US" sz="1100" dirty="0"/>
          </a:p>
        </p:txBody>
      </p:sp>
      <p:sp>
        <p:nvSpPr>
          <p:cNvPr id="23" name="Shape 21"/>
          <p:cNvSpPr/>
          <p:nvPr/>
        </p:nvSpPr>
        <p:spPr>
          <a:xfrm>
            <a:off x="0" y="6492240"/>
            <a:ext cx="12188952" cy="365760"/>
          </a:xfrm>
          <a:prstGeom prst="rect">
            <a:avLst/>
          </a:prstGeom>
          <a:solidFill>
            <a:srgbClr val="F3F0E9"/>
          </a:solidFill>
          <a:ln/>
        </p:spPr>
      </p:sp>
      <p:sp>
        <p:nvSpPr>
          <p:cNvPr id="24" name="Text 22"/>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5" name="Text 23"/>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5</a:t>
            </a:r>
            <a:endParaRPr lang="en-US" sz="9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Pass Culture</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Chiffres académiques — juin 2026</a:t>
            </a:r>
            <a:endParaRPr lang="en-US" sz="1250" dirty="0"/>
          </a:p>
        </p:txBody>
      </p:sp>
      <p:sp>
        <p:nvSpPr>
          <p:cNvPr id="5" name="Shape 3"/>
          <p:cNvSpPr/>
          <p:nvPr/>
        </p:nvSpPr>
        <p:spPr>
          <a:xfrm>
            <a:off x="457200" y="1463040"/>
            <a:ext cx="2651760" cy="1554480"/>
          </a:xfrm>
          <a:prstGeom prst="roundRect">
            <a:avLst>
              <a:gd name="adj" fmla="val 4706"/>
            </a:avLst>
          </a:prstGeom>
          <a:solidFill>
            <a:srgbClr val="F3F0E9"/>
          </a:solidFill>
          <a:ln w="12700">
            <a:solidFill>
              <a:srgbClr val="F3F0E9"/>
            </a:solidFill>
            <a:prstDash val="solid"/>
          </a:ln>
        </p:spPr>
      </p:sp>
      <p:sp>
        <p:nvSpPr>
          <p:cNvPr id="6" name="Text 4"/>
          <p:cNvSpPr txBox="1"/>
          <p:nvPr/>
        </p:nvSpPr>
        <p:spPr>
          <a:xfrm>
            <a:off x="502920" y="1517904"/>
            <a:ext cx="2560320" cy="901598"/>
          </a:xfrm>
          <a:prstGeom prst="rect">
            <a:avLst/>
          </a:prstGeom>
          <a:noFill/>
          <a:ln/>
        </p:spPr>
        <p:txBody>
          <a:bodyPr wrap="square" lIns="0" tIns="0" rIns="0" bIns="0" rtlCol="0" anchor="ctr"/>
          <a:lstStyle/>
          <a:p>
            <a:pPr marL="0" indent="0" algn="ctr">
              <a:buNone/>
            </a:pPr>
            <a:r>
              <a:rPr lang="en-US" sz="2400" b="1" dirty="0">
                <a:solidFill>
                  <a:srgbClr val="E07A2E"/>
                </a:solidFill>
                <a:latin typeface="Cambria" pitchFamily="34" charset="0"/>
                <a:ea typeface="Cambria" pitchFamily="34" charset="-122"/>
                <a:cs typeface="Cambria" pitchFamily="34" charset="-120"/>
              </a:rPr>
              <a:t>10 875</a:t>
            </a:r>
            <a:endParaRPr lang="en-US" sz="2400" dirty="0"/>
          </a:p>
        </p:txBody>
      </p:sp>
      <p:sp>
        <p:nvSpPr>
          <p:cNvPr id="7" name="Text 5"/>
          <p:cNvSpPr txBox="1"/>
          <p:nvPr/>
        </p:nvSpPr>
        <p:spPr>
          <a:xfrm>
            <a:off x="502920" y="2395728"/>
            <a:ext cx="2560320" cy="590702"/>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offres réservables créées par 1 119 partenaires culturels</a:t>
            </a:r>
            <a:endParaRPr lang="en-US" sz="1000" dirty="0"/>
          </a:p>
        </p:txBody>
      </p:sp>
      <p:sp>
        <p:nvSpPr>
          <p:cNvPr id="8" name="Shape 6"/>
          <p:cNvSpPr/>
          <p:nvPr/>
        </p:nvSpPr>
        <p:spPr>
          <a:xfrm>
            <a:off x="3246120" y="1463040"/>
            <a:ext cx="2651760" cy="1554480"/>
          </a:xfrm>
          <a:prstGeom prst="roundRect">
            <a:avLst>
              <a:gd name="adj" fmla="val 4706"/>
            </a:avLst>
          </a:prstGeom>
          <a:solidFill>
            <a:srgbClr val="F3F0E9"/>
          </a:solidFill>
          <a:ln w="12700">
            <a:solidFill>
              <a:srgbClr val="F3F0E9"/>
            </a:solidFill>
            <a:prstDash val="solid"/>
          </a:ln>
        </p:spPr>
      </p:sp>
      <p:sp>
        <p:nvSpPr>
          <p:cNvPr id="9" name="Text 7"/>
          <p:cNvSpPr txBox="1"/>
          <p:nvPr/>
        </p:nvSpPr>
        <p:spPr>
          <a:xfrm>
            <a:off x="3291840" y="1517904"/>
            <a:ext cx="2560320" cy="901598"/>
          </a:xfrm>
          <a:prstGeom prst="rect">
            <a:avLst/>
          </a:prstGeom>
          <a:noFill/>
          <a:ln/>
        </p:spPr>
        <p:txBody>
          <a:bodyPr wrap="square" lIns="0" tIns="0" rIns="0" bIns="0" rtlCol="0" anchor="ctr"/>
          <a:lstStyle/>
          <a:p>
            <a:pPr marL="0" indent="0" algn="ctr">
              <a:buNone/>
            </a:pPr>
            <a:r>
              <a:rPr lang="en-US" sz="2400" b="1" dirty="0">
                <a:solidFill>
                  <a:srgbClr val="5B3A8E"/>
                </a:solidFill>
                <a:latin typeface="Cambria" pitchFamily="34" charset="0"/>
                <a:ea typeface="Cambria" pitchFamily="34" charset="-122"/>
                <a:cs typeface="Cambria" pitchFamily="34" charset="-120"/>
              </a:rPr>
              <a:t>7 158</a:t>
            </a:r>
            <a:endParaRPr lang="en-US" sz="2400" dirty="0"/>
          </a:p>
        </p:txBody>
      </p:sp>
      <p:sp>
        <p:nvSpPr>
          <p:cNvPr id="10" name="Text 8"/>
          <p:cNvSpPr txBox="1"/>
          <p:nvPr/>
        </p:nvSpPr>
        <p:spPr>
          <a:xfrm>
            <a:off x="3291840" y="2395728"/>
            <a:ext cx="2560320" cy="590702"/>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pré-réservations émises, 100% confirmées par les chefs d'établissement</a:t>
            </a:r>
            <a:endParaRPr lang="en-US" sz="1000" dirty="0"/>
          </a:p>
        </p:txBody>
      </p:sp>
      <p:sp>
        <p:nvSpPr>
          <p:cNvPr id="11" name="Shape 9"/>
          <p:cNvSpPr/>
          <p:nvPr/>
        </p:nvSpPr>
        <p:spPr>
          <a:xfrm>
            <a:off x="6035040" y="1463040"/>
            <a:ext cx="2651760" cy="1554480"/>
          </a:xfrm>
          <a:prstGeom prst="roundRect">
            <a:avLst>
              <a:gd name="adj" fmla="val 4706"/>
            </a:avLst>
          </a:prstGeom>
          <a:solidFill>
            <a:srgbClr val="F3F0E9"/>
          </a:solidFill>
          <a:ln w="12700">
            <a:solidFill>
              <a:srgbClr val="F3F0E9"/>
            </a:solidFill>
            <a:prstDash val="solid"/>
          </a:ln>
        </p:spPr>
      </p:sp>
      <p:sp>
        <p:nvSpPr>
          <p:cNvPr id="12" name="Text 10"/>
          <p:cNvSpPr txBox="1"/>
          <p:nvPr/>
        </p:nvSpPr>
        <p:spPr>
          <a:xfrm>
            <a:off x="6080760" y="1517904"/>
            <a:ext cx="2560320" cy="901598"/>
          </a:xfrm>
          <a:prstGeom prst="rect">
            <a:avLst/>
          </a:prstGeom>
          <a:noFill/>
          <a:ln/>
        </p:spPr>
        <p:txBody>
          <a:bodyPr wrap="square" lIns="0" tIns="0" rIns="0" bIns="0" rtlCol="0" anchor="ctr"/>
          <a:lstStyle/>
          <a:p>
            <a:pPr marL="0" indent="0" algn="ctr">
              <a:buNone/>
            </a:pPr>
            <a:r>
              <a:rPr lang="en-US" sz="2400" b="1" dirty="0">
                <a:solidFill>
                  <a:srgbClr val="3C8C87"/>
                </a:solidFill>
                <a:latin typeface="Cambria" pitchFamily="34" charset="0"/>
                <a:ea typeface="Cambria" pitchFamily="34" charset="-122"/>
                <a:cs typeface="Cambria" pitchFamily="34" charset="-120"/>
              </a:rPr>
              <a:t>644 / 681</a:t>
            </a:r>
            <a:endParaRPr lang="en-US" sz="2400" dirty="0"/>
          </a:p>
        </p:txBody>
      </p:sp>
      <p:sp>
        <p:nvSpPr>
          <p:cNvPr id="13" name="Text 11"/>
          <p:cNvSpPr txBox="1"/>
          <p:nvPr/>
        </p:nvSpPr>
        <p:spPr>
          <a:xfrm>
            <a:off x="6080760" y="2395728"/>
            <a:ext cx="2560320" cy="590702"/>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établissements ont confirmé au moins une réservation (95%)</a:t>
            </a:r>
            <a:endParaRPr lang="en-US" sz="1000" dirty="0"/>
          </a:p>
        </p:txBody>
      </p:sp>
      <p:sp>
        <p:nvSpPr>
          <p:cNvPr id="14" name="Shape 12"/>
          <p:cNvSpPr/>
          <p:nvPr/>
        </p:nvSpPr>
        <p:spPr>
          <a:xfrm>
            <a:off x="8823960" y="1463040"/>
            <a:ext cx="2651760" cy="1554480"/>
          </a:xfrm>
          <a:prstGeom prst="roundRect">
            <a:avLst>
              <a:gd name="adj" fmla="val 4706"/>
            </a:avLst>
          </a:prstGeom>
          <a:solidFill>
            <a:srgbClr val="F3F0E9"/>
          </a:solidFill>
          <a:ln w="12700">
            <a:solidFill>
              <a:srgbClr val="F3F0E9"/>
            </a:solidFill>
            <a:prstDash val="solid"/>
          </a:ln>
        </p:spPr>
      </p:sp>
      <p:sp>
        <p:nvSpPr>
          <p:cNvPr id="15" name="Text 13"/>
          <p:cNvSpPr txBox="1"/>
          <p:nvPr/>
        </p:nvSpPr>
        <p:spPr>
          <a:xfrm>
            <a:off x="8869680" y="1517904"/>
            <a:ext cx="2560320" cy="901598"/>
          </a:xfrm>
          <a:prstGeom prst="rect">
            <a:avLst/>
          </a:prstGeom>
          <a:noFill/>
          <a:ln/>
        </p:spPr>
        <p:txBody>
          <a:bodyPr wrap="square" lIns="0" tIns="0" rIns="0" bIns="0" rtlCol="0" anchor="ctr"/>
          <a:lstStyle/>
          <a:p>
            <a:pPr marL="0" indent="0" algn="ctr">
              <a:buNone/>
            </a:pPr>
            <a:r>
              <a:rPr lang="en-US" sz="2400" b="1" dirty="0">
                <a:solidFill>
                  <a:srgbClr val="C43D73"/>
                </a:solidFill>
                <a:latin typeface="Cambria" pitchFamily="34" charset="0"/>
                <a:ea typeface="Cambria" pitchFamily="34" charset="-122"/>
                <a:cs typeface="Cambria" pitchFamily="34" charset="-120"/>
              </a:rPr>
              <a:t>2,3 M€</a:t>
            </a:r>
            <a:endParaRPr lang="en-US" sz="2400" dirty="0"/>
          </a:p>
        </p:txBody>
      </p:sp>
      <p:sp>
        <p:nvSpPr>
          <p:cNvPr id="16" name="Text 14"/>
          <p:cNvSpPr txBox="1"/>
          <p:nvPr/>
        </p:nvSpPr>
        <p:spPr>
          <a:xfrm>
            <a:off x="8869680" y="2395728"/>
            <a:ext cx="2560320" cy="590702"/>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engagés depuis septembre, soit 58% du budget total alloué</a:t>
            </a:r>
            <a:endParaRPr lang="en-US" sz="1000" dirty="0"/>
          </a:p>
        </p:txBody>
      </p:sp>
      <p:sp>
        <p:nvSpPr>
          <p:cNvPr id="17" name="Text 15"/>
          <p:cNvSpPr txBox="1"/>
          <p:nvPr/>
        </p:nvSpPr>
        <p:spPr>
          <a:xfrm>
            <a:off x="457200" y="3246120"/>
            <a:ext cx="11247120" cy="457200"/>
          </a:xfrm>
          <a:prstGeom prst="rect">
            <a:avLst/>
          </a:prstGeom>
          <a:noFill/>
          <a:ln/>
        </p:spPr>
        <p:txBody>
          <a:bodyPr wrap="square" rtlCol="0" anchor="ctr"/>
          <a:lstStyle/>
          <a:p>
            <a:pPr marL="0" indent="0" algn="ctr">
              <a:buNone/>
            </a:pPr>
            <a:r>
              <a:rPr lang="en-US" sz="2400" b="1" dirty="0">
                <a:solidFill>
                  <a:srgbClr val="1F2A44"/>
                </a:solidFill>
                <a:latin typeface="Cambria" pitchFamily="34" charset="0"/>
                <a:ea typeface="Cambria" pitchFamily="34" charset="-122"/>
                <a:cs typeface="Cambria" pitchFamily="34" charset="-120"/>
              </a:rPr>
              <a:t>174 500 élèves</a:t>
            </a:r>
            <a:endParaRPr lang="en-US" sz="2400" dirty="0"/>
          </a:p>
        </p:txBody>
      </p:sp>
      <p:sp>
        <p:nvSpPr>
          <p:cNvPr id="18" name="Text 16"/>
          <p:cNvSpPr txBox="1"/>
          <p:nvPr/>
        </p:nvSpPr>
        <p:spPr>
          <a:xfrm>
            <a:off x="457200" y="3703320"/>
            <a:ext cx="11247120" cy="320040"/>
          </a:xfrm>
          <a:prstGeom prst="rect">
            <a:avLst/>
          </a:prstGeom>
          <a:noFill/>
          <a:ln/>
        </p:spPr>
        <p:txBody>
          <a:bodyPr wrap="square" rtlCol="0" anchor="ctr"/>
          <a:lstStyle/>
          <a:p>
            <a:pPr marL="0" indent="0" algn="ctr">
              <a:buNone/>
            </a:pPr>
            <a:r>
              <a:rPr lang="en-US" sz="1200" dirty="0">
                <a:solidFill>
                  <a:srgbClr val="666666"/>
                </a:solidFill>
                <a:latin typeface="Calibri" pitchFamily="34" charset="0"/>
                <a:ea typeface="Calibri" pitchFamily="34" charset="-122"/>
                <a:cs typeface="Calibri" pitchFamily="34" charset="-120"/>
              </a:rPr>
              <a:t>ont pu participer à une action d'EAC financée par le pass Culture, soit 42% des élèves éligibles</a:t>
            </a:r>
            <a:endParaRPr lang="en-US" sz="1200" dirty="0"/>
          </a:p>
        </p:txBody>
      </p:sp>
      <p:sp>
        <p:nvSpPr>
          <p:cNvPr id="19" name="Shape 17"/>
          <p:cNvSpPr/>
          <p:nvPr/>
        </p:nvSpPr>
        <p:spPr>
          <a:xfrm>
            <a:off x="1645920" y="4297680"/>
            <a:ext cx="8869680" cy="1737360"/>
          </a:xfrm>
          <a:prstGeom prst="roundRect">
            <a:avLst>
              <a:gd name="adj" fmla="val 5263"/>
            </a:avLst>
          </a:prstGeom>
          <a:solidFill>
            <a:srgbClr val="1F2A44"/>
          </a:solidFill>
          <a:ln w="12700">
            <a:solidFill>
              <a:srgbClr val="1F2A44"/>
            </a:solidFill>
            <a:prstDash val="solid"/>
          </a:ln>
        </p:spPr>
      </p:sp>
      <p:sp>
        <p:nvSpPr>
          <p:cNvPr id="20" name="Text 18"/>
          <p:cNvSpPr txBox="1"/>
          <p:nvPr/>
        </p:nvSpPr>
        <p:spPr>
          <a:xfrm>
            <a:off x="1920240" y="4434840"/>
            <a:ext cx="8321040" cy="274320"/>
          </a:xfrm>
          <a:prstGeom prst="rect">
            <a:avLst/>
          </a:prstGeom>
          <a:noFill/>
          <a:ln/>
        </p:spPr>
        <p:txBody>
          <a:bodyPr wrap="square" rtlCol="0" anchor="ctr"/>
          <a:lstStyle/>
          <a:p>
            <a:pPr marL="0" indent="0">
              <a:buNone/>
            </a:pPr>
            <a:r>
              <a:rPr lang="en-US" sz="1300" b="1" dirty="0">
                <a:solidFill>
                  <a:srgbClr val="E07A2E"/>
                </a:solidFill>
                <a:latin typeface="Calibri" pitchFamily="34" charset="0"/>
                <a:ea typeface="Calibri" pitchFamily="34" charset="-122"/>
                <a:cs typeface="Calibri" pitchFamily="34" charset="-120"/>
              </a:rPr>
              <a:t>À savoir</a:t>
            </a:r>
            <a:endParaRPr lang="en-US" sz="1300" dirty="0"/>
          </a:p>
        </p:txBody>
      </p:sp>
      <p:sp>
        <p:nvSpPr>
          <p:cNvPr id="21" name="Text 19"/>
          <p:cNvSpPr txBox="1"/>
          <p:nvPr/>
        </p:nvSpPr>
        <p:spPr>
          <a:xfrm>
            <a:off x="1920240" y="4754880"/>
            <a:ext cx="8321040" cy="548640"/>
          </a:xfrm>
          <a:prstGeom prst="rect">
            <a:avLst/>
          </a:prstGeom>
          <a:noFill/>
          <a:ln/>
        </p:spPr>
        <p:txBody>
          <a:bodyPr wrap="square" rtlCol="0" anchor="t"/>
          <a:lstStyle/>
          <a:p>
            <a:pPr marL="0" indent="0">
              <a:buNone/>
            </a:pPr>
            <a:r>
              <a:rPr lang="en-US" sz="1050" dirty="0">
                <a:solidFill>
                  <a:srgbClr val="D9DEE8"/>
                </a:solidFill>
                <a:latin typeface="Calibri" pitchFamily="34" charset="0"/>
                <a:ea typeface="Calibri" pitchFamily="34" charset="-122"/>
                <a:cs typeface="Calibri" pitchFamily="34" charset="-120"/>
              </a:rPr>
              <a:t>Ces chiffres prennent en compte tous les établissements scolaires éligibles à la part collective (collèges et lycées publics et privés sous contrat, Éducation nationale, Agriculture, Armées et Mer).</a:t>
            </a:r>
            <a:endParaRPr lang="en-US" sz="1050" dirty="0"/>
          </a:p>
        </p:txBody>
      </p:sp>
      <p:sp>
        <p:nvSpPr>
          <p:cNvPr id="22" name="Text 20"/>
          <p:cNvSpPr txBox="1"/>
          <p:nvPr/>
        </p:nvSpPr>
        <p:spPr>
          <a:xfrm>
            <a:off x="1920240" y="5349240"/>
            <a:ext cx="8321040" cy="594360"/>
          </a:xfrm>
          <a:prstGeom prst="rect">
            <a:avLst/>
          </a:prstGeom>
          <a:noFill/>
          <a:ln/>
        </p:spPr>
        <p:txBody>
          <a:bodyPr wrap="square" rtlCol="0" anchor="t"/>
          <a:lstStyle/>
          <a:p>
            <a:pPr marL="0" indent="0">
              <a:buNone/>
            </a:pPr>
            <a:r>
              <a:rPr lang="en-US" sz="950" i="1" dirty="0">
                <a:solidFill>
                  <a:srgbClr val="AEB6C6"/>
                </a:solidFill>
                <a:latin typeface="Calibri" pitchFamily="34" charset="0"/>
                <a:ea typeface="Calibri" pitchFamily="34" charset="-122"/>
                <a:cs typeface="Calibri" pitchFamily="34" charset="-120"/>
              </a:rPr>
              <a:t>Lexique — territoires urbains : commune(s) formant une zone bâtie continue d'au moins 2 000 habitants. Territoires ruraux : communes peu ou très peu denses (grille INSEE 2020).</a:t>
            </a:r>
            <a:endParaRPr lang="en-US" sz="950" dirty="0"/>
          </a:p>
        </p:txBody>
      </p:sp>
      <p:sp>
        <p:nvSpPr>
          <p:cNvPr id="23" name="Shape 21"/>
          <p:cNvSpPr/>
          <p:nvPr/>
        </p:nvSpPr>
        <p:spPr>
          <a:xfrm>
            <a:off x="0" y="6492240"/>
            <a:ext cx="12188952" cy="365760"/>
          </a:xfrm>
          <a:prstGeom prst="rect">
            <a:avLst/>
          </a:prstGeom>
          <a:solidFill>
            <a:srgbClr val="F3F0E9"/>
          </a:solidFill>
          <a:ln/>
        </p:spPr>
      </p:sp>
      <p:sp>
        <p:nvSpPr>
          <p:cNvPr id="24" name="Text 22"/>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5" name="Text 23"/>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6</a:t>
            </a:r>
            <a:endParaRPr lang="en-US" sz="9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Pass Culture</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Évolution mensuelle des réservations collectives confirmées, par département</a:t>
            </a:r>
            <a:endParaRPr lang="en-US" sz="1250" dirty="0"/>
          </a:p>
        </p:txBody>
      </p:sp>
      <p:graphicFrame>
        <p:nvGraphicFramePr>
          <p:cNvPr id="5" name="Chart 0"/>
          <p:cNvGraphicFramePr/>
          <p:nvPr/>
        </p:nvGraphicFramePr>
        <p:xfrm>
          <a:off x="457200" y="1371600"/>
          <a:ext cx="1124712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0" y="6492240"/>
            <a:ext cx="12188952" cy="365760"/>
          </a:xfrm>
          <a:prstGeom prst="rect">
            <a:avLst/>
          </a:prstGeom>
          <a:solidFill>
            <a:srgbClr val="F3F0E9"/>
          </a:solidFill>
          <a:ln/>
        </p:spPr>
      </p:sp>
      <p:sp>
        <p:nvSpPr>
          <p:cNvPr id="7" name="Text 4"/>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8" name="Text 5"/>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7</a:t>
            </a:r>
            <a:endParaRPr lang="en-US" sz="9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Pass Culture</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Part des élèves engagés par département</a:t>
            </a:r>
            <a:endParaRPr lang="en-US" sz="1250" dirty="0"/>
          </a:p>
        </p:txBody>
      </p:sp>
      <p:graphicFrame>
        <p:nvGraphicFramePr>
          <p:cNvPr id="5" name="Chart 0"/>
          <p:cNvGraphicFramePr/>
          <p:nvPr/>
        </p:nvGraphicFramePr>
        <p:xfrm>
          <a:off x="640080" y="1463040"/>
          <a:ext cx="7589520"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8412480" y="1737360"/>
            <a:ext cx="3291840" cy="2103120"/>
          </a:xfrm>
          <a:prstGeom prst="roundRect">
            <a:avLst>
              <a:gd name="adj" fmla="val 4348"/>
            </a:avLst>
          </a:prstGeom>
          <a:solidFill>
            <a:srgbClr val="F3F0E9"/>
          </a:solidFill>
          <a:ln w="12700">
            <a:solidFill>
              <a:srgbClr val="F3F0E9"/>
            </a:solidFill>
            <a:prstDash val="solid"/>
          </a:ln>
        </p:spPr>
      </p:sp>
      <p:sp>
        <p:nvSpPr>
          <p:cNvPr id="7" name="Text 4"/>
          <p:cNvSpPr txBox="1"/>
          <p:nvPr/>
        </p:nvSpPr>
        <p:spPr>
          <a:xfrm>
            <a:off x="8595360" y="1874520"/>
            <a:ext cx="2926080" cy="1828800"/>
          </a:xfrm>
          <a:prstGeom prst="rect">
            <a:avLst/>
          </a:prstGeom>
          <a:noFill/>
          <a:ln/>
        </p:spPr>
        <p:txBody>
          <a:bodyPr wrap="square" rtlCol="0" anchor="t"/>
          <a:lstStyle/>
          <a:p>
            <a:pPr marL="0" indent="0">
              <a:buNone/>
            </a:pPr>
            <a:r>
              <a:rPr lang="en-US" sz="1050" i="1" dirty="0">
                <a:solidFill>
                  <a:srgbClr val="222222"/>
                </a:solidFill>
                <a:latin typeface="Calibri" pitchFamily="34" charset="0"/>
                <a:ea typeface="Calibri" pitchFamily="34" charset="-122"/>
                <a:cs typeface="Calibri" pitchFamily="34" charset="-120"/>
              </a:rPr>
              <a:t>Nombre d'élèves ayant pu participer à au moins une action d'EAC au cours de l'année scolaire, via la part collective du pass Culture. Données cumulées au fil des mois, par département.</a:t>
            </a:r>
            <a:endParaRPr lang="en-US" sz="1050" dirty="0"/>
          </a:p>
        </p:txBody>
      </p:sp>
      <p:sp>
        <p:nvSpPr>
          <p:cNvPr id="8" name="Text 5"/>
          <p:cNvSpPr txBox="1"/>
          <p:nvPr/>
        </p:nvSpPr>
        <p:spPr>
          <a:xfrm>
            <a:off x="8412480" y="5760720"/>
            <a:ext cx="3291840" cy="274320"/>
          </a:xfrm>
          <a:prstGeom prst="rect">
            <a:avLst/>
          </a:prstGeom>
          <a:noFill/>
          <a:ln/>
        </p:spPr>
        <p:txBody>
          <a:bodyPr wrap="square" rtlCol="0" anchor="ctr"/>
          <a:lstStyle/>
          <a:p>
            <a:pPr marL="0" indent="0" algn="r">
              <a:buNone/>
            </a:pPr>
            <a:r>
              <a:rPr lang="en-US" sz="900" i="1" dirty="0">
                <a:solidFill>
                  <a:srgbClr val="666666"/>
                </a:solidFill>
                <a:latin typeface="Calibri" pitchFamily="34" charset="0"/>
                <a:ea typeface="Calibri" pitchFamily="34" charset="-122"/>
                <a:cs typeface="Calibri" pitchFamily="34" charset="-120"/>
              </a:rPr>
              <a:t>* Données issues d'ADAGE</a:t>
            </a:r>
            <a:endParaRPr lang="en-US" sz="900" dirty="0"/>
          </a:p>
        </p:txBody>
      </p:sp>
      <p:sp>
        <p:nvSpPr>
          <p:cNvPr id="9" name="Shape 6"/>
          <p:cNvSpPr/>
          <p:nvPr/>
        </p:nvSpPr>
        <p:spPr>
          <a:xfrm>
            <a:off x="0" y="6492240"/>
            <a:ext cx="12188952" cy="365760"/>
          </a:xfrm>
          <a:prstGeom prst="rect">
            <a:avLst/>
          </a:prstGeom>
          <a:solidFill>
            <a:srgbClr val="F3F0E9"/>
          </a:solidFill>
          <a:ln/>
        </p:spPr>
      </p:sp>
      <p:sp>
        <p:nvSpPr>
          <p:cNvPr id="10" name="Text 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1" name="Text 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8</a:t>
            </a:r>
            <a:endParaRPr lang="en-US" sz="95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Pass Culture</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Communication de rentrée 2026</a:t>
            </a:r>
            <a:endParaRPr lang="en-US" sz="1250" dirty="0"/>
          </a:p>
        </p:txBody>
      </p:sp>
      <p:sp>
        <p:nvSpPr>
          <p:cNvPr id="5" name="Shape 3"/>
          <p:cNvSpPr/>
          <p:nvPr/>
        </p:nvSpPr>
        <p:spPr>
          <a:xfrm>
            <a:off x="548640" y="1371600"/>
            <a:ext cx="11064240" cy="1828800"/>
          </a:xfrm>
          <a:prstGeom prst="roundRect">
            <a:avLst>
              <a:gd name="adj" fmla="val 5000"/>
            </a:avLst>
          </a:prstGeom>
          <a:solidFill>
            <a:srgbClr val="1F2A44"/>
          </a:solidFill>
          <a:ln w="12700">
            <a:solidFill>
              <a:srgbClr val="1F2A44"/>
            </a:solidFill>
            <a:prstDash val="solid"/>
          </a:ln>
        </p:spPr>
      </p:sp>
      <p:sp>
        <p:nvSpPr>
          <p:cNvPr id="6" name="Text 4"/>
          <p:cNvSpPr txBox="1"/>
          <p:nvPr/>
        </p:nvSpPr>
        <p:spPr>
          <a:xfrm>
            <a:off x="685800" y="1280160"/>
            <a:ext cx="914400" cy="914400"/>
          </a:xfrm>
          <a:prstGeom prst="rect">
            <a:avLst/>
          </a:prstGeom>
          <a:noFill/>
          <a:ln/>
        </p:spPr>
        <p:txBody>
          <a:bodyPr wrap="square" rtlCol="0" anchor="ctr"/>
          <a:lstStyle/>
          <a:p>
            <a:pPr marL="0" indent="0">
              <a:buNone/>
            </a:pPr>
            <a:r>
              <a:rPr lang="en-US" sz="6000" b="1" dirty="0">
                <a:solidFill>
                  <a:srgbClr val="E07A2E"/>
                </a:solidFill>
                <a:latin typeface="Cambria" pitchFamily="34" charset="0"/>
                <a:ea typeface="Cambria" pitchFamily="34" charset="-122"/>
                <a:cs typeface="Cambria" pitchFamily="34" charset="-120"/>
              </a:rPr>
              <a:t>“</a:t>
            </a:r>
            <a:endParaRPr lang="en-US" sz="6000" dirty="0"/>
          </a:p>
        </p:txBody>
      </p:sp>
      <p:sp>
        <p:nvSpPr>
          <p:cNvPr id="7" name="Text 5"/>
          <p:cNvSpPr txBox="1"/>
          <p:nvPr/>
        </p:nvSpPr>
        <p:spPr>
          <a:xfrm>
            <a:off x="1371600" y="1490472"/>
            <a:ext cx="9966960" cy="1389888"/>
          </a:xfrm>
          <a:prstGeom prst="rect">
            <a:avLst/>
          </a:prstGeom>
          <a:noFill/>
          <a:ln/>
        </p:spPr>
        <p:txBody>
          <a:bodyPr wrap="square" rtlCol="0" anchor="ctr"/>
          <a:lstStyle/>
          <a:p>
            <a:r>
              <a:rPr lang="en-US" sz="1200" i="1" dirty="0">
                <a:solidFill>
                  <a:srgbClr val="FFFFFF"/>
                </a:solidFill>
                <a:latin typeface="Cambria" pitchFamily="34" charset="0"/>
                <a:ea typeface="Cambria" pitchFamily="34" charset="-122"/>
                <a:cs typeface="Cambria" pitchFamily="34" charset="-120"/>
              </a:rPr>
              <a:t>Depuis 2022, la part collective du pass Culture constitue un levier essentiel pour développer l'accès à l'EAC de tous les </a:t>
            </a:r>
            <a:r>
              <a:rPr lang="en-US" sz="1200" i="1" dirty="0" err="1">
                <a:solidFill>
                  <a:srgbClr val="FFFFFF"/>
                </a:solidFill>
                <a:latin typeface="Cambria" pitchFamily="34" charset="0"/>
                <a:ea typeface="Cambria" pitchFamily="34" charset="-122"/>
                <a:cs typeface="Cambria" pitchFamily="34" charset="-120"/>
              </a:rPr>
              <a:t>élèves</a:t>
            </a:r>
            <a:r>
              <a:rPr lang="en-US" sz="1200" i="1" dirty="0" smtClean="0">
                <a:solidFill>
                  <a:srgbClr val="FFFFFF"/>
                </a:solidFill>
                <a:latin typeface="Cambria" pitchFamily="34" charset="0"/>
                <a:ea typeface="Cambria" pitchFamily="34" charset="-122"/>
                <a:cs typeface="Cambria" pitchFamily="34" charset="-120"/>
              </a:rPr>
              <a:t>.</a:t>
            </a:r>
            <a:r>
              <a:rPr lang="fr-FR" sz="1200" i="1" dirty="0">
                <a:solidFill>
                  <a:srgbClr val="FFFFFF"/>
                </a:solidFill>
                <a:latin typeface="Cambria" pitchFamily="34" charset="0"/>
                <a:ea typeface="Cambria" pitchFamily="34" charset="-122"/>
                <a:cs typeface="Cambria" pitchFamily="34" charset="-120"/>
              </a:rPr>
              <a:t> À la fin du mois d’août, dans le cadre de la part collective, </a:t>
            </a:r>
            <a:r>
              <a:rPr lang="fr-FR" sz="1200" b="1" i="1" dirty="0">
                <a:solidFill>
                  <a:schemeClr val="bg1"/>
                </a:solidFill>
                <a:latin typeface="Cambria" pitchFamily="34" charset="0"/>
                <a:ea typeface="Cambria" pitchFamily="34" charset="-122"/>
                <a:cs typeface="Cambria" pitchFamily="34" charset="-120"/>
              </a:rPr>
              <a:t>de nouvelles enveloppes ont été mises à votre disposition </a:t>
            </a:r>
            <a:r>
              <a:rPr lang="fr-FR" sz="1200" i="1" dirty="0">
                <a:solidFill>
                  <a:srgbClr val="FFFFFF"/>
                </a:solidFill>
                <a:latin typeface="Cambria" pitchFamily="34" charset="0"/>
                <a:ea typeface="Cambria" pitchFamily="34" charset="-122"/>
                <a:cs typeface="Cambria" pitchFamily="34" charset="-120"/>
              </a:rPr>
              <a:t>pour vous permettre de construire ces projets avec vos professeurs et d’engager des réservations auprès des acteurs culturels dès septembre. Ces enveloppes correspondent aux crédits mis à votre disposition</a:t>
            </a:r>
            <a:r>
              <a:rPr lang="fr-FR" sz="1200" b="1" i="1" dirty="0">
                <a:solidFill>
                  <a:srgbClr val="FFFFFF"/>
                </a:solidFill>
                <a:latin typeface="Cambria" pitchFamily="34" charset="0"/>
                <a:ea typeface="Cambria" pitchFamily="34" charset="-122"/>
                <a:cs typeface="Cambria" pitchFamily="34" charset="-120"/>
              </a:rPr>
              <a:t>, dans un contexte budgétaire contraint,</a:t>
            </a:r>
            <a:r>
              <a:rPr lang="fr-FR" sz="1200" i="1" dirty="0">
                <a:solidFill>
                  <a:srgbClr val="FFFFFF"/>
                </a:solidFill>
                <a:latin typeface="Cambria" pitchFamily="34" charset="0"/>
                <a:ea typeface="Cambria" pitchFamily="34" charset="-122"/>
                <a:cs typeface="Cambria" pitchFamily="34" charset="-120"/>
              </a:rPr>
              <a:t> sur les mois de septembre à </a:t>
            </a:r>
            <a:r>
              <a:rPr lang="fr-FR" sz="1200" i="1" dirty="0" smtClean="0">
                <a:solidFill>
                  <a:srgbClr val="FFFFFF"/>
                </a:solidFill>
                <a:latin typeface="Cambria" pitchFamily="34" charset="0"/>
                <a:ea typeface="Cambria" pitchFamily="34" charset="-122"/>
                <a:cs typeface="Cambria" pitchFamily="34" charset="-120"/>
              </a:rPr>
              <a:t>décembre. Ces </a:t>
            </a:r>
            <a:r>
              <a:rPr lang="fr-FR" sz="1200" i="1" dirty="0">
                <a:solidFill>
                  <a:srgbClr val="FFFFFF"/>
                </a:solidFill>
                <a:latin typeface="Cambria" pitchFamily="34" charset="0"/>
                <a:ea typeface="Cambria" pitchFamily="34" charset="-122"/>
                <a:cs typeface="Cambria" pitchFamily="34" charset="-120"/>
              </a:rPr>
              <a:t>crédits 2026 doivent faire l’objet de réservations avant le 31 décembre prochain, pour des projets qui peuvent être réalisés dès aujourd’hui jusqu’au terme du 1er semestre 2027. Sous réserve du vote du budget par le Parlement, de nouveaux crédits au titre de l’exercice 2027 vous seront attribués afin de compléter l’offre dont pourront bénéficier vos élèves tout au long de l’année 2027.</a:t>
            </a:r>
            <a:endParaRPr lang="en-US" sz="1200" dirty="0"/>
          </a:p>
        </p:txBody>
      </p:sp>
      <p:sp>
        <p:nvSpPr>
          <p:cNvPr id="8" name="Text 6"/>
          <p:cNvSpPr txBox="1"/>
          <p:nvPr/>
        </p:nvSpPr>
        <p:spPr>
          <a:xfrm>
            <a:off x="1371600" y="2880360"/>
            <a:ext cx="9966960" cy="274320"/>
          </a:xfrm>
          <a:prstGeom prst="rect">
            <a:avLst/>
          </a:prstGeom>
          <a:noFill/>
          <a:ln/>
        </p:spPr>
        <p:txBody>
          <a:bodyPr wrap="square" rtlCol="0" anchor="ctr"/>
          <a:lstStyle/>
          <a:p>
            <a:pPr marL="0" indent="0">
              <a:buNone/>
            </a:pPr>
            <a:r>
              <a:rPr lang="en-US" sz="1100" dirty="0">
                <a:solidFill>
                  <a:srgbClr val="D9DEE8"/>
                </a:solidFill>
                <a:latin typeface="Calibri" pitchFamily="34" charset="0"/>
                <a:ea typeface="Calibri" pitchFamily="34" charset="-122"/>
                <a:cs typeface="Calibri" pitchFamily="34" charset="-120"/>
              </a:rPr>
              <a:t>— Caroline Pascal, DGESCO · message du 10 septembre 2026</a:t>
            </a:r>
            <a:endParaRPr lang="en-US" sz="1100" dirty="0"/>
          </a:p>
        </p:txBody>
      </p:sp>
      <p:sp>
        <p:nvSpPr>
          <p:cNvPr id="9" name="Text 7"/>
          <p:cNvSpPr txBox="1"/>
          <p:nvPr/>
        </p:nvSpPr>
        <p:spPr>
          <a:xfrm>
            <a:off x="548640" y="3520440"/>
            <a:ext cx="5486400" cy="27432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Ce qu'il faut retenir</a:t>
            </a:r>
            <a:endParaRPr lang="en-US" sz="1500" dirty="0"/>
          </a:p>
        </p:txBody>
      </p:sp>
      <p:sp>
        <p:nvSpPr>
          <p:cNvPr id="10" name="Shape 8"/>
          <p:cNvSpPr/>
          <p:nvPr/>
        </p:nvSpPr>
        <p:spPr>
          <a:xfrm>
            <a:off x="548640" y="3886200"/>
            <a:ext cx="11064240" cy="502920"/>
          </a:xfrm>
          <a:prstGeom prst="roundRect">
            <a:avLst>
              <a:gd name="adj" fmla="val 14545"/>
            </a:avLst>
          </a:prstGeom>
          <a:solidFill>
            <a:srgbClr val="F3F0E9"/>
          </a:solidFill>
          <a:ln w="12700">
            <a:solidFill>
              <a:srgbClr val="F3F0E9"/>
            </a:solidFill>
            <a:prstDash val="solid"/>
          </a:ln>
        </p:spPr>
      </p:sp>
      <p:sp>
        <p:nvSpPr>
          <p:cNvPr id="11" name="Text 9"/>
          <p:cNvSpPr txBox="1"/>
          <p:nvPr/>
        </p:nvSpPr>
        <p:spPr>
          <a:xfrm>
            <a:off x="777240" y="3886200"/>
            <a:ext cx="10607040" cy="502920"/>
          </a:xfrm>
          <a:prstGeom prst="rect">
            <a:avLst/>
          </a:prstGeom>
          <a:noFill/>
          <a:ln/>
        </p:spPr>
        <p:txBody>
          <a:bodyPr wrap="square" rtlCol="0" anchor="ctr"/>
          <a:lstStyle/>
          <a:p>
            <a:pPr marL="0" indent="0">
              <a:buNone/>
            </a:pPr>
            <a:r>
              <a:rPr lang="en-US" sz="1250" dirty="0">
                <a:solidFill>
                  <a:srgbClr val="222222"/>
                </a:solidFill>
                <a:latin typeface="Calibri" pitchFamily="34" charset="0"/>
                <a:ea typeface="Calibri" pitchFamily="34" charset="-122"/>
                <a:cs typeface="Calibri" pitchFamily="34" charset="-120"/>
              </a:rPr>
              <a:t>●  De nouvelles enveloppes ont été attribuées fin août 2026</a:t>
            </a:r>
            <a:endParaRPr lang="en-US" sz="1250" dirty="0"/>
          </a:p>
        </p:txBody>
      </p:sp>
      <p:sp>
        <p:nvSpPr>
          <p:cNvPr id="12" name="Shape 10"/>
          <p:cNvSpPr/>
          <p:nvPr/>
        </p:nvSpPr>
        <p:spPr>
          <a:xfrm>
            <a:off x="548640" y="4507992"/>
            <a:ext cx="11064240" cy="502920"/>
          </a:xfrm>
          <a:prstGeom prst="roundRect">
            <a:avLst>
              <a:gd name="adj" fmla="val 14545"/>
            </a:avLst>
          </a:prstGeom>
          <a:solidFill>
            <a:srgbClr val="F3F0E9"/>
          </a:solidFill>
          <a:ln w="12700">
            <a:solidFill>
              <a:srgbClr val="F3F0E9"/>
            </a:solidFill>
            <a:prstDash val="solid"/>
          </a:ln>
        </p:spPr>
      </p:sp>
      <p:sp>
        <p:nvSpPr>
          <p:cNvPr id="13" name="Text 11"/>
          <p:cNvSpPr txBox="1"/>
          <p:nvPr/>
        </p:nvSpPr>
        <p:spPr>
          <a:xfrm>
            <a:off x="777240" y="4507992"/>
            <a:ext cx="10607040" cy="502920"/>
          </a:xfrm>
          <a:prstGeom prst="rect">
            <a:avLst/>
          </a:prstGeom>
          <a:noFill/>
          <a:ln/>
        </p:spPr>
        <p:txBody>
          <a:bodyPr wrap="square" rtlCol="0" anchor="ctr"/>
          <a:lstStyle/>
          <a:p>
            <a:pPr marL="0" indent="0">
              <a:buNone/>
            </a:pPr>
            <a:r>
              <a:rPr lang="en-US" sz="1250" dirty="0">
                <a:solidFill>
                  <a:srgbClr val="222222"/>
                </a:solidFill>
                <a:latin typeface="Calibri" pitchFamily="34" charset="0"/>
                <a:ea typeface="Calibri" pitchFamily="34" charset="-122"/>
                <a:cs typeface="Calibri" pitchFamily="34" charset="-120"/>
              </a:rPr>
              <a:t>●  Les établissements sont invités à engager leurs réservations avant le 31 décembre 2026</a:t>
            </a:r>
            <a:endParaRPr lang="en-US" sz="1250" dirty="0"/>
          </a:p>
        </p:txBody>
      </p:sp>
      <p:sp>
        <p:nvSpPr>
          <p:cNvPr id="14" name="Shape 12"/>
          <p:cNvSpPr/>
          <p:nvPr/>
        </p:nvSpPr>
        <p:spPr>
          <a:xfrm>
            <a:off x="548640" y="5129784"/>
            <a:ext cx="11064240" cy="502920"/>
          </a:xfrm>
          <a:prstGeom prst="roundRect">
            <a:avLst>
              <a:gd name="adj" fmla="val 14545"/>
            </a:avLst>
          </a:prstGeom>
          <a:solidFill>
            <a:srgbClr val="F3F0E9"/>
          </a:solidFill>
          <a:ln w="12700">
            <a:solidFill>
              <a:srgbClr val="F3F0E9"/>
            </a:solidFill>
            <a:prstDash val="solid"/>
          </a:ln>
        </p:spPr>
      </p:sp>
      <p:sp>
        <p:nvSpPr>
          <p:cNvPr id="15" name="Text 13"/>
          <p:cNvSpPr txBox="1"/>
          <p:nvPr/>
        </p:nvSpPr>
        <p:spPr>
          <a:xfrm>
            <a:off x="777240" y="5129784"/>
            <a:ext cx="10607040" cy="502920"/>
          </a:xfrm>
          <a:prstGeom prst="rect">
            <a:avLst/>
          </a:prstGeom>
          <a:noFill/>
          <a:ln/>
        </p:spPr>
        <p:txBody>
          <a:bodyPr wrap="square" rtlCol="0" anchor="ctr"/>
          <a:lstStyle/>
          <a:p>
            <a:pPr marL="0" indent="0">
              <a:buNone/>
            </a:pPr>
            <a:r>
              <a:rPr lang="en-US" sz="1250" dirty="0">
                <a:solidFill>
                  <a:srgbClr val="222222"/>
                </a:solidFill>
                <a:latin typeface="Calibri" pitchFamily="34" charset="0"/>
                <a:ea typeface="Calibri" pitchFamily="34" charset="-122"/>
                <a:cs typeface="Calibri" pitchFamily="34" charset="-120"/>
              </a:rPr>
              <a:t>●  Un message de cadrage a été diffusé aux chefs d'établissement le 10 </a:t>
            </a:r>
            <a:r>
              <a:rPr lang="en-US" sz="1250" dirty="0" err="1" smtClean="0">
                <a:solidFill>
                  <a:srgbClr val="222222"/>
                </a:solidFill>
                <a:latin typeface="Calibri" pitchFamily="34" charset="0"/>
                <a:ea typeface="Calibri" pitchFamily="34" charset="-122"/>
                <a:cs typeface="Calibri" pitchFamily="34" charset="-120"/>
              </a:rPr>
              <a:t>septembre</a:t>
            </a:r>
            <a:r>
              <a:rPr lang="en-US" sz="1250" dirty="0" smtClean="0">
                <a:solidFill>
                  <a:srgbClr val="222222"/>
                </a:solidFill>
                <a:latin typeface="Calibri" pitchFamily="34" charset="0"/>
                <a:ea typeface="Calibri" pitchFamily="34" charset="-122"/>
                <a:cs typeface="Calibri" pitchFamily="34" charset="-120"/>
              </a:rPr>
              <a:t> (</a:t>
            </a:r>
            <a:r>
              <a:rPr lang="en-US" sz="1250" dirty="0" err="1" smtClean="0">
                <a:solidFill>
                  <a:srgbClr val="222222"/>
                </a:solidFill>
                <a:latin typeface="Calibri" pitchFamily="34" charset="0"/>
                <a:ea typeface="Calibri" pitchFamily="34" charset="-122"/>
                <a:cs typeface="Calibri" pitchFamily="34" charset="-120"/>
              </a:rPr>
              <a:t>extrait</a:t>
            </a:r>
            <a:r>
              <a:rPr lang="en-US" sz="1250" dirty="0" smtClean="0">
                <a:solidFill>
                  <a:srgbClr val="222222"/>
                </a:solidFill>
                <a:latin typeface="Calibri" pitchFamily="34" charset="0"/>
                <a:ea typeface="Calibri" pitchFamily="34" charset="-122"/>
                <a:cs typeface="Calibri" pitchFamily="34" charset="-120"/>
              </a:rPr>
              <a:t>)</a:t>
            </a:r>
            <a:endParaRPr lang="en-US" sz="1250" dirty="0"/>
          </a:p>
        </p:txBody>
      </p:sp>
      <p:sp>
        <p:nvSpPr>
          <p:cNvPr id="16" name="Shape 14"/>
          <p:cNvSpPr/>
          <p:nvPr/>
        </p:nvSpPr>
        <p:spPr>
          <a:xfrm>
            <a:off x="0" y="6492240"/>
            <a:ext cx="12188952" cy="365760"/>
          </a:xfrm>
          <a:prstGeom prst="rect">
            <a:avLst/>
          </a:prstGeom>
          <a:solidFill>
            <a:srgbClr val="F3F0E9"/>
          </a:solidFill>
          <a:ln/>
        </p:spPr>
      </p:sp>
      <p:sp>
        <p:nvSpPr>
          <p:cNvPr id="17" name="Text 15"/>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8" name="Text 16"/>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9</a:t>
            </a:r>
            <a:endParaRPr lang="en-US" sz="95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Pass Culture</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Mise en contexte budgétaire</a:t>
            </a:r>
            <a:endParaRPr lang="en-US" sz="1250" dirty="0"/>
          </a:p>
        </p:txBody>
      </p:sp>
      <p:sp>
        <p:nvSpPr>
          <p:cNvPr id="5" name="Shape 3"/>
          <p:cNvSpPr/>
          <p:nvPr/>
        </p:nvSpPr>
        <p:spPr>
          <a:xfrm>
            <a:off x="548640" y="1417320"/>
            <a:ext cx="3931920" cy="4480560"/>
          </a:xfrm>
          <a:prstGeom prst="roundRect">
            <a:avLst>
              <a:gd name="adj" fmla="val 2326"/>
            </a:avLst>
          </a:prstGeom>
          <a:solidFill>
            <a:srgbClr val="E07A2E"/>
          </a:solidFill>
          <a:ln w="12700">
            <a:solidFill>
              <a:srgbClr val="E07A2E"/>
            </a:solidFill>
            <a:prstDash val="solid"/>
          </a:ln>
        </p:spPr>
      </p:sp>
      <p:sp>
        <p:nvSpPr>
          <p:cNvPr id="6" name="Text 4"/>
          <p:cNvSpPr txBox="1"/>
          <p:nvPr/>
        </p:nvSpPr>
        <p:spPr>
          <a:xfrm>
            <a:off x="548640" y="2377440"/>
            <a:ext cx="3931920" cy="914400"/>
          </a:xfrm>
          <a:prstGeom prst="rect">
            <a:avLst/>
          </a:prstGeom>
          <a:noFill/>
          <a:ln/>
        </p:spPr>
        <p:txBody>
          <a:bodyPr wrap="square"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24 M€</a:t>
            </a:r>
            <a:endParaRPr lang="en-US" sz="4000" dirty="0"/>
          </a:p>
        </p:txBody>
      </p:sp>
      <p:sp>
        <p:nvSpPr>
          <p:cNvPr id="7" name="Text 5"/>
          <p:cNvSpPr txBox="1"/>
          <p:nvPr/>
        </p:nvSpPr>
        <p:spPr>
          <a:xfrm>
            <a:off x="822960" y="3291840"/>
            <a:ext cx="3383280" cy="548640"/>
          </a:xfrm>
          <a:prstGeom prst="rect">
            <a:avLst/>
          </a:prstGeom>
          <a:noFill/>
          <a:ln/>
        </p:spPr>
        <p:txBody>
          <a:bodyPr wrap="square" rtlCol="0" anchor="ctr"/>
          <a:lstStyle/>
          <a:p>
            <a:pPr marL="0" indent="0" algn="ctr">
              <a:buNone/>
            </a:pPr>
            <a:r>
              <a:rPr lang="en-US" sz="1200" dirty="0">
                <a:solidFill>
                  <a:srgbClr val="FCEBDC"/>
                </a:solidFill>
                <a:latin typeface="Calibri" pitchFamily="34" charset="0"/>
                <a:ea typeface="Calibri" pitchFamily="34" charset="-122"/>
                <a:cs typeface="Calibri" pitchFamily="34" charset="-120"/>
              </a:rPr>
              <a:t>2ᵉ tranche de crédits </a:t>
            </a:r>
            <a:r>
              <a:rPr lang="en-US" sz="1200" dirty="0" err="1">
                <a:solidFill>
                  <a:srgbClr val="FCEBDC"/>
                </a:solidFill>
                <a:latin typeface="Calibri" pitchFamily="34" charset="0"/>
                <a:ea typeface="Calibri" pitchFamily="34" charset="-122"/>
                <a:cs typeface="Calibri" pitchFamily="34" charset="-120"/>
              </a:rPr>
              <a:t>attribuée</a:t>
            </a:r>
            <a:r>
              <a:rPr lang="en-US" sz="1200" dirty="0">
                <a:solidFill>
                  <a:srgbClr val="FCEBDC"/>
                </a:solidFill>
                <a:latin typeface="Calibri" pitchFamily="34" charset="0"/>
                <a:ea typeface="Calibri" pitchFamily="34" charset="-122"/>
                <a:cs typeface="Calibri" pitchFamily="34" charset="-120"/>
              </a:rPr>
              <a:t> </a:t>
            </a:r>
            <a:r>
              <a:rPr lang="en-US" sz="1200" dirty="0" smtClean="0">
                <a:solidFill>
                  <a:srgbClr val="FCEBDC"/>
                </a:solidFill>
                <a:latin typeface="Calibri" pitchFamily="34" charset="0"/>
                <a:ea typeface="Calibri" pitchFamily="34" charset="-122"/>
                <a:cs typeface="Calibri" pitchFamily="34" charset="-120"/>
              </a:rPr>
              <a:t>aux </a:t>
            </a:r>
            <a:r>
              <a:rPr lang="en-US" sz="1200" dirty="0" err="1" smtClean="0">
                <a:solidFill>
                  <a:srgbClr val="FCEBDC"/>
                </a:solidFill>
                <a:latin typeface="Calibri" pitchFamily="34" charset="0"/>
                <a:ea typeface="Calibri" pitchFamily="34" charset="-122"/>
                <a:cs typeface="Calibri" pitchFamily="34" charset="-120"/>
              </a:rPr>
              <a:t>académies</a:t>
            </a:r>
            <a:endParaRPr lang="en-US" sz="1200" dirty="0"/>
          </a:p>
        </p:txBody>
      </p:sp>
      <p:sp>
        <p:nvSpPr>
          <p:cNvPr id="8" name="Shape 6"/>
          <p:cNvSpPr/>
          <p:nvPr/>
        </p:nvSpPr>
        <p:spPr>
          <a:xfrm>
            <a:off x="4754880" y="1554480"/>
            <a:ext cx="384048" cy="384048"/>
          </a:xfrm>
          <a:prstGeom prst="ellipse">
            <a:avLst/>
          </a:prstGeom>
          <a:solidFill>
            <a:srgbClr val="1F2A44"/>
          </a:solidFill>
          <a:ln w="12700">
            <a:solidFill>
              <a:srgbClr val="1F2A44"/>
            </a:solidFill>
            <a:prstDash val="solid"/>
          </a:ln>
        </p:spPr>
      </p:sp>
      <p:sp>
        <p:nvSpPr>
          <p:cNvPr id="9" name="Text 7"/>
          <p:cNvSpPr txBox="1"/>
          <p:nvPr/>
        </p:nvSpPr>
        <p:spPr>
          <a:xfrm>
            <a:off x="4754880" y="155448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0" name="Text 8"/>
          <p:cNvSpPr txBox="1"/>
          <p:nvPr/>
        </p:nvSpPr>
        <p:spPr>
          <a:xfrm>
            <a:off x="5303520" y="1536192"/>
            <a:ext cx="6217920"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Mobilisation des crédits jusqu'au 31 décembre 2026</a:t>
            </a:r>
            <a:endParaRPr lang="en-US" sz="1300" dirty="0"/>
          </a:p>
        </p:txBody>
      </p:sp>
      <p:sp>
        <p:nvSpPr>
          <p:cNvPr id="11" name="Shape 9"/>
          <p:cNvSpPr/>
          <p:nvPr/>
        </p:nvSpPr>
        <p:spPr>
          <a:xfrm>
            <a:off x="4754880" y="2377440"/>
            <a:ext cx="384048" cy="384048"/>
          </a:xfrm>
          <a:prstGeom prst="ellipse">
            <a:avLst/>
          </a:prstGeom>
          <a:solidFill>
            <a:srgbClr val="1F2A44"/>
          </a:solidFill>
          <a:ln w="12700">
            <a:solidFill>
              <a:srgbClr val="1F2A44"/>
            </a:solidFill>
            <a:prstDash val="solid"/>
          </a:ln>
        </p:spPr>
      </p:sp>
      <p:sp>
        <p:nvSpPr>
          <p:cNvPr id="12" name="Text 10"/>
          <p:cNvSpPr txBox="1"/>
          <p:nvPr/>
        </p:nvSpPr>
        <p:spPr>
          <a:xfrm>
            <a:off x="4754880" y="237744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Text 11"/>
          <p:cNvSpPr txBox="1"/>
          <p:nvPr/>
        </p:nvSpPr>
        <p:spPr>
          <a:xfrm>
            <a:off x="5303520" y="2359152"/>
            <a:ext cx="6217920"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Répartition au prorata du nombre d'élèves par établissement</a:t>
            </a:r>
            <a:endParaRPr lang="en-US" sz="1300" dirty="0"/>
          </a:p>
        </p:txBody>
      </p:sp>
      <p:sp>
        <p:nvSpPr>
          <p:cNvPr id="14" name="Shape 12"/>
          <p:cNvSpPr/>
          <p:nvPr/>
        </p:nvSpPr>
        <p:spPr>
          <a:xfrm>
            <a:off x="4754880" y="3200400"/>
            <a:ext cx="384048" cy="384048"/>
          </a:xfrm>
          <a:prstGeom prst="ellipse">
            <a:avLst/>
          </a:prstGeom>
          <a:solidFill>
            <a:srgbClr val="1F2A44"/>
          </a:solidFill>
          <a:ln w="12700">
            <a:solidFill>
              <a:srgbClr val="1F2A44"/>
            </a:solidFill>
            <a:prstDash val="solid"/>
          </a:ln>
        </p:spPr>
      </p:sp>
      <p:sp>
        <p:nvSpPr>
          <p:cNvPr id="15" name="Text 13"/>
          <p:cNvSpPr txBox="1"/>
          <p:nvPr/>
        </p:nvSpPr>
        <p:spPr>
          <a:xfrm>
            <a:off x="4754880" y="320040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6" name="Text 14"/>
          <p:cNvSpPr txBox="1"/>
          <p:nvPr/>
        </p:nvSpPr>
        <p:spPr>
          <a:xfrm>
            <a:off x="5303520" y="3182112"/>
            <a:ext cx="6217920"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Contexte budgétaire contraint : un nouvel arbitrage a été nécessaire</a:t>
            </a:r>
            <a:endParaRPr lang="en-US" sz="1300" dirty="0"/>
          </a:p>
        </p:txBody>
      </p:sp>
      <p:sp>
        <p:nvSpPr>
          <p:cNvPr id="17" name="Shape 15"/>
          <p:cNvSpPr/>
          <p:nvPr/>
        </p:nvSpPr>
        <p:spPr>
          <a:xfrm>
            <a:off x="4754880" y="4023360"/>
            <a:ext cx="384048" cy="384048"/>
          </a:xfrm>
          <a:prstGeom prst="ellipse">
            <a:avLst/>
          </a:prstGeom>
          <a:solidFill>
            <a:srgbClr val="1F2A44"/>
          </a:solidFill>
          <a:ln w="12700">
            <a:solidFill>
              <a:srgbClr val="1F2A44"/>
            </a:solidFill>
            <a:prstDash val="solid"/>
          </a:ln>
        </p:spPr>
      </p:sp>
      <p:sp>
        <p:nvSpPr>
          <p:cNvPr id="18" name="Text 16"/>
          <p:cNvSpPr txBox="1"/>
          <p:nvPr/>
        </p:nvSpPr>
        <p:spPr>
          <a:xfrm>
            <a:off x="4754880" y="4023360"/>
            <a:ext cx="384048" cy="384048"/>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9" name="Text 17"/>
          <p:cNvSpPr txBox="1"/>
          <p:nvPr/>
        </p:nvSpPr>
        <p:spPr>
          <a:xfrm>
            <a:off x="5303520" y="4005072"/>
            <a:ext cx="6217920" cy="274320"/>
          </a:xfrm>
          <a:prstGeom prst="rect">
            <a:avLst/>
          </a:prstGeom>
          <a:noFill/>
          <a:ln/>
        </p:spPr>
        <p:txBody>
          <a:bodyPr wrap="square" rtlCol="0" anchor="ctr"/>
          <a:lstStyle/>
          <a:p>
            <a:pPr marL="0" indent="0">
              <a:buNone/>
            </a:pPr>
            <a:r>
              <a:rPr lang="en-US" sz="1300" b="1" dirty="0" smtClean="0">
                <a:solidFill>
                  <a:srgbClr val="222222"/>
                </a:solidFill>
                <a:latin typeface="Calibri" pitchFamily="34" charset="0"/>
                <a:ea typeface="Calibri" pitchFamily="34" charset="-122"/>
                <a:cs typeface="Calibri" pitchFamily="34" charset="-120"/>
              </a:rPr>
              <a:t>Les </a:t>
            </a:r>
            <a:r>
              <a:rPr lang="en-US" sz="1300" b="1" dirty="0" err="1">
                <a:solidFill>
                  <a:srgbClr val="222222"/>
                </a:solidFill>
                <a:latin typeface="Calibri" pitchFamily="34" charset="0"/>
                <a:ea typeface="Calibri" pitchFamily="34" charset="-122"/>
                <a:cs typeface="Calibri" pitchFamily="34" charset="-120"/>
              </a:rPr>
              <a:t>versements</a:t>
            </a:r>
            <a:r>
              <a:rPr lang="en-US" sz="1300" b="1" dirty="0">
                <a:solidFill>
                  <a:srgbClr val="222222"/>
                </a:solidFill>
                <a:latin typeface="Calibri" pitchFamily="34" charset="0"/>
                <a:ea typeface="Calibri" pitchFamily="34" charset="-122"/>
                <a:cs typeface="Calibri" pitchFamily="34" charset="-120"/>
              </a:rPr>
              <a:t> </a:t>
            </a:r>
            <a:r>
              <a:rPr lang="en-US" sz="1300" b="1" dirty="0" err="1" smtClean="0">
                <a:solidFill>
                  <a:srgbClr val="222222"/>
                </a:solidFill>
                <a:latin typeface="Calibri" pitchFamily="34" charset="0"/>
                <a:ea typeface="Calibri" pitchFamily="34" charset="-122"/>
                <a:cs typeface="Calibri" pitchFamily="34" charset="-120"/>
              </a:rPr>
              <a:t>varient</a:t>
            </a:r>
            <a:r>
              <a:rPr lang="en-US" sz="1300" b="1" dirty="0" smtClean="0">
                <a:solidFill>
                  <a:srgbClr val="222222"/>
                </a:solidFill>
                <a:latin typeface="Calibri" pitchFamily="34" charset="0"/>
                <a:ea typeface="Calibri" pitchFamily="34" charset="-122"/>
                <a:cs typeface="Calibri" pitchFamily="34" charset="-120"/>
              </a:rPr>
              <a:t> </a:t>
            </a:r>
            <a:r>
              <a:rPr lang="en-US" sz="1300" b="1" dirty="0" err="1">
                <a:solidFill>
                  <a:srgbClr val="222222"/>
                </a:solidFill>
                <a:latin typeface="Calibri" pitchFamily="34" charset="0"/>
                <a:ea typeface="Calibri" pitchFamily="34" charset="-122"/>
                <a:cs typeface="Calibri" pitchFamily="34" charset="-120"/>
              </a:rPr>
              <a:t>selon</a:t>
            </a:r>
            <a:r>
              <a:rPr lang="en-US" sz="1300" b="1" dirty="0">
                <a:solidFill>
                  <a:srgbClr val="222222"/>
                </a:solidFill>
                <a:latin typeface="Calibri" pitchFamily="34" charset="0"/>
                <a:ea typeface="Calibri" pitchFamily="34" charset="-122"/>
                <a:cs typeface="Calibri" pitchFamily="34" charset="-120"/>
              </a:rPr>
              <a:t> </a:t>
            </a:r>
            <a:r>
              <a:rPr lang="en-US" sz="1300" b="1" dirty="0" err="1" smtClean="0">
                <a:solidFill>
                  <a:srgbClr val="222222"/>
                </a:solidFill>
                <a:latin typeface="Calibri" pitchFamily="34" charset="0"/>
                <a:ea typeface="Calibri" pitchFamily="34" charset="-122"/>
                <a:cs typeface="Calibri" pitchFamily="34" charset="-120"/>
              </a:rPr>
              <a:t>l’utilisation</a:t>
            </a:r>
            <a:r>
              <a:rPr lang="en-US" sz="1300" b="1" dirty="0" smtClean="0">
                <a:solidFill>
                  <a:srgbClr val="222222"/>
                </a:solidFill>
                <a:latin typeface="Calibri" pitchFamily="34" charset="0"/>
                <a:ea typeface="Calibri" pitchFamily="34" charset="-122"/>
                <a:cs typeface="Calibri" pitchFamily="34" charset="-120"/>
              </a:rPr>
              <a:t> du pass Culture </a:t>
            </a:r>
            <a:r>
              <a:rPr lang="en-US" sz="1300" b="1" dirty="0" err="1" smtClean="0">
                <a:solidFill>
                  <a:srgbClr val="222222"/>
                </a:solidFill>
                <a:latin typeface="Calibri" pitchFamily="34" charset="0"/>
                <a:ea typeface="Calibri" pitchFamily="34" charset="-122"/>
                <a:cs typeface="Calibri" pitchFamily="34" charset="-120"/>
              </a:rPr>
              <a:t>constatée</a:t>
            </a:r>
            <a:r>
              <a:rPr lang="en-US" sz="1300" b="1" dirty="0" smtClean="0">
                <a:solidFill>
                  <a:srgbClr val="222222"/>
                </a:solidFill>
                <a:latin typeface="Calibri" pitchFamily="34" charset="0"/>
                <a:ea typeface="Calibri" pitchFamily="34" charset="-122"/>
                <a:cs typeface="Calibri" pitchFamily="34" charset="-120"/>
              </a:rPr>
              <a:t> </a:t>
            </a:r>
            <a:r>
              <a:rPr lang="en-US" sz="1300" b="1" dirty="0">
                <a:solidFill>
                  <a:srgbClr val="222222"/>
                </a:solidFill>
                <a:latin typeface="Calibri" pitchFamily="34" charset="0"/>
                <a:ea typeface="Calibri" pitchFamily="34" charset="-122"/>
                <a:cs typeface="Calibri" pitchFamily="34" charset="-120"/>
              </a:rPr>
              <a:t>au 1ᵉʳ semestre 2026</a:t>
            </a:r>
            <a:endParaRPr lang="en-US" sz="1300" dirty="0"/>
          </a:p>
        </p:txBody>
      </p:sp>
      <p:sp>
        <p:nvSpPr>
          <p:cNvPr id="20" name="Shape 18"/>
          <p:cNvSpPr/>
          <p:nvPr/>
        </p:nvSpPr>
        <p:spPr>
          <a:xfrm>
            <a:off x="0" y="6492240"/>
            <a:ext cx="12188952" cy="365760"/>
          </a:xfrm>
          <a:prstGeom prst="rect">
            <a:avLst/>
          </a:prstGeom>
          <a:solidFill>
            <a:srgbClr val="F3F0E9"/>
          </a:solidFill>
          <a:ln/>
        </p:spPr>
      </p:sp>
      <p:sp>
        <p:nvSpPr>
          <p:cNvPr id="21" name="Text 19"/>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2" name="Text 20"/>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10</a:t>
            </a:r>
            <a:endParaRPr lang="en-US" sz="95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Appels à projets EAC 2026-2027</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Vue d'ensemble académique</a:t>
            </a:r>
            <a:endParaRPr lang="en-US" sz="1250" dirty="0"/>
          </a:p>
        </p:txBody>
      </p:sp>
      <p:sp>
        <p:nvSpPr>
          <p:cNvPr id="5" name="Shape 3"/>
          <p:cNvSpPr/>
          <p:nvPr/>
        </p:nvSpPr>
        <p:spPr>
          <a:xfrm>
            <a:off x="457200" y="1371600"/>
            <a:ext cx="2724912" cy="1188720"/>
          </a:xfrm>
          <a:prstGeom prst="roundRect">
            <a:avLst>
              <a:gd name="adj" fmla="val 6154"/>
            </a:avLst>
          </a:prstGeom>
          <a:solidFill>
            <a:srgbClr val="F3F0E9"/>
          </a:solidFill>
          <a:ln w="12700">
            <a:solidFill>
              <a:srgbClr val="F3F0E9"/>
            </a:solidFill>
            <a:prstDash val="solid"/>
          </a:ln>
        </p:spPr>
      </p:sp>
      <p:sp>
        <p:nvSpPr>
          <p:cNvPr id="6" name="Text 4"/>
          <p:cNvSpPr txBox="1"/>
          <p:nvPr/>
        </p:nvSpPr>
        <p:spPr>
          <a:xfrm>
            <a:off x="502920" y="1426464"/>
            <a:ext cx="2633472" cy="689458"/>
          </a:xfrm>
          <a:prstGeom prst="rect">
            <a:avLst/>
          </a:prstGeom>
          <a:noFill/>
          <a:ln/>
        </p:spPr>
        <p:txBody>
          <a:bodyPr wrap="square" lIns="0" tIns="0" rIns="0" bIns="0" rtlCol="0" anchor="ctr"/>
          <a:lstStyle/>
          <a:p>
            <a:pPr marL="0" indent="0" algn="ctr">
              <a:buNone/>
            </a:pPr>
            <a:r>
              <a:rPr lang="en-US" sz="2400" b="1" dirty="0">
                <a:solidFill>
                  <a:srgbClr val="1F2A44"/>
                </a:solidFill>
                <a:latin typeface="Cambria" pitchFamily="34" charset="0"/>
                <a:ea typeface="Cambria" pitchFamily="34" charset="-122"/>
                <a:cs typeface="Cambria" pitchFamily="34" charset="-120"/>
              </a:rPr>
              <a:t>595</a:t>
            </a:r>
            <a:endParaRPr lang="en-US" sz="2400" dirty="0"/>
          </a:p>
        </p:txBody>
      </p:sp>
      <p:sp>
        <p:nvSpPr>
          <p:cNvPr id="7" name="Text 5"/>
          <p:cNvSpPr txBox="1"/>
          <p:nvPr/>
        </p:nvSpPr>
        <p:spPr>
          <a:xfrm>
            <a:off x="502920" y="2084832"/>
            <a:ext cx="2633472" cy="451714"/>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projets déposés</a:t>
            </a:r>
            <a:endParaRPr lang="en-US" sz="1000" dirty="0"/>
          </a:p>
        </p:txBody>
      </p:sp>
      <p:sp>
        <p:nvSpPr>
          <p:cNvPr id="8" name="Shape 6"/>
          <p:cNvSpPr/>
          <p:nvPr/>
        </p:nvSpPr>
        <p:spPr>
          <a:xfrm>
            <a:off x="3273552" y="1371600"/>
            <a:ext cx="2724912" cy="1188720"/>
          </a:xfrm>
          <a:prstGeom prst="roundRect">
            <a:avLst>
              <a:gd name="adj" fmla="val 6154"/>
            </a:avLst>
          </a:prstGeom>
          <a:solidFill>
            <a:srgbClr val="F3F0E9"/>
          </a:solidFill>
          <a:ln w="12700">
            <a:solidFill>
              <a:srgbClr val="F3F0E9"/>
            </a:solidFill>
            <a:prstDash val="solid"/>
          </a:ln>
        </p:spPr>
      </p:sp>
      <p:sp>
        <p:nvSpPr>
          <p:cNvPr id="9" name="Text 7"/>
          <p:cNvSpPr txBox="1"/>
          <p:nvPr/>
        </p:nvSpPr>
        <p:spPr>
          <a:xfrm>
            <a:off x="3319272" y="1426464"/>
            <a:ext cx="2633472" cy="689458"/>
          </a:xfrm>
          <a:prstGeom prst="rect">
            <a:avLst/>
          </a:prstGeom>
          <a:noFill/>
          <a:ln/>
        </p:spPr>
        <p:txBody>
          <a:bodyPr wrap="square" lIns="0" tIns="0" rIns="0" bIns="0" rtlCol="0" anchor="ctr"/>
          <a:lstStyle/>
          <a:p>
            <a:pPr marL="0" indent="0" algn="ctr">
              <a:buNone/>
            </a:pPr>
            <a:r>
              <a:rPr lang="en-US" sz="2400" b="1" dirty="0">
                <a:solidFill>
                  <a:srgbClr val="1F2A44"/>
                </a:solidFill>
                <a:latin typeface="Cambria" pitchFamily="34" charset="0"/>
                <a:ea typeface="Cambria" pitchFamily="34" charset="-122"/>
                <a:cs typeface="Cambria" pitchFamily="34" charset="-120"/>
              </a:rPr>
              <a:t>257</a:t>
            </a:r>
            <a:endParaRPr lang="en-US" sz="2400" dirty="0"/>
          </a:p>
        </p:txBody>
      </p:sp>
      <p:sp>
        <p:nvSpPr>
          <p:cNvPr id="10" name="Text 8"/>
          <p:cNvSpPr txBox="1"/>
          <p:nvPr/>
        </p:nvSpPr>
        <p:spPr>
          <a:xfrm>
            <a:off x="3319272" y="2084832"/>
            <a:ext cx="2633472" cy="451714"/>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établissements</a:t>
            </a:r>
            <a:endParaRPr lang="en-US" sz="1000" dirty="0"/>
          </a:p>
        </p:txBody>
      </p:sp>
      <p:sp>
        <p:nvSpPr>
          <p:cNvPr id="11" name="Shape 9"/>
          <p:cNvSpPr/>
          <p:nvPr/>
        </p:nvSpPr>
        <p:spPr>
          <a:xfrm>
            <a:off x="6089904" y="1371600"/>
            <a:ext cx="2724912" cy="1188720"/>
          </a:xfrm>
          <a:prstGeom prst="roundRect">
            <a:avLst>
              <a:gd name="adj" fmla="val 6154"/>
            </a:avLst>
          </a:prstGeom>
          <a:solidFill>
            <a:srgbClr val="F3F0E9"/>
          </a:solidFill>
          <a:ln w="12700">
            <a:solidFill>
              <a:srgbClr val="F3F0E9"/>
            </a:solidFill>
            <a:prstDash val="solid"/>
          </a:ln>
        </p:spPr>
      </p:sp>
      <p:sp>
        <p:nvSpPr>
          <p:cNvPr id="12" name="Text 10"/>
          <p:cNvSpPr txBox="1"/>
          <p:nvPr/>
        </p:nvSpPr>
        <p:spPr>
          <a:xfrm>
            <a:off x="6135624" y="1426464"/>
            <a:ext cx="2633472" cy="689458"/>
          </a:xfrm>
          <a:prstGeom prst="rect">
            <a:avLst/>
          </a:prstGeom>
          <a:noFill/>
          <a:ln/>
        </p:spPr>
        <p:txBody>
          <a:bodyPr wrap="square" lIns="0" tIns="0" rIns="0" bIns="0" rtlCol="0" anchor="ctr"/>
          <a:lstStyle/>
          <a:p>
            <a:pPr marL="0" indent="0" algn="ctr">
              <a:buNone/>
            </a:pPr>
            <a:r>
              <a:rPr lang="en-US" sz="2400" b="1" dirty="0">
                <a:solidFill>
                  <a:srgbClr val="1F2A44"/>
                </a:solidFill>
                <a:latin typeface="Cambria" pitchFamily="34" charset="0"/>
                <a:ea typeface="Cambria" pitchFamily="34" charset="-122"/>
                <a:cs typeface="Cambria" pitchFamily="34" charset="-120"/>
              </a:rPr>
              <a:t>544</a:t>
            </a:r>
            <a:endParaRPr lang="en-US" sz="2400" dirty="0"/>
          </a:p>
        </p:txBody>
      </p:sp>
      <p:sp>
        <p:nvSpPr>
          <p:cNvPr id="13" name="Text 11"/>
          <p:cNvSpPr txBox="1"/>
          <p:nvPr/>
        </p:nvSpPr>
        <p:spPr>
          <a:xfrm>
            <a:off x="6135624" y="2084832"/>
            <a:ext cx="2633472" cy="451714"/>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avis favorables</a:t>
            </a:r>
            <a:endParaRPr lang="en-US" sz="1000" dirty="0"/>
          </a:p>
        </p:txBody>
      </p:sp>
      <p:sp>
        <p:nvSpPr>
          <p:cNvPr id="14" name="Shape 12"/>
          <p:cNvSpPr/>
          <p:nvPr/>
        </p:nvSpPr>
        <p:spPr>
          <a:xfrm>
            <a:off x="8906256" y="1371600"/>
            <a:ext cx="2724912" cy="1188720"/>
          </a:xfrm>
          <a:prstGeom prst="roundRect">
            <a:avLst>
              <a:gd name="adj" fmla="val 6154"/>
            </a:avLst>
          </a:prstGeom>
          <a:solidFill>
            <a:srgbClr val="F3F0E9"/>
          </a:solidFill>
          <a:ln w="12700">
            <a:solidFill>
              <a:srgbClr val="F3F0E9"/>
            </a:solidFill>
            <a:prstDash val="solid"/>
          </a:ln>
        </p:spPr>
      </p:sp>
      <p:sp>
        <p:nvSpPr>
          <p:cNvPr id="15" name="Text 13"/>
          <p:cNvSpPr txBox="1"/>
          <p:nvPr/>
        </p:nvSpPr>
        <p:spPr>
          <a:xfrm>
            <a:off x="8951976" y="1426464"/>
            <a:ext cx="2633472" cy="689458"/>
          </a:xfrm>
          <a:prstGeom prst="rect">
            <a:avLst/>
          </a:prstGeom>
          <a:noFill/>
          <a:ln/>
        </p:spPr>
        <p:txBody>
          <a:bodyPr wrap="square" lIns="0" tIns="0" rIns="0" bIns="0" rtlCol="0" anchor="ctr"/>
          <a:lstStyle/>
          <a:p>
            <a:pPr marL="0" indent="0" algn="ctr">
              <a:buNone/>
            </a:pPr>
            <a:r>
              <a:rPr lang="en-US" sz="2400" b="1" dirty="0">
                <a:solidFill>
                  <a:srgbClr val="1F2A44"/>
                </a:solidFill>
                <a:latin typeface="Cambria" pitchFamily="34" charset="0"/>
                <a:ea typeface="Cambria" pitchFamily="34" charset="-122"/>
                <a:cs typeface="Cambria" pitchFamily="34" charset="-120"/>
              </a:rPr>
              <a:t>51</a:t>
            </a:r>
            <a:endParaRPr lang="en-US" sz="2400" dirty="0"/>
          </a:p>
        </p:txBody>
      </p:sp>
      <p:sp>
        <p:nvSpPr>
          <p:cNvPr id="16" name="Text 14"/>
          <p:cNvSpPr txBox="1"/>
          <p:nvPr/>
        </p:nvSpPr>
        <p:spPr>
          <a:xfrm>
            <a:off x="8951976" y="2084832"/>
            <a:ext cx="2633472" cy="451714"/>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avis défavorables</a:t>
            </a:r>
            <a:endParaRPr lang="en-US" sz="1000" dirty="0"/>
          </a:p>
        </p:txBody>
      </p:sp>
      <p:sp>
        <p:nvSpPr>
          <p:cNvPr id="17" name="Text 15"/>
          <p:cNvSpPr txBox="1"/>
          <p:nvPr/>
        </p:nvSpPr>
        <p:spPr>
          <a:xfrm>
            <a:off x="457200" y="2788920"/>
            <a:ext cx="5486400" cy="27432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Répartition par domaine (sur les 595 projets)</a:t>
            </a:r>
            <a:endParaRPr lang="en-US" sz="1400" dirty="0"/>
          </a:p>
        </p:txBody>
      </p:sp>
      <p:graphicFrame>
        <p:nvGraphicFramePr>
          <p:cNvPr id="18" name="Chart 0"/>
          <p:cNvGraphicFramePr/>
          <p:nvPr/>
        </p:nvGraphicFramePr>
        <p:xfrm>
          <a:off x="457200" y="3108960"/>
          <a:ext cx="5577840" cy="3017520"/>
        </p:xfrm>
        <a:graphic>
          <a:graphicData uri="http://schemas.openxmlformats.org/drawingml/2006/chart">
            <c:chart xmlns:c="http://schemas.openxmlformats.org/drawingml/2006/chart" xmlns:r="http://schemas.openxmlformats.org/officeDocument/2006/relationships" r:id="rId3"/>
          </a:graphicData>
        </a:graphic>
      </p:graphicFrame>
      <p:sp>
        <p:nvSpPr>
          <p:cNvPr id="19" name="Shape 16"/>
          <p:cNvSpPr/>
          <p:nvPr/>
        </p:nvSpPr>
        <p:spPr>
          <a:xfrm>
            <a:off x="6309360" y="3108960"/>
            <a:ext cx="5394960" cy="3017520"/>
          </a:xfrm>
          <a:prstGeom prst="roundRect">
            <a:avLst>
              <a:gd name="adj" fmla="val 3030"/>
            </a:avLst>
          </a:prstGeom>
          <a:solidFill>
            <a:srgbClr val="F3F0E9"/>
          </a:solidFill>
          <a:ln w="12700">
            <a:solidFill>
              <a:srgbClr val="F3F0E9"/>
            </a:solidFill>
            <a:prstDash val="solid"/>
          </a:ln>
        </p:spPr>
      </p:sp>
      <p:sp>
        <p:nvSpPr>
          <p:cNvPr id="20" name="Text 17"/>
          <p:cNvSpPr txBox="1"/>
          <p:nvPr/>
        </p:nvSpPr>
        <p:spPr>
          <a:xfrm>
            <a:off x="6492240" y="3246120"/>
            <a:ext cx="5029200" cy="457200"/>
          </a:xfrm>
          <a:prstGeom prst="rect">
            <a:avLst/>
          </a:prstGeom>
          <a:noFill/>
          <a:ln/>
        </p:spPr>
        <p:txBody>
          <a:bodyPr wrap="square" rtlCol="0" anchor="ctr"/>
          <a:lstStyle/>
          <a:p>
            <a:pPr marL="0" indent="0">
              <a:buNone/>
            </a:pPr>
            <a:r>
              <a:rPr lang="en-US" sz="2600" b="1" dirty="0">
                <a:solidFill>
                  <a:srgbClr val="E07A2E"/>
                </a:solidFill>
                <a:latin typeface="Cambria" pitchFamily="34" charset="0"/>
                <a:ea typeface="Cambria" pitchFamily="34" charset="-122"/>
                <a:cs typeface="Cambria" pitchFamily="34" charset="-120"/>
              </a:rPr>
              <a:t>133 projets</a:t>
            </a:r>
            <a:endParaRPr lang="en-US" sz="2600" dirty="0"/>
          </a:p>
        </p:txBody>
      </p:sp>
      <p:sp>
        <p:nvSpPr>
          <p:cNvPr id="21" name="Text 18"/>
          <p:cNvSpPr txBox="1"/>
          <p:nvPr/>
        </p:nvSpPr>
        <p:spPr>
          <a:xfrm>
            <a:off x="6492240" y="3703320"/>
            <a:ext cx="5029200" cy="365760"/>
          </a:xfrm>
          <a:prstGeom prst="rect">
            <a:avLst/>
          </a:prstGeom>
          <a:noFill/>
          <a:ln/>
        </p:spPr>
        <p:txBody>
          <a:bodyPr wrap="square" rtlCol="0" anchor="ctr"/>
          <a:lstStyle/>
          <a:p>
            <a:pPr marL="0" indent="0">
              <a:buNone/>
            </a:pPr>
            <a:r>
              <a:rPr lang="en-US" sz="1100" dirty="0">
                <a:solidFill>
                  <a:srgbClr val="666666"/>
                </a:solidFill>
                <a:latin typeface="Calibri" pitchFamily="34" charset="0"/>
                <a:ea typeface="Calibri" pitchFamily="34" charset="-122"/>
                <a:cs typeface="Calibri" pitchFamily="34" charset="-120"/>
              </a:rPr>
              <a:t>soit 22,5% du total, pour les trois domaines Arts visuels · Photo · Design</a:t>
            </a:r>
            <a:endParaRPr lang="en-US" sz="1100" dirty="0"/>
          </a:p>
        </p:txBody>
      </p:sp>
      <p:sp>
        <p:nvSpPr>
          <p:cNvPr id="22" name="Shape 19"/>
          <p:cNvSpPr/>
          <p:nvPr/>
        </p:nvSpPr>
        <p:spPr>
          <a:xfrm>
            <a:off x="6492240" y="4206240"/>
            <a:ext cx="4937760" cy="384048"/>
          </a:xfrm>
          <a:prstGeom prst="roundRect">
            <a:avLst>
              <a:gd name="adj" fmla="val 21429"/>
            </a:avLst>
          </a:prstGeom>
          <a:solidFill>
            <a:srgbClr val="E07A2E"/>
          </a:solidFill>
          <a:ln w="12700">
            <a:solidFill>
              <a:srgbClr val="E07A2E"/>
            </a:solidFill>
            <a:prstDash val="solid"/>
          </a:ln>
        </p:spPr>
      </p:sp>
      <p:sp>
        <p:nvSpPr>
          <p:cNvPr id="23" name="Text 20"/>
          <p:cNvSpPr txBox="1"/>
          <p:nvPr/>
        </p:nvSpPr>
        <p:spPr>
          <a:xfrm>
            <a:off x="6601968" y="4206240"/>
            <a:ext cx="4718304"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Arts visuels — 80 projets (13,5%)</a:t>
            </a:r>
            <a:endParaRPr lang="en-US" sz="1100" dirty="0"/>
          </a:p>
        </p:txBody>
      </p:sp>
      <p:sp>
        <p:nvSpPr>
          <p:cNvPr id="24" name="Shape 21"/>
          <p:cNvSpPr/>
          <p:nvPr/>
        </p:nvSpPr>
        <p:spPr>
          <a:xfrm>
            <a:off x="6492240" y="4663440"/>
            <a:ext cx="4937760" cy="384048"/>
          </a:xfrm>
          <a:prstGeom prst="roundRect">
            <a:avLst>
              <a:gd name="adj" fmla="val 21429"/>
            </a:avLst>
          </a:prstGeom>
          <a:solidFill>
            <a:srgbClr val="C43D73"/>
          </a:solidFill>
          <a:ln w="12700">
            <a:solidFill>
              <a:srgbClr val="C43D73"/>
            </a:solidFill>
            <a:prstDash val="solid"/>
          </a:ln>
        </p:spPr>
      </p:sp>
      <p:sp>
        <p:nvSpPr>
          <p:cNvPr id="25" name="Text 22"/>
          <p:cNvSpPr txBox="1"/>
          <p:nvPr/>
        </p:nvSpPr>
        <p:spPr>
          <a:xfrm>
            <a:off x="6601968" y="4663440"/>
            <a:ext cx="4718304"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Photographie — 33 projets (5,55%)</a:t>
            </a:r>
            <a:endParaRPr lang="en-US" sz="1100" dirty="0"/>
          </a:p>
        </p:txBody>
      </p:sp>
      <p:sp>
        <p:nvSpPr>
          <p:cNvPr id="26" name="Shape 23"/>
          <p:cNvSpPr/>
          <p:nvPr/>
        </p:nvSpPr>
        <p:spPr>
          <a:xfrm>
            <a:off x="6492240" y="5120640"/>
            <a:ext cx="4937760" cy="384048"/>
          </a:xfrm>
          <a:prstGeom prst="roundRect">
            <a:avLst>
              <a:gd name="adj" fmla="val 21429"/>
            </a:avLst>
          </a:prstGeom>
          <a:solidFill>
            <a:srgbClr val="5B3A8E"/>
          </a:solidFill>
          <a:ln w="12700">
            <a:solidFill>
              <a:srgbClr val="5B3A8E"/>
            </a:solidFill>
            <a:prstDash val="solid"/>
          </a:ln>
        </p:spPr>
      </p:sp>
      <p:sp>
        <p:nvSpPr>
          <p:cNvPr id="27" name="Text 24"/>
          <p:cNvSpPr txBox="1"/>
          <p:nvPr/>
        </p:nvSpPr>
        <p:spPr>
          <a:xfrm>
            <a:off x="6601968" y="5120640"/>
            <a:ext cx="4718304" cy="38404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Design — 20 projets (3,4%)</a:t>
            </a:r>
            <a:endParaRPr lang="en-US" sz="1100" dirty="0"/>
          </a:p>
        </p:txBody>
      </p:sp>
      <p:sp>
        <p:nvSpPr>
          <p:cNvPr id="28" name="Text 25"/>
          <p:cNvSpPr txBox="1"/>
          <p:nvPr/>
        </p:nvSpPr>
        <p:spPr>
          <a:xfrm>
            <a:off x="6492240" y="5623560"/>
            <a:ext cx="5029200" cy="457200"/>
          </a:xfrm>
          <a:prstGeom prst="rect">
            <a:avLst/>
          </a:prstGeom>
          <a:noFill/>
          <a:ln/>
        </p:spPr>
        <p:txBody>
          <a:bodyPr wrap="square" rtlCol="0" anchor="t"/>
          <a:lstStyle/>
          <a:p>
            <a:pPr marL="0" indent="0">
              <a:buNone/>
            </a:pPr>
            <a:r>
              <a:rPr lang="en-US" sz="1000" i="1" dirty="0">
                <a:solidFill>
                  <a:srgbClr val="666666"/>
                </a:solidFill>
                <a:latin typeface="Calibri" pitchFamily="34" charset="0"/>
                <a:ea typeface="Calibri" pitchFamily="34" charset="-122"/>
                <a:cs typeface="Calibri" pitchFamily="34" charset="-120"/>
              </a:rPr>
              <a:t>22,7% des projets concernent l'éducation prioritaire (113 en REP, 22 en REP+)</a:t>
            </a:r>
            <a:endParaRPr lang="en-US" sz="1000" dirty="0"/>
          </a:p>
        </p:txBody>
      </p:sp>
      <p:sp>
        <p:nvSpPr>
          <p:cNvPr id="29" name="Shape 26"/>
          <p:cNvSpPr/>
          <p:nvPr/>
        </p:nvSpPr>
        <p:spPr>
          <a:xfrm>
            <a:off x="0" y="6492240"/>
            <a:ext cx="12188952" cy="365760"/>
          </a:xfrm>
          <a:prstGeom prst="rect">
            <a:avLst/>
          </a:prstGeom>
          <a:solidFill>
            <a:srgbClr val="F3F0E9"/>
          </a:solidFill>
          <a:ln/>
        </p:spPr>
      </p:sp>
      <p:sp>
        <p:nvSpPr>
          <p:cNvPr id="30" name="Text 2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31" name="Text 2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11</a:t>
            </a:r>
            <a:endParaRPr lang="en-US" sz="95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Appels à </a:t>
            </a:r>
            <a:r>
              <a:rPr lang="en-US" sz="2500" b="1" dirty="0" err="1">
                <a:solidFill>
                  <a:srgbClr val="FFFFFF"/>
                </a:solidFill>
                <a:latin typeface="Cambria" pitchFamily="34" charset="0"/>
                <a:ea typeface="Cambria" pitchFamily="34" charset="-122"/>
                <a:cs typeface="Cambria" pitchFamily="34" charset="-120"/>
              </a:rPr>
              <a:t>projets</a:t>
            </a:r>
            <a:r>
              <a:rPr lang="en-US" sz="2500" b="1" dirty="0">
                <a:solidFill>
                  <a:srgbClr val="FFFFFF"/>
                </a:solidFill>
                <a:latin typeface="Cambria" pitchFamily="34" charset="0"/>
                <a:ea typeface="Cambria" pitchFamily="34" charset="-122"/>
                <a:cs typeface="Cambria" pitchFamily="34" charset="-120"/>
              </a:rPr>
              <a:t> </a:t>
            </a:r>
            <a:r>
              <a:rPr lang="en-US" sz="2500" b="1" dirty="0" smtClean="0">
                <a:solidFill>
                  <a:srgbClr val="FFFFFF"/>
                </a:solidFill>
                <a:latin typeface="Cambria" pitchFamily="34" charset="0"/>
                <a:ea typeface="Cambria" pitchFamily="34" charset="-122"/>
                <a:cs typeface="Cambria" pitchFamily="34" charset="-120"/>
              </a:rPr>
              <a:t>— </a:t>
            </a:r>
            <a:r>
              <a:rPr lang="en-US" sz="2500" b="1" dirty="0">
                <a:solidFill>
                  <a:srgbClr val="FFFFFF"/>
                </a:solidFill>
                <a:latin typeface="Cambria" pitchFamily="34" charset="0"/>
                <a:ea typeface="Cambria" pitchFamily="34" charset="-122"/>
                <a:cs typeface="Cambria" pitchFamily="34" charset="-120"/>
              </a:rPr>
              <a:t>Arts visuels</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80 projets · 63 établissements</a:t>
            </a:r>
            <a:endParaRPr lang="en-US" sz="1250" dirty="0"/>
          </a:p>
        </p:txBody>
      </p:sp>
      <p:sp>
        <p:nvSpPr>
          <p:cNvPr id="5" name="Shape 3"/>
          <p:cNvSpPr/>
          <p:nvPr/>
        </p:nvSpPr>
        <p:spPr>
          <a:xfrm>
            <a:off x="457200" y="1371600"/>
            <a:ext cx="2724912" cy="1051560"/>
          </a:xfrm>
          <a:prstGeom prst="roundRect">
            <a:avLst>
              <a:gd name="adj" fmla="val 6957"/>
            </a:avLst>
          </a:prstGeom>
          <a:solidFill>
            <a:srgbClr val="F3F0E9"/>
          </a:solidFill>
          <a:ln w="12700">
            <a:solidFill>
              <a:srgbClr val="F3F0E9"/>
            </a:solidFill>
            <a:prstDash val="solid"/>
          </a:ln>
        </p:spPr>
      </p:sp>
      <p:sp>
        <p:nvSpPr>
          <p:cNvPr id="6" name="Text 4"/>
          <p:cNvSpPr txBox="1"/>
          <p:nvPr/>
        </p:nvSpPr>
        <p:spPr>
          <a:xfrm>
            <a:off x="502920" y="1426464"/>
            <a:ext cx="2633472" cy="609905"/>
          </a:xfrm>
          <a:prstGeom prst="rect">
            <a:avLst/>
          </a:prstGeom>
          <a:noFill/>
          <a:ln/>
        </p:spPr>
        <p:txBody>
          <a:bodyPr wrap="square" lIns="0" tIns="0" rIns="0" bIns="0" rtlCol="0" anchor="ctr"/>
          <a:lstStyle/>
          <a:p>
            <a:pPr marL="0" indent="0" algn="ctr">
              <a:buNone/>
            </a:pPr>
            <a:r>
              <a:rPr lang="en-US" sz="2400" b="1" dirty="0">
                <a:solidFill>
                  <a:srgbClr val="E07A2E"/>
                </a:solidFill>
                <a:latin typeface="Cambria" pitchFamily="34" charset="0"/>
                <a:ea typeface="Cambria" pitchFamily="34" charset="-122"/>
                <a:cs typeface="Cambria" pitchFamily="34" charset="-120"/>
              </a:rPr>
              <a:t>94</a:t>
            </a:r>
            <a:endParaRPr lang="en-US" sz="2400" dirty="0"/>
          </a:p>
        </p:txBody>
      </p:sp>
      <p:sp>
        <p:nvSpPr>
          <p:cNvPr id="7" name="Text 5"/>
          <p:cNvSpPr txBox="1"/>
          <p:nvPr/>
        </p:nvSpPr>
        <p:spPr>
          <a:xfrm>
            <a:off x="502920" y="2002536"/>
            <a:ext cx="2633472"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34 projets</a:t>
            </a:r>
            <a:endParaRPr lang="en-US" sz="1000" dirty="0"/>
          </a:p>
        </p:txBody>
      </p:sp>
      <p:sp>
        <p:nvSpPr>
          <p:cNvPr id="8" name="Shape 6"/>
          <p:cNvSpPr/>
          <p:nvPr/>
        </p:nvSpPr>
        <p:spPr>
          <a:xfrm>
            <a:off x="3273552" y="1371600"/>
            <a:ext cx="2724912" cy="1051560"/>
          </a:xfrm>
          <a:prstGeom prst="roundRect">
            <a:avLst>
              <a:gd name="adj" fmla="val 6957"/>
            </a:avLst>
          </a:prstGeom>
          <a:solidFill>
            <a:srgbClr val="F3F0E9"/>
          </a:solidFill>
          <a:ln w="12700">
            <a:solidFill>
              <a:srgbClr val="F3F0E9"/>
            </a:solidFill>
            <a:prstDash val="solid"/>
          </a:ln>
        </p:spPr>
      </p:sp>
      <p:sp>
        <p:nvSpPr>
          <p:cNvPr id="9" name="Text 7"/>
          <p:cNvSpPr txBox="1"/>
          <p:nvPr/>
        </p:nvSpPr>
        <p:spPr>
          <a:xfrm>
            <a:off x="3319272" y="1426464"/>
            <a:ext cx="2633472" cy="609905"/>
          </a:xfrm>
          <a:prstGeom prst="rect">
            <a:avLst/>
          </a:prstGeom>
          <a:noFill/>
          <a:ln/>
        </p:spPr>
        <p:txBody>
          <a:bodyPr wrap="square" lIns="0" tIns="0" rIns="0" bIns="0" rtlCol="0" anchor="ctr"/>
          <a:lstStyle/>
          <a:p>
            <a:pPr marL="0" indent="0" algn="ctr">
              <a:buNone/>
            </a:pPr>
            <a:r>
              <a:rPr lang="en-US" sz="2400" b="1" dirty="0">
                <a:solidFill>
                  <a:srgbClr val="E07A2E"/>
                </a:solidFill>
                <a:latin typeface="Cambria" pitchFamily="34" charset="0"/>
                <a:ea typeface="Cambria" pitchFamily="34" charset="-122"/>
                <a:cs typeface="Cambria" pitchFamily="34" charset="-120"/>
              </a:rPr>
              <a:t>93</a:t>
            </a:r>
            <a:endParaRPr lang="en-US" sz="2400" dirty="0"/>
          </a:p>
        </p:txBody>
      </p:sp>
      <p:sp>
        <p:nvSpPr>
          <p:cNvPr id="10" name="Text 8"/>
          <p:cNvSpPr txBox="1"/>
          <p:nvPr/>
        </p:nvSpPr>
        <p:spPr>
          <a:xfrm>
            <a:off x="3319272" y="2002536"/>
            <a:ext cx="2633472"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30 projets</a:t>
            </a:r>
            <a:endParaRPr lang="en-US" sz="1000" dirty="0"/>
          </a:p>
        </p:txBody>
      </p:sp>
      <p:sp>
        <p:nvSpPr>
          <p:cNvPr id="11" name="Shape 9"/>
          <p:cNvSpPr/>
          <p:nvPr/>
        </p:nvSpPr>
        <p:spPr>
          <a:xfrm>
            <a:off x="6089904" y="1371600"/>
            <a:ext cx="2724912" cy="1051560"/>
          </a:xfrm>
          <a:prstGeom prst="roundRect">
            <a:avLst>
              <a:gd name="adj" fmla="val 6957"/>
            </a:avLst>
          </a:prstGeom>
          <a:solidFill>
            <a:srgbClr val="F3F0E9"/>
          </a:solidFill>
          <a:ln w="12700">
            <a:solidFill>
              <a:srgbClr val="F3F0E9"/>
            </a:solidFill>
            <a:prstDash val="solid"/>
          </a:ln>
        </p:spPr>
      </p:sp>
      <p:sp>
        <p:nvSpPr>
          <p:cNvPr id="12" name="Text 10"/>
          <p:cNvSpPr txBox="1"/>
          <p:nvPr/>
        </p:nvSpPr>
        <p:spPr>
          <a:xfrm>
            <a:off x="6135624" y="1426464"/>
            <a:ext cx="2633472" cy="609905"/>
          </a:xfrm>
          <a:prstGeom prst="rect">
            <a:avLst/>
          </a:prstGeom>
          <a:noFill/>
          <a:ln/>
        </p:spPr>
        <p:txBody>
          <a:bodyPr wrap="square" lIns="0" tIns="0" rIns="0" bIns="0" rtlCol="0" anchor="ctr"/>
          <a:lstStyle/>
          <a:p>
            <a:pPr marL="0" indent="0" algn="ctr">
              <a:buNone/>
            </a:pPr>
            <a:r>
              <a:rPr lang="en-US" sz="2400" b="1" dirty="0">
                <a:solidFill>
                  <a:srgbClr val="E07A2E"/>
                </a:solidFill>
                <a:latin typeface="Cambria" pitchFamily="34" charset="0"/>
                <a:ea typeface="Cambria" pitchFamily="34" charset="-122"/>
                <a:cs typeface="Cambria" pitchFamily="34" charset="-120"/>
              </a:rPr>
              <a:t>77</a:t>
            </a:r>
            <a:endParaRPr lang="en-US" sz="2400" dirty="0"/>
          </a:p>
        </p:txBody>
      </p:sp>
      <p:sp>
        <p:nvSpPr>
          <p:cNvPr id="13" name="Text 11"/>
          <p:cNvSpPr txBox="1"/>
          <p:nvPr/>
        </p:nvSpPr>
        <p:spPr>
          <a:xfrm>
            <a:off x="6135624" y="2002536"/>
            <a:ext cx="2633472"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16 projets</a:t>
            </a:r>
            <a:endParaRPr lang="en-US" sz="1000" dirty="0"/>
          </a:p>
        </p:txBody>
      </p:sp>
      <p:sp>
        <p:nvSpPr>
          <p:cNvPr id="14" name="Shape 12"/>
          <p:cNvSpPr/>
          <p:nvPr/>
        </p:nvSpPr>
        <p:spPr>
          <a:xfrm>
            <a:off x="8906256" y="1371600"/>
            <a:ext cx="2724912" cy="1051560"/>
          </a:xfrm>
          <a:prstGeom prst="roundRect">
            <a:avLst>
              <a:gd name="adj" fmla="val 6957"/>
            </a:avLst>
          </a:prstGeom>
          <a:solidFill>
            <a:srgbClr val="F3F0E9"/>
          </a:solidFill>
          <a:ln w="12700">
            <a:solidFill>
              <a:srgbClr val="F3F0E9"/>
            </a:solidFill>
            <a:prstDash val="solid"/>
          </a:ln>
        </p:spPr>
      </p:sp>
      <p:sp>
        <p:nvSpPr>
          <p:cNvPr id="15" name="Text 13"/>
          <p:cNvSpPr txBox="1"/>
          <p:nvPr/>
        </p:nvSpPr>
        <p:spPr>
          <a:xfrm>
            <a:off x="8951976" y="1426464"/>
            <a:ext cx="2633472" cy="609905"/>
          </a:xfrm>
          <a:prstGeom prst="rect">
            <a:avLst/>
          </a:prstGeom>
          <a:noFill/>
          <a:ln/>
        </p:spPr>
        <p:txBody>
          <a:bodyPr wrap="square" lIns="0" tIns="0" rIns="0" bIns="0" rtlCol="0" anchor="ctr"/>
          <a:lstStyle/>
          <a:p>
            <a:pPr marL="0" indent="0" algn="ctr">
              <a:buNone/>
            </a:pPr>
            <a:r>
              <a:rPr lang="en-US" sz="2400" b="1" dirty="0">
                <a:solidFill>
                  <a:srgbClr val="E07A2E"/>
                </a:solidFill>
                <a:latin typeface="Cambria" pitchFamily="34" charset="0"/>
                <a:ea typeface="Cambria" pitchFamily="34" charset="-122"/>
                <a:cs typeface="Cambria" pitchFamily="34" charset="-120"/>
              </a:rPr>
              <a:t>45</a:t>
            </a:r>
            <a:endParaRPr lang="en-US" sz="2400" dirty="0"/>
          </a:p>
        </p:txBody>
      </p:sp>
      <p:sp>
        <p:nvSpPr>
          <p:cNvPr id="16" name="Text 14"/>
          <p:cNvSpPr txBox="1"/>
          <p:nvPr/>
        </p:nvSpPr>
        <p:spPr>
          <a:xfrm>
            <a:off x="8951976" y="2002536"/>
            <a:ext cx="2633472"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en lycée</a:t>
            </a:r>
            <a:endParaRPr lang="en-US" sz="1000" dirty="0"/>
          </a:p>
        </p:txBody>
      </p:sp>
      <p:sp>
        <p:nvSpPr>
          <p:cNvPr id="17" name="Shape 15"/>
          <p:cNvSpPr/>
          <p:nvPr/>
        </p:nvSpPr>
        <p:spPr>
          <a:xfrm>
            <a:off x="457200" y="2606040"/>
            <a:ext cx="2697480" cy="457200"/>
          </a:xfrm>
          <a:prstGeom prst="roundRect">
            <a:avLst>
              <a:gd name="adj" fmla="val 18000"/>
            </a:avLst>
          </a:prstGeom>
          <a:solidFill>
            <a:srgbClr val="1F2A44"/>
          </a:solidFill>
          <a:ln w="12700">
            <a:solidFill>
              <a:srgbClr val="1F2A44"/>
            </a:solidFill>
            <a:prstDash val="solid"/>
          </a:ln>
        </p:spPr>
      </p:sp>
      <p:sp>
        <p:nvSpPr>
          <p:cNvPr id="18" name="Text 16"/>
          <p:cNvSpPr txBox="1"/>
          <p:nvPr/>
        </p:nvSpPr>
        <p:spPr>
          <a:xfrm>
            <a:off x="566928" y="2606040"/>
            <a:ext cx="2478024" cy="457200"/>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REP : 16 projets (13 étabs)</a:t>
            </a:r>
            <a:endParaRPr lang="en-US" sz="1050" dirty="0"/>
          </a:p>
        </p:txBody>
      </p:sp>
      <p:sp>
        <p:nvSpPr>
          <p:cNvPr id="19" name="Shape 17"/>
          <p:cNvSpPr/>
          <p:nvPr/>
        </p:nvSpPr>
        <p:spPr>
          <a:xfrm>
            <a:off x="3291840" y="2606040"/>
            <a:ext cx="2697480" cy="457200"/>
          </a:xfrm>
          <a:prstGeom prst="roundRect">
            <a:avLst>
              <a:gd name="adj" fmla="val 18000"/>
            </a:avLst>
          </a:prstGeom>
          <a:solidFill>
            <a:srgbClr val="1F2A44"/>
          </a:solidFill>
          <a:ln w="12700">
            <a:solidFill>
              <a:srgbClr val="1F2A44"/>
            </a:solidFill>
            <a:prstDash val="solid"/>
          </a:ln>
        </p:spPr>
      </p:sp>
      <p:sp>
        <p:nvSpPr>
          <p:cNvPr id="20" name="Text 18"/>
          <p:cNvSpPr txBox="1"/>
          <p:nvPr/>
        </p:nvSpPr>
        <p:spPr>
          <a:xfrm>
            <a:off x="3401568" y="2606040"/>
            <a:ext cx="2478024" cy="457200"/>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REP+ : 3 projets (3 étabs)</a:t>
            </a:r>
            <a:endParaRPr lang="en-US" sz="1050" dirty="0"/>
          </a:p>
        </p:txBody>
      </p:sp>
      <p:sp>
        <p:nvSpPr>
          <p:cNvPr id="21" name="Shape 19"/>
          <p:cNvSpPr/>
          <p:nvPr/>
        </p:nvSpPr>
        <p:spPr>
          <a:xfrm>
            <a:off x="6126480" y="2606040"/>
            <a:ext cx="2697480" cy="457200"/>
          </a:xfrm>
          <a:prstGeom prst="roundRect">
            <a:avLst>
              <a:gd name="adj" fmla="val 18000"/>
            </a:avLst>
          </a:prstGeom>
          <a:solidFill>
            <a:srgbClr val="1F2A44"/>
          </a:solidFill>
          <a:ln w="12700">
            <a:solidFill>
              <a:srgbClr val="1F2A44"/>
            </a:solidFill>
            <a:prstDash val="solid"/>
          </a:ln>
        </p:spPr>
      </p:sp>
      <p:sp>
        <p:nvSpPr>
          <p:cNvPr id="22" name="Text 20"/>
          <p:cNvSpPr txBox="1"/>
          <p:nvPr/>
        </p:nvSpPr>
        <p:spPr>
          <a:xfrm>
            <a:off x="6236208" y="2606040"/>
            <a:ext cx="2478024" cy="457200"/>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Lycées pro : 3 projets</a:t>
            </a:r>
            <a:endParaRPr lang="en-US" sz="1050" dirty="0"/>
          </a:p>
        </p:txBody>
      </p:sp>
      <p:sp>
        <p:nvSpPr>
          <p:cNvPr id="23" name="Shape 21"/>
          <p:cNvSpPr/>
          <p:nvPr/>
        </p:nvSpPr>
        <p:spPr>
          <a:xfrm>
            <a:off x="8961120" y="2606040"/>
            <a:ext cx="2724912" cy="457200"/>
          </a:xfrm>
          <a:prstGeom prst="roundRect">
            <a:avLst>
              <a:gd name="adj" fmla="val 18000"/>
            </a:avLst>
          </a:prstGeom>
          <a:solidFill>
            <a:srgbClr val="1F2A44"/>
          </a:solidFill>
          <a:ln w="12700">
            <a:solidFill>
              <a:srgbClr val="1F2A44"/>
            </a:solidFill>
            <a:prstDash val="solid"/>
          </a:ln>
        </p:spPr>
      </p:sp>
      <p:sp>
        <p:nvSpPr>
          <p:cNvPr id="24" name="Text 22"/>
          <p:cNvSpPr txBox="1"/>
          <p:nvPr/>
        </p:nvSpPr>
        <p:spPr>
          <a:xfrm>
            <a:off x="9070848" y="2606040"/>
            <a:ext cx="2505456" cy="457200"/>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PIE : 9 projets (hors Spoart)</a:t>
            </a:r>
            <a:endParaRPr lang="en-US" sz="1050" dirty="0"/>
          </a:p>
        </p:txBody>
      </p:sp>
      <p:sp>
        <p:nvSpPr>
          <p:cNvPr id="25" name="Text 23"/>
          <p:cNvSpPr txBox="1"/>
          <p:nvPr/>
        </p:nvSpPr>
        <p:spPr>
          <a:xfrm>
            <a:off x="457200" y="3337560"/>
            <a:ext cx="11247120" cy="274320"/>
          </a:xfrm>
          <a:prstGeom prst="rect">
            <a:avLst/>
          </a:prstGeom>
          <a:noFill/>
          <a:ln/>
        </p:spPr>
        <p:txBody>
          <a:bodyPr wrap="square" rtlCol="0" anchor="ctr"/>
          <a:lstStyle/>
          <a:p>
            <a:pPr marL="0" indent="0">
              <a:buNone/>
            </a:pPr>
            <a:r>
              <a:rPr lang="en-US" sz="1400" b="1" dirty="0" smtClean="0">
                <a:solidFill>
                  <a:srgbClr val="1F2A44"/>
                </a:solidFill>
                <a:latin typeface="Calibri" pitchFamily="34" charset="0"/>
                <a:ea typeface="Calibri" pitchFamily="34" charset="-122"/>
                <a:cs typeface="Calibri" pitchFamily="34" charset="-120"/>
              </a:rPr>
              <a:t>Hors Appel à </a:t>
            </a:r>
            <a:r>
              <a:rPr lang="en-US" sz="1400" b="1" dirty="0" err="1" smtClean="0">
                <a:solidFill>
                  <a:srgbClr val="1F2A44"/>
                </a:solidFill>
                <a:latin typeface="Calibri" pitchFamily="34" charset="0"/>
                <a:ea typeface="Calibri" pitchFamily="34" charset="-122"/>
                <a:cs typeface="Calibri" pitchFamily="34" charset="-120"/>
              </a:rPr>
              <a:t>projets</a:t>
            </a:r>
            <a:r>
              <a:rPr lang="en-US" sz="1400" b="1" dirty="0" smtClean="0">
                <a:solidFill>
                  <a:srgbClr val="1F2A44"/>
                </a:solidFill>
                <a:latin typeface="Calibri" pitchFamily="34" charset="0"/>
                <a:ea typeface="Calibri" pitchFamily="34" charset="-122"/>
                <a:cs typeface="Calibri" pitchFamily="34" charset="-120"/>
              </a:rPr>
              <a:t> - </a:t>
            </a:r>
            <a:r>
              <a:rPr lang="en-US" sz="1400" b="1" dirty="0" err="1" smtClean="0">
                <a:solidFill>
                  <a:srgbClr val="1F2A44"/>
                </a:solidFill>
                <a:latin typeface="Calibri" pitchFamily="34" charset="0"/>
                <a:ea typeface="Calibri" pitchFamily="34" charset="-122"/>
                <a:cs typeface="Calibri" pitchFamily="34" charset="-120"/>
              </a:rPr>
              <a:t>Partenaires</a:t>
            </a:r>
            <a:r>
              <a:rPr lang="en-US" sz="1400" b="1" dirty="0" smtClean="0">
                <a:solidFill>
                  <a:srgbClr val="1F2A44"/>
                </a:solidFill>
                <a:latin typeface="Calibri" pitchFamily="34" charset="0"/>
                <a:ea typeface="Calibri" pitchFamily="34" charset="-122"/>
                <a:cs typeface="Calibri" pitchFamily="34" charset="-120"/>
              </a:rPr>
              <a:t> </a:t>
            </a:r>
            <a:r>
              <a:rPr lang="en-US" sz="1400" b="1" dirty="0">
                <a:solidFill>
                  <a:srgbClr val="1F2A44"/>
                </a:solidFill>
                <a:latin typeface="Calibri" pitchFamily="34" charset="0"/>
                <a:ea typeface="Calibri" pitchFamily="34" charset="-122"/>
                <a:cs typeface="Calibri" pitchFamily="34" charset="-120"/>
              </a:rPr>
              <a:t>et dispositifs marquants</a:t>
            </a:r>
            <a:endParaRPr lang="en-US" sz="1400" dirty="0"/>
          </a:p>
        </p:txBody>
      </p:sp>
      <p:sp>
        <p:nvSpPr>
          <p:cNvPr id="26" name="Shape 24"/>
          <p:cNvSpPr/>
          <p:nvPr/>
        </p:nvSpPr>
        <p:spPr>
          <a:xfrm>
            <a:off x="457200" y="3703320"/>
            <a:ext cx="11247120" cy="502920"/>
          </a:xfrm>
          <a:prstGeom prst="roundRect">
            <a:avLst>
              <a:gd name="adj" fmla="val 14545"/>
            </a:avLst>
          </a:prstGeom>
          <a:solidFill>
            <a:srgbClr val="F3F0E9"/>
          </a:solidFill>
          <a:ln w="12700">
            <a:solidFill>
              <a:srgbClr val="F3F0E9"/>
            </a:solidFill>
            <a:prstDash val="solid"/>
          </a:ln>
        </p:spPr>
      </p:sp>
      <p:sp>
        <p:nvSpPr>
          <p:cNvPr id="27" name="Text 25"/>
          <p:cNvSpPr txBox="1"/>
          <p:nvPr/>
        </p:nvSpPr>
        <p:spPr>
          <a:xfrm>
            <a:off x="685800" y="3703320"/>
            <a:ext cx="10789920" cy="50292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Lafayette Anticipations, Fondation Cartier, </a:t>
            </a:r>
            <a:r>
              <a:rPr lang="en-US" sz="1200" dirty="0" err="1">
                <a:solidFill>
                  <a:srgbClr val="222222"/>
                </a:solidFill>
                <a:latin typeface="Calibri" pitchFamily="34" charset="0"/>
                <a:ea typeface="Calibri" pitchFamily="34" charset="-122"/>
                <a:cs typeface="Calibri" pitchFamily="34" charset="-120"/>
              </a:rPr>
              <a:t>Fondation</a:t>
            </a:r>
            <a:r>
              <a:rPr lang="en-US" sz="1200" dirty="0">
                <a:solidFill>
                  <a:srgbClr val="222222"/>
                </a:solidFill>
                <a:latin typeface="Calibri" pitchFamily="34" charset="0"/>
                <a:ea typeface="Calibri" pitchFamily="34" charset="-122"/>
                <a:cs typeface="Calibri" pitchFamily="34" charset="-120"/>
              </a:rPr>
              <a:t> </a:t>
            </a:r>
            <a:r>
              <a:rPr lang="en-US" sz="1200" dirty="0" smtClean="0">
                <a:solidFill>
                  <a:srgbClr val="222222"/>
                </a:solidFill>
                <a:latin typeface="Calibri" pitchFamily="34" charset="0"/>
                <a:ea typeface="Calibri" pitchFamily="34" charset="-122"/>
                <a:cs typeface="Calibri" pitchFamily="34" charset="-120"/>
              </a:rPr>
              <a:t>Pernod-Ricard : des </a:t>
            </a:r>
            <a:r>
              <a:rPr lang="en-US" sz="1200" dirty="0" err="1" smtClean="0">
                <a:solidFill>
                  <a:srgbClr val="222222"/>
                </a:solidFill>
                <a:latin typeface="Calibri" pitchFamily="34" charset="0"/>
                <a:ea typeface="Calibri" pitchFamily="34" charset="-122"/>
                <a:cs typeface="Calibri" pitchFamily="34" charset="-120"/>
              </a:rPr>
              <a:t>projets</a:t>
            </a:r>
            <a:r>
              <a:rPr lang="en-US" sz="1200" dirty="0" smtClean="0">
                <a:solidFill>
                  <a:srgbClr val="222222"/>
                </a:solidFill>
                <a:latin typeface="Calibri" pitchFamily="34" charset="0"/>
                <a:ea typeface="Calibri" pitchFamily="34" charset="-122"/>
                <a:cs typeface="Calibri" pitchFamily="34" charset="-120"/>
              </a:rPr>
              <a:t> finances par les structures</a:t>
            </a:r>
            <a:endParaRPr lang="en-US" sz="1200" dirty="0"/>
          </a:p>
        </p:txBody>
      </p:sp>
      <p:sp>
        <p:nvSpPr>
          <p:cNvPr id="28" name="Shape 26"/>
          <p:cNvSpPr/>
          <p:nvPr/>
        </p:nvSpPr>
        <p:spPr>
          <a:xfrm>
            <a:off x="457200" y="4297680"/>
            <a:ext cx="11247120" cy="502920"/>
          </a:xfrm>
          <a:prstGeom prst="roundRect">
            <a:avLst>
              <a:gd name="adj" fmla="val 14545"/>
            </a:avLst>
          </a:prstGeom>
          <a:solidFill>
            <a:srgbClr val="F3F0E9"/>
          </a:solidFill>
          <a:ln w="12700">
            <a:solidFill>
              <a:srgbClr val="F3F0E9"/>
            </a:solidFill>
            <a:prstDash val="solid"/>
          </a:ln>
        </p:spPr>
      </p:sp>
      <p:sp>
        <p:nvSpPr>
          <p:cNvPr id="29" name="Text 27"/>
          <p:cNvSpPr txBox="1"/>
          <p:nvPr/>
        </p:nvSpPr>
        <p:spPr>
          <a:xfrm>
            <a:off x="685800" y="4297680"/>
            <a:ext cx="10789920" cy="50292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Beaux-Arts de Paris : 11 classes </a:t>
            </a:r>
            <a:r>
              <a:rPr lang="en-US" sz="1200" dirty="0" err="1" smtClean="0">
                <a:solidFill>
                  <a:srgbClr val="222222"/>
                </a:solidFill>
                <a:latin typeface="Calibri" pitchFamily="34" charset="0"/>
                <a:ea typeface="Calibri" pitchFamily="34" charset="-122"/>
                <a:cs typeface="Calibri" pitchFamily="34" charset="-120"/>
              </a:rPr>
              <a:t>accompagnées</a:t>
            </a:r>
            <a:r>
              <a:rPr lang="en-US" sz="1200" dirty="0" smtClean="0">
                <a:solidFill>
                  <a:srgbClr val="222222"/>
                </a:solidFill>
                <a:latin typeface="Calibri" pitchFamily="34" charset="0"/>
                <a:ea typeface="Calibri" pitchFamily="34" charset="-122"/>
                <a:cs typeface="Calibri" pitchFamily="34" charset="-120"/>
              </a:rPr>
              <a:t> sur </a:t>
            </a:r>
            <a:r>
              <a:rPr lang="en-US" sz="1200" dirty="0" err="1" smtClean="0">
                <a:solidFill>
                  <a:srgbClr val="222222"/>
                </a:solidFill>
                <a:latin typeface="Calibri" pitchFamily="34" charset="0"/>
                <a:ea typeface="Calibri" pitchFamily="34" charset="-122"/>
                <a:cs typeface="Calibri" pitchFamily="34" charset="-120"/>
              </a:rPr>
              <a:t>deux</a:t>
            </a:r>
            <a:r>
              <a:rPr lang="en-US" sz="1200" dirty="0" smtClean="0">
                <a:solidFill>
                  <a:srgbClr val="222222"/>
                </a:solidFill>
                <a:latin typeface="Calibri" pitchFamily="34" charset="0"/>
                <a:ea typeface="Calibri" pitchFamily="34" charset="-122"/>
                <a:cs typeface="Calibri" pitchFamily="34" charset="-120"/>
              </a:rPr>
              <a:t> PIE (</a:t>
            </a:r>
            <a:r>
              <a:rPr lang="en-US" sz="1200" dirty="0" err="1" smtClean="0">
                <a:solidFill>
                  <a:srgbClr val="222222"/>
                </a:solidFill>
                <a:latin typeface="Calibri" pitchFamily="34" charset="0"/>
                <a:ea typeface="Calibri" pitchFamily="34" charset="-122"/>
                <a:cs typeface="Calibri" pitchFamily="34" charset="-120"/>
              </a:rPr>
              <a:t>Une</a:t>
            </a:r>
            <a:r>
              <a:rPr lang="en-US" sz="1200" dirty="0" smtClean="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classe</a:t>
            </a:r>
            <a:r>
              <a:rPr lang="en-US" sz="1200" dirty="0" smtClean="0">
                <a:solidFill>
                  <a:srgbClr val="222222"/>
                </a:solidFill>
                <a:latin typeface="Calibri" pitchFamily="34" charset="0"/>
                <a:ea typeface="Calibri" pitchFamily="34" charset="-122"/>
                <a:cs typeface="Calibri" pitchFamily="34" charset="-120"/>
              </a:rPr>
              <a:t>, un atelier – </a:t>
            </a:r>
            <a:r>
              <a:rPr lang="en-US" sz="1200" dirty="0" err="1" smtClean="0">
                <a:solidFill>
                  <a:srgbClr val="222222"/>
                </a:solidFill>
                <a:latin typeface="Calibri" pitchFamily="34" charset="0"/>
                <a:ea typeface="Calibri" pitchFamily="34" charset="-122"/>
                <a:cs typeface="Calibri" pitchFamily="34" charset="-120"/>
              </a:rPr>
              <a:t>Projet</a:t>
            </a:r>
            <a:r>
              <a:rPr lang="en-US" sz="1200" dirty="0" smtClean="0">
                <a:solidFill>
                  <a:srgbClr val="222222"/>
                </a:solidFill>
                <a:latin typeface="Calibri" pitchFamily="34" charset="0"/>
                <a:ea typeface="Calibri" pitchFamily="34" charset="-122"/>
                <a:cs typeface="Calibri" pitchFamily="34" charset="-120"/>
              </a:rPr>
              <a:t> du cabinet d’art </a:t>
            </a:r>
            <a:r>
              <a:rPr lang="en-US" sz="1200" dirty="0" err="1" smtClean="0">
                <a:solidFill>
                  <a:srgbClr val="222222"/>
                </a:solidFill>
                <a:latin typeface="Calibri" pitchFamily="34" charset="0"/>
                <a:ea typeface="Calibri" pitchFamily="34" charset="-122"/>
                <a:cs typeface="Calibri" pitchFamily="34" charset="-120"/>
              </a:rPr>
              <a:t>graphique</a:t>
            </a:r>
            <a:r>
              <a:rPr lang="en-US" sz="1200" dirty="0" smtClean="0">
                <a:solidFill>
                  <a:srgbClr val="222222"/>
                </a:solidFill>
                <a:latin typeface="Calibri" pitchFamily="34" charset="0"/>
                <a:ea typeface="Calibri" pitchFamily="34" charset="-122"/>
                <a:cs typeface="Calibri" pitchFamily="34" charset="-120"/>
              </a:rPr>
              <a:t> Jean </a:t>
            </a:r>
            <a:r>
              <a:rPr lang="en-US" sz="1200" dirty="0" err="1" smtClean="0">
                <a:solidFill>
                  <a:srgbClr val="222222"/>
                </a:solidFill>
                <a:latin typeface="Calibri" pitchFamily="34" charset="0"/>
                <a:ea typeface="Calibri" pitchFamily="34" charset="-122"/>
                <a:cs typeface="Calibri" pitchFamily="34" charset="-120"/>
              </a:rPr>
              <a:t>Bonna</a:t>
            </a:r>
            <a:r>
              <a:rPr lang="en-US" sz="1200" dirty="0" smtClean="0">
                <a:solidFill>
                  <a:srgbClr val="222222"/>
                </a:solidFill>
                <a:latin typeface="Calibri" pitchFamily="34" charset="0"/>
                <a:ea typeface="Calibri" pitchFamily="34" charset="-122"/>
                <a:cs typeface="Calibri" pitchFamily="34" charset="-120"/>
              </a:rPr>
              <a:t>)</a:t>
            </a:r>
            <a:endParaRPr lang="en-US" sz="1200" dirty="0"/>
          </a:p>
        </p:txBody>
      </p:sp>
      <p:sp>
        <p:nvSpPr>
          <p:cNvPr id="30" name="Shape 28"/>
          <p:cNvSpPr/>
          <p:nvPr/>
        </p:nvSpPr>
        <p:spPr>
          <a:xfrm>
            <a:off x="457200" y="4892040"/>
            <a:ext cx="11247120" cy="502920"/>
          </a:xfrm>
          <a:prstGeom prst="roundRect">
            <a:avLst>
              <a:gd name="adj" fmla="val 14545"/>
            </a:avLst>
          </a:prstGeom>
          <a:solidFill>
            <a:srgbClr val="F3F0E9"/>
          </a:solidFill>
          <a:ln w="12700">
            <a:solidFill>
              <a:srgbClr val="F3F0E9"/>
            </a:solidFill>
            <a:prstDash val="solid"/>
          </a:ln>
        </p:spPr>
      </p:sp>
      <p:sp>
        <p:nvSpPr>
          <p:cNvPr id="31" name="Text 29"/>
          <p:cNvSpPr txBox="1"/>
          <p:nvPr/>
        </p:nvSpPr>
        <p:spPr>
          <a:xfrm>
            <a:off x="685800" y="4892040"/>
            <a:ext cx="10789920" cy="50292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a:t>
            </a:r>
            <a:r>
              <a:rPr lang="en-US" sz="1200" dirty="0" err="1">
                <a:solidFill>
                  <a:srgbClr val="222222"/>
                </a:solidFill>
                <a:latin typeface="Calibri" pitchFamily="34" charset="0"/>
                <a:ea typeface="Calibri" pitchFamily="34" charset="-122"/>
                <a:cs typeface="Calibri" pitchFamily="34" charset="-120"/>
              </a:rPr>
              <a:t>Région</a:t>
            </a:r>
            <a:r>
              <a:rPr lang="en-US" sz="1200" dirty="0">
                <a:solidFill>
                  <a:srgbClr val="222222"/>
                </a:solidFill>
                <a:latin typeface="Calibri" pitchFamily="34" charset="0"/>
                <a:ea typeface="Calibri" pitchFamily="34" charset="-122"/>
                <a:cs typeface="Calibri" pitchFamily="34" charset="-120"/>
              </a:rPr>
              <a:t> </a:t>
            </a:r>
            <a:r>
              <a:rPr lang="en-US" sz="1200" dirty="0" smtClean="0">
                <a:solidFill>
                  <a:srgbClr val="222222"/>
                </a:solidFill>
                <a:latin typeface="Calibri" pitchFamily="34" charset="0"/>
                <a:ea typeface="Calibri" pitchFamily="34" charset="-122"/>
                <a:cs typeface="Calibri" pitchFamily="34" charset="-120"/>
              </a:rPr>
              <a:t>Île-de-France ( </a:t>
            </a:r>
            <a:r>
              <a:rPr lang="en-US" sz="1200" dirty="0" err="1" smtClean="0">
                <a:solidFill>
                  <a:srgbClr val="222222"/>
                </a:solidFill>
                <a:latin typeface="Calibri" pitchFamily="34" charset="0"/>
                <a:ea typeface="Calibri" pitchFamily="34" charset="-122"/>
                <a:cs typeface="Calibri" pitchFamily="34" charset="-120"/>
              </a:rPr>
              <a:t>Frac</a:t>
            </a:r>
            <a:r>
              <a:rPr lang="en-US" sz="1200" dirty="0" smtClean="0">
                <a:solidFill>
                  <a:srgbClr val="222222"/>
                </a:solidFill>
                <a:latin typeface="Calibri" pitchFamily="34" charset="0"/>
                <a:ea typeface="Calibri" pitchFamily="34" charset="-122"/>
                <a:cs typeface="Calibri" pitchFamily="34" charset="-120"/>
              </a:rPr>
              <a:t>, Louvre, </a:t>
            </a:r>
            <a:r>
              <a:rPr lang="en-US" sz="1200" dirty="0" err="1" smtClean="0">
                <a:solidFill>
                  <a:srgbClr val="222222"/>
                </a:solidFill>
                <a:latin typeface="Calibri" pitchFamily="34" charset="0"/>
                <a:ea typeface="Calibri" pitchFamily="34" charset="-122"/>
                <a:cs typeface="Calibri" pitchFamily="34" charset="-120"/>
              </a:rPr>
              <a:t>Orsay</a:t>
            </a:r>
            <a:r>
              <a:rPr lang="en-US" sz="1200" dirty="0" smtClean="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Bé&amp;tonsalon</a:t>
            </a:r>
            <a:r>
              <a:rPr lang="en-US" sz="1200" dirty="0" smtClean="0">
                <a:solidFill>
                  <a:srgbClr val="222222"/>
                </a:solidFill>
                <a:latin typeface="Calibri" pitchFamily="34" charset="0"/>
                <a:ea typeface="Calibri" pitchFamily="34" charset="-122"/>
                <a:cs typeface="Calibri" pitchFamily="34" charset="-120"/>
              </a:rPr>
              <a:t>/</a:t>
            </a:r>
            <a:r>
              <a:rPr lang="en-US" sz="1200" dirty="0" err="1" smtClean="0">
                <a:solidFill>
                  <a:srgbClr val="222222"/>
                </a:solidFill>
                <a:latin typeface="Calibri" pitchFamily="34" charset="0"/>
                <a:ea typeface="Calibri" pitchFamily="34" charset="-122"/>
                <a:cs typeface="Calibri" pitchFamily="34" charset="-120"/>
              </a:rPr>
              <a:t>Crédac</a:t>
            </a:r>
            <a:r>
              <a:rPr lang="en-US" sz="1200" dirty="0" smtClean="0">
                <a:solidFill>
                  <a:srgbClr val="222222"/>
                </a:solidFill>
                <a:latin typeface="Calibri" pitchFamily="34" charset="0"/>
                <a:ea typeface="Calibri" pitchFamily="34" charset="-122"/>
                <a:cs typeface="Calibri" pitchFamily="34" charset="-120"/>
              </a:rPr>
              <a:t>…) </a:t>
            </a:r>
            <a:r>
              <a:rPr lang="en-US" sz="1200" dirty="0">
                <a:solidFill>
                  <a:srgbClr val="222222"/>
                </a:solidFill>
                <a:latin typeface="Calibri" pitchFamily="34" charset="0"/>
                <a:ea typeface="Calibri" pitchFamily="34" charset="-122"/>
                <a:cs typeface="Calibri" pitchFamily="34" charset="-120"/>
              </a:rPr>
              <a:t>et </a:t>
            </a:r>
            <a:r>
              <a:rPr lang="en-US" sz="1200" dirty="0" err="1" smtClean="0">
                <a:solidFill>
                  <a:srgbClr val="222222"/>
                </a:solidFill>
                <a:latin typeface="Calibri" pitchFamily="34" charset="0"/>
                <a:ea typeface="Calibri" pitchFamily="34" charset="-122"/>
                <a:cs typeface="Calibri" pitchFamily="34" charset="-120"/>
              </a:rPr>
              <a:t>MuMo</a:t>
            </a:r>
            <a:r>
              <a:rPr lang="en-US" sz="1200" dirty="0" smtClean="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Territoire</a:t>
            </a:r>
            <a:r>
              <a:rPr lang="en-US" sz="1200" dirty="0" smtClean="0">
                <a:solidFill>
                  <a:srgbClr val="222222"/>
                </a:solidFill>
                <a:latin typeface="Calibri" pitchFamily="34" charset="0"/>
                <a:ea typeface="Calibri" pitchFamily="34" charset="-122"/>
                <a:cs typeface="Calibri" pitchFamily="34" charset="-120"/>
              </a:rPr>
              <a:t>-monde” </a:t>
            </a:r>
            <a:r>
              <a:rPr lang="en-US" sz="1200" dirty="0">
                <a:solidFill>
                  <a:srgbClr val="222222"/>
                </a:solidFill>
                <a:latin typeface="Calibri" pitchFamily="34" charset="0"/>
                <a:ea typeface="Calibri" pitchFamily="34" charset="-122"/>
                <a:cs typeface="Calibri" pitchFamily="34" charset="-120"/>
              </a:rPr>
              <a:t>(93)</a:t>
            </a:r>
            <a:endParaRPr lang="en-US" sz="1200" dirty="0"/>
          </a:p>
        </p:txBody>
      </p:sp>
      <p:sp>
        <p:nvSpPr>
          <p:cNvPr id="32" name="Shape 30"/>
          <p:cNvSpPr/>
          <p:nvPr/>
        </p:nvSpPr>
        <p:spPr>
          <a:xfrm>
            <a:off x="457200" y="5486400"/>
            <a:ext cx="11247120" cy="502920"/>
          </a:xfrm>
          <a:prstGeom prst="roundRect">
            <a:avLst>
              <a:gd name="adj" fmla="val 14545"/>
            </a:avLst>
          </a:prstGeom>
          <a:solidFill>
            <a:srgbClr val="F3F0E9"/>
          </a:solidFill>
          <a:ln w="12700">
            <a:solidFill>
              <a:srgbClr val="F3F0E9"/>
            </a:solidFill>
            <a:prstDash val="solid"/>
          </a:ln>
        </p:spPr>
      </p:sp>
      <p:sp>
        <p:nvSpPr>
          <p:cNvPr id="33" name="Text 31"/>
          <p:cNvSpPr txBox="1"/>
          <p:nvPr/>
        </p:nvSpPr>
        <p:spPr>
          <a:xfrm>
            <a:off x="685800" y="5486400"/>
            <a:ext cx="10789920" cy="50292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26 </a:t>
            </a:r>
            <a:r>
              <a:rPr lang="en-US" sz="1200" dirty="0" err="1">
                <a:solidFill>
                  <a:srgbClr val="222222"/>
                </a:solidFill>
                <a:latin typeface="Calibri" pitchFamily="34" charset="0"/>
                <a:ea typeface="Calibri" pitchFamily="34" charset="-122"/>
                <a:cs typeface="Calibri" pitchFamily="34" charset="-120"/>
              </a:rPr>
              <a:t>projets</a:t>
            </a:r>
            <a:r>
              <a:rPr lang="en-US" sz="1200" dirty="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autour</a:t>
            </a:r>
            <a:r>
              <a:rPr lang="en-US" sz="1200" dirty="0" smtClean="0">
                <a:solidFill>
                  <a:srgbClr val="222222"/>
                </a:solidFill>
                <a:latin typeface="Calibri" pitchFamily="34" charset="0"/>
                <a:ea typeface="Calibri" pitchFamily="34" charset="-122"/>
                <a:cs typeface="Calibri" pitchFamily="34" charset="-120"/>
              </a:rPr>
              <a:t> des arts </a:t>
            </a:r>
            <a:r>
              <a:rPr lang="en-US" sz="1200" dirty="0" err="1" smtClean="0">
                <a:solidFill>
                  <a:srgbClr val="222222"/>
                </a:solidFill>
                <a:latin typeface="Calibri" pitchFamily="34" charset="0"/>
                <a:ea typeface="Calibri" pitchFamily="34" charset="-122"/>
                <a:cs typeface="Calibri" pitchFamily="34" charset="-120"/>
              </a:rPr>
              <a:t>visuels</a:t>
            </a:r>
            <a:r>
              <a:rPr lang="en-US" sz="1200" dirty="0" smtClean="0">
                <a:solidFill>
                  <a:srgbClr val="222222"/>
                </a:solidFill>
                <a:latin typeface="Calibri" pitchFamily="34" charset="0"/>
                <a:ea typeface="Calibri" pitchFamily="34" charset="-122"/>
                <a:cs typeface="Calibri" pitchFamily="34" charset="-120"/>
              </a:rPr>
              <a:t> et de </a:t>
            </a:r>
            <a:r>
              <a:rPr lang="en-US" sz="1200" dirty="0" err="1" smtClean="0">
                <a:solidFill>
                  <a:srgbClr val="222222"/>
                </a:solidFill>
                <a:latin typeface="Calibri" pitchFamily="34" charset="0"/>
                <a:ea typeface="Calibri" pitchFamily="34" charset="-122"/>
                <a:cs typeface="Calibri" pitchFamily="34" charset="-120"/>
              </a:rPr>
              <a:t>l'art</a:t>
            </a:r>
            <a:r>
              <a:rPr lang="en-US" sz="1200" dirty="0" smtClean="0">
                <a:solidFill>
                  <a:srgbClr val="222222"/>
                </a:solidFill>
                <a:latin typeface="Calibri" pitchFamily="34" charset="0"/>
                <a:ea typeface="Calibri" pitchFamily="34" charset="-122"/>
                <a:cs typeface="Calibri" pitchFamily="34" charset="-120"/>
              </a:rPr>
              <a:t> </a:t>
            </a:r>
            <a:r>
              <a:rPr lang="en-US" sz="1200" dirty="0" err="1">
                <a:solidFill>
                  <a:srgbClr val="222222"/>
                </a:solidFill>
                <a:latin typeface="Calibri" pitchFamily="34" charset="0"/>
                <a:ea typeface="Calibri" pitchFamily="34" charset="-122"/>
                <a:cs typeface="Calibri" pitchFamily="34" charset="-120"/>
              </a:rPr>
              <a:t>contemporain</a:t>
            </a:r>
            <a:r>
              <a:rPr lang="en-US" sz="1200" dirty="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en</a:t>
            </a:r>
            <a:r>
              <a:rPr lang="en-US" sz="1200" dirty="0" smtClean="0">
                <a:solidFill>
                  <a:srgbClr val="222222"/>
                </a:solidFill>
                <a:latin typeface="Calibri" pitchFamily="34" charset="0"/>
                <a:ea typeface="Calibri" pitchFamily="34" charset="-122"/>
                <a:cs typeface="Calibri" pitchFamily="34" charset="-120"/>
              </a:rPr>
              <a:t> </a:t>
            </a:r>
            <a:r>
              <a:rPr lang="en-US" sz="1200" dirty="0">
                <a:solidFill>
                  <a:srgbClr val="222222"/>
                </a:solidFill>
                <a:latin typeface="Calibri" pitchFamily="34" charset="0"/>
                <a:ea typeface="Calibri" pitchFamily="34" charset="-122"/>
                <a:cs typeface="Calibri" pitchFamily="34" charset="-120"/>
              </a:rPr>
              <a:t>Seine-Saint-Denis (CAC 93)</a:t>
            </a:r>
            <a:endParaRPr lang="en-US" sz="1200" dirty="0"/>
          </a:p>
        </p:txBody>
      </p:sp>
      <p:sp>
        <p:nvSpPr>
          <p:cNvPr id="34" name="Shape 32"/>
          <p:cNvSpPr/>
          <p:nvPr/>
        </p:nvSpPr>
        <p:spPr>
          <a:xfrm>
            <a:off x="0" y="6492240"/>
            <a:ext cx="12188952" cy="365760"/>
          </a:xfrm>
          <a:prstGeom prst="rect">
            <a:avLst/>
          </a:prstGeom>
          <a:solidFill>
            <a:srgbClr val="F3F0E9"/>
          </a:solidFill>
          <a:ln/>
        </p:spPr>
      </p:sp>
      <p:sp>
        <p:nvSpPr>
          <p:cNvPr id="35" name="Text 33"/>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36" name="Text 34"/>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12</a:t>
            </a:r>
            <a:endParaRPr lang="en-US" sz="95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274320"/>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Appels à </a:t>
            </a:r>
            <a:r>
              <a:rPr lang="en-US" sz="2500" b="1" dirty="0" err="1">
                <a:solidFill>
                  <a:srgbClr val="FFFFFF"/>
                </a:solidFill>
                <a:latin typeface="Cambria" pitchFamily="34" charset="0"/>
                <a:ea typeface="Cambria" pitchFamily="34" charset="-122"/>
                <a:cs typeface="Cambria" pitchFamily="34" charset="-120"/>
              </a:rPr>
              <a:t>projets</a:t>
            </a:r>
            <a:r>
              <a:rPr lang="en-US" sz="2500" b="1" dirty="0">
                <a:solidFill>
                  <a:srgbClr val="FFFFFF"/>
                </a:solidFill>
                <a:latin typeface="Cambria" pitchFamily="34" charset="0"/>
                <a:ea typeface="Cambria" pitchFamily="34" charset="-122"/>
                <a:cs typeface="Cambria" pitchFamily="34" charset="-120"/>
              </a:rPr>
              <a:t> </a:t>
            </a:r>
            <a:r>
              <a:rPr lang="en-US" sz="2500" b="1" dirty="0" smtClean="0">
                <a:solidFill>
                  <a:srgbClr val="FFFFFF"/>
                </a:solidFill>
                <a:latin typeface="Cambria" pitchFamily="34" charset="0"/>
                <a:ea typeface="Cambria" pitchFamily="34" charset="-122"/>
                <a:cs typeface="Cambria" pitchFamily="34" charset="-120"/>
              </a:rPr>
              <a:t>— </a:t>
            </a:r>
            <a:r>
              <a:rPr lang="en-US" sz="2500" b="1" dirty="0">
                <a:solidFill>
                  <a:srgbClr val="FFFFFF"/>
                </a:solidFill>
                <a:latin typeface="Cambria" pitchFamily="34" charset="0"/>
                <a:ea typeface="Cambria" pitchFamily="34" charset="-122"/>
                <a:cs typeface="Cambria" pitchFamily="34" charset="-120"/>
              </a:rPr>
              <a:t>Design &amp; Photographie</a:t>
            </a:r>
            <a:endParaRPr lang="en-US" sz="2500" dirty="0"/>
          </a:p>
        </p:txBody>
      </p:sp>
      <p:sp>
        <p:nvSpPr>
          <p:cNvPr id="4" name="Shape 2"/>
          <p:cNvSpPr/>
          <p:nvPr/>
        </p:nvSpPr>
        <p:spPr>
          <a:xfrm>
            <a:off x="457200" y="1188720"/>
            <a:ext cx="5440680" cy="502920"/>
          </a:xfrm>
          <a:prstGeom prst="rect">
            <a:avLst/>
          </a:prstGeom>
          <a:solidFill>
            <a:srgbClr val="5B3A8E"/>
          </a:solidFill>
          <a:ln/>
        </p:spPr>
      </p:sp>
      <p:sp>
        <p:nvSpPr>
          <p:cNvPr id="5" name="Text 3"/>
          <p:cNvSpPr txBox="1"/>
          <p:nvPr/>
        </p:nvSpPr>
        <p:spPr>
          <a:xfrm>
            <a:off x="594360" y="1188720"/>
            <a:ext cx="5166360" cy="50292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Design</a:t>
            </a:r>
            <a:endParaRPr lang="en-US" sz="1700" dirty="0"/>
          </a:p>
        </p:txBody>
      </p:sp>
      <p:sp>
        <p:nvSpPr>
          <p:cNvPr id="6" name="Text 4"/>
          <p:cNvSpPr txBox="1"/>
          <p:nvPr/>
        </p:nvSpPr>
        <p:spPr>
          <a:xfrm>
            <a:off x="594360" y="1737360"/>
            <a:ext cx="5166360" cy="274320"/>
          </a:xfrm>
          <a:prstGeom prst="rect">
            <a:avLst/>
          </a:prstGeom>
          <a:noFill/>
          <a:ln/>
        </p:spPr>
        <p:txBody>
          <a:bodyPr wrap="square" rtlCol="0" anchor="ctr"/>
          <a:lstStyle/>
          <a:p>
            <a:pPr marL="0" indent="0">
              <a:buNone/>
            </a:pPr>
            <a:r>
              <a:rPr lang="en-US" sz="1200" i="1" dirty="0">
                <a:solidFill>
                  <a:srgbClr val="666666"/>
                </a:solidFill>
                <a:latin typeface="Calibri" pitchFamily="34" charset="0"/>
                <a:ea typeface="Calibri" pitchFamily="34" charset="-122"/>
                <a:cs typeface="Calibri" pitchFamily="34" charset="-120"/>
              </a:rPr>
              <a:t>20 projets · 12 établissements</a:t>
            </a:r>
            <a:endParaRPr lang="en-US" sz="1200" dirty="0"/>
          </a:p>
        </p:txBody>
      </p:sp>
      <p:sp>
        <p:nvSpPr>
          <p:cNvPr id="7" name="Shape 5"/>
          <p:cNvSpPr/>
          <p:nvPr/>
        </p:nvSpPr>
        <p:spPr>
          <a:xfrm>
            <a:off x="457200" y="2057400"/>
            <a:ext cx="5440680" cy="1417320"/>
          </a:xfrm>
          <a:prstGeom prst="roundRect">
            <a:avLst>
              <a:gd name="adj" fmla="val 5161"/>
            </a:avLst>
          </a:prstGeom>
          <a:solidFill>
            <a:srgbClr val="F3F0E9"/>
          </a:solidFill>
          <a:ln w="12700">
            <a:solidFill>
              <a:srgbClr val="F3F0E9"/>
            </a:solidFill>
            <a:prstDash val="solid"/>
          </a:ln>
        </p:spPr>
      </p:sp>
      <p:sp>
        <p:nvSpPr>
          <p:cNvPr id="8" name="Text 6"/>
          <p:cNvSpPr txBox="1"/>
          <p:nvPr/>
        </p:nvSpPr>
        <p:spPr>
          <a:xfrm>
            <a:off x="640080" y="2194560"/>
            <a:ext cx="5074920" cy="1188720"/>
          </a:xfrm>
          <a:prstGeom prst="rect">
            <a:avLst/>
          </a:prstGeom>
          <a:noFill/>
          <a:ln/>
        </p:spPr>
        <p:txBody>
          <a:bodyPr wrap="square" rtlCol="0" anchor="t"/>
          <a:lstStyle/>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93 : 16   ·   94 : 4   ·   77 : 0</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Lycées : 15</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REP : 1  /  REP+ : 2</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Lycées pro : 2   ·   PIE : 1</a:t>
            </a:r>
            <a:endParaRPr lang="en-US" sz="1150" dirty="0"/>
          </a:p>
        </p:txBody>
      </p:sp>
      <p:sp>
        <p:nvSpPr>
          <p:cNvPr id="9" name="Text 7"/>
          <p:cNvSpPr txBox="1"/>
          <p:nvPr/>
        </p:nvSpPr>
        <p:spPr>
          <a:xfrm>
            <a:off x="457200" y="3657600"/>
            <a:ext cx="5440680" cy="274320"/>
          </a:xfrm>
          <a:prstGeom prst="rect">
            <a:avLst/>
          </a:prstGeom>
          <a:noFill/>
          <a:ln/>
        </p:spPr>
        <p:txBody>
          <a:bodyPr wrap="square" rtlCol="0" anchor="ctr"/>
          <a:lstStyle/>
          <a:p>
            <a:pPr marL="0" indent="0">
              <a:buNone/>
            </a:pPr>
            <a:r>
              <a:rPr lang="en-US" sz="1250" b="1" dirty="0" err="1" smtClean="0">
                <a:solidFill>
                  <a:srgbClr val="5B3A8E"/>
                </a:solidFill>
                <a:latin typeface="Calibri" pitchFamily="34" charset="0"/>
                <a:ea typeface="Calibri" pitchFamily="34" charset="-122"/>
                <a:cs typeface="Calibri" pitchFamily="34" charset="-120"/>
              </a:rPr>
              <a:t>Autres</a:t>
            </a:r>
            <a:r>
              <a:rPr lang="en-US" sz="1250" b="1" dirty="0" smtClean="0">
                <a:solidFill>
                  <a:srgbClr val="5B3A8E"/>
                </a:solidFill>
                <a:latin typeface="Calibri" pitchFamily="34" charset="0"/>
                <a:ea typeface="Calibri" pitchFamily="34" charset="-122"/>
                <a:cs typeface="Calibri" pitchFamily="34" charset="-120"/>
              </a:rPr>
              <a:t> </a:t>
            </a:r>
            <a:r>
              <a:rPr lang="en-US" sz="1250" b="1" dirty="0" err="1" smtClean="0">
                <a:solidFill>
                  <a:srgbClr val="5B3A8E"/>
                </a:solidFill>
                <a:latin typeface="Calibri" pitchFamily="34" charset="0"/>
                <a:ea typeface="Calibri" pitchFamily="34" charset="-122"/>
                <a:cs typeface="Calibri" pitchFamily="34" charset="-120"/>
              </a:rPr>
              <a:t>partenariats</a:t>
            </a:r>
            <a:r>
              <a:rPr lang="en-US" sz="1250" b="1" dirty="0" smtClean="0">
                <a:solidFill>
                  <a:srgbClr val="5B3A8E"/>
                </a:solidFill>
                <a:latin typeface="Calibri" pitchFamily="34" charset="0"/>
                <a:ea typeface="Calibri" pitchFamily="34" charset="-122"/>
                <a:cs typeface="Calibri" pitchFamily="34" charset="-120"/>
              </a:rPr>
              <a:t> hors AAP</a:t>
            </a:r>
            <a:endParaRPr lang="en-US" sz="1250" dirty="0"/>
          </a:p>
        </p:txBody>
      </p:sp>
      <p:sp>
        <p:nvSpPr>
          <p:cNvPr id="10" name="Text 8"/>
          <p:cNvSpPr txBox="1"/>
          <p:nvPr/>
        </p:nvSpPr>
        <p:spPr>
          <a:xfrm>
            <a:off x="457200" y="3977640"/>
            <a:ext cx="5440680" cy="1828800"/>
          </a:xfrm>
          <a:prstGeom prst="rect">
            <a:avLst/>
          </a:prstGeom>
          <a:noFill/>
          <a:ln/>
        </p:spPr>
        <p:txBody>
          <a:bodyPr wrap="square" rtlCol="0" anchor="t"/>
          <a:lstStyle/>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ADMA</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Manifesto — Fondation Hermès</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Est-Ensemble</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9 projets avec le réseau CAC 93</a:t>
            </a:r>
            <a:endParaRPr lang="en-US" sz="1100" dirty="0"/>
          </a:p>
        </p:txBody>
      </p:sp>
      <p:sp>
        <p:nvSpPr>
          <p:cNvPr id="11" name="Shape 9"/>
          <p:cNvSpPr/>
          <p:nvPr/>
        </p:nvSpPr>
        <p:spPr>
          <a:xfrm>
            <a:off x="6263640" y="1188720"/>
            <a:ext cx="5440680" cy="502920"/>
          </a:xfrm>
          <a:prstGeom prst="rect">
            <a:avLst/>
          </a:prstGeom>
          <a:solidFill>
            <a:srgbClr val="C43D73"/>
          </a:solidFill>
          <a:ln/>
        </p:spPr>
      </p:sp>
      <p:sp>
        <p:nvSpPr>
          <p:cNvPr id="12" name="Text 10"/>
          <p:cNvSpPr txBox="1"/>
          <p:nvPr/>
        </p:nvSpPr>
        <p:spPr>
          <a:xfrm>
            <a:off x="6400800" y="1188720"/>
            <a:ext cx="5166360" cy="50292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Photographie</a:t>
            </a:r>
            <a:endParaRPr lang="en-US" sz="1700" dirty="0"/>
          </a:p>
        </p:txBody>
      </p:sp>
      <p:sp>
        <p:nvSpPr>
          <p:cNvPr id="13" name="Text 11"/>
          <p:cNvSpPr txBox="1"/>
          <p:nvPr/>
        </p:nvSpPr>
        <p:spPr>
          <a:xfrm>
            <a:off x="6400800" y="1737360"/>
            <a:ext cx="5166360" cy="274320"/>
          </a:xfrm>
          <a:prstGeom prst="rect">
            <a:avLst/>
          </a:prstGeom>
          <a:noFill/>
          <a:ln/>
        </p:spPr>
        <p:txBody>
          <a:bodyPr wrap="square" rtlCol="0" anchor="ctr"/>
          <a:lstStyle/>
          <a:p>
            <a:pPr marL="0" indent="0">
              <a:buNone/>
            </a:pPr>
            <a:r>
              <a:rPr lang="en-US" sz="1200" i="1" dirty="0">
                <a:solidFill>
                  <a:srgbClr val="666666"/>
                </a:solidFill>
                <a:latin typeface="Calibri" pitchFamily="34" charset="0"/>
                <a:ea typeface="Calibri" pitchFamily="34" charset="-122"/>
                <a:cs typeface="Calibri" pitchFamily="34" charset="-120"/>
              </a:rPr>
              <a:t>33 projets · 24 établissements</a:t>
            </a:r>
            <a:endParaRPr lang="en-US" sz="1200" dirty="0"/>
          </a:p>
        </p:txBody>
      </p:sp>
      <p:sp>
        <p:nvSpPr>
          <p:cNvPr id="14" name="Shape 12"/>
          <p:cNvSpPr/>
          <p:nvPr/>
        </p:nvSpPr>
        <p:spPr>
          <a:xfrm>
            <a:off x="6263640" y="2057400"/>
            <a:ext cx="5440680" cy="1417320"/>
          </a:xfrm>
          <a:prstGeom prst="roundRect">
            <a:avLst>
              <a:gd name="adj" fmla="val 5161"/>
            </a:avLst>
          </a:prstGeom>
          <a:solidFill>
            <a:srgbClr val="F3F0E9"/>
          </a:solidFill>
          <a:ln w="12700">
            <a:solidFill>
              <a:srgbClr val="F3F0E9"/>
            </a:solidFill>
            <a:prstDash val="solid"/>
          </a:ln>
        </p:spPr>
      </p:sp>
      <p:sp>
        <p:nvSpPr>
          <p:cNvPr id="15" name="Text 13"/>
          <p:cNvSpPr txBox="1"/>
          <p:nvPr/>
        </p:nvSpPr>
        <p:spPr>
          <a:xfrm>
            <a:off x="6446520" y="2194560"/>
            <a:ext cx="5074920" cy="1188720"/>
          </a:xfrm>
          <a:prstGeom prst="rect">
            <a:avLst/>
          </a:prstGeom>
          <a:noFill/>
          <a:ln/>
        </p:spPr>
        <p:txBody>
          <a:bodyPr wrap="square" rtlCol="0" anchor="t"/>
          <a:lstStyle/>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93 : 17   ·   94 : 11   ·   77 : 5</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Lycées : 17</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REP : 3  /  REP+ : 0</a:t>
            </a:r>
            <a:endParaRPr lang="en-US" sz="1150" dirty="0"/>
          </a:p>
          <a:p>
            <a:pPr marL="342900" indent="-342900">
              <a:lnSpc>
                <a:spcPct val="105000"/>
              </a:lnSpc>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Lycées pro : 3   ·   PIE : 6</a:t>
            </a:r>
            <a:endParaRPr lang="en-US" sz="1150" dirty="0"/>
          </a:p>
        </p:txBody>
      </p:sp>
      <p:sp>
        <p:nvSpPr>
          <p:cNvPr id="16" name="Text 14"/>
          <p:cNvSpPr txBox="1"/>
          <p:nvPr/>
        </p:nvSpPr>
        <p:spPr>
          <a:xfrm>
            <a:off x="6263640" y="3657600"/>
            <a:ext cx="5440680" cy="274320"/>
          </a:xfrm>
          <a:prstGeom prst="rect">
            <a:avLst/>
          </a:prstGeom>
          <a:noFill/>
          <a:ln/>
        </p:spPr>
        <p:txBody>
          <a:bodyPr wrap="square" rtlCol="0" anchor="ctr"/>
          <a:lstStyle/>
          <a:p>
            <a:pPr marL="0" indent="0">
              <a:buNone/>
            </a:pPr>
            <a:r>
              <a:rPr lang="en-US" sz="1250" b="1" dirty="0" err="1" smtClean="0">
                <a:solidFill>
                  <a:srgbClr val="C43D73"/>
                </a:solidFill>
                <a:latin typeface="Calibri" pitchFamily="34" charset="0"/>
                <a:ea typeface="Calibri" pitchFamily="34" charset="-122"/>
                <a:cs typeface="Calibri" pitchFamily="34" charset="-120"/>
              </a:rPr>
              <a:t>Autres</a:t>
            </a:r>
            <a:r>
              <a:rPr lang="en-US" sz="1250" b="1" dirty="0" smtClean="0">
                <a:solidFill>
                  <a:srgbClr val="C43D73"/>
                </a:solidFill>
                <a:latin typeface="Calibri" pitchFamily="34" charset="0"/>
                <a:ea typeface="Calibri" pitchFamily="34" charset="-122"/>
                <a:cs typeface="Calibri" pitchFamily="34" charset="-120"/>
              </a:rPr>
              <a:t> </a:t>
            </a:r>
            <a:r>
              <a:rPr lang="en-US" sz="1250" b="1" dirty="0" err="1" smtClean="0">
                <a:solidFill>
                  <a:srgbClr val="C43D73"/>
                </a:solidFill>
                <a:latin typeface="Calibri" pitchFamily="34" charset="0"/>
                <a:ea typeface="Calibri" pitchFamily="34" charset="-122"/>
                <a:cs typeface="Calibri" pitchFamily="34" charset="-120"/>
              </a:rPr>
              <a:t>partenariats</a:t>
            </a:r>
            <a:r>
              <a:rPr lang="en-US" sz="1250" b="1" dirty="0" smtClean="0">
                <a:solidFill>
                  <a:srgbClr val="C43D73"/>
                </a:solidFill>
                <a:latin typeface="Calibri" pitchFamily="34" charset="0"/>
                <a:ea typeface="Calibri" pitchFamily="34" charset="-122"/>
                <a:cs typeface="Calibri" pitchFamily="34" charset="-120"/>
              </a:rPr>
              <a:t> hors AAP</a:t>
            </a:r>
            <a:endParaRPr lang="en-US" sz="1250" dirty="0"/>
          </a:p>
        </p:txBody>
      </p:sp>
      <p:sp>
        <p:nvSpPr>
          <p:cNvPr id="17" name="Text 15"/>
          <p:cNvSpPr txBox="1"/>
          <p:nvPr/>
        </p:nvSpPr>
        <p:spPr>
          <a:xfrm>
            <a:off x="6263640" y="3977640"/>
            <a:ext cx="5440680" cy="1828800"/>
          </a:xfrm>
          <a:prstGeom prst="rect">
            <a:avLst/>
          </a:prstGeom>
          <a:noFill/>
          <a:ln/>
        </p:spPr>
        <p:txBody>
          <a:bodyPr wrap="square" rtlCol="0" anchor="t"/>
          <a:lstStyle/>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Partenaires du bicentenaire : CPIF, MAC </a:t>
            </a:r>
            <a:r>
              <a:rPr lang="en-US" sz="1100" dirty="0" err="1" smtClean="0">
                <a:solidFill>
                  <a:srgbClr val="222222"/>
                </a:solidFill>
                <a:latin typeface="Calibri" pitchFamily="34" charset="0"/>
                <a:ea typeface="Calibri" pitchFamily="34" charset="-122"/>
                <a:cs typeface="Calibri" pitchFamily="34" charset="-120"/>
              </a:rPr>
              <a:t>Créteil</a:t>
            </a:r>
            <a:r>
              <a:rPr lang="en-US" sz="1100" dirty="0" smtClean="0">
                <a:solidFill>
                  <a:srgbClr val="222222"/>
                </a:solidFill>
                <a:latin typeface="Calibri" pitchFamily="34" charset="0"/>
                <a:ea typeface="Calibri" pitchFamily="34" charset="-122"/>
                <a:cs typeface="Calibri" pitchFamily="34" charset="-120"/>
              </a:rPr>
              <a:t>, </a:t>
            </a:r>
            <a:r>
              <a:rPr lang="en-US" sz="1100" dirty="0">
                <a:solidFill>
                  <a:srgbClr val="222222"/>
                </a:solidFill>
                <a:latin typeface="Calibri" pitchFamily="34" charset="0"/>
                <a:ea typeface="Calibri" pitchFamily="34" charset="-122"/>
                <a:cs typeface="Calibri" pitchFamily="34" charset="-120"/>
              </a:rPr>
              <a:t>Le </a:t>
            </a:r>
            <a:r>
              <a:rPr lang="en-US" sz="1100" dirty="0" smtClean="0">
                <a:solidFill>
                  <a:srgbClr val="222222"/>
                </a:solidFill>
                <a:latin typeface="Calibri" pitchFamily="34" charset="0"/>
                <a:ea typeface="Calibri" pitchFamily="34" charset="-122"/>
                <a:cs typeface="Calibri" pitchFamily="34" charset="-120"/>
              </a:rPr>
              <a:t>Bal</a:t>
            </a:r>
          </a:p>
          <a:p>
            <a:pPr marL="342900" indent="-342900">
              <a:lnSpc>
                <a:spcPct val="110000"/>
              </a:lnSpc>
              <a:spcAft>
                <a:spcPts val="600"/>
              </a:spcAft>
              <a:buSzPct val="100000"/>
              <a:buChar char="•"/>
            </a:pPr>
            <a:r>
              <a:rPr lang="en-US" sz="1100" dirty="0" err="1" smtClean="0">
                <a:solidFill>
                  <a:srgbClr val="222222"/>
                </a:solidFill>
                <a:latin typeface="Calibri" pitchFamily="34" charset="0"/>
                <a:ea typeface="Calibri" pitchFamily="34" charset="-122"/>
                <a:cs typeface="Calibri" pitchFamily="34" charset="-120"/>
              </a:rPr>
              <a:t>Parcours</a:t>
            </a:r>
            <a:r>
              <a:rPr lang="en-US" sz="1100" dirty="0" smtClean="0">
                <a:solidFill>
                  <a:srgbClr val="222222"/>
                </a:solidFill>
                <a:latin typeface="Calibri" pitchFamily="34" charset="0"/>
                <a:ea typeface="Calibri" pitchFamily="34" charset="-122"/>
                <a:cs typeface="Calibri" pitchFamily="34" charset="-120"/>
              </a:rPr>
              <a:t> </a:t>
            </a:r>
            <a:r>
              <a:rPr lang="en-US" sz="1100" dirty="0" err="1" smtClean="0">
                <a:solidFill>
                  <a:srgbClr val="222222"/>
                </a:solidFill>
                <a:latin typeface="Calibri" pitchFamily="34" charset="0"/>
                <a:ea typeface="Calibri" pitchFamily="34" charset="-122"/>
                <a:cs typeface="Calibri" pitchFamily="34" charset="-120"/>
              </a:rPr>
              <a:t>croisé</a:t>
            </a:r>
            <a:r>
              <a:rPr lang="en-US" sz="1100" dirty="0" smtClean="0">
                <a:solidFill>
                  <a:srgbClr val="222222"/>
                </a:solidFill>
                <a:latin typeface="Calibri" pitchFamily="34" charset="0"/>
                <a:ea typeface="Calibri" pitchFamily="34" charset="-122"/>
                <a:cs typeface="Calibri" pitchFamily="34" charset="-120"/>
              </a:rPr>
              <a:t> </a:t>
            </a:r>
            <a:r>
              <a:rPr lang="en-US" sz="1100" dirty="0" err="1" smtClean="0">
                <a:solidFill>
                  <a:srgbClr val="222222"/>
                </a:solidFill>
                <a:latin typeface="Calibri" pitchFamily="34" charset="0"/>
                <a:ea typeface="Calibri" pitchFamily="34" charset="-122"/>
                <a:cs typeface="Calibri" pitchFamily="34" charset="-120"/>
              </a:rPr>
              <a:t>Maison</a:t>
            </a:r>
            <a:r>
              <a:rPr lang="en-US" sz="1100" dirty="0" smtClean="0">
                <a:solidFill>
                  <a:srgbClr val="222222"/>
                </a:solidFill>
                <a:latin typeface="Calibri" pitchFamily="34" charset="0"/>
                <a:ea typeface="Calibri" pitchFamily="34" charset="-122"/>
                <a:cs typeface="Calibri" pitchFamily="34" charset="-120"/>
              </a:rPr>
              <a:t> </a:t>
            </a:r>
            <a:r>
              <a:rPr lang="en-US" sz="1100" dirty="0" err="1" smtClean="0">
                <a:solidFill>
                  <a:srgbClr val="222222"/>
                </a:solidFill>
                <a:latin typeface="Calibri" pitchFamily="34" charset="0"/>
                <a:ea typeface="Calibri" pitchFamily="34" charset="-122"/>
                <a:cs typeface="Calibri" pitchFamily="34" charset="-120"/>
              </a:rPr>
              <a:t>Doisneau</a:t>
            </a:r>
            <a:r>
              <a:rPr lang="en-US" sz="1100" dirty="0" smtClean="0">
                <a:solidFill>
                  <a:srgbClr val="222222"/>
                </a:solidFill>
                <a:latin typeface="Calibri" pitchFamily="34" charset="0"/>
                <a:ea typeface="Calibri" pitchFamily="34" charset="-122"/>
                <a:cs typeface="Calibri" pitchFamily="34" charset="-120"/>
              </a:rPr>
              <a:t> / MAC VAL </a:t>
            </a:r>
            <a:r>
              <a:rPr lang="en-US" sz="1100" dirty="0" err="1" smtClean="0">
                <a:solidFill>
                  <a:srgbClr val="222222"/>
                </a:solidFill>
                <a:latin typeface="Calibri" pitchFamily="34" charset="0"/>
                <a:ea typeface="Calibri" pitchFamily="34" charset="-122"/>
                <a:cs typeface="Calibri" pitchFamily="34" charset="-120"/>
              </a:rPr>
              <a:t>autour</a:t>
            </a:r>
            <a:r>
              <a:rPr lang="en-US" sz="1100" dirty="0" smtClean="0">
                <a:solidFill>
                  <a:srgbClr val="222222"/>
                </a:solidFill>
                <a:latin typeface="Calibri" pitchFamily="34" charset="0"/>
                <a:ea typeface="Calibri" pitchFamily="34" charset="-122"/>
                <a:cs typeface="Calibri" pitchFamily="34" charset="-120"/>
              </a:rPr>
              <a:t> du portrait</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Résidence In Situ (Le Bourget)</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2 résidences en Seine-et-Marne</a:t>
            </a:r>
            <a:endParaRPr lang="en-US" sz="1100" dirty="0"/>
          </a:p>
          <a:p>
            <a:pPr marL="342900" indent="-342900">
              <a:lnSpc>
                <a:spcPct val="110000"/>
              </a:lnSpc>
              <a:spcAft>
                <a:spcPts val="600"/>
              </a:spcAft>
              <a:buSzPct val="100000"/>
              <a:buChar char="•"/>
            </a:pPr>
            <a:r>
              <a:rPr lang="en-US" sz="1100" dirty="0">
                <a:solidFill>
                  <a:srgbClr val="222222"/>
                </a:solidFill>
                <a:latin typeface="Calibri" pitchFamily="34" charset="0"/>
                <a:ea typeface="Calibri" pitchFamily="34" charset="-122"/>
                <a:cs typeface="Calibri" pitchFamily="34" charset="-120"/>
              </a:rPr>
              <a:t>Région IDF (Le </a:t>
            </a:r>
            <a:r>
              <a:rPr lang="en-US" sz="1100" dirty="0" smtClean="0">
                <a:solidFill>
                  <a:srgbClr val="222222"/>
                </a:solidFill>
                <a:latin typeface="Calibri" pitchFamily="34" charset="0"/>
                <a:ea typeface="Calibri" pitchFamily="34" charset="-122"/>
                <a:cs typeface="Calibri" pitchFamily="34" charset="-120"/>
              </a:rPr>
              <a:t>Bal – </a:t>
            </a:r>
            <a:r>
              <a:rPr lang="en-US" sz="1100" dirty="0" err="1" smtClean="0">
                <a:solidFill>
                  <a:srgbClr val="222222"/>
                </a:solidFill>
                <a:latin typeface="Calibri" pitchFamily="34" charset="0"/>
                <a:ea typeface="Calibri" pitchFamily="34" charset="-122"/>
                <a:cs typeface="Calibri" pitchFamily="34" charset="-120"/>
              </a:rPr>
              <a:t>Fabrique</a:t>
            </a:r>
            <a:r>
              <a:rPr lang="en-US" sz="1100" dirty="0" smtClean="0">
                <a:solidFill>
                  <a:srgbClr val="222222"/>
                </a:solidFill>
                <a:latin typeface="Calibri" pitchFamily="34" charset="0"/>
                <a:ea typeface="Calibri" pitchFamily="34" charset="-122"/>
                <a:cs typeface="Calibri" pitchFamily="34" charset="-120"/>
              </a:rPr>
              <a:t> de </a:t>
            </a:r>
            <a:r>
              <a:rPr lang="en-US" sz="1100" dirty="0" err="1" smtClean="0">
                <a:solidFill>
                  <a:srgbClr val="222222"/>
                </a:solidFill>
                <a:latin typeface="Calibri" pitchFamily="34" charset="0"/>
                <a:ea typeface="Calibri" pitchFamily="34" charset="-122"/>
                <a:cs typeface="Calibri" pitchFamily="34" charset="-120"/>
              </a:rPr>
              <a:t>l’image</a:t>
            </a:r>
            <a:r>
              <a:rPr lang="en-US" sz="1100" dirty="0" smtClean="0">
                <a:solidFill>
                  <a:srgbClr val="222222"/>
                </a:solidFill>
                <a:latin typeface="Calibri" pitchFamily="34" charset="0"/>
                <a:ea typeface="Calibri" pitchFamily="34" charset="-122"/>
                <a:cs typeface="Calibri" pitchFamily="34" charset="-120"/>
              </a:rPr>
              <a:t>)  / </a:t>
            </a:r>
            <a:r>
              <a:rPr lang="en-US" sz="1100" dirty="0">
                <a:solidFill>
                  <a:srgbClr val="222222"/>
                </a:solidFill>
                <a:latin typeface="Calibri" pitchFamily="34" charset="0"/>
                <a:ea typeface="Calibri" pitchFamily="34" charset="-122"/>
                <a:cs typeface="Calibri" pitchFamily="34" charset="-120"/>
              </a:rPr>
              <a:t>résidence triennale DRAC/CIP 94</a:t>
            </a:r>
            <a:endParaRPr lang="en-US" sz="1100" dirty="0"/>
          </a:p>
        </p:txBody>
      </p:sp>
      <p:sp>
        <p:nvSpPr>
          <p:cNvPr id="18" name="Shape 16"/>
          <p:cNvSpPr/>
          <p:nvPr/>
        </p:nvSpPr>
        <p:spPr>
          <a:xfrm>
            <a:off x="0" y="6492240"/>
            <a:ext cx="12188952" cy="365760"/>
          </a:xfrm>
          <a:prstGeom prst="rect">
            <a:avLst/>
          </a:prstGeom>
          <a:solidFill>
            <a:srgbClr val="F3F0E9"/>
          </a:solidFill>
          <a:ln/>
        </p:spPr>
      </p:sp>
      <p:sp>
        <p:nvSpPr>
          <p:cNvPr id="19" name="Text 1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0" name="Text 1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13</a:t>
            </a:r>
            <a:endParaRPr lang="en-US" sz="95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Appels à projets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Premiers constats</a:t>
            </a:r>
            <a:endParaRPr lang="en-US" sz="1250" dirty="0"/>
          </a:p>
        </p:txBody>
      </p:sp>
      <p:sp>
        <p:nvSpPr>
          <p:cNvPr id="5" name="Shape 3"/>
          <p:cNvSpPr/>
          <p:nvPr/>
        </p:nvSpPr>
        <p:spPr>
          <a:xfrm>
            <a:off x="457200" y="1371600"/>
            <a:ext cx="960120" cy="457200"/>
          </a:xfrm>
          <a:prstGeom prst="roundRect">
            <a:avLst>
              <a:gd name="adj" fmla="val 50000"/>
            </a:avLst>
          </a:prstGeom>
          <a:solidFill>
            <a:srgbClr val="C43D73"/>
          </a:solidFill>
          <a:ln w="12700">
            <a:solidFill>
              <a:srgbClr val="C43D73"/>
            </a:solidFill>
            <a:prstDash val="solid"/>
          </a:ln>
        </p:spPr>
      </p:sp>
      <p:sp>
        <p:nvSpPr>
          <p:cNvPr id="6" name="Text 4"/>
          <p:cNvSpPr txBox="1"/>
          <p:nvPr/>
        </p:nvSpPr>
        <p:spPr>
          <a:xfrm>
            <a:off x="457200" y="1371600"/>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BAISSE</a:t>
            </a:r>
            <a:endParaRPr lang="en-US" sz="850" dirty="0"/>
          </a:p>
        </p:txBody>
      </p:sp>
      <p:sp>
        <p:nvSpPr>
          <p:cNvPr id="7" name="Text 5"/>
          <p:cNvSpPr txBox="1"/>
          <p:nvPr/>
        </p:nvSpPr>
        <p:spPr>
          <a:xfrm>
            <a:off x="1600200" y="1371600"/>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Une légère baisse du nombre global de projets déposés par rapport à l'an dernier</a:t>
            </a:r>
            <a:endParaRPr lang="en-US" sz="1300" dirty="0"/>
          </a:p>
        </p:txBody>
      </p:sp>
      <p:sp>
        <p:nvSpPr>
          <p:cNvPr id="8" name="Shape 6"/>
          <p:cNvSpPr/>
          <p:nvPr/>
        </p:nvSpPr>
        <p:spPr>
          <a:xfrm>
            <a:off x="457200" y="2029968"/>
            <a:ext cx="960120" cy="457200"/>
          </a:xfrm>
          <a:prstGeom prst="roundRect">
            <a:avLst>
              <a:gd name="adj" fmla="val 50000"/>
            </a:avLst>
          </a:prstGeom>
          <a:solidFill>
            <a:srgbClr val="5B3A8E"/>
          </a:solidFill>
          <a:ln w="12700">
            <a:solidFill>
              <a:srgbClr val="5B3A8E"/>
            </a:solidFill>
            <a:prstDash val="solid"/>
          </a:ln>
        </p:spPr>
      </p:sp>
      <p:sp>
        <p:nvSpPr>
          <p:cNvPr id="9" name="Text 7"/>
          <p:cNvSpPr txBox="1"/>
          <p:nvPr/>
        </p:nvSpPr>
        <p:spPr>
          <a:xfrm>
            <a:off x="457200" y="2029968"/>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STABLE</a:t>
            </a:r>
            <a:endParaRPr lang="en-US" sz="850" dirty="0"/>
          </a:p>
        </p:txBody>
      </p:sp>
      <p:sp>
        <p:nvSpPr>
          <p:cNvPr id="10" name="Text 8"/>
          <p:cNvSpPr txBox="1"/>
          <p:nvPr/>
        </p:nvSpPr>
        <p:spPr>
          <a:xfrm>
            <a:off x="1600200" y="2029968"/>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Le design reste un domaine stable mais encore minoritaire dans les dépôts</a:t>
            </a:r>
            <a:endParaRPr lang="en-US" sz="1300" dirty="0"/>
          </a:p>
        </p:txBody>
      </p:sp>
      <p:sp>
        <p:nvSpPr>
          <p:cNvPr id="11" name="Shape 9"/>
          <p:cNvSpPr/>
          <p:nvPr/>
        </p:nvSpPr>
        <p:spPr>
          <a:xfrm>
            <a:off x="457200" y="2688336"/>
            <a:ext cx="960120" cy="457200"/>
          </a:xfrm>
          <a:prstGeom prst="roundRect">
            <a:avLst>
              <a:gd name="adj" fmla="val 50000"/>
            </a:avLst>
          </a:prstGeom>
          <a:solidFill>
            <a:srgbClr val="E07A2E"/>
          </a:solidFill>
          <a:ln w="12700">
            <a:solidFill>
              <a:srgbClr val="E07A2E"/>
            </a:solidFill>
            <a:prstDash val="solid"/>
          </a:ln>
        </p:spPr>
      </p:sp>
      <p:sp>
        <p:nvSpPr>
          <p:cNvPr id="12" name="Text 10"/>
          <p:cNvSpPr txBox="1"/>
          <p:nvPr/>
        </p:nvSpPr>
        <p:spPr>
          <a:xfrm>
            <a:off x="457200" y="2688336"/>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HAUSSE</a:t>
            </a:r>
            <a:endParaRPr lang="en-US" sz="850" dirty="0"/>
          </a:p>
        </p:txBody>
      </p:sp>
      <p:sp>
        <p:nvSpPr>
          <p:cNvPr id="13" name="Text 11"/>
          <p:cNvSpPr txBox="1"/>
          <p:nvPr/>
        </p:nvSpPr>
        <p:spPr>
          <a:xfrm>
            <a:off x="1600200" y="2688336"/>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La photographie progresse, portée par la dynamique du bicentenaire</a:t>
            </a:r>
            <a:endParaRPr lang="en-US" sz="1300" dirty="0"/>
          </a:p>
        </p:txBody>
      </p:sp>
      <p:sp>
        <p:nvSpPr>
          <p:cNvPr id="14" name="Shape 12"/>
          <p:cNvSpPr/>
          <p:nvPr/>
        </p:nvSpPr>
        <p:spPr>
          <a:xfrm>
            <a:off x="457200" y="3346704"/>
            <a:ext cx="960120" cy="457200"/>
          </a:xfrm>
          <a:prstGeom prst="roundRect">
            <a:avLst>
              <a:gd name="adj" fmla="val 50000"/>
            </a:avLst>
          </a:prstGeom>
          <a:solidFill>
            <a:srgbClr val="3C8C87"/>
          </a:solidFill>
          <a:ln w="12700">
            <a:solidFill>
              <a:srgbClr val="3C8C87"/>
            </a:solidFill>
            <a:prstDash val="solid"/>
          </a:ln>
        </p:spPr>
      </p:sp>
      <p:sp>
        <p:nvSpPr>
          <p:cNvPr id="15" name="Text 13"/>
          <p:cNvSpPr txBox="1"/>
          <p:nvPr/>
        </p:nvSpPr>
        <p:spPr>
          <a:xfrm>
            <a:off x="457200" y="3346704"/>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STABLE</a:t>
            </a:r>
            <a:endParaRPr lang="en-US" sz="850" dirty="0"/>
          </a:p>
        </p:txBody>
      </p:sp>
      <p:sp>
        <p:nvSpPr>
          <p:cNvPr id="16" name="Text 14"/>
          <p:cNvSpPr txBox="1"/>
          <p:nvPr/>
        </p:nvSpPr>
        <p:spPr>
          <a:xfrm>
            <a:off x="1600200" y="3346704"/>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Les arts visuels demeurent le domaine le plus représenté des trois</a:t>
            </a:r>
            <a:endParaRPr lang="en-US" sz="1300" dirty="0"/>
          </a:p>
        </p:txBody>
      </p:sp>
      <p:sp>
        <p:nvSpPr>
          <p:cNvPr id="17" name="Shape 15"/>
          <p:cNvSpPr/>
          <p:nvPr/>
        </p:nvSpPr>
        <p:spPr>
          <a:xfrm>
            <a:off x="457200" y="4005072"/>
            <a:ext cx="960120" cy="457200"/>
          </a:xfrm>
          <a:prstGeom prst="roundRect">
            <a:avLst>
              <a:gd name="adj" fmla="val 50000"/>
            </a:avLst>
          </a:prstGeom>
          <a:solidFill>
            <a:srgbClr val="C43D73"/>
          </a:solidFill>
          <a:ln w="12700">
            <a:solidFill>
              <a:srgbClr val="C43D73"/>
            </a:solidFill>
            <a:prstDash val="solid"/>
          </a:ln>
        </p:spPr>
      </p:sp>
      <p:sp>
        <p:nvSpPr>
          <p:cNvPr id="18" name="Text 16"/>
          <p:cNvSpPr txBox="1"/>
          <p:nvPr/>
        </p:nvSpPr>
        <p:spPr>
          <a:xfrm>
            <a:off x="457200" y="4005072"/>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BAISSE</a:t>
            </a:r>
            <a:endParaRPr lang="en-US" sz="850" dirty="0"/>
          </a:p>
        </p:txBody>
      </p:sp>
      <p:sp>
        <p:nvSpPr>
          <p:cNvPr id="19" name="Text 17"/>
          <p:cNvSpPr txBox="1"/>
          <p:nvPr/>
        </p:nvSpPr>
        <p:spPr>
          <a:xfrm>
            <a:off x="1600200" y="4005072"/>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Le nombre de projets en lycée professionnel reste marginal</a:t>
            </a:r>
            <a:endParaRPr lang="en-US" sz="1300" dirty="0"/>
          </a:p>
        </p:txBody>
      </p:sp>
      <p:sp>
        <p:nvSpPr>
          <p:cNvPr id="20" name="Shape 18"/>
          <p:cNvSpPr/>
          <p:nvPr/>
        </p:nvSpPr>
        <p:spPr>
          <a:xfrm>
            <a:off x="457200" y="4663440"/>
            <a:ext cx="960120" cy="457200"/>
          </a:xfrm>
          <a:prstGeom prst="roundRect">
            <a:avLst>
              <a:gd name="adj" fmla="val 50000"/>
            </a:avLst>
          </a:prstGeom>
          <a:solidFill>
            <a:srgbClr val="5B3A8E"/>
          </a:solidFill>
          <a:ln w="12700">
            <a:solidFill>
              <a:srgbClr val="5B3A8E"/>
            </a:solidFill>
            <a:prstDash val="solid"/>
          </a:ln>
        </p:spPr>
      </p:sp>
      <p:sp>
        <p:nvSpPr>
          <p:cNvPr id="21" name="Text 19"/>
          <p:cNvSpPr txBox="1"/>
          <p:nvPr/>
        </p:nvSpPr>
        <p:spPr>
          <a:xfrm>
            <a:off x="457200" y="4663440"/>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STABLE</a:t>
            </a:r>
            <a:endParaRPr lang="en-US" sz="850" dirty="0"/>
          </a:p>
        </p:txBody>
      </p:sp>
      <p:sp>
        <p:nvSpPr>
          <p:cNvPr id="22" name="Text 20"/>
          <p:cNvSpPr txBox="1"/>
          <p:nvPr/>
        </p:nvSpPr>
        <p:spPr>
          <a:xfrm>
            <a:off x="1600200" y="4663440"/>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Une présence encore inégale des projets en éducation prioritaire selon les domaines</a:t>
            </a:r>
            <a:endParaRPr lang="en-US" sz="1300" dirty="0"/>
          </a:p>
        </p:txBody>
      </p:sp>
      <p:sp>
        <p:nvSpPr>
          <p:cNvPr id="23" name="Shape 21"/>
          <p:cNvSpPr/>
          <p:nvPr/>
        </p:nvSpPr>
        <p:spPr>
          <a:xfrm>
            <a:off x="457200" y="5321808"/>
            <a:ext cx="960120" cy="457200"/>
          </a:xfrm>
          <a:prstGeom prst="roundRect">
            <a:avLst>
              <a:gd name="adj" fmla="val 50000"/>
            </a:avLst>
          </a:prstGeom>
          <a:solidFill>
            <a:srgbClr val="E07A2E"/>
          </a:solidFill>
          <a:ln w="12700">
            <a:solidFill>
              <a:srgbClr val="E07A2E"/>
            </a:solidFill>
            <a:prstDash val="solid"/>
          </a:ln>
        </p:spPr>
      </p:sp>
      <p:sp>
        <p:nvSpPr>
          <p:cNvPr id="24" name="Text 22"/>
          <p:cNvSpPr txBox="1"/>
          <p:nvPr/>
        </p:nvSpPr>
        <p:spPr>
          <a:xfrm>
            <a:off x="457200" y="5321808"/>
            <a:ext cx="960120" cy="45720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HAUSSE</a:t>
            </a:r>
            <a:endParaRPr lang="en-US" sz="850" dirty="0"/>
          </a:p>
        </p:txBody>
      </p:sp>
      <p:sp>
        <p:nvSpPr>
          <p:cNvPr id="25" name="Text 23"/>
          <p:cNvSpPr txBox="1"/>
          <p:nvPr/>
        </p:nvSpPr>
        <p:spPr>
          <a:xfrm>
            <a:off x="1600200" y="5321808"/>
            <a:ext cx="10058400" cy="457200"/>
          </a:xfrm>
          <a:prstGeom prst="rect">
            <a:avLst/>
          </a:prstGeom>
          <a:noFill/>
          <a:ln/>
        </p:spPr>
        <p:txBody>
          <a:bodyPr wrap="square" rtlCol="0" anchor="ctr"/>
          <a:lstStyle/>
          <a:p>
            <a:pPr marL="0" indent="0">
              <a:buNone/>
            </a:pPr>
            <a:r>
              <a:rPr lang="en-US" sz="1300" dirty="0">
                <a:solidFill>
                  <a:srgbClr val="222222"/>
                </a:solidFill>
                <a:latin typeface="Calibri" pitchFamily="34" charset="0"/>
                <a:ea typeface="Calibri" pitchFamily="34" charset="-122"/>
                <a:cs typeface="Calibri" pitchFamily="34" charset="-120"/>
              </a:rPr>
              <a:t>Une dynamique partenariale forte avec les grandes institutions franciliennes</a:t>
            </a:r>
            <a:endParaRPr lang="en-US" sz="1300" dirty="0"/>
          </a:p>
        </p:txBody>
      </p:sp>
      <p:sp>
        <p:nvSpPr>
          <p:cNvPr id="26" name="Shape 24"/>
          <p:cNvSpPr/>
          <p:nvPr/>
        </p:nvSpPr>
        <p:spPr>
          <a:xfrm>
            <a:off x="0" y="6492240"/>
            <a:ext cx="12188952" cy="365760"/>
          </a:xfrm>
          <a:prstGeom prst="rect">
            <a:avLst/>
          </a:prstGeom>
          <a:solidFill>
            <a:srgbClr val="F3F0E9"/>
          </a:solidFill>
          <a:ln/>
        </p:spPr>
      </p:sp>
      <p:sp>
        <p:nvSpPr>
          <p:cNvPr id="27" name="Text 25"/>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8" name="Text 26"/>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14</a:t>
            </a:r>
            <a:endParaRPr lang="en-US" sz="95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Territoires</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Départements, Région et DRAC : les dynamiques partenariales</a:t>
            </a:r>
            <a:endParaRPr lang="en-US" sz="1250" dirty="0"/>
          </a:p>
        </p:txBody>
      </p:sp>
      <p:sp>
        <p:nvSpPr>
          <p:cNvPr id="5" name="Shape 3"/>
          <p:cNvSpPr/>
          <p:nvPr/>
        </p:nvSpPr>
        <p:spPr>
          <a:xfrm>
            <a:off x="457200" y="1371600"/>
            <a:ext cx="3611880" cy="4937760"/>
          </a:xfrm>
          <a:prstGeom prst="roundRect">
            <a:avLst>
              <a:gd name="adj" fmla="val 2025"/>
            </a:avLst>
          </a:prstGeom>
          <a:solidFill>
            <a:srgbClr val="F3F0E9"/>
          </a:solidFill>
          <a:ln w="12700">
            <a:solidFill>
              <a:srgbClr val="F3F0E9"/>
            </a:solidFill>
            <a:prstDash val="solid"/>
          </a:ln>
        </p:spPr>
      </p:sp>
      <p:sp>
        <p:nvSpPr>
          <p:cNvPr id="6" name="Shape 4"/>
          <p:cNvSpPr/>
          <p:nvPr/>
        </p:nvSpPr>
        <p:spPr>
          <a:xfrm>
            <a:off x="457200" y="1371600"/>
            <a:ext cx="3611880" cy="502920"/>
          </a:xfrm>
          <a:prstGeom prst="rect">
            <a:avLst/>
          </a:prstGeom>
          <a:solidFill>
            <a:srgbClr val="E07A2E"/>
          </a:solidFill>
          <a:ln/>
        </p:spPr>
      </p:sp>
      <p:sp>
        <p:nvSpPr>
          <p:cNvPr id="7" name="Text 5"/>
          <p:cNvSpPr txBox="1"/>
          <p:nvPr/>
        </p:nvSpPr>
        <p:spPr>
          <a:xfrm>
            <a:off x="594360" y="1371600"/>
            <a:ext cx="3337560" cy="5029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CAC 93</a:t>
            </a:r>
            <a:endParaRPr lang="en-US" sz="1400" dirty="0"/>
          </a:p>
        </p:txBody>
      </p:sp>
      <p:sp>
        <p:nvSpPr>
          <p:cNvPr id="8" name="Text 6"/>
          <p:cNvSpPr txBox="1"/>
          <p:nvPr/>
        </p:nvSpPr>
        <p:spPr>
          <a:xfrm>
            <a:off x="640080" y="2011680"/>
            <a:ext cx="3246120" cy="4114800"/>
          </a:xfrm>
          <a:prstGeom prst="rect">
            <a:avLst/>
          </a:prstGeom>
          <a:noFill/>
          <a:ln/>
        </p:spPr>
        <p:txBody>
          <a:bodyPr wrap="square" rtlCol="0" anchor="t"/>
          <a:lstStyle/>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299 projets déposés au total</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10 collèges encore sans </a:t>
            </a:r>
            <a:r>
              <a:rPr lang="en-US" sz="1080" dirty="0" err="1" smtClean="0">
                <a:solidFill>
                  <a:srgbClr val="222222"/>
                </a:solidFill>
                <a:latin typeface="Calibri" pitchFamily="34" charset="0"/>
                <a:ea typeface="Calibri" pitchFamily="34" charset="-122"/>
                <a:cs typeface="Calibri" pitchFamily="34" charset="-120"/>
              </a:rPr>
              <a:t>projet</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8 structures en Arts visuels / 28 </a:t>
            </a:r>
            <a:r>
              <a:rPr lang="en-US" sz="1080" dirty="0" err="1" smtClean="0">
                <a:solidFill>
                  <a:srgbClr val="222222"/>
                </a:solidFill>
                <a:latin typeface="Calibri" pitchFamily="34" charset="0"/>
                <a:ea typeface="Calibri" pitchFamily="34" charset="-122"/>
                <a:cs typeface="Calibri" pitchFamily="34" charset="-120"/>
              </a:rPr>
              <a:t>citoyennteté</a:t>
            </a:r>
            <a:r>
              <a:rPr lang="en-US" sz="1080" dirty="0" smtClean="0">
                <a:solidFill>
                  <a:srgbClr val="222222"/>
                </a:solidFill>
                <a:latin typeface="Calibri" pitchFamily="34" charset="0"/>
                <a:ea typeface="Calibri" pitchFamily="34" charset="-122"/>
                <a:cs typeface="Calibri" pitchFamily="34" charset="-120"/>
              </a:rPr>
              <a:t> </a:t>
            </a:r>
            <a:r>
              <a:rPr lang="en-US" sz="1080" dirty="0">
                <a:solidFill>
                  <a:srgbClr val="222222"/>
                </a:solidFill>
                <a:latin typeface="Calibri" pitchFamily="34" charset="0"/>
                <a:ea typeface="Calibri" pitchFamily="34" charset="-122"/>
                <a:cs typeface="Calibri" pitchFamily="34" charset="-120"/>
              </a:rPr>
              <a:t>jeunesse / 42 F93</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Art contemporain : 16 CAC</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Arts visuels numériques : 11 CAC</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Design / mode : 9</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Photo / photojournalisme : 12</a:t>
            </a:r>
            <a:endParaRPr lang="en-US" sz="1080" dirty="0"/>
          </a:p>
        </p:txBody>
      </p:sp>
      <p:sp>
        <p:nvSpPr>
          <p:cNvPr id="9" name="Shape 7"/>
          <p:cNvSpPr/>
          <p:nvPr/>
        </p:nvSpPr>
        <p:spPr>
          <a:xfrm>
            <a:off x="4297680" y="1371600"/>
            <a:ext cx="3611880" cy="4937760"/>
          </a:xfrm>
          <a:prstGeom prst="roundRect">
            <a:avLst>
              <a:gd name="adj" fmla="val 2025"/>
            </a:avLst>
          </a:prstGeom>
          <a:solidFill>
            <a:srgbClr val="F3F0E9"/>
          </a:solidFill>
          <a:ln w="12700">
            <a:solidFill>
              <a:srgbClr val="F3F0E9"/>
            </a:solidFill>
            <a:prstDash val="solid"/>
          </a:ln>
        </p:spPr>
      </p:sp>
      <p:sp>
        <p:nvSpPr>
          <p:cNvPr id="10" name="Shape 8"/>
          <p:cNvSpPr/>
          <p:nvPr/>
        </p:nvSpPr>
        <p:spPr>
          <a:xfrm>
            <a:off x="4297680" y="1371600"/>
            <a:ext cx="3611880" cy="502920"/>
          </a:xfrm>
          <a:prstGeom prst="rect">
            <a:avLst/>
          </a:prstGeom>
          <a:solidFill>
            <a:srgbClr val="5B3A8E"/>
          </a:solidFill>
          <a:ln/>
        </p:spPr>
      </p:sp>
      <p:sp>
        <p:nvSpPr>
          <p:cNvPr id="11" name="Text 9"/>
          <p:cNvSpPr txBox="1"/>
          <p:nvPr/>
        </p:nvSpPr>
        <p:spPr>
          <a:xfrm>
            <a:off x="4434840" y="1371600"/>
            <a:ext cx="3337560" cy="5029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Région Île-de-France</a:t>
            </a:r>
            <a:endParaRPr lang="en-US" sz="1400" dirty="0"/>
          </a:p>
        </p:txBody>
      </p:sp>
      <p:sp>
        <p:nvSpPr>
          <p:cNvPr id="12" name="Text 10"/>
          <p:cNvSpPr txBox="1"/>
          <p:nvPr/>
        </p:nvSpPr>
        <p:spPr>
          <a:xfrm>
            <a:off x="4434840" y="2125980"/>
            <a:ext cx="3246120" cy="4114800"/>
          </a:xfrm>
          <a:prstGeom prst="rect">
            <a:avLst/>
          </a:prstGeom>
          <a:noFill/>
          <a:ln/>
        </p:spPr>
        <p:txBody>
          <a:bodyPr wrap="square" rtlCol="0" anchor="t"/>
          <a:lstStyle/>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Grandes institutions mobilisées : Louvre, Orsay, Le Bal, Frac</a:t>
            </a:r>
            <a:endParaRPr lang="en-US" sz="1080" dirty="0"/>
          </a:p>
          <a:p>
            <a:pPr marL="342900" indent="-342900">
              <a:lnSpc>
                <a:spcPct val="105000"/>
              </a:lnSpc>
              <a:spcAft>
                <a:spcPts val="800"/>
              </a:spcAft>
              <a:buSzPct val="100000"/>
              <a:buChar char="•"/>
            </a:pPr>
            <a:r>
              <a:rPr lang="en-US" sz="1080" dirty="0" err="1">
                <a:solidFill>
                  <a:srgbClr val="222222"/>
                </a:solidFill>
                <a:latin typeface="Calibri" pitchFamily="34" charset="0"/>
                <a:ea typeface="Calibri" pitchFamily="34" charset="-122"/>
                <a:cs typeface="Calibri" pitchFamily="34" charset="-120"/>
              </a:rPr>
              <a:t>Centres</a:t>
            </a:r>
            <a:r>
              <a:rPr lang="en-US" sz="1080" dirty="0">
                <a:solidFill>
                  <a:srgbClr val="222222"/>
                </a:solidFill>
                <a:latin typeface="Calibri" pitchFamily="34" charset="0"/>
                <a:ea typeface="Calibri" pitchFamily="34" charset="-122"/>
                <a:cs typeface="Calibri" pitchFamily="34" charset="-120"/>
              </a:rPr>
              <a:t> </a:t>
            </a:r>
            <a:r>
              <a:rPr lang="en-US" sz="1080" dirty="0" smtClean="0">
                <a:solidFill>
                  <a:srgbClr val="222222"/>
                </a:solidFill>
                <a:latin typeface="Calibri" pitchFamily="34" charset="0"/>
                <a:ea typeface="Calibri" pitchFamily="34" charset="-122"/>
                <a:cs typeface="Calibri" pitchFamily="34" charset="-120"/>
              </a:rPr>
              <a:t>d’art </a:t>
            </a:r>
            <a:r>
              <a:rPr lang="en-US" sz="1080" dirty="0">
                <a:solidFill>
                  <a:srgbClr val="222222"/>
                </a:solidFill>
                <a:latin typeface="Calibri" pitchFamily="34" charset="0"/>
                <a:ea typeface="Calibri" pitchFamily="34" charset="-122"/>
                <a:cs typeface="Calibri" pitchFamily="34" charset="-120"/>
              </a:rPr>
              <a:t>: Bétonsalon, </a:t>
            </a:r>
            <a:r>
              <a:rPr lang="en-US" sz="1080" dirty="0" err="1" smtClean="0">
                <a:solidFill>
                  <a:srgbClr val="222222"/>
                </a:solidFill>
                <a:latin typeface="Calibri" pitchFamily="34" charset="0"/>
                <a:ea typeface="Calibri" pitchFamily="34" charset="-122"/>
                <a:cs typeface="Calibri" pitchFamily="34" charset="-120"/>
              </a:rPr>
              <a:t>Crédac</a:t>
            </a:r>
            <a:endParaRPr lang="en-US" sz="1080" dirty="0" smtClean="0">
              <a:solidFill>
                <a:srgbClr val="222222"/>
              </a:solidFill>
              <a:latin typeface="Calibri" pitchFamily="34" charset="0"/>
              <a:ea typeface="Calibri" pitchFamily="34" charset="-122"/>
              <a:cs typeface="Calibri" pitchFamily="34" charset="-120"/>
            </a:endParaRPr>
          </a:p>
          <a:p>
            <a:pPr marL="342900" indent="-342900">
              <a:lnSpc>
                <a:spcPct val="105000"/>
              </a:lnSpc>
              <a:spcAft>
                <a:spcPts val="800"/>
              </a:spcAft>
              <a:buSzPct val="100000"/>
              <a:buChar char="•"/>
            </a:pPr>
            <a:r>
              <a:rPr lang="en-US" sz="1080" b="1" i="1" dirty="0" err="1" smtClean="0">
                <a:solidFill>
                  <a:srgbClr val="222222"/>
                </a:solidFill>
                <a:latin typeface="Calibri" pitchFamily="34" charset="0"/>
                <a:ea typeface="Calibri" pitchFamily="34" charset="-122"/>
                <a:cs typeface="Calibri" pitchFamily="34" charset="-120"/>
              </a:rPr>
              <a:t>En</a:t>
            </a:r>
            <a:r>
              <a:rPr lang="en-US" sz="1080" b="1" i="1" dirty="0" smtClean="0">
                <a:solidFill>
                  <a:srgbClr val="222222"/>
                </a:solidFill>
                <a:latin typeface="Calibri" pitchFamily="34" charset="0"/>
                <a:ea typeface="Calibri" pitchFamily="34" charset="-122"/>
                <a:cs typeface="Calibri" pitchFamily="34" charset="-120"/>
              </a:rPr>
              <a:t> </a:t>
            </a:r>
            <a:r>
              <a:rPr lang="en-US" sz="1080" b="1" i="1" dirty="0" err="1" smtClean="0">
                <a:solidFill>
                  <a:srgbClr val="222222"/>
                </a:solidFill>
                <a:latin typeface="Calibri" pitchFamily="34" charset="0"/>
                <a:ea typeface="Calibri" pitchFamily="34" charset="-122"/>
                <a:cs typeface="Calibri" pitchFamily="34" charset="-120"/>
              </a:rPr>
              <a:t>réflexion</a:t>
            </a:r>
            <a:r>
              <a:rPr lang="en-US" sz="1080" b="1" i="1" dirty="0" smtClean="0">
                <a:solidFill>
                  <a:srgbClr val="222222"/>
                </a:solidFill>
                <a:latin typeface="Calibri" pitchFamily="34" charset="0"/>
                <a:ea typeface="Calibri" pitchFamily="34" charset="-122"/>
                <a:cs typeface="Calibri" pitchFamily="34" charset="-120"/>
              </a:rPr>
              <a:t> </a:t>
            </a:r>
            <a:r>
              <a:rPr lang="en-US" sz="1080" i="1" dirty="0" smtClean="0">
                <a:solidFill>
                  <a:srgbClr val="222222"/>
                </a:solidFill>
                <a:latin typeface="Calibri" pitchFamily="34" charset="0"/>
                <a:ea typeface="Calibri" pitchFamily="34" charset="-122"/>
                <a:cs typeface="Calibri" pitchFamily="34" charset="-120"/>
              </a:rPr>
              <a:t>: comment </a:t>
            </a:r>
            <a:r>
              <a:rPr lang="en-US" sz="1080" i="1" dirty="0" err="1" smtClean="0">
                <a:solidFill>
                  <a:srgbClr val="222222"/>
                </a:solidFill>
                <a:latin typeface="Calibri" pitchFamily="34" charset="0"/>
                <a:ea typeface="Calibri" pitchFamily="34" charset="-122"/>
                <a:cs typeface="Calibri" pitchFamily="34" charset="-120"/>
              </a:rPr>
              <a:t>répondre</a:t>
            </a:r>
            <a:r>
              <a:rPr lang="en-US" sz="1080" i="1" dirty="0" smtClean="0">
                <a:solidFill>
                  <a:srgbClr val="222222"/>
                </a:solidFill>
                <a:latin typeface="Calibri" pitchFamily="34" charset="0"/>
                <a:ea typeface="Calibri" pitchFamily="34" charset="-122"/>
                <a:cs typeface="Calibri" pitchFamily="34" charset="-120"/>
              </a:rPr>
              <a:t> à </a:t>
            </a:r>
            <a:r>
              <a:rPr lang="en-US" sz="1080" i="1" dirty="0" err="1" smtClean="0">
                <a:solidFill>
                  <a:srgbClr val="222222"/>
                </a:solidFill>
                <a:latin typeface="Calibri" pitchFamily="34" charset="0"/>
                <a:ea typeface="Calibri" pitchFamily="34" charset="-122"/>
                <a:cs typeface="Calibri" pitchFamily="34" charset="-120"/>
              </a:rPr>
              <a:t>cet</a:t>
            </a:r>
            <a:r>
              <a:rPr lang="en-US" sz="1080" i="1" dirty="0" smtClean="0">
                <a:solidFill>
                  <a:srgbClr val="222222"/>
                </a:solidFill>
                <a:latin typeface="Calibri" pitchFamily="34" charset="0"/>
                <a:ea typeface="Calibri" pitchFamily="34" charset="-122"/>
                <a:cs typeface="Calibri" pitchFamily="34" charset="-120"/>
              </a:rPr>
              <a:t> </a:t>
            </a:r>
            <a:r>
              <a:rPr lang="en-US" sz="1080" i="1" dirty="0" err="1" smtClean="0">
                <a:solidFill>
                  <a:srgbClr val="222222"/>
                </a:solidFill>
                <a:latin typeface="Calibri" pitchFamily="34" charset="0"/>
                <a:ea typeface="Calibri" pitchFamily="34" charset="-122"/>
                <a:cs typeface="Calibri" pitchFamily="34" charset="-120"/>
              </a:rPr>
              <a:t>appel</a:t>
            </a:r>
            <a:r>
              <a:rPr lang="en-US" sz="1080" i="1" dirty="0" smtClean="0">
                <a:solidFill>
                  <a:srgbClr val="222222"/>
                </a:solidFill>
                <a:latin typeface="Calibri" pitchFamily="34" charset="0"/>
                <a:ea typeface="Calibri" pitchFamily="34" charset="-122"/>
                <a:cs typeface="Calibri" pitchFamily="34" charset="-120"/>
              </a:rPr>
              <a:t> à </a:t>
            </a:r>
            <a:r>
              <a:rPr lang="en-US" sz="1080" i="1" dirty="0" err="1" smtClean="0">
                <a:solidFill>
                  <a:srgbClr val="222222"/>
                </a:solidFill>
                <a:latin typeface="Calibri" pitchFamily="34" charset="0"/>
                <a:ea typeface="Calibri" pitchFamily="34" charset="-122"/>
                <a:cs typeface="Calibri" pitchFamily="34" charset="-120"/>
              </a:rPr>
              <a:t>projets</a:t>
            </a:r>
            <a:r>
              <a:rPr lang="en-US" sz="1080" i="1" dirty="0" smtClean="0">
                <a:solidFill>
                  <a:srgbClr val="222222"/>
                </a:solidFill>
                <a:latin typeface="Calibri" pitchFamily="34" charset="0"/>
                <a:ea typeface="Calibri" pitchFamily="34" charset="-122"/>
                <a:cs typeface="Calibri" pitchFamily="34" charset="-120"/>
              </a:rPr>
              <a:t> pour </a:t>
            </a:r>
            <a:r>
              <a:rPr lang="en-US" sz="1080" i="1" dirty="0" err="1" smtClean="0">
                <a:solidFill>
                  <a:srgbClr val="222222"/>
                </a:solidFill>
                <a:latin typeface="Calibri" pitchFamily="34" charset="0"/>
                <a:ea typeface="Calibri" pitchFamily="34" charset="-122"/>
                <a:cs typeface="Calibri" pitchFamily="34" charset="-120"/>
              </a:rPr>
              <a:t>répondre</a:t>
            </a:r>
            <a:r>
              <a:rPr lang="en-US" sz="1080" i="1" dirty="0" smtClean="0">
                <a:solidFill>
                  <a:srgbClr val="222222"/>
                </a:solidFill>
                <a:latin typeface="Calibri" pitchFamily="34" charset="0"/>
                <a:ea typeface="Calibri" pitchFamily="34" charset="-122"/>
                <a:cs typeface="Calibri" pitchFamily="34" charset="-120"/>
              </a:rPr>
              <a:t> aux </a:t>
            </a:r>
            <a:r>
              <a:rPr lang="en-US" sz="1080" i="1" dirty="0" err="1" smtClean="0">
                <a:solidFill>
                  <a:srgbClr val="222222"/>
                </a:solidFill>
                <a:latin typeface="Calibri" pitchFamily="34" charset="0"/>
                <a:ea typeface="Calibri" pitchFamily="34" charset="-122"/>
                <a:cs typeface="Calibri" pitchFamily="34" charset="-120"/>
              </a:rPr>
              <a:t>attentes</a:t>
            </a:r>
            <a:r>
              <a:rPr lang="en-US" sz="1080" i="1" dirty="0" smtClean="0">
                <a:solidFill>
                  <a:srgbClr val="222222"/>
                </a:solidFill>
                <a:latin typeface="Calibri" pitchFamily="34" charset="0"/>
                <a:ea typeface="Calibri" pitchFamily="34" charset="-122"/>
                <a:cs typeface="Calibri" pitchFamily="34" charset="-120"/>
              </a:rPr>
              <a:t> des </a:t>
            </a:r>
            <a:r>
              <a:rPr lang="en-US" sz="1080" i="1" dirty="0" err="1" smtClean="0">
                <a:solidFill>
                  <a:srgbClr val="222222"/>
                </a:solidFill>
                <a:latin typeface="Calibri" pitchFamily="34" charset="0"/>
                <a:ea typeface="Calibri" pitchFamily="34" charset="-122"/>
                <a:cs typeface="Calibri" pitchFamily="34" charset="-120"/>
              </a:rPr>
              <a:t>établissements</a:t>
            </a:r>
            <a:r>
              <a:rPr lang="en-US" sz="1080" i="1" dirty="0" smtClean="0">
                <a:solidFill>
                  <a:srgbClr val="222222"/>
                </a:solidFill>
                <a:latin typeface="Calibri" pitchFamily="34" charset="0"/>
                <a:ea typeface="Calibri" pitchFamily="34" charset="-122"/>
                <a:cs typeface="Calibri" pitchFamily="34" charset="-120"/>
              </a:rPr>
              <a:t> </a:t>
            </a:r>
            <a:r>
              <a:rPr lang="en-US" sz="1080" i="1" dirty="0" err="1" smtClean="0">
                <a:solidFill>
                  <a:srgbClr val="222222"/>
                </a:solidFill>
                <a:latin typeface="Calibri" pitchFamily="34" charset="0"/>
                <a:ea typeface="Calibri" pitchFamily="34" charset="-122"/>
                <a:cs typeface="Calibri" pitchFamily="34" charset="-120"/>
              </a:rPr>
              <a:t>scolaires</a:t>
            </a:r>
            <a:r>
              <a:rPr lang="en-US" sz="1080" i="1" dirty="0" smtClean="0">
                <a:solidFill>
                  <a:srgbClr val="222222"/>
                </a:solidFill>
                <a:latin typeface="Calibri" pitchFamily="34" charset="0"/>
                <a:ea typeface="Calibri" pitchFamily="34" charset="-122"/>
                <a:cs typeface="Calibri" pitchFamily="34" charset="-120"/>
              </a:rPr>
              <a:t> et des </a:t>
            </a:r>
            <a:r>
              <a:rPr lang="en-US" sz="1080" i="1" dirty="0" err="1" smtClean="0">
                <a:solidFill>
                  <a:srgbClr val="222222"/>
                </a:solidFill>
                <a:latin typeface="Calibri" pitchFamily="34" charset="0"/>
                <a:ea typeface="Calibri" pitchFamily="34" charset="-122"/>
                <a:cs typeface="Calibri" pitchFamily="34" charset="-120"/>
              </a:rPr>
              <a:t>lieux</a:t>
            </a:r>
            <a:r>
              <a:rPr lang="en-US" sz="1080" i="1" dirty="0" smtClean="0">
                <a:solidFill>
                  <a:srgbClr val="222222"/>
                </a:solidFill>
                <a:latin typeface="Calibri" pitchFamily="34" charset="0"/>
                <a:ea typeface="Calibri" pitchFamily="34" charset="-122"/>
                <a:cs typeface="Calibri" pitchFamily="34" charset="-120"/>
              </a:rPr>
              <a:t> </a:t>
            </a:r>
            <a:r>
              <a:rPr lang="en-US" sz="1080" i="1" dirty="0" err="1" smtClean="0">
                <a:solidFill>
                  <a:srgbClr val="222222"/>
                </a:solidFill>
                <a:latin typeface="Calibri" pitchFamily="34" charset="0"/>
                <a:ea typeface="Calibri" pitchFamily="34" charset="-122"/>
                <a:cs typeface="Calibri" pitchFamily="34" charset="-120"/>
              </a:rPr>
              <a:t>culturels</a:t>
            </a:r>
            <a:r>
              <a:rPr lang="en-US" sz="1080" i="1" dirty="0" smtClean="0">
                <a:solidFill>
                  <a:srgbClr val="222222"/>
                </a:solidFill>
                <a:latin typeface="Calibri" pitchFamily="34" charset="0"/>
                <a:ea typeface="Calibri" pitchFamily="34" charset="-122"/>
                <a:cs typeface="Calibri" pitchFamily="34" charset="-120"/>
              </a:rPr>
              <a:t> ?</a:t>
            </a:r>
            <a:endParaRPr lang="en-US" sz="1080" i="1" dirty="0"/>
          </a:p>
        </p:txBody>
      </p:sp>
      <p:sp>
        <p:nvSpPr>
          <p:cNvPr id="13" name="Shape 11"/>
          <p:cNvSpPr/>
          <p:nvPr/>
        </p:nvSpPr>
        <p:spPr>
          <a:xfrm>
            <a:off x="8138160" y="1371600"/>
            <a:ext cx="3611880" cy="4937760"/>
          </a:xfrm>
          <a:prstGeom prst="roundRect">
            <a:avLst>
              <a:gd name="adj" fmla="val 2025"/>
            </a:avLst>
          </a:prstGeom>
          <a:solidFill>
            <a:srgbClr val="F3F0E9"/>
          </a:solidFill>
          <a:ln w="12700">
            <a:solidFill>
              <a:srgbClr val="F3F0E9"/>
            </a:solidFill>
            <a:prstDash val="solid"/>
          </a:ln>
        </p:spPr>
      </p:sp>
      <p:sp>
        <p:nvSpPr>
          <p:cNvPr id="14" name="Shape 12"/>
          <p:cNvSpPr/>
          <p:nvPr/>
        </p:nvSpPr>
        <p:spPr>
          <a:xfrm>
            <a:off x="8138160" y="1371600"/>
            <a:ext cx="3611880" cy="502920"/>
          </a:xfrm>
          <a:prstGeom prst="rect">
            <a:avLst/>
          </a:prstGeom>
          <a:solidFill>
            <a:srgbClr val="3C8C87"/>
          </a:solidFill>
          <a:ln/>
        </p:spPr>
      </p:sp>
      <p:sp>
        <p:nvSpPr>
          <p:cNvPr id="15" name="Text 13"/>
          <p:cNvSpPr txBox="1"/>
          <p:nvPr/>
        </p:nvSpPr>
        <p:spPr>
          <a:xfrm>
            <a:off x="8275320" y="1371600"/>
            <a:ext cx="3337560" cy="50292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DRAC</a:t>
            </a:r>
            <a:endParaRPr lang="en-US" sz="1400" dirty="0"/>
          </a:p>
        </p:txBody>
      </p:sp>
      <p:sp>
        <p:nvSpPr>
          <p:cNvPr id="16" name="Text 14"/>
          <p:cNvSpPr txBox="1"/>
          <p:nvPr/>
        </p:nvSpPr>
        <p:spPr>
          <a:xfrm>
            <a:off x="8321040" y="2011680"/>
            <a:ext cx="3246120" cy="4114800"/>
          </a:xfrm>
          <a:prstGeom prst="rect">
            <a:avLst/>
          </a:prstGeom>
          <a:noFill/>
          <a:ln/>
        </p:spPr>
        <p:txBody>
          <a:bodyPr wrap="square" rtlCol="0" anchor="t"/>
          <a:lstStyle/>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Priorité donnée à l'école et à la voie professionnelle</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Résidence triennale en Val-de-Marne (CIP) en cours de construction</a:t>
            </a:r>
            <a:endParaRPr lang="en-US" sz="1080" dirty="0"/>
          </a:p>
          <a:p>
            <a:pPr marL="342900" indent="-342900">
              <a:lnSpc>
                <a:spcPct val="105000"/>
              </a:lnSpc>
              <a:spcAft>
                <a:spcPts val="800"/>
              </a:spcAft>
              <a:buSzPct val="100000"/>
              <a:buChar char="•"/>
            </a:pPr>
            <a:r>
              <a:rPr lang="en-US" sz="1080" dirty="0">
                <a:solidFill>
                  <a:srgbClr val="222222"/>
                </a:solidFill>
                <a:latin typeface="Calibri" pitchFamily="34" charset="0"/>
                <a:ea typeface="Calibri" pitchFamily="34" charset="-122"/>
                <a:cs typeface="Calibri" pitchFamily="34" charset="-120"/>
              </a:rPr>
              <a:t>Encore peu de résidences </a:t>
            </a:r>
            <a:r>
              <a:rPr lang="en-US" sz="1080" dirty="0" err="1">
                <a:solidFill>
                  <a:srgbClr val="222222"/>
                </a:solidFill>
                <a:latin typeface="Calibri" pitchFamily="34" charset="0"/>
                <a:ea typeface="Calibri" pitchFamily="34" charset="-122"/>
                <a:cs typeface="Calibri" pitchFamily="34" charset="-120"/>
              </a:rPr>
              <a:t>territoriales</a:t>
            </a:r>
            <a:r>
              <a:rPr lang="en-US" sz="1080" dirty="0">
                <a:solidFill>
                  <a:srgbClr val="222222"/>
                </a:solidFill>
                <a:latin typeface="Calibri" pitchFamily="34" charset="0"/>
                <a:ea typeface="Calibri" pitchFamily="34" charset="-122"/>
                <a:cs typeface="Calibri" pitchFamily="34" charset="-120"/>
              </a:rPr>
              <a:t> </a:t>
            </a:r>
            <a:r>
              <a:rPr lang="en-US" sz="1080" dirty="0" err="1" smtClean="0">
                <a:solidFill>
                  <a:srgbClr val="222222"/>
                </a:solidFill>
                <a:latin typeface="Calibri" pitchFamily="34" charset="0"/>
                <a:ea typeface="Calibri" pitchFamily="34" charset="-122"/>
                <a:cs typeface="Calibri" pitchFamily="34" charset="-120"/>
              </a:rPr>
              <a:t>déployées</a:t>
            </a:r>
            <a:r>
              <a:rPr lang="en-US" sz="1080" dirty="0" smtClean="0">
                <a:solidFill>
                  <a:srgbClr val="222222"/>
                </a:solidFill>
                <a:latin typeface="Calibri" pitchFamily="34" charset="0"/>
                <a:ea typeface="Calibri" pitchFamily="34" charset="-122"/>
                <a:cs typeface="Calibri" pitchFamily="34" charset="-120"/>
              </a:rPr>
              <a:t> </a:t>
            </a:r>
            <a:r>
              <a:rPr lang="en-US" sz="1080" dirty="0" err="1" smtClean="0">
                <a:solidFill>
                  <a:srgbClr val="222222"/>
                </a:solidFill>
                <a:latin typeface="Calibri" pitchFamily="34" charset="0"/>
                <a:ea typeface="Calibri" pitchFamily="34" charset="-122"/>
                <a:cs typeface="Calibri" pitchFamily="34" charset="-120"/>
              </a:rPr>
              <a:t>dans</a:t>
            </a:r>
            <a:r>
              <a:rPr lang="en-US" sz="1080" dirty="0" smtClean="0">
                <a:solidFill>
                  <a:srgbClr val="222222"/>
                </a:solidFill>
                <a:latin typeface="Calibri" pitchFamily="34" charset="0"/>
                <a:ea typeface="Calibri" pitchFamily="34" charset="-122"/>
                <a:cs typeface="Calibri" pitchFamily="34" charset="-120"/>
              </a:rPr>
              <a:t> </a:t>
            </a:r>
            <a:r>
              <a:rPr lang="en-US" sz="1080" dirty="0" err="1" smtClean="0">
                <a:solidFill>
                  <a:srgbClr val="222222"/>
                </a:solidFill>
                <a:latin typeface="Calibri" pitchFamily="34" charset="0"/>
                <a:ea typeface="Calibri" pitchFamily="34" charset="-122"/>
                <a:cs typeface="Calibri" pitchFamily="34" charset="-120"/>
              </a:rPr>
              <a:t>nos</a:t>
            </a:r>
            <a:r>
              <a:rPr lang="en-US" sz="1080" dirty="0" smtClean="0">
                <a:solidFill>
                  <a:srgbClr val="222222"/>
                </a:solidFill>
                <a:latin typeface="Calibri" pitchFamily="34" charset="0"/>
                <a:ea typeface="Calibri" pitchFamily="34" charset="-122"/>
                <a:cs typeface="Calibri" pitchFamily="34" charset="-120"/>
              </a:rPr>
              <a:t> </a:t>
            </a:r>
            <a:r>
              <a:rPr lang="en-US" sz="1080" dirty="0" err="1" smtClean="0">
                <a:solidFill>
                  <a:srgbClr val="222222"/>
                </a:solidFill>
                <a:latin typeface="Calibri" pitchFamily="34" charset="0"/>
                <a:ea typeface="Calibri" pitchFamily="34" charset="-122"/>
                <a:cs typeface="Calibri" pitchFamily="34" charset="-120"/>
              </a:rPr>
              <a:t>domaines</a:t>
            </a:r>
            <a:endParaRPr lang="en-US" sz="1080" dirty="0"/>
          </a:p>
        </p:txBody>
      </p:sp>
      <p:sp>
        <p:nvSpPr>
          <p:cNvPr id="17" name="Shape 15"/>
          <p:cNvSpPr/>
          <p:nvPr/>
        </p:nvSpPr>
        <p:spPr>
          <a:xfrm>
            <a:off x="0" y="6492240"/>
            <a:ext cx="12188952" cy="365760"/>
          </a:xfrm>
          <a:prstGeom prst="rect">
            <a:avLst/>
          </a:prstGeom>
          <a:solidFill>
            <a:srgbClr val="F3F0E9"/>
          </a:solidFill>
          <a:ln/>
        </p:spPr>
      </p:sp>
      <p:sp>
        <p:nvSpPr>
          <p:cNvPr id="18" name="Text 16"/>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9" name="Text 17"/>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15</a:t>
            </a:r>
            <a:endParaRPr lang="en-US" sz="95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274320"/>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 de formateurs EAC</a:t>
            </a:r>
            <a:endParaRPr lang="en-US" sz="2500" dirty="0"/>
          </a:p>
        </p:txBody>
      </p:sp>
      <p:sp>
        <p:nvSpPr>
          <p:cNvPr id="4" name="Text 2"/>
          <p:cNvSpPr txBox="1"/>
          <p:nvPr/>
        </p:nvSpPr>
        <p:spPr>
          <a:xfrm>
            <a:off x="457200" y="1371600"/>
            <a:ext cx="11247120" cy="27432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Objectif</a:t>
            </a:r>
            <a:endParaRPr lang="en-US" sz="1500" dirty="0"/>
          </a:p>
        </p:txBody>
      </p:sp>
      <p:sp>
        <p:nvSpPr>
          <p:cNvPr id="5" name="Text 3"/>
          <p:cNvSpPr txBox="1"/>
          <p:nvPr/>
        </p:nvSpPr>
        <p:spPr>
          <a:xfrm>
            <a:off x="457200" y="1691640"/>
            <a:ext cx="11247120" cy="548640"/>
          </a:xfrm>
          <a:prstGeom prst="rect">
            <a:avLst/>
          </a:prstGeom>
          <a:noFill/>
          <a:ln/>
        </p:spPr>
        <p:txBody>
          <a:bodyPr wrap="square" rtlCol="0" anchor="t"/>
          <a:lstStyle/>
          <a:p>
            <a:pPr marL="0" indent="0">
              <a:buNone/>
            </a:pPr>
            <a:r>
              <a:rPr lang="en-US" sz="1300" dirty="0">
                <a:solidFill>
                  <a:srgbClr val="222222"/>
                </a:solidFill>
                <a:latin typeface="Calibri" pitchFamily="34" charset="0"/>
                <a:ea typeface="Calibri" pitchFamily="34" charset="-122"/>
                <a:cs typeface="Calibri" pitchFamily="34" charset="-120"/>
              </a:rPr>
              <a:t>Constituer un vivier de formateurs académiques capables de déployer, dans chaque territoire, une culture commune de </a:t>
            </a:r>
            <a:r>
              <a:rPr lang="en-US" sz="1300" dirty="0" err="1">
                <a:solidFill>
                  <a:srgbClr val="222222"/>
                </a:solidFill>
                <a:latin typeface="Calibri" pitchFamily="34" charset="0"/>
                <a:ea typeface="Calibri" pitchFamily="34" charset="-122"/>
                <a:cs typeface="Calibri" pitchFamily="34" charset="-120"/>
              </a:rPr>
              <a:t>l'EAC</a:t>
            </a:r>
            <a:r>
              <a:rPr lang="en-US" sz="1300" dirty="0">
                <a:solidFill>
                  <a:srgbClr val="222222"/>
                </a:solidFill>
                <a:latin typeface="Calibri" pitchFamily="34" charset="0"/>
                <a:ea typeface="Calibri" pitchFamily="34" charset="-122"/>
                <a:cs typeface="Calibri" pitchFamily="34" charset="-120"/>
              </a:rPr>
              <a:t> </a:t>
            </a:r>
            <a:r>
              <a:rPr lang="en-US" sz="1300" dirty="0" smtClean="0">
                <a:solidFill>
                  <a:srgbClr val="222222"/>
                </a:solidFill>
                <a:latin typeface="Calibri" pitchFamily="34" charset="0"/>
                <a:ea typeface="Calibri" pitchFamily="34" charset="-122"/>
                <a:cs typeface="Calibri" pitchFamily="34" charset="-120"/>
              </a:rPr>
              <a:t>et </a:t>
            </a:r>
            <a:r>
              <a:rPr lang="en-US" sz="1300" dirty="0" err="1" smtClean="0">
                <a:solidFill>
                  <a:srgbClr val="222222"/>
                </a:solidFill>
                <a:latin typeface="Calibri" pitchFamily="34" charset="0"/>
                <a:ea typeface="Calibri" pitchFamily="34" charset="-122"/>
                <a:cs typeface="Calibri" pitchFamily="34" charset="-120"/>
              </a:rPr>
              <a:t>accompagner</a:t>
            </a:r>
            <a:r>
              <a:rPr lang="en-US" sz="1300" dirty="0" smtClean="0">
                <a:solidFill>
                  <a:srgbClr val="222222"/>
                </a:solidFill>
                <a:latin typeface="Calibri" pitchFamily="34" charset="0"/>
                <a:ea typeface="Calibri" pitchFamily="34" charset="-122"/>
                <a:cs typeface="Calibri" pitchFamily="34" charset="-120"/>
              </a:rPr>
              <a:t> la </a:t>
            </a:r>
            <a:r>
              <a:rPr lang="en-US" sz="1300" dirty="0" err="1" smtClean="0">
                <a:solidFill>
                  <a:srgbClr val="222222"/>
                </a:solidFill>
                <a:latin typeface="Calibri" pitchFamily="34" charset="0"/>
                <a:ea typeface="Calibri" pitchFamily="34" charset="-122"/>
                <a:cs typeface="Calibri" pitchFamily="34" charset="-120"/>
              </a:rPr>
              <a:t>mise</a:t>
            </a:r>
            <a:r>
              <a:rPr lang="en-US" sz="1300" dirty="0" smtClean="0">
                <a:solidFill>
                  <a:srgbClr val="222222"/>
                </a:solidFill>
                <a:latin typeface="Calibri" pitchFamily="34" charset="0"/>
                <a:ea typeface="Calibri" pitchFamily="34" charset="-122"/>
                <a:cs typeface="Calibri" pitchFamily="34" charset="-120"/>
              </a:rPr>
              <a:t> </a:t>
            </a:r>
            <a:r>
              <a:rPr lang="en-US" sz="1300" dirty="0" err="1" smtClean="0">
                <a:solidFill>
                  <a:srgbClr val="222222"/>
                </a:solidFill>
                <a:latin typeface="Calibri" pitchFamily="34" charset="0"/>
                <a:ea typeface="Calibri" pitchFamily="34" charset="-122"/>
                <a:cs typeface="Calibri" pitchFamily="34" charset="-120"/>
              </a:rPr>
              <a:t>en</a:t>
            </a:r>
            <a:r>
              <a:rPr lang="en-US" sz="1300" dirty="0" smtClean="0">
                <a:solidFill>
                  <a:srgbClr val="222222"/>
                </a:solidFill>
                <a:latin typeface="Calibri" pitchFamily="34" charset="0"/>
                <a:ea typeface="Calibri" pitchFamily="34" charset="-122"/>
                <a:cs typeface="Calibri" pitchFamily="34" charset="-120"/>
              </a:rPr>
              <a:t> oeuvre du PEAC </a:t>
            </a:r>
            <a:r>
              <a:rPr lang="en-US" sz="1300" dirty="0" err="1" smtClean="0">
                <a:solidFill>
                  <a:srgbClr val="222222"/>
                </a:solidFill>
                <a:latin typeface="Calibri" pitchFamily="34" charset="0"/>
                <a:ea typeface="Calibri" pitchFamily="34" charset="-122"/>
                <a:cs typeface="Calibri" pitchFamily="34" charset="-120"/>
              </a:rPr>
              <a:t>dans</a:t>
            </a:r>
            <a:r>
              <a:rPr lang="en-US" sz="1300" dirty="0" smtClean="0">
                <a:solidFill>
                  <a:srgbClr val="222222"/>
                </a:solidFill>
                <a:latin typeface="Calibri" pitchFamily="34" charset="0"/>
                <a:ea typeface="Calibri" pitchFamily="34" charset="-122"/>
                <a:cs typeface="Calibri" pitchFamily="34" charset="-120"/>
              </a:rPr>
              <a:t> les </a:t>
            </a:r>
            <a:r>
              <a:rPr lang="en-US" sz="1300" dirty="0" err="1" smtClean="0">
                <a:solidFill>
                  <a:srgbClr val="222222"/>
                </a:solidFill>
                <a:latin typeface="Calibri" pitchFamily="34" charset="0"/>
                <a:ea typeface="Calibri" pitchFamily="34" charset="-122"/>
                <a:cs typeface="Calibri" pitchFamily="34" charset="-120"/>
              </a:rPr>
              <a:t>établissements</a:t>
            </a:r>
            <a:r>
              <a:rPr lang="en-US" sz="1300" dirty="0" smtClean="0">
                <a:solidFill>
                  <a:srgbClr val="222222"/>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457200" y="2468880"/>
            <a:ext cx="11247120" cy="27432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Format : 3 journées, en académie</a:t>
            </a:r>
            <a:endParaRPr lang="en-US" sz="1500" dirty="0"/>
          </a:p>
        </p:txBody>
      </p:sp>
      <p:sp>
        <p:nvSpPr>
          <p:cNvPr id="7" name="Shape 5"/>
          <p:cNvSpPr/>
          <p:nvPr/>
        </p:nvSpPr>
        <p:spPr>
          <a:xfrm>
            <a:off x="548640" y="2926080"/>
            <a:ext cx="3566160" cy="1463040"/>
          </a:xfrm>
          <a:prstGeom prst="roundRect">
            <a:avLst>
              <a:gd name="adj" fmla="val 6250"/>
            </a:avLst>
          </a:prstGeom>
          <a:solidFill>
            <a:srgbClr val="F3F0E9"/>
          </a:solidFill>
          <a:ln w="12700">
            <a:solidFill>
              <a:srgbClr val="F3F0E9"/>
            </a:solidFill>
            <a:prstDash val="solid"/>
          </a:ln>
        </p:spPr>
      </p:sp>
      <p:sp>
        <p:nvSpPr>
          <p:cNvPr id="8" name="Shape 6"/>
          <p:cNvSpPr/>
          <p:nvPr/>
        </p:nvSpPr>
        <p:spPr>
          <a:xfrm>
            <a:off x="777240" y="3154680"/>
            <a:ext cx="502920" cy="502920"/>
          </a:xfrm>
          <a:prstGeom prst="ellipse">
            <a:avLst/>
          </a:prstGeom>
          <a:solidFill>
            <a:srgbClr val="E07A2E"/>
          </a:solidFill>
          <a:ln w="12700">
            <a:solidFill>
              <a:srgbClr val="E07A2E"/>
            </a:solidFill>
            <a:prstDash val="solid"/>
          </a:ln>
        </p:spPr>
      </p:sp>
      <p:sp>
        <p:nvSpPr>
          <p:cNvPr id="9" name="Text 7"/>
          <p:cNvSpPr txBox="1"/>
          <p:nvPr/>
        </p:nvSpPr>
        <p:spPr>
          <a:xfrm>
            <a:off x="777240" y="31546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10" name="Text 8"/>
          <p:cNvSpPr txBox="1"/>
          <p:nvPr/>
        </p:nvSpPr>
        <p:spPr>
          <a:xfrm>
            <a:off x="1417320" y="3108960"/>
            <a:ext cx="2560320" cy="36576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2 octobre</a:t>
            </a:r>
            <a:endParaRPr lang="en-US" sz="1500" dirty="0"/>
          </a:p>
        </p:txBody>
      </p:sp>
      <p:sp>
        <p:nvSpPr>
          <p:cNvPr id="11" name="Text 9"/>
          <p:cNvSpPr txBox="1"/>
          <p:nvPr/>
        </p:nvSpPr>
        <p:spPr>
          <a:xfrm>
            <a:off x="822960" y="3840480"/>
            <a:ext cx="3108960" cy="457200"/>
          </a:xfrm>
          <a:prstGeom prst="rect">
            <a:avLst/>
          </a:prstGeom>
          <a:noFill/>
          <a:ln/>
        </p:spPr>
        <p:txBody>
          <a:bodyPr wrap="square" rtlCol="0" anchor="t"/>
          <a:lstStyle/>
          <a:p>
            <a:pPr marL="0" indent="0">
              <a:buNone/>
            </a:pPr>
            <a:r>
              <a:rPr lang="en-US" sz="1250" dirty="0">
                <a:solidFill>
                  <a:srgbClr val="222222"/>
                </a:solidFill>
                <a:latin typeface="Calibri" pitchFamily="34" charset="0"/>
                <a:ea typeface="Calibri" pitchFamily="34" charset="-122"/>
                <a:cs typeface="Calibri" pitchFamily="34" charset="-120"/>
              </a:rPr>
              <a:t>MAC VAL</a:t>
            </a:r>
            <a:endParaRPr lang="en-US" sz="1250" dirty="0"/>
          </a:p>
        </p:txBody>
      </p:sp>
      <p:sp>
        <p:nvSpPr>
          <p:cNvPr id="12" name="Shape 10"/>
          <p:cNvSpPr/>
          <p:nvPr/>
        </p:nvSpPr>
        <p:spPr>
          <a:xfrm>
            <a:off x="4297680" y="2926080"/>
            <a:ext cx="3566160" cy="1463040"/>
          </a:xfrm>
          <a:prstGeom prst="roundRect">
            <a:avLst>
              <a:gd name="adj" fmla="val 6250"/>
            </a:avLst>
          </a:prstGeom>
          <a:solidFill>
            <a:srgbClr val="F3F0E9"/>
          </a:solidFill>
          <a:ln w="12700">
            <a:solidFill>
              <a:srgbClr val="F3F0E9"/>
            </a:solidFill>
            <a:prstDash val="solid"/>
          </a:ln>
        </p:spPr>
      </p:sp>
      <p:sp>
        <p:nvSpPr>
          <p:cNvPr id="13" name="Shape 11"/>
          <p:cNvSpPr/>
          <p:nvPr/>
        </p:nvSpPr>
        <p:spPr>
          <a:xfrm>
            <a:off x="4526280" y="3154680"/>
            <a:ext cx="502920" cy="502920"/>
          </a:xfrm>
          <a:prstGeom prst="ellipse">
            <a:avLst/>
          </a:prstGeom>
          <a:solidFill>
            <a:srgbClr val="5B3A8E"/>
          </a:solidFill>
          <a:ln w="12700">
            <a:solidFill>
              <a:srgbClr val="5B3A8E"/>
            </a:solidFill>
            <a:prstDash val="solid"/>
          </a:ln>
        </p:spPr>
      </p:sp>
      <p:sp>
        <p:nvSpPr>
          <p:cNvPr id="14" name="Text 12"/>
          <p:cNvSpPr txBox="1"/>
          <p:nvPr/>
        </p:nvSpPr>
        <p:spPr>
          <a:xfrm>
            <a:off x="4526280" y="31546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5" name="Text 13"/>
          <p:cNvSpPr txBox="1"/>
          <p:nvPr/>
        </p:nvSpPr>
        <p:spPr>
          <a:xfrm>
            <a:off x="5166360" y="3108960"/>
            <a:ext cx="2560320" cy="36576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10 novembre</a:t>
            </a:r>
            <a:endParaRPr lang="en-US" sz="1500" dirty="0"/>
          </a:p>
        </p:txBody>
      </p:sp>
      <p:sp>
        <p:nvSpPr>
          <p:cNvPr id="16" name="Text 14"/>
          <p:cNvSpPr txBox="1"/>
          <p:nvPr/>
        </p:nvSpPr>
        <p:spPr>
          <a:xfrm>
            <a:off x="4572000" y="3840480"/>
            <a:ext cx="3108960" cy="457200"/>
          </a:xfrm>
          <a:prstGeom prst="rect">
            <a:avLst/>
          </a:prstGeom>
          <a:noFill/>
          <a:ln/>
        </p:spPr>
        <p:txBody>
          <a:bodyPr wrap="square" rtlCol="0" anchor="t"/>
          <a:lstStyle/>
          <a:p>
            <a:pPr marL="0" indent="0">
              <a:buNone/>
            </a:pPr>
            <a:r>
              <a:rPr lang="en-US" sz="1250" dirty="0">
                <a:solidFill>
                  <a:srgbClr val="222222"/>
                </a:solidFill>
                <a:latin typeface="Calibri" pitchFamily="34" charset="0"/>
                <a:ea typeface="Calibri" pitchFamily="34" charset="-122"/>
                <a:cs typeface="Calibri" pitchFamily="34" charset="-120"/>
              </a:rPr>
              <a:t>Théâtre Gérard Philipe (TGP)</a:t>
            </a:r>
            <a:endParaRPr lang="en-US" sz="1250" dirty="0"/>
          </a:p>
        </p:txBody>
      </p:sp>
      <p:sp>
        <p:nvSpPr>
          <p:cNvPr id="17" name="Shape 15"/>
          <p:cNvSpPr/>
          <p:nvPr/>
        </p:nvSpPr>
        <p:spPr>
          <a:xfrm>
            <a:off x="8046720" y="2926080"/>
            <a:ext cx="3566160" cy="1463040"/>
          </a:xfrm>
          <a:prstGeom prst="roundRect">
            <a:avLst>
              <a:gd name="adj" fmla="val 6250"/>
            </a:avLst>
          </a:prstGeom>
          <a:solidFill>
            <a:srgbClr val="F3F0E9"/>
          </a:solidFill>
          <a:ln w="12700">
            <a:solidFill>
              <a:srgbClr val="F3F0E9"/>
            </a:solidFill>
            <a:prstDash val="solid"/>
          </a:ln>
        </p:spPr>
      </p:sp>
      <p:sp>
        <p:nvSpPr>
          <p:cNvPr id="18" name="Shape 16"/>
          <p:cNvSpPr/>
          <p:nvPr/>
        </p:nvSpPr>
        <p:spPr>
          <a:xfrm>
            <a:off x="8275320" y="3154680"/>
            <a:ext cx="502920" cy="502920"/>
          </a:xfrm>
          <a:prstGeom prst="ellipse">
            <a:avLst/>
          </a:prstGeom>
          <a:solidFill>
            <a:srgbClr val="3C8C87"/>
          </a:solidFill>
          <a:ln w="12700">
            <a:solidFill>
              <a:srgbClr val="3C8C87"/>
            </a:solidFill>
            <a:prstDash val="solid"/>
          </a:ln>
        </p:spPr>
      </p:sp>
      <p:sp>
        <p:nvSpPr>
          <p:cNvPr id="19" name="Text 17"/>
          <p:cNvSpPr txBox="1"/>
          <p:nvPr/>
        </p:nvSpPr>
        <p:spPr>
          <a:xfrm>
            <a:off x="8275320" y="31546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20" name="Text 18"/>
          <p:cNvSpPr txBox="1"/>
          <p:nvPr/>
        </p:nvSpPr>
        <p:spPr>
          <a:xfrm>
            <a:off x="8915400" y="3108960"/>
            <a:ext cx="2560320" cy="36576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3 décembre</a:t>
            </a:r>
            <a:endParaRPr lang="en-US" sz="1500" dirty="0"/>
          </a:p>
        </p:txBody>
      </p:sp>
      <p:sp>
        <p:nvSpPr>
          <p:cNvPr id="21" name="Text 19"/>
          <p:cNvSpPr txBox="1"/>
          <p:nvPr/>
        </p:nvSpPr>
        <p:spPr>
          <a:xfrm>
            <a:off x="8321040" y="3840480"/>
            <a:ext cx="3108960" cy="457200"/>
          </a:xfrm>
          <a:prstGeom prst="rect">
            <a:avLst/>
          </a:prstGeom>
          <a:noFill/>
          <a:ln/>
        </p:spPr>
        <p:txBody>
          <a:bodyPr wrap="square" rtlCol="0" anchor="t"/>
          <a:lstStyle/>
          <a:p>
            <a:pPr marL="0" indent="0">
              <a:buNone/>
            </a:pPr>
            <a:r>
              <a:rPr lang="en-US" sz="1250" dirty="0">
                <a:solidFill>
                  <a:srgbClr val="222222"/>
                </a:solidFill>
                <a:latin typeface="Calibri" pitchFamily="34" charset="0"/>
                <a:ea typeface="Calibri" pitchFamily="34" charset="-122"/>
                <a:cs typeface="Calibri" pitchFamily="34" charset="-120"/>
              </a:rPr>
              <a:t>La Ferme du Buisson</a:t>
            </a:r>
            <a:endParaRPr lang="en-US" sz="1250" dirty="0"/>
          </a:p>
        </p:txBody>
      </p:sp>
      <p:sp>
        <p:nvSpPr>
          <p:cNvPr id="22" name="Shape 20"/>
          <p:cNvSpPr/>
          <p:nvPr/>
        </p:nvSpPr>
        <p:spPr>
          <a:xfrm>
            <a:off x="2331720" y="3639312"/>
            <a:ext cx="1417320" cy="0"/>
          </a:xfrm>
          <a:prstGeom prst="line">
            <a:avLst/>
          </a:prstGeom>
          <a:noFill/>
          <a:ln w="25400">
            <a:solidFill>
              <a:srgbClr val="E7E1D3"/>
            </a:solidFill>
            <a:prstDash val="dash"/>
          </a:ln>
        </p:spPr>
      </p:sp>
      <p:sp>
        <p:nvSpPr>
          <p:cNvPr id="23" name="Shape 21"/>
          <p:cNvSpPr/>
          <p:nvPr/>
        </p:nvSpPr>
        <p:spPr>
          <a:xfrm>
            <a:off x="6080760" y="3639312"/>
            <a:ext cx="1417320" cy="0"/>
          </a:xfrm>
          <a:prstGeom prst="line">
            <a:avLst/>
          </a:prstGeom>
          <a:noFill/>
          <a:ln w="25400">
            <a:solidFill>
              <a:srgbClr val="E7E1D3"/>
            </a:solidFill>
            <a:prstDash val="dash"/>
          </a:ln>
        </p:spPr>
      </p:sp>
      <p:sp>
        <p:nvSpPr>
          <p:cNvPr id="24" name="Shape 22"/>
          <p:cNvSpPr/>
          <p:nvPr/>
        </p:nvSpPr>
        <p:spPr>
          <a:xfrm>
            <a:off x="548640" y="4709160"/>
            <a:ext cx="11064240" cy="914400"/>
          </a:xfrm>
          <a:prstGeom prst="roundRect">
            <a:avLst>
              <a:gd name="adj" fmla="val 8000"/>
            </a:avLst>
          </a:prstGeom>
          <a:solidFill>
            <a:srgbClr val="1F2A44"/>
          </a:solidFill>
          <a:ln w="12700">
            <a:solidFill>
              <a:srgbClr val="1F2A44"/>
            </a:solidFill>
            <a:prstDash val="solid"/>
          </a:ln>
        </p:spPr>
      </p:sp>
      <p:sp>
        <p:nvSpPr>
          <p:cNvPr id="25" name="Text 23"/>
          <p:cNvSpPr txBox="1"/>
          <p:nvPr/>
        </p:nvSpPr>
        <p:spPr>
          <a:xfrm>
            <a:off x="777240" y="4709160"/>
            <a:ext cx="10607040" cy="914400"/>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Un module à distance viendra compléter ce parcours en présentiel, pour prolonger les apports entre les sessions.</a:t>
            </a:r>
            <a:endParaRPr lang="en-US" sz="1250" dirty="0"/>
          </a:p>
        </p:txBody>
      </p:sp>
      <p:sp>
        <p:nvSpPr>
          <p:cNvPr id="26" name="Shape 24"/>
          <p:cNvSpPr/>
          <p:nvPr/>
        </p:nvSpPr>
        <p:spPr>
          <a:xfrm>
            <a:off x="0" y="6492240"/>
            <a:ext cx="12188952" cy="365760"/>
          </a:xfrm>
          <a:prstGeom prst="rect">
            <a:avLst/>
          </a:prstGeom>
          <a:solidFill>
            <a:srgbClr val="F3F0E9"/>
          </a:solidFill>
          <a:ln/>
        </p:spPr>
      </p:sp>
      <p:sp>
        <p:nvSpPr>
          <p:cNvPr id="27" name="Text 25"/>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8" name="Text 26"/>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16</a:t>
            </a:r>
            <a:endParaRPr lang="en-US" sz="95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 de formateurs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Les cinq axes de contenu</a:t>
            </a:r>
            <a:endParaRPr lang="en-US" sz="1250" dirty="0"/>
          </a:p>
        </p:txBody>
      </p:sp>
      <p:sp>
        <p:nvSpPr>
          <p:cNvPr id="5" name="Shape 3"/>
          <p:cNvSpPr/>
          <p:nvPr/>
        </p:nvSpPr>
        <p:spPr>
          <a:xfrm>
            <a:off x="548640" y="1417320"/>
            <a:ext cx="457200" cy="457200"/>
          </a:xfrm>
          <a:prstGeom prst="ellipse">
            <a:avLst/>
          </a:prstGeom>
          <a:solidFill>
            <a:srgbClr val="E07A2E"/>
          </a:solidFill>
          <a:ln w="12700">
            <a:solidFill>
              <a:srgbClr val="E07A2E"/>
            </a:solidFill>
            <a:prstDash val="solid"/>
          </a:ln>
        </p:spPr>
      </p:sp>
      <p:sp>
        <p:nvSpPr>
          <p:cNvPr id="6" name="Text 4"/>
          <p:cNvSpPr txBox="1"/>
          <p:nvPr/>
        </p:nvSpPr>
        <p:spPr>
          <a:xfrm>
            <a:off x="548640" y="14173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170432" y="1399032"/>
            <a:ext cx="1044244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Culture commune de l'EAC</a:t>
            </a:r>
            <a:endParaRPr lang="en-US" sz="1300" dirty="0"/>
          </a:p>
        </p:txBody>
      </p:sp>
      <p:sp>
        <p:nvSpPr>
          <p:cNvPr id="8" name="Text 6"/>
          <p:cNvSpPr txBox="1"/>
          <p:nvPr/>
        </p:nvSpPr>
        <p:spPr>
          <a:xfrm>
            <a:off x="1170432" y="1664208"/>
            <a:ext cx="1044244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Repères partagés sur les enjeux, les textes et les </a:t>
            </a:r>
            <a:r>
              <a:rPr lang="en-US" sz="1050" dirty="0" err="1" smtClean="0">
                <a:solidFill>
                  <a:srgbClr val="666666"/>
                </a:solidFill>
                <a:latin typeface="Calibri" pitchFamily="34" charset="0"/>
                <a:ea typeface="Calibri" pitchFamily="34" charset="-122"/>
                <a:cs typeface="Calibri" pitchFamily="34" charset="-120"/>
              </a:rPr>
              <a:t>partenariats</a:t>
            </a:r>
            <a:r>
              <a:rPr lang="en-US" sz="1050" dirty="0" smtClean="0">
                <a:solidFill>
                  <a:srgbClr val="666666"/>
                </a:solidFill>
                <a:latin typeface="Calibri" pitchFamily="34" charset="0"/>
                <a:ea typeface="Calibri" pitchFamily="34" charset="-122"/>
                <a:cs typeface="Calibri" pitchFamily="34" charset="-120"/>
              </a:rPr>
              <a:t>.</a:t>
            </a:r>
            <a:endParaRPr lang="en-US" sz="1050" dirty="0"/>
          </a:p>
        </p:txBody>
      </p:sp>
      <p:sp>
        <p:nvSpPr>
          <p:cNvPr id="9" name="Shape 7"/>
          <p:cNvSpPr/>
          <p:nvPr/>
        </p:nvSpPr>
        <p:spPr>
          <a:xfrm>
            <a:off x="548640" y="2377440"/>
            <a:ext cx="457200" cy="457200"/>
          </a:xfrm>
          <a:prstGeom prst="ellipse">
            <a:avLst/>
          </a:prstGeom>
          <a:solidFill>
            <a:srgbClr val="5B3A8E"/>
          </a:solidFill>
          <a:ln w="12700">
            <a:solidFill>
              <a:srgbClr val="5B3A8E"/>
            </a:solidFill>
            <a:prstDash val="solid"/>
          </a:ln>
        </p:spPr>
      </p:sp>
      <p:sp>
        <p:nvSpPr>
          <p:cNvPr id="10" name="Text 8"/>
          <p:cNvSpPr txBox="1"/>
          <p:nvPr/>
        </p:nvSpPr>
        <p:spPr>
          <a:xfrm>
            <a:off x="548640" y="23774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1" name="Text 9"/>
          <p:cNvSpPr txBox="1"/>
          <p:nvPr/>
        </p:nvSpPr>
        <p:spPr>
          <a:xfrm>
            <a:off x="1170432" y="2359152"/>
            <a:ext cx="1044244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Découverte des lieux ressources</a:t>
            </a:r>
            <a:endParaRPr lang="en-US" sz="1300" dirty="0"/>
          </a:p>
        </p:txBody>
      </p:sp>
      <p:sp>
        <p:nvSpPr>
          <p:cNvPr id="12" name="Text 10"/>
          <p:cNvSpPr txBox="1"/>
          <p:nvPr/>
        </p:nvSpPr>
        <p:spPr>
          <a:xfrm>
            <a:off x="1170432" y="2624328"/>
            <a:ext cx="1044244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Visites et rencontres avec les équipes des structures culturelles partenaires du territoire.</a:t>
            </a:r>
            <a:endParaRPr lang="en-US" sz="1050" dirty="0"/>
          </a:p>
        </p:txBody>
      </p:sp>
      <p:sp>
        <p:nvSpPr>
          <p:cNvPr id="13" name="Shape 11"/>
          <p:cNvSpPr/>
          <p:nvPr/>
        </p:nvSpPr>
        <p:spPr>
          <a:xfrm>
            <a:off x="548640" y="3337560"/>
            <a:ext cx="457200" cy="457200"/>
          </a:xfrm>
          <a:prstGeom prst="ellipse">
            <a:avLst/>
          </a:prstGeom>
          <a:solidFill>
            <a:srgbClr val="3C8C87"/>
          </a:solidFill>
          <a:ln w="12700">
            <a:solidFill>
              <a:srgbClr val="3C8C87"/>
            </a:solidFill>
            <a:prstDash val="solid"/>
          </a:ln>
        </p:spPr>
      </p:sp>
      <p:sp>
        <p:nvSpPr>
          <p:cNvPr id="14" name="Text 12"/>
          <p:cNvSpPr txBox="1"/>
          <p:nvPr/>
        </p:nvSpPr>
        <p:spPr>
          <a:xfrm>
            <a:off x="548640" y="33375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5" name="Text 13"/>
          <p:cNvSpPr txBox="1"/>
          <p:nvPr/>
        </p:nvSpPr>
        <p:spPr>
          <a:xfrm>
            <a:off x="1170432" y="3319272"/>
            <a:ext cx="1044244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Construction de projets</a:t>
            </a:r>
            <a:endParaRPr lang="en-US" sz="1300" dirty="0"/>
          </a:p>
        </p:txBody>
      </p:sp>
      <p:sp>
        <p:nvSpPr>
          <p:cNvPr id="16" name="Text 14"/>
          <p:cNvSpPr txBox="1"/>
          <p:nvPr/>
        </p:nvSpPr>
        <p:spPr>
          <a:xfrm>
            <a:off x="1170432" y="3584448"/>
            <a:ext cx="1044244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Méthodologie de montage de projet EAC, de l'idée au partenariat, jusqu'à l'évaluation.</a:t>
            </a:r>
            <a:endParaRPr lang="en-US" sz="1050" dirty="0"/>
          </a:p>
        </p:txBody>
      </p:sp>
      <p:sp>
        <p:nvSpPr>
          <p:cNvPr id="17" name="Shape 15"/>
          <p:cNvSpPr/>
          <p:nvPr/>
        </p:nvSpPr>
        <p:spPr>
          <a:xfrm>
            <a:off x="548640" y="4297680"/>
            <a:ext cx="457200" cy="457200"/>
          </a:xfrm>
          <a:prstGeom prst="ellipse">
            <a:avLst/>
          </a:prstGeom>
          <a:solidFill>
            <a:srgbClr val="C43D73"/>
          </a:solidFill>
          <a:ln w="12700">
            <a:solidFill>
              <a:srgbClr val="C43D73"/>
            </a:solidFill>
            <a:prstDash val="solid"/>
          </a:ln>
        </p:spPr>
      </p:sp>
      <p:sp>
        <p:nvSpPr>
          <p:cNvPr id="18" name="Text 16"/>
          <p:cNvSpPr txBox="1"/>
          <p:nvPr/>
        </p:nvSpPr>
        <p:spPr>
          <a:xfrm>
            <a:off x="548640" y="4297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9" name="Text 17"/>
          <p:cNvSpPr txBox="1"/>
          <p:nvPr/>
        </p:nvSpPr>
        <p:spPr>
          <a:xfrm>
            <a:off x="1170432" y="4279392"/>
            <a:ext cx="1044244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Outils et ressources pédagogiques</a:t>
            </a:r>
            <a:endParaRPr lang="en-US" sz="1300" dirty="0"/>
          </a:p>
        </p:txBody>
      </p:sp>
      <p:sp>
        <p:nvSpPr>
          <p:cNvPr id="20" name="Text 18"/>
          <p:cNvSpPr txBox="1"/>
          <p:nvPr/>
        </p:nvSpPr>
        <p:spPr>
          <a:xfrm>
            <a:off x="1170432" y="4544568"/>
            <a:ext cx="1044244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Prise en main de plateformes et dispositifs (ADAGE, Ersilia, PhotoFocus…).</a:t>
            </a:r>
            <a:endParaRPr lang="en-US" sz="1050" dirty="0"/>
          </a:p>
        </p:txBody>
      </p:sp>
      <p:sp>
        <p:nvSpPr>
          <p:cNvPr id="21" name="Shape 19"/>
          <p:cNvSpPr/>
          <p:nvPr/>
        </p:nvSpPr>
        <p:spPr>
          <a:xfrm>
            <a:off x="548640" y="5257800"/>
            <a:ext cx="457200" cy="457200"/>
          </a:xfrm>
          <a:prstGeom prst="ellipse">
            <a:avLst/>
          </a:prstGeom>
          <a:solidFill>
            <a:srgbClr val="2E3E63"/>
          </a:solidFill>
          <a:ln w="12700">
            <a:solidFill>
              <a:srgbClr val="2E3E63"/>
            </a:solidFill>
            <a:prstDash val="solid"/>
          </a:ln>
        </p:spPr>
      </p:sp>
      <p:sp>
        <p:nvSpPr>
          <p:cNvPr id="22" name="Text 20"/>
          <p:cNvSpPr txBox="1"/>
          <p:nvPr/>
        </p:nvSpPr>
        <p:spPr>
          <a:xfrm>
            <a:off x="548640" y="52578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3" name="Text 21"/>
          <p:cNvSpPr txBox="1"/>
          <p:nvPr/>
        </p:nvSpPr>
        <p:spPr>
          <a:xfrm>
            <a:off x="1170432" y="5239512"/>
            <a:ext cx="10442448"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Essaimage territorial</a:t>
            </a:r>
            <a:endParaRPr lang="en-US" sz="1300" dirty="0"/>
          </a:p>
        </p:txBody>
      </p:sp>
      <p:sp>
        <p:nvSpPr>
          <p:cNvPr id="24" name="Text 22"/>
          <p:cNvSpPr txBox="1"/>
          <p:nvPr/>
        </p:nvSpPr>
        <p:spPr>
          <a:xfrm>
            <a:off x="1170432" y="5504688"/>
            <a:ext cx="10442448" cy="548640"/>
          </a:xfrm>
          <a:prstGeom prst="rect">
            <a:avLst/>
          </a:prstGeom>
          <a:noFill/>
          <a:ln/>
        </p:spPr>
        <p:txBody>
          <a:bodyPr wrap="square" rtlCol="0" anchor="t"/>
          <a:lstStyle/>
          <a:p>
            <a:pPr marL="0" indent="0">
              <a:lnSpc>
                <a:spcPct val="102000"/>
              </a:lnSpc>
              <a:buNone/>
            </a:pPr>
            <a:r>
              <a:rPr lang="en-US" sz="1050" dirty="0">
                <a:solidFill>
                  <a:srgbClr val="666666"/>
                </a:solidFill>
                <a:latin typeface="Calibri" pitchFamily="34" charset="0"/>
                <a:ea typeface="Calibri" pitchFamily="34" charset="-122"/>
                <a:cs typeface="Calibri" pitchFamily="34" charset="-120"/>
              </a:rPr>
              <a:t>Préparer chaque formateur à démultiplier la formation dans son propre bassin.</a:t>
            </a:r>
            <a:endParaRPr lang="en-US" sz="1050" dirty="0"/>
          </a:p>
        </p:txBody>
      </p:sp>
      <p:sp>
        <p:nvSpPr>
          <p:cNvPr id="25" name="Shape 23"/>
          <p:cNvSpPr/>
          <p:nvPr/>
        </p:nvSpPr>
        <p:spPr>
          <a:xfrm>
            <a:off x="0" y="6492240"/>
            <a:ext cx="12188952" cy="365760"/>
          </a:xfrm>
          <a:prstGeom prst="rect">
            <a:avLst/>
          </a:prstGeom>
          <a:solidFill>
            <a:srgbClr val="F3F0E9"/>
          </a:solidFill>
          <a:ln/>
        </p:spPr>
      </p:sp>
      <p:sp>
        <p:nvSpPr>
          <p:cNvPr id="26" name="Text 24"/>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7" name="Text 25"/>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17</a:t>
            </a:r>
            <a:endParaRPr lang="en-US" sz="95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1C2E"/>
        </a:solidFill>
        <a:effectLst/>
      </p:bgPr>
    </p:bg>
    <p:spTree>
      <p:nvGrpSpPr>
        <p:cNvPr id="1" name=""/>
        <p:cNvGrpSpPr/>
        <p:nvPr/>
      </p:nvGrpSpPr>
      <p:grpSpPr>
        <a:xfrm>
          <a:off x="0" y="0"/>
          <a:ext cx="0" cy="0"/>
          <a:chOff x="0" y="0"/>
          <a:chExt cx="0" cy="0"/>
        </a:xfrm>
      </p:grpSpPr>
      <p:pic>
        <p:nvPicPr>
          <p:cNvPr id="2" name="Image 0" descr="/home/claude/deck/bicentenaire.jpg"/>
          <p:cNvPicPr>
            <a:picLocks noChangeAspect="1"/>
          </p:cNvPicPr>
          <p:nvPr/>
        </p:nvPicPr>
        <p:blipFill>
          <a:blip r:embed="rId3"/>
          <a:srcRect/>
          <a:stretch/>
        </p:blipFill>
        <p:spPr>
          <a:xfrm>
            <a:off x="6949440" y="0"/>
            <a:ext cx="5239512" cy="6858000"/>
          </a:xfrm>
          <a:prstGeom prst="rect">
            <a:avLst/>
          </a:prstGeom>
        </p:spPr>
      </p:pic>
      <p:sp>
        <p:nvSpPr>
          <p:cNvPr id="3" name="Shape 0"/>
          <p:cNvSpPr/>
          <p:nvPr/>
        </p:nvSpPr>
        <p:spPr>
          <a:xfrm>
            <a:off x="0" y="0"/>
            <a:ext cx="6949440" cy="6858000"/>
          </a:xfrm>
          <a:prstGeom prst="rect">
            <a:avLst/>
          </a:prstGeom>
          <a:solidFill>
            <a:srgbClr val="141C2E"/>
          </a:solidFill>
          <a:ln/>
        </p:spPr>
      </p:sp>
      <p:sp>
        <p:nvSpPr>
          <p:cNvPr id="4" name="Text 1"/>
          <p:cNvSpPr txBox="1"/>
          <p:nvPr/>
        </p:nvSpPr>
        <p:spPr>
          <a:xfrm>
            <a:off x="548640" y="640080"/>
            <a:ext cx="5943600" cy="365760"/>
          </a:xfrm>
          <a:prstGeom prst="rect">
            <a:avLst/>
          </a:prstGeom>
          <a:noFill/>
          <a:ln/>
        </p:spPr>
        <p:txBody>
          <a:bodyPr wrap="square" rtlCol="0" anchor="ctr"/>
          <a:lstStyle/>
          <a:p>
            <a:pPr marL="0" indent="0">
              <a:buNone/>
            </a:pPr>
            <a:r>
              <a:rPr lang="en-US" sz="1400" b="1" kern="0" spc="200" dirty="0">
                <a:solidFill>
                  <a:srgbClr val="E07A2E"/>
                </a:solidFill>
                <a:latin typeface="Calibri" pitchFamily="34" charset="0"/>
                <a:ea typeface="Calibri" pitchFamily="34" charset="-122"/>
                <a:cs typeface="Calibri" pitchFamily="34" charset="-120"/>
              </a:rPr>
              <a:t>2026 · 2027</a:t>
            </a:r>
            <a:endParaRPr lang="en-US" sz="1400" dirty="0"/>
          </a:p>
        </p:txBody>
      </p:sp>
      <p:sp>
        <p:nvSpPr>
          <p:cNvPr id="5" name="Text 2"/>
          <p:cNvSpPr txBox="1"/>
          <p:nvPr/>
        </p:nvSpPr>
        <p:spPr>
          <a:xfrm>
            <a:off x="548640" y="1005840"/>
            <a:ext cx="6035040" cy="137160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Bicentenaire de la photographie</a:t>
            </a:r>
            <a:endParaRPr lang="en-US" sz="3400" dirty="0"/>
          </a:p>
        </p:txBody>
      </p:sp>
      <p:sp>
        <p:nvSpPr>
          <p:cNvPr id="6" name="Text 3"/>
          <p:cNvSpPr txBox="1"/>
          <p:nvPr/>
        </p:nvSpPr>
        <p:spPr>
          <a:xfrm>
            <a:off x="548640" y="2377440"/>
            <a:ext cx="6035040" cy="457200"/>
          </a:xfrm>
          <a:prstGeom prst="rect">
            <a:avLst/>
          </a:prstGeom>
          <a:noFill/>
          <a:ln/>
        </p:spPr>
        <p:txBody>
          <a:bodyPr wrap="square" rtlCol="0" anchor="ctr"/>
          <a:lstStyle/>
          <a:p>
            <a:pPr marL="0" indent="0">
              <a:buNone/>
            </a:pPr>
            <a:r>
              <a:rPr lang="en-US" sz="1400" i="1" dirty="0">
                <a:solidFill>
                  <a:srgbClr val="D9DEE8"/>
                </a:solidFill>
                <a:latin typeface="Calibri" pitchFamily="34" charset="0"/>
                <a:ea typeface="Calibri" pitchFamily="34" charset="-122"/>
                <a:cs typeface="Calibri" pitchFamily="34" charset="-120"/>
              </a:rPr>
              <a:t>200 ans de photographie : célébrons les regards</a:t>
            </a:r>
            <a:endParaRPr lang="en-US" sz="1400" dirty="0"/>
          </a:p>
        </p:txBody>
      </p:sp>
      <p:sp>
        <p:nvSpPr>
          <p:cNvPr id="7" name="Shape 4"/>
          <p:cNvSpPr/>
          <p:nvPr/>
        </p:nvSpPr>
        <p:spPr>
          <a:xfrm>
            <a:off x="548640" y="3108960"/>
            <a:ext cx="6035040" cy="868680"/>
          </a:xfrm>
          <a:prstGeom prst="roundRect">
            <a:avLst>
              <a:gd name="adj" fmla="val 8421"/>
            </a:avLst>
          </a:prstGeom>
          <a:solidFill>
            <a:srgbClr val="2E3E63"/>
          </a:solidFill>
          <a:ln w="12700">
            <a:solidFill>
              <a:srgbClr val="2E3E63"/>
            </a:solidFill>
            <a:prstDash val="solid"/>
          </a:ln>
        </p:spPr>
      </p:sp>
      <p:sp>
        <p:nvSpPr>
          <p:cNvPr id="8" name="Text 5"/>
          <p:cNvSpPr txBox="1"/>
          <p:nvPr/>
        </p:nvSpPr>
        <p:spPr>
          <a:xfrm>
            <a:off x="731520" y="3108960"/>
            <a:ext cx="5669280" cy="8686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Un temps fort national pour faire découvrir l'histoire et la création photographique aux élèves</a:t>
            </a:r>
            <a:endParaRPr lang="en-US" sz="1100" dirty="0"/>
          </a:p>
        </p:txBody>
      </p:sp>
      <p:sp>
        <p:nvSpPr>
          <p:cNvPr id="9" name="Shape 6"/>
          <p:cNvSpPr/>
          <p:nvPr/>
        </p:nvSpPr>
        <p:spPr>
          <a:xfrm>
            <a:off x="548640" y="4114800"/>
            <a:ext cx="6035040" cy="868680"/>
          </a:xfrm>
          <a:prstGeom prst="roundRect">
            <a:avLst>
              <a:gd name="adj" fmla="val 8421"/>
            </a:avLst>
          </a:prstGeom>
          <a:solidFill>
            <a:srgbClr val="2E3E63"/>
          </a:solidFill>
          <a:ln w="12700">
            <a:solidFill>
              <a:srgbClr val="2E3E63"/>
            </a:solidFill>
            <a:prstDash val="solid"/>
          </a:ln>
        </p:spPr>
      </p:sp>
      <p:sp>
        <p:nvSpPr>
          <p:cNvPr id="10" name="Text 7"/>
          <p:cNvSpPr txBox="1"/>
          <p:nvPr/>
        </p:nvSpPr>
        <p:spPr>
          <a:xfrm>
            <a:off x="731520" y="4114800"/>
            <a:ext cx="5669280" cy="8686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Des ressources et partenariats mobilisables tout au long de l'année scolaire</a:t>
            </a:r>
            <a:endParaRPr lang="en-US" sz="1100" dirty="0"/>
          </a:p>
        </p:txBody>
      </p:sp>
      <p:sp>
        <p:nvSpPr>
          <p:cNvPr id="11" name="Shape 8"/>
          <p:cNvSpPr/>
          <p:nvPr/>
        </p:nvSpPr>
        <p:spPr>
          <a:xfrm>
            <a:off x="548640" y="5120640"/>
            <a:ext cx="6035040" cy="868680"/>
          </a:xfrm>
          <a:prstGeom prst="roundRect">
            <a:avLst>
              <a:gd name="adj" fmla="val 8421"/>
            </a:avLst>
          </a:prstGeom>
          <a:solidFill>
            <a:srgbClr val="2E3E63"/>
          </a:solidFill>
          <a:ln w="12700">
            <a:solidFill>
              <a:srgbClr val="2E3E63"/>
            </a:solidFill>
            <a:prstDash val="solid"/>
          </a:ln>
        </p:spPr>
      </p:sp>
      <p:sp>
        <p:nvSpPr>
          <p:cNvPr id="12" name="Text 9"/>
          <p:cNvSpPr txBox="1"/>
          <p:nvPr/>
        </p:nvSpPr>
        <p:spPr>
          <a:xfrm>
            <a:off x="731520" y="5120640"/>
            <a:ext cx="5669280" cy="8686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Une occasion de croiser les appels à projets EAC avec la programmation des institutions partenaires (CPIF, MAC VAL, Le Bal…)</a:t>
            </a:r>
            <a:endParaRPr lang="en-US" sz="1100" dirty="0"/>
          </a:p>
        </p:txBody>
      </p:sp>
      <p:sp>
        <p:nvSpPr>
          <p:cNvPr id="13" name="Shape 10"/>
          <p:cNvSpPr/>
          <p:nvPr/>
        </p:nvSpPr>
        <p:spPr>
          <a:xfrm>
            <a:off x="0" y="6492240"/>
            <a:ext cx="12188952" cy="365760"/>
          </a:xfrm>
          <a:prstGeom prst="rect">
            <a:avLst/>
          </a:prstGeom>
          <a:solidFill>
            <a:srgbClr val="F3F0E9"/>
          </a:solidFill>
          <a:ln/>
        </p:spPr>
      </p:sp>
      <p:sp>
        <p:nvSpPr>
          <p:cNvPr id="14" name="Text 11"/>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5" name="Text 12"/>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18</a:t>
            </a:r>
            <a:endParaRPr lang="en-US" sz="95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41C2E"/>
        </a:solidFill>
        <a:effectLst/>
      </p:bgPr>
    </p:bg>
    <p:spTree>
      <p:nvGrpSpPr>
        <p:cNvPr id="1" name=""/>
        <p:cNvGrpSpPr/>
        <p:nvPr/>
      </p:nvGrpSpPr>
      <p:grpSpPr>
        <a:xfrm>
          <a:off x="0" y="0"/>
          <a:ext cx="0" cy="0"/>
          <a:chOff x="0" y="0"/>
          <a:chExt cx="0" cy="0"/>
        </a:xfrm>
      </p:grpSpPr>
      <p:pic>
        <p:nvPicPr>
          <p:cNvPr id="2" name="Image 0" descr="/home/claude/deck/niepce.jpg"/>
          <p:cNvPicPr>
            <a:picLocks noChangeAspect="1"/>
          </p:cNvPicPr>
          <p:nvPr/>
        </p:nvPicPr>
        <p:blipFill>
          <a:blip r:embed="rId3"/>
          <a:srcRect/>
          <a:stretch/>
        </p:blipFill>
        <p:spPr>
          <a:xfrm>
            <a:off x="0" y="0"/>
            <a:ext cx="12188952" cy="6858000"/>
          </a:xfrm>
          <a:prstGeom prst="rect">
            <a:avLst/>
          </a:prstGeom>
        </p:spPr>
      </p:pic>
      <p:sp>
        <p:nvSpPr>
          <p:cNvPr id="3" name="Shape 0"/>
          <p:cNvSpPr/>
          <p:nvPr/>
        </p:nvSpPr>
        <p:spPr>
          <a:xfrm>
            <a:off x="0" y="4297680"/>
            <a:ext cx="12188952" cy="2560320"/>
          </a:xfrm>
          <a:prstGeom prst="rect">
            <a:avLst/>
          </a:prstGeom>
          <a:solidFill>
            <a:srgbClr val="141C2E">
              <a:alpha val="85000"/>
            </a:srgbClr>
          </a:solidFill>
          <a:ln/>
        </p:spPr>
      </p:sp>
      <p:sp>
        <p:nvSpPr>
          <p:cNvPr id="4" name="Text 1"/>
          <p:cNvSpPr txBox="1"/>
          <p:nvPr/>
        </p:nvSpPr>
        <p:spPr>
          <a:xfrm>
            <a:off x="548640" y="365760"/>
            <a:ext cx="7315200" cy="365760"/>
          </a:xfrm>
          <a:prstGeom prst="rect">
            <a:avLst/>
          </a:prstGeom>
          <a:noFill/>
          <a:ln/>
        </p:spPr>
        <p:txBody>
          <a:bodyPr wrap="square" rtlCol="0" anchor="ctr"/>
          <a:lstStyle/>
          <a:p>
            <a:pPr marL="0" indent="0">
              <a:buNone/>
            </a:pPr>
            <a:r>
              <a:rPr lang="en-US" sz="1050" i="1" dirty="0">
                <a:solidFill>
                  <a:srgbClr val="EDEDED"/>
                </a:solidFill>
                <a:latin typeface="Calibri" pitchFamily="34" charset="0"/>
                <a:ea typeface="Calibri" pitchFamily="34" charset="-122"/>
                <a:cs typeface="Calibri" pitchFamily="34" charset="-120"/>
              </a:rPr>
              <a:t>Niépce, Point de vue du Gras, 1827 — première photographie connue</a:t>
            </a:r>
            <a:endParaRPr lang="en-US" sz="1050" dirty="0"/>
          </a:p>
        </p:txBody>
      </p:sp>
      <p:sp>
        <p:nvSpPr>
          <p:cNvPr id="5" name="Text 2"/>
          <p:cNvSpPr txBox="1"/>
          <p:nvPr/>
        </p:nvSpPr>
        <p:spPr>
          <a:xfrm>
            <a:off x="548640" y="4383156"/>
            <a:ext cx="9144000" cy="689775"/>
          </a:xfrm>
          <a:prstGeom prst="rect">
            <a:avLst/>
          </a:prstGeom>
          <a:noFill/>
          <a:ln/>
        </p:spPr>
        <p:txBody>
          <a:bodyPr wrap="square" rtlCol="0" anchor="ctr"/>
          <a:lstStyle/>
          <a:p>
            <a:pPr marL="0" indent="0">
              <a:buNone/>
            </a:pPr>
            <a:r>
              <a:rPr lang="en-US" sz="2800" b="1" i="1" dirty="0" err="1" smtClean="0">
                <a:solidFill>
                  <a:srgbClr val="FFFFFF"/>
                </a:solidFill>
                <a:latin typeface="Cambria" pitchFamily="34" charset="0"/>
                <a:ea typeface="Cambria" pitchFamily="34" charset="-122"/>
                <a:cs typeface="Cambria" pitchFamily="34" charset="-120"/>
              </a:rPr>
              <a:t>PhotoFocus</a:t>
            </a:r>
            <a:r>
              <a:rPr lang="en-US" sz="2800" b="1" dirty="0" smtClean="0">
                <a:solidFill>
                  <a:srgbClr val="FFFFFF"/>
                </a:solidFill>
                <a:latin typeface="Cambria" pitchFamily="34" charset="0"/>
                <a:ea typeface="Cambria" pitchFamily="34" charset="-122"/>
                <a:cs typeface="Cambria" pitchFamily="34" charset="-120"/>
              </a:rPr>
              <a:t> “</a:t>
            </a:r>
            <a:r>
              <a:rPr lang="en-US" sz="2800" b="1" dirty="0" err="1" smtClean="0">
                <a:solidFill>
                  <a:srgbClr val="FFFFFF"/>
                </a:solidFill>
                <a:latin typeface="Cambria" pitchFamily="34" charset="0"/>
                <a:ea typeface="Cambria" pitchFamily="34" charset="-122"/>
                <a:cs typeface="Cambria" pitchFamily="34" charset="-120"/>
              </a:rPr>
              <a:t>Rendre</a:t>
            </a:r>
            <a:r>
              <a:rPr lang="en-US" sz="2800" b="1" dirty="0" smtClean="0">
                <a:solidFill>
                  <a:srgbClr val="FFFFFF"/>
                </a:solidFill>
                <a:latin typeface="Cambria" pitchFamily="34" charset="0"/>
                <a:ea typeface="Cambria" pitchFamily="34" charset="-122"/>
                <a:cs typeface="Cambria" pitchFamily="34" charset="-120"/>
              </a:rPr>
              <a:t> visible” et </a:t>
            </a:r>
            <a:r>
              <a:rPr lang="en-US" sz="2800" b="1" i="1" dirty="0" smtClean="0">
                <a:solidFill>
                  <a:srgbClr val="FFFFFF"/>
                </a:solidFill>
                <a:latin typeface="Cambria" pitchFamily="34" charset="0"/>
                <a:ea typeface="Cambria" pitchFamily="34" charset="-122"/>
                <a:cs typeface="Cambria" pitchFamily="34" charset="-120"/>
              </a:rPr>
              <a:t>#</a:t>
            </a:r>
            <a:r>
              <a:rPr lang="en-US" sz="2800" b="1" i="1" dirty="0" smtClean="0">
                <a:solidFill>
                  <a:srgbClr val="FFFFFF"/>
                </a:solidFill>
                <a:latin typeface="Cambria" pitchFamily="34" charset="0"/>
                <a:ea typeface="Cambria" pitchFamily="34" charset="-122"/>
                <a:cs typeface="Cambria" pitchFamily="34" charset="-120"/>
              </a:rPr>
              <a:t>POV – Nos points de </a:t>
            </a:r>
            <a:r>
              <a:rPr lang="en-US" sz="2800" b="1" i="1" dirty="0" err="1" smtClean="0">
                <a:solidFill>
                  <a:srgbClr val="FFFFFF"/>
                </a:solidFill>
                <a:latin typeface="Cambria" pitchFamily="34" charset="0"/>
                <a:ea typeface="Cambria" pitchFamily="34" charset="-122"/>
                <a:cs typeface="Cambria" pitchFamily="34" charset="-120"/>
              </a:rPr>
              <a:t>vue</a:t>
            </a:r>
            <a:r>
              <a:rPr lang="en-US" sz="2800" b="1" dirty="0" smtClean="0">
                <a:solidFill>
                  <a:srgbClr val="FFFFFF"/>
                </a:solidFill>
                <a:latin typeface="Cambria" pitchFamily="34" charset="0"/>
                <a:ea typeface="Cambria" pitchFamily="34" charset="-122"/>
                <a:cs typeface="Cambria" pitchFamily="34" charset="-120"/>
              </a:rPr>
              <a:t> </a:t>
            </a:r>
            <a:r>
              <a:rPr lang="en-US" sz="2800" b="1" dirty="0" smtClean="0">
                <a:solidFill>
                  <a:srgbClr val="FFFFFF"/>
                </a:solidFill>
                <a:latin typeface="Cambria" pitchFamily="34" charset="0"/>
                <a:ea typeface="Cambria" pitchFamily="34" charset="-122"/>
                <a:cs typeface="Cambria" pitchFamily="34" charset="-120"/>
              </a:rPr>
              <a:t>: </a:t>
            </a:r>
            <a:r>
              <a:rPr lang="en-US" sz="2800" b="1" dirty="0" err="1" smtClean="0">
                <a:solidFill>
                  <a:srgbClr val="FFFFFF"/>
                </a:solidFill>
                <a:latin typeface="Cambria" pitchFamily="34" charset="0"/>
                <a:ea typeface="Cambria" pitchFamily="34" charset="-122"/>
                <a:cs typeface="Cambria" pitchFamily="34" charset="-120"/>
              </a:rPr>
              <a:t>deux</a:t>
            </a:r>
            <a:r>
              <a:rPr lang="en-US" sz="2800" b="1" dirty="0" smtClean="0">
                <a:solidFill>
                  <a:srgbClr val="FFFFFF"/>
                </a:solidFill>
                <a:latin typeface="Cambria" pitchFamily="34" charset="0"/>
                <a:ea typeface="Cambria" pitchFamily="34" charset="-122"/>
                <a:cs typeface="Cambria" pitchFamily="34" charset="-120"/>
              </a:rPr>
              <a:t> </a:t>
            </a:r>
            <a:r>
              <a:rPr lang="en-US" sz="2800" b="1" dirty="0" err="1" smtClean="0">
                <a:solidFill>
                  <a:srgbClr val="FFFFFF"/>
                </a:solidFill>
                <a:latin typeface="Cambria" pitchFamily="34" charset="0"/>
                <a:ea typeface="Cambria" pitchFamily="34" charset="-122"/>
                <a:cs typeface="Cambria" pitchFamily="34" charset="-120"/>
              </a:rPr>
              <a:t>dispositifs</a:t>
            </a:r>
            <a:r>
              <a:rPr lang="en-US" sz="2800" b="1" dirty="0" smtClean="0">
                <a:solidFill>
                  <a:srgbClr val="FFFFFF"/>
                </a:solidFill>
                <a:latin typeface="Cambria" pitchFamily="34" charset="0"/>
                <a:ea typeface="Cambria" pitchFamily="34" charset="-122"/>
                <a:cs typeface="Cambria" pitchFamily="34" charset="-120"/>
              </a:rPr>
              <a:t> pour le </a:t>
            </a:r>
            <a:r>
              <a:rPr lang="en-US" sz="2800" b="1" dirty="0" err="1" smtClean="0">
                <a:solidFill>
                  <a:srgbClr val="FFFFFF"/>
                </a:solidFill>
                <a:latin typeface="Cambria" pitchFamily="34" charset="0"/>
                <a:ea typeface="Cambria" pitchFamily="34" charset="-122"/>
                <a:cs typeface="Cambria" pitchFamily="34" charset="-120"/>
              </a:rPr>
              <a:t>Bicentenaire</a:t>
            </a:r>
            <a:endParaRPr lang="en-US" sz="2800" dirty="0"/>
          </a:p>
        </p:txBody>
      </p:sp>
      <p:sp>
        <p:nvSpPr>
          <p:cNvPr id="6" name="Text 3"/>
          <p:cNvSpPr txBox="1"/>
          <p:nvPr/>
        </p:nvSpPr>
        <p:spPr>
          <a:xfrm>
            <a:off x="548640" y="5255812"/>
            <a:ext cx="10058400" cy="457200"/>
          </a:xfrm>
          <a:prstGeom prst="rect">
            <a:avLst/>
          </a:prstGeom>
          <a:noFill/>
          <a:ln/>
        </p:spPr>
        <p:txBody>
          <a:bodyPr wrap="square" rtlCol="0" anchor="ctr"/>
          <a:lstStyle/>
          <a:p>
            <a:r>
              <a:rPr lang="en-US" sz="1500" dirty="0">
                <a:solidFill>
                  <a:srgbClr val="E8DFC8"/>
                </a:solidFill>
                <a:latin typeface="Calibri" pitchFamily="34" charset="0"/>
                <a:ea typeface="Calibri" pitchFamily="34" charset="-122"/>
                <a:cs typeface="Calibri" pitchFamily="34" charset="-120"/>
                <a:hlinkClick r:id="rId4"/>
              </a:rPr>
              <a:t>https://</a:t>
            </a:r>
            <a:r>
              <a:rPr lang="en-US" sz="1500" dirty="0" smtClean="0">
                <a:solidFill>
                  <a:srgbClr val="E8DFC8"/>
                </a:solidFill>
                <a:latin typeface="Calibri" pitchFamily="34" charset="0"/>
                <a:ea typeface="Calibri" pitchFamily="34" charset="-122"/>
                <a:cs typeface="Calibri" pitchFamily="34" charset="-120"/>
                <a:hlinkClick r:id="rId4"/>
              </a:rPr>
              <a:t>daac.ac-creteil.fr/Bicentenaire-de-la-photographie-POV-Nos-points-de-vue</a:t>
            </a:r>
            <a:r>
              <a:rPr lang="en-US" sz="1500" dirty="0">
                <a:solidFill>
                  <a:srgbClr val="E8DFC8"/>
                </a:solidFill>
                <a:latin typeface="Calibri" pitchFamily="34" charset="0"/>
                <a:ea typeface="Calibri" pitchFamily="34" charset="-122"/>
                <a:cs typeface="Calibri" pitchFamily="34" charset="-120"/>
              </a:rPr>
              <a:t>  </a:t>
            </a:r>
            <a:endParaRPr lang="en-US" sz="1500" dirty="0" smtClean="0">
              <a:solidFill>
                <a:srgbClr val="E8DFC8"/>
              </a:solidFill>
              <a:latin typeface="Calibri" pitchFamily="34" charset="0"/>
              <a:ea typeface="Calibri" pitchFamily="34" charset="-122"/>
              <a:cs typeface="Calibri" pitchFamily="34" charset="-120"/>
            </a:endParaRPr>
          </a:p>
          <a:p>
            <a:r>
              <a:rPr lang="en-US" sz="1500" dirty="0" smtClean="0">
                <a:solidFill>
                  <a:srgbClr val="E8DFC8"/>
                </a:solidFill>
                <a:latin typeface="Calibri" pitchFamily="34" charset="0"/>
                <a:ea typeface="Calibri" pitchFamily="34" charset="-122"/>
                <a:cs typeface="Calibri" pitchFamily="34" charset="-120"/>
              </a:rPr>
              <a:t> </a:t>
            </a:r>
            <a:r>
              <a:rPr lang="en-US" sz="1500" dirty="0" smtClean="0">
                <a:solidFill>
                  <a:srgbClr val="E8DFC8"/>
                </a:solidFill>
                <a:latin typeface="Calibri" pitchFamily="34" charset="0"/>
                <a:ea typeface="Calibri" pitchFamily="34" charset="-122"/>
                <a:cs typeface="Calibri" pitchFamily="34" charset="-120"/>
                <a:hlinkClick r:id="rId5"/>
              </a:rPr>
              <a:t>https</a:t>
            </a:r>
            <a:r>
              <a:rPr lang="en-US" sz="1500" dirty="0">
                <a:solidFill>
                  <a:srgbClr val="E8DFC8"/>
                </a:solidFill>
                <a:latin typeface="Calibri" pitchFamily="34" charset="0"/>
                <a:ea typeface="Calibri" pitchFamily="34" charset="-122"/>
                <a:cs typeface="Calibri" pitchFamily="34" charset="-120"/>
                <a:hlinkClick r:id="rId5"/>
              </a:rPr>
              <a:t>://</a:t>
            </a:r>
            <a:r>
              <a:rPr lang="en-US" sz="1500" dirty="0" smtClean="0">
                <a:solidFill>
                  <a:srgbClr val="E8DFC8"/>
                </a:solidFill>
                <a:latin typeface="Calibri" pitchFamily="34" charset="0"/>
                <a:ea typeface="Calibri" pitchFamily="34" charset="-122"/>
                <a:cs typeface="Calibri" pitchFamily="34" charset="-120"/>
                <a:hlinkClick r:id="rId5"/>
              </a:rPr>
              <a:t>daac.ac-creteil.fr/24e-edition-de-PhotoFocus-rendre-visible</a:t>
            </a:r>
            <a:r>
              <a:rPr lang="en-US" sz="1500" dirty="0" smtClean="0">
                <a:solidFill>
                  <a:srgbClr val="E8DFC8"/>
                </a:solidFill>
                <a:latin typeface="Calibri" pitchFamily="34" charset="0"/>
                <a:ea typeface="Calibri" pitchFamily="34" charset="-122"/>
                <a:cs typeface="Calibri" pitchFamily="34" charset="-120"/>
              </a:rPr>
              <a:t>  </a:t>
            </a:r>
            <a:endParaRPr lang="en-US" sz="1500" dirty="0"/>
          </a:p>
        </p:txBody>
      </p:sp>
      <p:sp>
        <p:nvSpPr>
          <p:cNvPr id="7" name="Shape 4"/>
          <p:cNvSpPr/>
          <p:nvPr/>
        </p:nvSpPr>
        <p:spPr>
          <a:xfrm>
            <a:off x="548640" y="5806440"/>
            <a:ext cx="5486400" cy="502920"/>
          </a:xfrm>
          <a:prstGeom prst="roundRect">
            <a:avLst>
              <a:gd name="adj" fmla="val 18182"/>
            </a:avLst>
          </a:prstGeom>
          <a:solidFill>
            <a:srgbClr val="E07A2E"/>
          </a:solidFill>
          <a:ln w="12700">
            <a:solidFill>
              <a:srgbClr val="E07A2E"/>
            </a:solidFill>
            <a:prstDash val="solid"/>
          </a:ln>
        </p:spPr>
      </p:sp>
      <p:sp>
        <p:nvSpPr>
          <p:cNvPr id="8" name="Text 5"/>
          <p:cNvSpPr txBox="1"/>
          <p:nvPr/>
        </p:nvSpPr>
        <p:spPr>
          <a:xfrm>
            <a:off x="731520" y="5806440"/>
            <a:ext cx="5120640" cy="502920"/>
          </a:xfrm>
          <a:prstGeom prst="rect">
            <a:avLst/>
          </a:prstGeom>
          <a:noFill/>
          <a:ln/>
        </p:spPr>
        <p:txBody>
          <a:bodyPr wrap="square" rtlCol="0" anchor="ctr"/>
          <a:lstStyle/>
          <a:p>
            <a:r>
              <a:rPr lang="en-US" sz="1250" b="1" dirty="0">
                <a:solidFill>
                  <a:srgbClr val="FFFFFF"/>
                </a:solidFill>
                <a:latin typeface="Calibri" pitchFamily="34" charset="0"/>
                <a:ea typeface="Calibri" pitchFamily="34" charset="-122"/>
                <a:cs typeface="Calibri" pitchFamily="34" charset="-120"/>
              </a:rPr>
              <a:t>📷  </a:t>
            </a:r>
            <a:r>
              <a:rPr lang="en-US" sz="1250" b="1" dirty="0" err="1">
                <a:solidFill>
                  <a:srgbClr val="FFFFFF"/>
                </a:solidFill>
                <a:latin typeface="Calibri" pitchFamily="34" charset="0"/>
                <a:ea typeface="Calibri" pitchFamily="34" charset="-122"/>
                <a:cs typeface="Calibri" pitchFamily="34" charset="-120"/>
              </a:rPr>
              <a:t>Retrouver</a:t>
            </a:r>
            <a:r>
              <a:rPr lang="en-US" sz="1250" b="1" dirty="0">
                <a:solidFill>
                  <a:srgbClr val="FFFFFF"/>
                </a:solidFill>
                <a:latin typeface="Calibri" pitchFamily="34" charset="0"/>
                <a:ea typeface="Calibri" pitchFamily="34" charset="-122"/>
                <a:cs typeface="Calibri" pitchFamily="34" charset="-120"/>
              </a:rPr>
              <a:t> </a:t>
            </a:r>
            <a:r>
              <a:rPr lang="en-US" sz="1250" b="1" dirty="0" err="1" smtClean="0">
                <a:solidFill>
                  <a:srgbClr val="FFFFFF"/>
                </a:solidFill>
                <a:latin typeface="Calibri" pitchFamily="34" charset="0"/>
                <a:ea typeface="Calibri" pitchFamily="34" charset="-122"/>
                <a:cs typeface="Calibri" pitchFamily="34" charset="-120"/>
              </a:rPr>
              <a:t>ces</a:t>
            </a:r>
            <a:r>
              <a:rPr lang="en-US" sz="1250" b="1" dirty="0" smtClean="0">
                <a:solidFill>
                  <a:srgbClr val="FFFFFF"/>
                </a:solidFill>
                <a:latin typeface="Calibri" pitchFamily="34" charset="0"/>
                <a:ea typeface="Calibri" pitchFamily="34" charset="-122"/>
                <a:cs typeface="Calibri" pitchFamily="34" charset="-120"/>
              </a:rPr>
              <a:t> </a:t>
            </a:r>
            <a:r>
              <a:rPr lang="en-US" sz="1250" b="1" dirty="0" err="1" smtClean="0">
                <a:solidFill>
                  <a:srgbClr val="FFFFFF"/>
                </a:solidFill>
                <a:latin typeface="Calibri" pitchFamily="34" charset="0"/>
                <a:ea typeface="Calibri" pitchFamily="34" charset="-122"/>
                <a:cs typeface="Calibri" pitchFamily="34" charset="-120"/>
              </a:rPr>
              <a:t>dispositifs</a:t>
            </a:r>
            <a:r>
              <a:rPr lang="en-US" sz="1250" b="1" smtClean="0">
                <a:solidFill>
                  <a:srgbClr val="FFFFFF"/>
                </a:solidFill>
                <a:latin typeface="Calibri" pitchFamily="34" charset="0"/>
                <a:ea typeface="Calibri" pitchFamily="34" charset="-122"/>
                <a:cs typeface="Calibri" pitchFamily="34" charset="-120"/>
              </a:rPr>
              <a:t> </a:t>
            </a:r>
            <a:r>
              <a:rPr lang="en-US" sz="1250" b="1" dirty="0">
                <a:solidFill>
                  <a:srgbClr val="FFFFFF"/>
                </a:solidFill>
                <a:latin typeface="Calibri" pitchFamily="34" charset="0"/>
                <a:ea typeface="Calibri" pitchFamily="34" charset="-122"/>
                <a:cs typeface="Calibri" pitchFamily="34" charset="-120"/>
              </a:rPr>
              <a:t>sur Instagram : </a:t>
            </a:r>
            <a:r>
              <a:rPr lang="en-US" sz="1250" b="1" dirty="0">
                <a:solidFill>
                  <a:srgbClr val="FFFFFF"/>
                </a:solidFill>
                <a:latin typeface="Calibri" pitchFamily="34" charset="0"/>
                <a:ea typeface="Calibri" pitchFamily="34" charset="-122"/>
                <a:cs typeface="Calibri" pitchFamily="34" charset="-120"/>
                <a:hlinkClick r:id="rId6"/>
              </a:rPr>
              <a:t>https://www.instagram.com/daaccreteilbicentenairephoto</a:t>
            </a:r>
            <a:r>
              <a:rPr lang="en-US" sz="1250" b="1" dirty="0" smtClean="0">
                <a:solidFill>
                  <a:srgbClr val="FFFFFF"/>
                </a:solidFill>
                <a:latin typeface="Calibri" pitchFamily="34" charset="0"/>
                <a:ea typeface="Calibri" pitchFamily="34" charset="-122"/>
                <a:cs typeface="Calibri" pitchFamily="34" charset="-120"/>
                <a:hlinkClick r:id="rId6"/>
              </a:rPr>
              <a:t>/</a:t>
            </a:r>
            <a:r>
              <a:rPr lang="en-US" sz="1250" b="1" dirty="0" smtClean="0">
                <a:solidFill>
                  <a:srgbClr val="FFFFFF"/>
                </a:solidFill>
                <a:latin typeface="Calibri" pitchFamily="34" charset="0"/>
                <a:ea typeface="Calibri" pitchFamily="34" charset="-122"/>
                <a:cs typeface="Calibri" pitchFamily="34" charset="-120"/>
              </a:rPr>
              <a:t> </a:t>
            </a:r>
            <a:endParaRPr lang="en-US" sz="1250" dirty="0"/>
          </a:p>
        </p:txBody>
      </p:sp>
      <p:sp>
        <p:nvSpPr>
          <p:cNvPr id="9" name="Shape 6"/>
          <p:cNvSpPr/>
          <p:nvPr/>
        </p:nvSpPr>
        <p:spPr>
          <a:xfrm>
            <a:off x="0" y="6492240"/>
            <a:ext cx="12188952" cy="365760"/>
          </a:xfrm>
          <a:prstGeom prst="rect">
            <a:avLst/>
          </a:prstGeom>
          <a:solidFill>
            <a:srgbClr val="F3F0E9"/>
          </a:solidFill>
          <a:ln/>
        </p:spPr>
      </p:sp>
      <p:sp>
        <p:nvSpPr>
          <p:cNvPr id="10" name="Text 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1" name="Text 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19</a:t>
            </a:r>
            <a:endParaRPr lang="en-US" sz="95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Formations EAC 2026-2027</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Deux campagnes d'inscription</a:t>
            </a:r>
            <a:endParaRPr lang="en-US" sz="1250" dirty="0"/>
          </a:p>
        </p:txBody>
      </p:sp>
      <p:sp>
        <p:nvSpPr>
          <p:cNvPr id="5" name="Shape 3"/>
          <p:cNvSpPr/>
          <p:nvPr/>
        </p:nvSpPr>
        <p:spPr>
          <a:xfrm>
            <a:off x="548640" y="1417320"/>
            <a:ext cx="5440680" cy="1463040"/>
          </a:xfrm>
          <a:prstGeom prst="roundRect">
            <a:avLst>
              <a:gd name="adj" fmla="val 6250"/>
            </a:avLst>
          </a:prstGeom>
          <a:solidFill>
            <a:srgbClr val="E07A2E"/>
          </a:solidFill>
          <a:ln w="12700">
            <a:solidFill>
              <a:srgbClr val="E07A2E"/>
            </a:solidFill>
            <a:prstDash val="solid"/>
          </a:ln>
        </p:spPr>
      </p:sp>
      <p:sp>
        <p:nvSpPr>
          <p:cNvPr id="6" name="Text 4"/>
          <p:cNvSpPr txBox="1"/>
          <p:nvPr/>
        </p:nvSpPr>
        <p:spPr>
          <a:xfrm>
            <a:off x="777240" y="1554480"/>
            <a:ext cx="4983480" cy="45720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1ʳᵉ campagne</a:t>
            </a:r>
            <a:endParaRPr lang="en-US" sz="1900" dirty="0"/>
          </a:p>
        </p:txBody>
      </p:sp>
      <p:sp>
        <p:nvSpPr>
          <p:cNvPr id="7" name="Text 5"/>
          <p:cNvSpPr txBox="1"/>
          <p:nvPr/>
        </p:nvSpPr>
        <p:spPr>
          <a:xfrm>
            <a:off x="777240" y="2057400"/>
            <a:ext cx="4983480" cy="731520"/>
          </a:xfrm>
          <a:prstGeom prst="rect">
            <a:avLst/>
          </a:prstGeom>
          <a:noFill/>
          <a:ln/>
        </p:spPr>
        <p:txBody>
          <a:bodyPr wrap="square" rtlCol="0" anchor="t"/>
          <a:lstStyle/>
          <a:p>
            <a:r>
              <a:rPr lang="en-US" sz="1200" dirty="0" err="1" smtClean="0">
                <a:solidFill>
                  <a:srgbClr val="FFFFFF"/>
                </a:solidFill>
                <a:latin typeface="Calibri" pitchFamily="34" charset="0"/>
                <a:ea typeface="Calibri" pitchFamily="34" charset="-122"/>
                <a:cs typeface="Calibri" pitchFamily="34" charset="-120"/>
              </a:rPr>
              <a:t>Fermeture</a:t>
            </a:r>
            <a:r>
              <a:rPr lang="en-US" sz="1200" dirty="0" smtClean="0">
                <a:solidFill>
                  <a:srgbClr val="FFFFFF"/>
                </a:solidFill>
                <a:latin typeface="Calibri" pitchFamily="34" charset="0"/>
                <a:ea typeface="Calibri" pitchFamily="34" charset="-122"/>
                <a:cs typeface="Calibri" pitchFamily="34" charset="-120"/>
              </a:rPr>
              <a:t> de la </a:t>
            </a:r>
            <a:r>
              <a:rPr lang="en-US" sz="1200" dirty="0" err="1" smtClean="0">
                <a:solidFill>
                  <a:srgbClr val="FFFFFF"/>
                </a:solidFill>
                <a:latin typeface="Calibri" pitchFamily="34" charset="0"/>
                <a:ea typeface="Calibri" pitchFamily="34" charset="-122"/>
                <a:cs typeface="Calibri" pitchFamily="34" charset="-120"/>
              </a:rPr>
              <a:t>campagne</a:t>
            </a:r>
            <a:r>
              <a:rPr lang="en-US" sz="1200" dirty="0" smtClean="0">
                <a:solidFill>
                  <a:srgbClr val="FFFFFF"/>
                </a:solidFill>
                <a:latin typeface="Calibri" pitchFamily="34" charset="0"/>
                <a:ea typeface="Calibri" pitchFamily="34" charset="-122"/>
                <a:cs typeface="Calibri" pitchFamily="34" charset="-120"/>
              </a:rPr>
              <a:t> le 22 </a:t>
            </a:r>
            <a:r>
              <a:rPr lang="en-US" sz="1200" dirty="0" err="1" smtClean="0">
                <a:solidFill>
                  <a:srgbClr val="FFFFFF"/>
                </a:solidFill>
                <a:latin typeface="Calibri" pitchFamily="34" charset="0"/>
                <a:ea typeface="Calibri" pitchFamily="34" charset="-122"/>
                <a:cs typeface="Calibri" pitchFamily="34" charset="-120"/>
              </a:rPr>
              <a:t>septembre</a:t>
            </a:r>
            <a:r>
              <a:rPr lang="en-US" sz="1200" dirty="0" smtClean="0">
                <a:solidFill>
                  <a:srgbClr val="FFFFFF"/>
                </a:solidFill>
                <a:latin typeface="Calibri" pitchFamily="34" charset="0"/>
                <a:ea typeface="Calibri" pitchFamily="34" charset="-122"/>
                <a:cs typeface="Calibri" pitchFamily="34" charset="-120"/>
              </a:rPr>
              <a:t> 2026 – </a:t>
            </a:r>
            <a:r>
              <a:rPr lang="en-US" sz="1200" b="1" dirty="0" smtClean="0">
                <a:solidFill>
                  <a:srgbClr val="FFFFFF"/>
                </a:solidFill>
                <a:latin typeface="Calibri" pitchFamily="34" charset="0"/>
                <a:ea typeface="Calibri" pitchFamily="34" charset="-122"/>
                <a:cs typeface="Calibri" pitchFamily="34" charset="-120"/>
              </a:rPr>
              <a:t>25</a:t>
            </a:r>
            <a:r>
              <a:rPr lang="en-US" sz="1200" b="1" dirty="0" smtClean="0">
                <a:solidFill>
                  <a:srgbClr val="FFFFFF"/>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03 </a:t>
            </a:r>
            <a:r>
              <a:rPr lang="en-US" sz="1200" b="1" dirty="0" err="1">
                <a:solidFill>
                  <a:srgbClr val="FFFFFF"/>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pré-inscrits</a:t>
            </a:r>
            <a:r>
              <a:rPr lang="en-US" sz="1200" b="1" dirty="0">
                <a:solidFill>
                  <a:srgbClr val="FFFFFF"/>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 !</a:t>
            </a:r>
          </a:p>
          <a:p>
            <a:pPr marL="0" indent="0">
              <a:buNone/>
            </a:pPr>
            <a:r>
              <a:rPr lang="en-US" sz="1200" dirty="0" smtClean="0">
                <a:solidFill>
                  <a:srgbClr val="FFFFFF"/>
                </a:solidFill>
                <a:latin typeface="Calibri" pitchFamily="34" charset="0"/>
                <a:ea typeface="Calibri" pitchFamily="34" charset="-122"/>
                <a:cs typeface="Calibri" pitchFamily="34" charset="-120"/>
              </a:rPr>
              <a:t>5Formations </a:t>
            </a:r>
            <a:r>
              <a:rPr lang="en-US" sz="1200" dirty="0" err="1" smtClean="0">
                <a:solidFill>
                  <a:srgbClr val="FFFFFF"/>
                </a:solidFill>
                <a:latin typeface="Calibri" pitchFamily="34" charset="0"/>
                <a:ea typeface="Calibri" pitchFamily="34" charset="-122"/>
                <a:cs typeface="Calibri" pitchFamily="34" charset="-120"/>
              </a:rPr>
              <a:t>jusqu’au</a:t>
            </a:r>
            <a:r>
              <a:rPr lang="en-US" sz="1200" dirty="0" smtClean="0">
                <a:solidFill>
                  <a:srgbClr val="FFFFFF"/>
                </a:solidFill>
                <a:latin typeface="Calibri" pitchFamily="34" charset="0"/>
                <a:ea typeface="Calibri" pitchFamily="34" charset="-122"/>
                <a:cs typeface="Calibri" pitchFamily="34" charset="-120"/>
              </a:rPr>
              <a:t> 7 mars 2027, </a:t>
            </a:r>
            <a:r>
              <a:rPr lang="en-US" sz="1200" dirty="0">
                <a:solidFill>
                  <a:srgbClr val="FFFFFF"/>
                </a:solidFill>
                <a:latin typeface="Calibri" pitchFamily="34" charset="0"/>
                <a:ea typeface="Calibri" pitchFamily="34" charset="-122"/>
                <a:cs typeface="Calibri" pitchFamily="34" charset="-120"/>
              </a:rPr>
              <a:t>engagement </a:t>
            </a:r>
            <a:r>
              <a:rPr lang="en-US" sz="1200" dirty="0" smtClean="0">
                <a:solidFill>
                  <a:srgbClr val="FFFFFF"/>
                </a:solidFill>
                <a:latin typeface="Calibri" pitchFamily="34" charset="0"/>
                <a:ea typeface="Calibri" pitchFamily="34" charset="-122"/>
                <a:cs typeface="Calibri" pitchFamily="34" charset="-120"/>
              </a:rPr>
              <a:t>financier </a:t>
            </a:r>
            <a:r>
              <a:rPr lang="en-US" sz="1200" dirty="0" err="1" smtClean="0">
                <a:solidFill>
                  <a:srgbClr val="FFFFFF"/>
                </a:solidFill>
                <a:latin typeface="Calibri" pitchFamily="34" charset="0"/>
                <a:ea typeface="Calibri" pitchFamily="34" charset="-122"/>
                <a:cs typeface="Calibri" pitchFamily="34" charset="-120"/>
              </a:rPr>
              <a:t>dès</a:t>
            </a:r>
            <a:r>
              <a:rPr lang="en-US" sz="1200" dirty="0" smtClean="0">
                <a:solidFill>
                  <a:srgbClr val="FFFFFF"/>
                </a:solidFill>
                <a:latin typeface="Calibri" pitchFamily="34" charset="0"/>
                <a:ea typeface="Calibri" pitchFamily="34" charset="-122"/>
                <a:cs typeface="Calibri" pitchFamily="34" charset="-120"/>
              </a:rPr>
              <a:t> </a:t>
            </a:r>
            <a:r>
              <a:rPr lang="en-US" sz="1200" dirty="0">
                <a:solidFill>
                  <a:srgbClr val="FFFFFF"/>
                </a:solidFill>
                <a:latin typeface="Calibri" pitchFamily="34" charset="0"/>
                <a:ea typeface="Calibri" pitchFamily="34" charset="-122"/>
                <a:cs typeface="Calibri" pitchFamily="34" charset="-120"/>
              </a:rPr>
              <a:t>l'automne</a:t>
            </a:r>
            <a:endParaRPr lang="en-US" sz="1200" dirty="0"/>
          </a:p>
        </p:txBody>
      </p:sp>
      <p:sp>
        <p:nvSpPr>
          <p:cNvPr id="8" name="Shape 6"/>
          <p:cNvSpPr/>
          <p:nvPr/>
        </p:nvSpPr>
        <p:spPr>
          <a:xfrm>
            <a:off x="6217920" y="1417320"/>
            <a:ext cx="5440680" cy="1463040"/>
          </a:xfrm>
          <a:prstGeom prst="roundRect">
            <a:avLst>
              <a:gd name="adj" fmla="val 6250"/>
            </a:avLst>
          </a:prstGeom>
          <a:solidFill>
            <a:srgbClr val="5B3A8E"/>
          </a:solidFill>
          <a:ln w="12700">
            <a:solidFill>
              <a:srgbClr val="5B3A8E"/>
            </a:solidFill>
            <a:prstDash val="solid"/>
          </a:ln>
        </p:spPr>
      </p:sp>
      <p:sp>
        <p:nvSpPr>
          <p:cNvPr id="9" name="Text 7"/>
          <p:cNvSpPr txBox="1"/>
          <p:nvPr/>
        </p:nvSpPr>
        <p:spPr>
          <a:xfrm>
            <a:off x="6446520" y="1554480"/>
            <a:ext cx="4983480" cy="45720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2ᵉ campagne</a:t>
            </a:r>
            <a:endParaRPr lang="en-US" sz="1900" dirty="0"/>
          </a:p>
        </p:txBody>
      </p:sp>
      <p:sp>
        <p:nvSpPr>
          <p:cNvPr id="10" name="Text 8"/>
          <p:cNvSpPr txBox="1"/>
          <p:nvPr/>
        </p:nvSpPr>
        <p:spPr>
          <a:xfrm>
            <a:off x="6446520" y="2057400"/>
            <a:ext cx="4983480" cy="731520"/>
          </a:xfrm>
          <a:prstGeom prst="rect">
            <a:avLst/>
          </a:prstGeom>
          <a:noFill/>
          <a:ln/>
        </p:spPr>
        <p:txBody>
          <a:bodyPr wrap="square" rtlCol="0" anchor="t"/>
          <a:lstStyle/>
          <a:p>
            <a:pPr marL="0" indent="0">
              <a:buNone/>
            </a:pPr>
            <a:r>
              <a:rPr lang="en-US" sz="1200" dirty="0">
                <a:solidFill>
                  <a:srgbClr val="FFFFFF"/>
                </a:solidFill>
                <a:latin typeface="Calibri" pitchFamily="34" charset="0"/>
                <a:ea typeface="Calibri" pitchFamily="34" charset="-122"/>
                <a:cs typeface="Calibri" pitchFamily="34" charset="-120"/>
              </a:rPr>
              <a:t>Formations </a:t>
            </a:r>
            <a:r>
              <a:rPr lang="en-US" sz="1200" dirty="0" smtClean="0">
                <a:solidFill>
                  <a:srgbClr val="FFFFFF"/>
                </a:solidFill>
                <a:latin typeface="Calibri" pitchFamily="34" charset="0"/>
                <a:ea typeface="Calibri" pitchFamily="34" charset="-122"/>
                <a:cs typeface="Calibri" pitchFamily="34" charset="-120"/>
              </a:rPr>
              <a:t>à </a:t>
            </a:r>
            <a:r>
              <a:rPr lang="en-US" sz="1200" dirty="0" err="1" smtClean="0">
                <a:solidFill>
                  <a:srgbClr val="FFFFFF"/>
                </a:solidFill>
                <a:latin typeface="Calibri" pitchFamily="34" charset="0"/>
                <a:ea typeface="Calibri" pitchFamily="34" charset="-122"/>
                <a:cs typeface="Calibri" pitchFamily="34" charset="-120"/>
              </a:rPr>
              <a:t>partir</a:t>
            </a:r>
            <a:r>
              <a:rPr lang="en-US" sz="1200" dirty="0" smtClean="0">
                <a:solidFill>
                  <a:srgbClr val="FFFFFF"/>
                </a:solidFill>
                <a:latin typeface="Calibri" pitchFamily="34" charset="0"/>
                <a:ea typeface="Calibri" pitchFamily="34" charset="-122"/>
                <a:cs typeface="Calibri" pitchFamily="34" charset="-120"/>
              </a:rPr>
              <a:t> du 8 mars 2027, </a:t>
            </a:r>
            <a:r>
              <a:rPr lang="en-US" sz="1200" dirty="0" err="1">
                <a:solidFill>
                  <a:srgbClr val="FFFFFF"/>
                </a:solidFill>
                <a:latin typeface="Calibri" pitchFamily="34" charset="0"/>
                <a:ea typeface="Calibri" pitchFamily="34" charset="-122"/>
                <a:cs typeface="Calibri" pitchFamily="34" charset="-120"/>
              </a:rPr>
              <a:t>ouverture</a:t>
            </a:r>
            <a:r>
              <a:rPr lang="en-US" sz="1200" dirty="0">
                <a:solidFill>
                  <a:srgbClr val="FFFFFF"/>
                </a:solidFill>
                <a:latin typeface="Calibri" pitchFamily="34" charset="0"/>
                <a:ea typeface="Calibri" pitchFamily="34" charset="-122"/>
                <a:cs typeface="Calibri" pitchFamily="34" charset="-120"/>
              </a:rPr>
              <a:t> </a:t>
            </a:r>
            <a:r>
              <a:rPr lang="en-US" sz="1200" dirty="0" smtClean="0">
                <a:solidFill>
                  <a:srgbClr val="FFFFFF"/>
                </a:solidFill>
                <a:latin typeface="Calibri" pitchFamily="34" charset="0"/>
                <a:ea typeface="Calibri" pitchFamily="34" charset="-122"/>
                <a:cs typeface="Calibri" pitchFamily="34" charset="-120"/>
              </a:rPr>
              <a:t>de la </a:t>
            </a:r>
            <a:r>
              <a:rPr lang="en-US" sz="1200" dirty="0" err="1" smtClean="0">
                <a:solidFill>
                  <a:srgbClr val="FFFFFF"/>
                </a:solidFill>
                <a:latin typeface="Calibri" pitchFamily="34" charset="0"/>
                <a:ea typeface="Calibri" pitchFamily="34" charset="-122"/>
                <a:cs typeface="Calibri" pitchFamily="34" charset="-120"/>
              </a:rPr>
              <a:t>campagne</a:t>
            </a:r>
            <a:r>
              <a:rPr lang="en-US" sz="1200" dirty="0" smtClean="0">
                <a:solidFill>
                  <a:srgbClr val="FFFFFF"/>
                </a:solidFill>
                <a:latin typeface="Calibri" pitchFamily="34" charset="0"/>
                <a:ea typeface="Calibri" pitchFamily="34" charset="-122"/>
                <a:cs typeface="Calibri" pitchFamily="34" charset="-120"/>
              </a:rPr>
              <a:t> (4-17 </a:t>
            </a:r>
            <a:r>
              <a:rPr lang="en-US" sz="1200" dirty="0" err="1" smtClean="0">
                <a:solidFill>
                  <a:srgbClr val="FFFFFF"/>
                </a:solidFill>
                <a:latin typeface="Calibri" pitchFamily="34" charset="0"/>
                <a:ea typeface="Calibri" pitchFamily="34" charset="-122"/>
                <a:cs typeface="Calibri" pitchFamily="34" charset="-120"/>
              </a:rPr>
              <a:t>janvier</a:t>
            </a:r>
            <a:r>
              <a:rPr lang="en-US" sz="1200" dirty="0" smtClean="0">
                <a:solidFill>
                  <a:srgbClr val="FFFFFF"/>
                </a:solidFill>
                <a:latin typeface="Calibri" pitchFamily="34" charset="0"/>
                <a:ea typeface="Calibri" pitchFamily="34" charset="-122"/>
                <a:cs typeface="Calibri" pitchFamily="34" charset="-120"/>
              </a:rPr>
              <a:t> 2027)</a:t>
            </a:r>
            <a:endParaRPr lang="en-US" sz="1200" dirty="0"/>
          </a:p>
        </p:txBody>
      </p:sp>
      <p:sp>
        <p:nvSpPr>
          <p:cNvPr id="11" name="Text 9"/>
          <p:cNvSpPr txBox="1"/>
          <p:nvPr/>
        </p:nvSpPr>
        <p:spPr>
          <a:xfrm>
            <a:off x="548640" y="3154680"/>
            <a:ext cx="11064240" cy="274320"/>
          </a:xfrm>
          <a:prstGeom prst="rect">
            <a:avLst/>
          </a:prstGeom>
          <a:noFill/>
          <a:ln/>
        </p:spPr>
        <p:txBody>
          <a:bodyPr wrap="square" rtlCol="0" anchor="ctr"/>
          <a:lstStyle/>
          <a:p>
            <a:pPr marL="0" indent="0">
              <a:buNone/>
            </a:pPr>
            <a:r>
              <a:rPr lang="en-US" sz="1500" b="1" dirty="0">
                <a:solidFill>
                  <a:srgbClr val="1F2A44"/>
                </a:solidFill>
                <a:latin typeface="Calibri" pitchFamily="34" charset="0"/>
                <a:ea typeface="Calibri" pitchFamily="34" charset="-122"/>
                <a:cs typeface="Calibri" pitchFamily="34" charset="-120"/>
              </a:rPr>
              <a:t>Échéances à retenir</a:t>
            </a:r>
            <a:endParaRPr lang="en-US" sz="1500" dirty="0"/>
          </a:p>
        </p:txBody>
      </p:sp>
      <p:sp>
        <p:nvSpPr>
          <p:cNvPr id="12" name="Shape 10"/>
          <p:cNvSpPr/>
          <p:nvPr/>
        </p:nvSpPr>
        <p:spPr>
          <a:xfrm>
            <a:off x="548640" y="3520440"/>
            <a:ext cx="11064240" cy="548640"/>
          </a:xfrm>
          <a:prstGeom prst="roundRect">
            <a:avLst>
              <a:gd name="adj" fmla="val 13333"/>
            </a:avLst>
          </a:prstGeom>
          <a:solidFill>
            <a:srgbClr val="F3F0E9"/>
          </a:solidFill>
          <a:ln w="12700">
            <a:solidFill>
              <a:srgbClr val="F3F0E9"/>
            </a:solidFill>
            <a:prstDash val="solid"/>
          </a:ln>
        </p:spPr>
      </p:sp>
      <p:sp>
        <p:nvSpPr>
          <p:cNvPr id="13" name="Text 11"/>
          <p:cNvSpPr txBox="1"/>
          <p:nvPr/>
        </p:nvSpPr>
        <p:spPr>
          <a:xfrm>
            <a:off x="777240" y="3520440"/>
            <a:ext cx="10607040" cy="54864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Inscriptions via la plateforme SOFIA-FMO, selon le calendrier académique communiqué aux établissements</a:t>
            </a:r>
            <a:endParaRPr lang="en-US" sz="1200" dirty="0"/>
          </a:p>
        </p:txBody>
      </p:sp>
      <p:sp>
        <p:nvSpPr>
          <p:cNvPr id="14" name="Shape 12"/>
          <p:cNvSpPr/>
          <p:nvPr/>
        </p:nvSpPr>
        <p:spPr>
          <a:xfrm>
            <a:off x="548640" y="4178808"/>
            <a:ext cx="11064240" cy="548640"/>
          </a:xfrm>
          <a:prstGeom prst="roundRect">
            <a:avLst>
              <a:gd name="adj" fmla="val 13333"/>
            </a:avLst>
          </a:prstGeom>
          <a:solidFill>
            <a:srgbClr val="F3F0E9"/>
          </a:solidFill>
          <a:ln w="12700">
            <a:solidFill>
              <a:srgbClr val="F3F0E9"/>
            </a:solidFill>
            <a:prstDash val="solid"/>
          </a:ln>
        </p:spPr>
      </p:sp>
      <p:sp>
        <p:nvSpPr>
          <p:cNvPr id="15" name="Text 13"/>
          <p:cNvSpPr txBox="1"/>
          <p:nvPr/>
        </p:nvSpPr>
        <p:spPr>
          <a:xfrm>
            <a:off x="777240" y="4178808"/>
            <a:ext cx="10607040" cy="54864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Les formations à candidature individuelle nécessitent l'accord du chef d'établissement</a:t>
            </a:r>
            <a:endParaRPr lang="en-US" sz="1200" dirty="0"/>
          </a:p>
        </p:txBody>
      </p:sp>
      <p:sp>
        <p:nvSpPr>
          <p:cNvPr id="16" name="Shape 14"/>
          <p:cNvSpPr/>
          <p:nvPr/>
        </p:nvSpPr>
        <p:spPr>
          <a:xfrm>
            <a:off x="548640" y="4837176"/>
            <a:ext cx="11064240" cy="548640"/>
          </a:xfrm>
          <a:prstGeom prst="roundRect">
            <a:avLst>
              <a:gd name="adj" fmla="val 13333"/>
            </a:avLst>
          </a:prstGeom>
          <a:solidFill>
            <a:srgbClr val="F3F0E9"/>
          </a:solidFill>
          <a:ln w="12700">
            <a:solidFill>
              <a:srgbClr val="F3F0E9"/>
            </a:solidFill>
            <a:prstDash val="solid"/>
          </a:ln>
        </p:spPr>
      </p:sp>
      <p:sp>
        <p:nvSpPr>
          <p:cNvPr id="17" name="Text 15"/>
          <p:cNvSpPr txBox="1"/>
          <p:nvPr/>
        </p:nvSpPr>
        <p:spPr>
          <a:xfrm>
            <a:off x="777240" y="4837176"/>
            <a:ext cx="10607040" cy="548640"/>
          </a:xfrm>
          <a:prstGeom prst="rect">
            <a:avLst/>
          </a:prstGeom>
          <a:noFill/>
          <a:ln/>
        </p:spPr>
        <p:txBody>
          <a:bodyPr wrap="square" rtlCol="0" anchor="ctr"/>
          <a:lstStyle/>
          <a:p>
            <a:pPr marL="0" indent="0">
              <a:buNone/>
            </a:pPr>
            <a:r>
              <a:rPr lang="en-US" sz="1200" dirty="0">
                <a:solidFill>
                  <a:srgbClr val="222222"/>
                </a:solidFill>
                <a:latin typeface="Calibri" pitchFamily="34" charset="0"/>
                <a:ea typeface="Calibri" pitchFamily="34" charset="-122"/>
                <a:cs typeface="Calibri" pitchFamily="34" charset="-120"/>
              </a:rPr>
              <a:t>●  </a:t>
            </a:r>
            <a:r>
              <a:rPr lang="en-US" sz="1200" dirty="0" smtClean="0">
                <a:solidFill>
                  <a:srgbClr val="222222"/>
                </a:solidFill>
                <a:latin typeface="Calibri" pitchFamily="34" charset="0"/>
                <a:ea typeface="Calibri" pitchFamily="34" charset="-122"/>
                <a:cs typeface="Calibri" pitchFamily="34" charset="-120"/>
              </a:rPr>
              <a:t>Pour les </a:t>
            </a:r>
            <a:r>
              <a:rPr lang="en-US" sz="1200" dirty="0" err="1" smtClean="0">
                <a:solidFill>
                  <a:srgbClr val="222222"/>
                </a:solidFill>
                <a:latin typeface="Calibri" pitchFamily="34" charset="0"/>
                <a:ea typeface="Calibri" pitchFamily="34" charset="-122"/>
                <a:cs typeface="Calibri" pitchFamily="34" charset="-120"/>
              </a:rPr>
              <a:t>devis</a:t>
            </a:r>
            <a:r>
              <a:rPr lang="en-US" sz="1200" dirty="0" smtClean="0">
                <a:solidFill>
                  <a:srgbClr val="222222"/>
                </a:solidFill>
                <a:latin typeface="Calibri" pitchFamily="34" charset="0"/>
                <a:ea typeface="Calibri" pitchFamily="34" charset="-122"/>
                <a:cs typeface="Calibri" pitchFamily="34" charset="-120"/>
              </a:rPr>
              <a:t>, </a:t>
            </a:r>
            <a:r>
              <a:rPr lang="en-US" sz="1200" dirty="0" err="1" smtClean="0">
                <a:solidFill>
                  <a:srgbClr val="222222"/>
                </a:solidFill>
                <a:latin typeface="Calibri" pitchFamily="34" charset="0"/>
                <a:ea typeface="Calibri" pitchFamily="34" charset="-122"/>
                <a:cs typeface="Calibri" pitchFamily="34" charset="-120"/>
              </a:rPr>
              <a:t>penser</a:t>
            </a:r>
            <a:r>
              <a:rPr lang="en-US" sz="1200" dirty="0" smtClean="0">
                <a:solidFill>
                  <a:srgbClr val="222222"/>
                </a:solidFill>
                <a:latin typeface="Calibri" pitchFamily="34" charset="0"/>
                <a:ea typeface="Calibri" pitchFamily="34" charset="-122"/>
                <a:cs typeface="Calibri" pitchFamily="34" charset="-120"/>
              </a:rPr>
              <a:t> à les signer (avec nom et </a:t>
            </a:r>
            <a:r>
              <a:rPr lang="en-US" sz="1200" dirty="0" err="1" smtClean="0">
                <a:solidFill>
                  <a:srgbClr val="222222"/>
                </a:solidFill>
                <a:latin typeface="Calibri" pitchFamily="34" charset="0"/>
                <a:ea typeface="Calibri" pitchFamily="34" charset="-122"/>
                <a:cs typeface="Calibri" pitchFamily="34" charset="-120"/>
              </a:rPr>
              <a:t>fonction</a:t>
            </a:r>
            <a:r>
              <a:rPr lang="en-US" sz="1200" dirty="0" smtClean="0">
                <a:solidFill>
                  <a:srgbClr val="222222"/>
                </a:solidFill>
                <a:latin typeface="Calibri" pitchFamily="34" charset="0"/>
                <a:ea typeface="Calibri" pitchFamily="34" charset="-122"/>
                <a:cs typeface="Calibri" pitchFamily="34" charset="-120"/>
              </a:rPr>
              <a:t> du </a:t>
            </a:r>
            <a:r>
              <a:rPr lang="en-US" sz="1200" dirty="0" err="1" smtClean="0">
                <a:solidFill>
                  <a:srgbClr val="222222"/>
                </a:solidFill>
                <a:latin typeface="Calibri" pitchFamily="34" charset="0"/>
                <a:ea typeface="Calibri" pitchFamily="34" charset="-122"/>
                <a:cs typeface="Calibri" pitchFamily="34" charset="-120"/>
              </a:rPr>
              <a:t>responsable</a:t>
            </a:r>
            <a:r>
              <a:rPr lang="en-US" sz="1200" dirty="0" smtClean="0">
                <a:solidFill>
                  <a:srgbClr val="222222"/>
                </a:solidFill>
                <a:latin typeface="Calibri" pitchFamily="34" charset="0"/>
                <a:ea typeface="Calibri" pitchFamily="34" charset="-122"/>
                <a:cs typeface="Calibri" pitchFamily="34" charset="-120"/>
              </a:rPr>
              <a:t>) </a:t>
            </a:r>
          </a:p>
          <a:p>
            <a:pPr marL="0" indent="0">
              <a:buNone/>
            </a:pPr>
            <a:r>
              <a:rPr lang="en-US" sz="1200" dirty="0" smtClean="0">
                <a:solidFill>
                  <a:srgbClr val="222222"/>
                </a:solidFill>
                <a:latin typeface="Calibri" pitchFamily="34" charset="0"/>
                <a:ea typeface="Calibri" pitchFamily="34" charset="-122"/>
                <a:cs typeface="Calibri" pitchFamily="34" charset="-120"/>
              </a:rPr>
              <a:t>+ nouvelle </a:t>
            </a:r>
            <a:r>
              <a:rPr lang="en-US" sz="1200" dirty="0" err="1" smtClean="0">
                <a:solidFill>
                  <a:srgbClr val="222222"/>
                </a:solidFill>
                <a:latin typeface="Calibri" pitchFamily="34" charset="0"/>
                <a:ea typeface="Calibri" pitchFamily="34" charset="-122"/>
                <a:cs typeface="Calibri" pitchFamily="34" charset="-120"/>
              </a:rPr>
              <a:t>adresse</a:t>
            </a:r>
            <a:r>
              <a:rPr lang="en-US" sz="1200" dirty="0" smtClean="0">
                <a:solidFill>
                  <a:srgbClr val="222222"/>
                </a:solidFill>
                <a:latin typeface="Calibri" pitchFamily="34" charset="0"/>
                <a:ea typeface="Calibri" pitchFamily="34" charset="-122"/>
                <a:cs typeface="Calibri" pitchFamily="34" charset="-120"/>
              </a:rPr>
              <a:t> : </a:t>
            </a:r>
            <a:r>
              <a:rPr lang="en-US" sz="1200" b="1" dirty="0" err="1" smtClean="0">
                <a:solidFill>
                  <a:srgbClr val="222222"/>
                </a:solidFill>
                <a:latin typeface="Calibri" pitchFamily="34" charset="0"/>
                <a:ea typeface="Calibri" pitchFamily="34" charset="-122"/>
                <a:cs typeface="Calibri" pitchFamily="34" charset="-120"/>
              </a:rPr>
              <a:t>Maison</a:t>
            </a:r>
            <a:r>
              <a:rPr lang="en-US" sz="1200" b="1" dirty="0" smtClean="0">
                <a:solidFill>
                  <a:srgbClr val="222222"/>
                </a:solidFill>
                <a:latin typeface="Calibri" pitchFamily="34" charset="0"/>
                <a:ea typeface="Calibri" pitchFamily="34" charset="-122"/>
                <a:cs typeface="Calibri" pitchFamily="34" charset="-120"/>
              </a:rPr>
              <a:t> de </a:t>
            </a:r>
            <a:r>
              <a:rPr lang="en-US" sz="1200" b="1" dirty="0" err="1" smtClean="0">
                <a:solidFill>
                  <a:srgbClr val="222222"/>
                </a:solidFill>
                <a:latin typeface="Calibri" pitchFamily="34" charset="0"/>
                <a:ea typeface="Calibri" pitchFamily="34" charset="-122"/>
                <a:cs typeface="Calibri" pitchFamily="34" charset="-120"/>
              </a:rPr>
              <a:t>l’académie</a:t>
            </a:r>
            <a:r>
              <a:rPr lang="en-US" sz="1200" b="1" dirty="0" smtClean="0">
                <a:solidFill>
                  <a:srgbClr val="222222"/>
                </a:solidFill>
                <a:latin typeface="Calibri" pitchFamily="34" charset="0"/>
                <a:ea typeface="Calibri" pitchFamily="34" charset="-122"/>
                <a:cs typeface="Calibri" pitchFamily="34" charset="-120"/>
              </a:rPr>
              <a:t> de </a:t>
            </a:r>
            <a:r>
              <a:rPr lang="en-US" sz="1200" b="1" dirty="0" err="1" smtClean="0">
                <a:solidFill>
                  <a:srgbClr val="222222"/>
                </a:solidFill>
                <a:latin typeface="Calibri" pitchFamily="34" charset="0"/>
                <a:ea typeface="Calibri" pitchFamily="34" charset="-122"/>
                <a:cs typeface="Calibri" pitchFamily="34" charset="-120"/>
              </a:rPr>
              <a:t>Créteil</a:t>
            </a:r>
            <a:r>
              <a:rPr lang="en-US" sz="1200" b="1" dirty="0" smtClean="0">
                <a:solidFill>
                  <a:srgbClr val="222222"/>
                </a:solidFill>
                <a:latin typeface="Calibri" pitchFamily="34" charset="0"/>
                <a:ea typeface="Calibri" pitchFamily="34" charset="-122"/>
                <a:cs typeface="Calibri" pitchFamily="34" charset="-120"/>
              </a:rPr>
              <a:t> – </a:t>
            </a:r>
            <a:r>
              <a:rPr lang="en-US" sz="1200" b="1" dirty="0" err="1" smtClean="0">
                <a:solidFill>
                  <a:srgbClr val="222222"/>
                </a:solidFill>
                <a:latin typeface="Calibri" pitchFamily="34" charset="0"/>
                <a:ea typeface="Calibri" pitchFamily="34" charset="-122"/>
                <a:cs typeface="Calibri" pitchFamily="34" charset="-120"/>
              </a:rPr>
              <a:t>Rectorat</a:t>
            </a:r>
            <a:r>
              <a:rPr lang="en-US" sz="1200" b="1" dirty="0" smtClean="0">
                <a:solidFill>
                  <a:srgbClr val="222222"/>
                </a:solidFill>
                <a:latin typeface="Calibri" pitchFamily="34" charset="0"/>
                <a:ea typeface="Calibri" pitchFamily="34" charset="-122"/>
                <a:cs typeface="Calibri" pitchFamily="34" charset="-120"/>
              </a:rPr>
              <a:t> de </a:t>
            </a:r>
            <a:r>
              <a:rPr lang="en-US" sz="1200" b="1" dirty="0" err="1" smtClean="0">
                <a:solidFill>
                  <a:srgbClr val="222222"/>
                </a:solidFill>
                <a:latin typeface="Calibri" pitchFamily="34" charset="0"/>
                <a:ea typeface="Calibri" pitchFamily="34" charset="-122"/>
                <a:cs typeface="Calibri" pitchFamily="34" charset="-120"/>
              </a:rPr>
              <a:t>Créteil</a:t>
            </a:r>
            <a:r>
              <a:rPr lang="en-US" sz="1200" b="1" dirty="0" smtClean="0">
                <a:solidFill>
                  <a:srgbClr val="222222"/>
                </a:solidFill>
                <a:latin typeface="Calibri" pitchFamily="34" charset="0"/>
                <a:ea typeface="Calibri" pitchFamily="34" charset="-122"/>
                <a:cs typeface="Calibri" pitchFamily="34" charset="-120"/>
              </a:rPr>
              <a:t>, 21 rue Julie-</a:t>
            </a:r>
            <a:r>
              <a:rPr lang="en-US" sz="1200" b="1" dirty="0" err="1" smtClean="0">
                <a:solidFill>
                  <a:srgbClr val="222222"/>
                </a:solidFill>
                <a:latin typeface="Calibri" pitchFamily="34" charset="0"/>
                <a:ea typeface="Calibri" pitchFamily="34" charset="-122"/>
                <a:cs typeface="Calibri" pitchFamily="34" charset="-120"/>
              </a:rPr>
              <a:t>Victoire</a:t>
            </a:r>
            <a:r>
              <a:rPr lang="en-US" sz="1200" b="1" dirty="0" smtClean="0">
                <a:solidFill>
                  <a:srgbClr val="222222"/>
                </a:solidFill>
                <a:latin typeface="Calibri" pitchFamily="34" charset="0"/>
                <a:ea typeface="Calibri" pitchFamily="34" charset="-122"/>
                <a:cs typeface="Calibri" pitchFamily="34" charset="-120"/>
              </a:rPr>
              <a:t> </a:t>
            </a:r>
            <a:r>
              <a:rPr lang="en-US" sz="1200" b="1" dirty="0" err="1" smtClean="0">
                <a:solidFill>
                  <a:srgbClr val="222222"/>
                </a:solidFill>
                <a:latin typeface="Calibri" pitchFamily="34" charset="0"/>
                <a:ea typeface="Calibri" pitchFamily="34" charset="-122"/>
                <a:cs typeface="Calibri" pitchFamily="34" charset="-120"/>
              </a:rPr>
              <a:t>Daubié</a:t>
            </a:r>
            <a:r>
              <a:rPr lang="en-US" sz="1200" b="1" dirty="0" smtClean="0">
                <a:solidFill>
                  <a:srgbClr val="222222"/>
                </a:solidFill>
                <a:latin typeface="Calibri" pitchFamily="34" charset="0"/>
                <a:ea typeface="Calibri" pitchFamily="34" charset="-122"/>
                <a:cs typeface="Calibri" pitchFamily="34" charset="-120"/>
              </a:rPr>
              <a:t> 94010 </a:t>
            </a:r>
            <a:r>
              <a:rPr lang="en-US" sz="1200" b="1" dirty="0" err="1" smtClean="0">
                <a:solidFill>
                  <a:srgbClr val="222222"/>
                </a:solidFill>
                <a:latin typeface="Calibri" pitchFamily="34" charset="0"/>
                <a:ea typeface="Calibri" pitchFamily="34" charset="-122"/>
                <a:cs typeface="Calibri" pitchFamily="34" charset="-120"/>
              </a:rPr>
              <a:t>Créteil</a:t>
            </a:r>
            <a:r>
              <a:rPr lang="en-US" sz="1200" b="1" dirty="0" smtClean="0">
                <a:solidFill>
                  <a:srgbClr val="222222"/>
                </a:solidFill>
                <a:latin typeface="Calibri" pitchFamily="34" charset="0"/>
                <a:ea typeface="Calibri" pitchFamily="34" charset="-122"/>
                <a:cs typeface="Calibri" pitchFamily="34" charset="-120"/>
              </a:rPr>
              <a:t> </a:t>
            </a:r>
            <a:r>
              <a:rPr lang="en-US" sz="1200" b="1" dirty="0" err="1" smtClean="0">
                <a:solidFill>
                  <a:srgbClr val="222222"/>
                </a:solidFill>
                <a:latin typeface="Calibri" pitchFamily="34" charset="0"/>
                <a:ea typeface="Calibri" pitchFamily="34" charset="-122"/>
                <a:cs typeface="Calibri" pitchFamily="34" charset="-120"/>
              </a:rPr>
              <a:t>cedex</a:t>
            </a:r>
            <a:endParaRPr lang="en-US" sz="1200" b="1" dirty="0"/>
          </a:p>
        </p:txBody>
      </p:sp>
      <p:sp>
        <p:nvSpPr>
          <p:cNvPr id="18" name="Shape 16"/>
          <p:cNvSpPr/>
          <p:nvPr/>
        </p:nvSpPr>
        <p:spPr>
          <a:xfrm>
            <a:off x="0" y="6492240"/>
            <a:ext cx="12188952" cy="365760"/>
          </a:xfrm>
          <a:prstGeom prst="rect">
            <a:avLst/>
          </a:prstGeom>
          <a:solidFill>
            <a:srgbClr val="F3F0E9"/>
          </a:solidFill>
          <a:ln/>
        </p:spPr>
      </p:sp>
      <p:sp>
        <p:nvSpPr>
          <p:cNvPr id="19" name="Text 17"/>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0" name="Text 18"/>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20</a:t>
            </a:r>
            <a:endParaRPr lang="en-US" sz="95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Design &amp; Métiers d'art</a:t>
            </a:r>
            <a:endParaRPr lang="en-US" sz="1250" dirty="0"/>
          </a:p>
        </p:txBody>
      </p:sp>
      <p:sp>
        <p:nvSpPr>
          <p:cNvPr id="5" name="Shape 3"/>
          <p:cNvSpPr/>
          <p:nvPr/>
        </p:nvSpPr>
        <p:spPr>
          <a:xfrm>
            <a:off x="548640" y="1417320"/>
            <a:ext cx="5440680" cy="4480560"/>
          </a:xfrm>
          <a:prstGeom prst="roundRect">
            <a:avLst>
              <a:gd name="adj" fmla="val 1633"/>
            </a:avLst>
          </a:prstGeom>
          <a:solidFill>
            <a:srgbClr val="F3F0E9"/>
          </a:solidFill>
          <a:ln w="12700">
            <a:solidFill>
              <a:srgbClr val="F3F0E9"/>
            </a:solidFill>
            <a:prstDash val="solid"/>
          </a:ln>
        </p:spPr>
      </p:sp>
      <p:sp>
        <p:nvSpPr>
          <p:cNvPr id="6" name="Shape 4"/>
          <p:cNvSpPr/>
          <p:nvPr/>
        </p:nvSpPr>
        <p:spPr>
          <a:xfrm>
            <a:off x="548640" y="1417320"/>
            <a:ext cx="64008" cy="4480560"/>
          </a:xfrm>
          <a:prstGeom prst="rect">
            <a:avLst/>
          </a:prstGeom>
          <a:solidFill>
            <a:srgbClr val="3C8C87"/>
          </a:solidFill>
          <a:ln/>
        </p:spPr>
      </p:sp>
      <p:sp>
        <p:nvSpPr>
          <p:cNvPr id="7" name="Text 5"/>
          <p:cNvSpPr txBox="1"/>
          <p:nvPr/>
        </p:nvSpPr>
        <p:spPr>
          <a:xfrm>
            <a:off x="749808" y="1490472"/>
            <a:ext cx="50749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Découvrir les métiers d'art</a:t>
            </a:r>
            <a:endParaRPr lang="en-US" sz="1250" dirty="0"/>
          </a:p>
        </p:txBody>
      </p:sp>
      <p:sp>
        <p:nvSpPr>
          <p:cNvPr id="8" name="Text 6"/>
          <p:cNvSpPr txBox="1"/>
          <p:nvPr/>
        </p:nvSpPr>
        <p:spPr>
          <a:xfrm>
            <a:off x="749808" y="1874520"/>
            <a:ext cx="5074920" cy="370332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Une immersion dans les savoir-faire des métiers d'art, en partenariat avec l'ADMA (Ateliers d'art de France), pour initier des projets EAC autour des gestes et </a:t>
            </a:r>
            <a:r>
              <a:rPr lang="en-US" sz="970" dirty="0" err="1">
                <a:solidFill>
                  <a:srgbClr val="222222"/>
                </a:solidFill>
                <a:latin typeface="Calibri" pitchFamily="34" charset="0"/>
                <a:ea typeface="Calibri" pitchFamily="34" charset="-122"/>
                <a:cs typeface="Calibri" pitchFamily="34" charset="-120"/>
              </a:rPr>
              <a:t>matières</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-Jeudi </a:t>
            </a:r>
            <a:r>
              <a:rPr lang="fr-FR" sz="970" dirty="0"/>
              <a:t>21 janvier : Manufactures nationales (Mobilier National Gobelins) en plénière / MAD, Monnaie de Paris, Hôtel de la Marine…. par groupe.</a:t>
            </a:r>
          </a:p>
          <a:p>
            <a:r>
              <a:rPr lang="fr-FR" sz="970" dirty="0"/>
              <a:t>Prolongement : JEMA (différents lieux)</a:t>
            </a:r>
          </a:p>
          <a:p>
            <a:pPr marL="0" indent="0">
              <a:lnSpc>
                <a:spcPct val="100000"/>
              </a:lnSpc>
              <a:buNone/>
            </a:pPr>
            <a:endParaRPr lang="en-US" sz="970" dirty="0"/>
          </a:p>
        </p:txBody>
      </p:sp>
      <p:sp>
        <p:nvSpPr>
          <p:cNvPr id="9" name="Text 7"/>
          <p:cNvSpPr txBox="1"/>
          <p:nvPr/>
        </p:nvSpPr>
        <p:spPr>
          <a:xfrm>
            <a:off x="749808" y="5605272"/>
            <a:ext cx="5074920" cy="256032"/>
          </a:xfrm>
          <a:prstGeom prst="rect">
            <a:avLst/>
          </a:prstGeom>
          <a:noFill/>
          <a:ln/>
        </p:spPr>
        <p:txBody>
          <a:bodyPr wrap="square" rtlCol="0" anchor="ctr"/>
          <a:lstStyle/>
          <a:p>
            <a:pPr marL="0" indent="0">
              <a:buNone/>
            </a:pPr>
            <a:r>
              <a:rPr lang="en-US" sz="950" b="1" dirty="0">
                <a:solidFill>
                  <a:srgbClr val="3C8C87"/>
                </a:solidFill>
                <a:latin typeface="Calibri" pitchFamily="34" charset="0"/>
                <a:ea typeface="Calibri" pitchFamily="34" charset="-122"/>
                <a:cs typeface="Calibri" pitchFamily="34" charset="-120"/>
              </a:rPr>
              <a:t>6h × 35 places </a:t>
            </a:r>
            <a:r>
              <a:rPr lang="en-US" sz="950" b="1" dirty="0" smtClean="0">
                <a:solidFill>
                  <a:srgbClr val="3C8C87"/>
                </a:solidFill>
                <a:latin typeface="Calibri" pitchFamily="34" charset="0"/>
                <a:ea typeface="Calibri" pitchFamily="34" charset="-122"/>
                <a:cs typeface="Calibri" pitchFamily="34" charset="-120"/>
              </a:rPr>
              <a:t> (public </a:t>
            </a:r>
            <a:r>
              <a:rPr lang="en-US" sz="950" b="1" dirty="0" err="1" smtClean="0">
                <a:solidFill>
                  <a:srgbClr val="3C8C87"/>
                </a:solidFill>
                <a:latin typeface="Calibri" pitchFamily="34" charset="0"/>
                <a:ea typeface="Calibri" pitchFamily="34" charset="-122"/>
                <a:cs typeface="Calibri" pitchFamily="34" charset="-120"/>
              </a:rPr>
              <a:t>désigné</a:t>
            </a:r>
            <a:r>
              <a:rPr lang="en-US" sz="950" b="1" dirty="0" smtClean="0">
                <a:solidFill>
                  <a:srgbClr val="3C8C87"/>
                </a:solidFill>
                <a:latin typeface="Calibri" pitchFamily="34" charset="0"/>
                <a:ea typeface="Calibri" pitchFamily="34" charset="-122"/>
                <a:cs typeface="Calibri" pitchFamily="34" charset="-120"/>
              </a:rPr>
              <a:t>) · </a:t>
            </a:r>
            <a:r>
              <a:rPr lang="en-US" sz="950" b="1" dirty="0">
                <a:solidFill>
                  <a:srgbClr val="3C8C87"/>
                </a:solidFill>
                <a:latin typeface="Calibri" pitchFamily="34" charset="0"/>
                <a:ea typeface="Calibri" pitchFamily="34" charset="-122"/>
                <a:cs typeface="Calibri" pitchFamily="34" charset="-120"/>
              </a:rPr>
              <a:t>gratuit · 21 janvier</a:t>
            </a:r>
            <a:endParaRPr lang="en-US" sz="950" dirty="0"/>
          </a:p>
        </p:txBody>
      </p:sp>
      <p:sp>
        <p:nvSpPr>
          <p:cNvPr id="10" name="Shape 8"/>
          <p:cNvSpPr/>
          <p:nvPr/>
        </p:nvSpPr>
        <p:spPr>
          <a:xfrm>
            <a:off x="6172200" y="1417320"/>
            <a:ext cx="5440680" cy="4480560"/>
          </a:xfrm>
          <a:prstGeom prst="roundRect">
            <a:avLst>
              <a:gd name="adj" fmla="val 1633"/>
            </a:avLst>
          </a:prstGeom>
          <a:solidFill>
            <a:srgbClr val="F3F0E9"/>
          </a:solidFill>
          <a:ln w="12700">
            <a:solidFill>
              <a:srgbClr val="F3F0E9"/>
            </a:solidFill>
            <a:prstDash val="solid"/>
          </a:ln>
        </p:spPr>
      </p:sp>
      <p:sp>
        <p:nvSpPr>
          <p:cNvPr id="11" name="Shape 9"/>
          <p:cNvSpPr/>
          <p:nvPr/>
        </p:nvSpPr>
        <p:spPr>
          <a:xfrm>
            <a:off x="6172200" y="1417320"/>
            <a:ext cx="64008" cy="4480560"/>
          </a:xfrm>
          <a:prstGeom prst="rect">
            <a:avLst/>
          </a:prstGeom>
          <a:solidFill>
            <a:srgbClr val="5B3A8E"/>
          </a:solidFill>
          <a:ln/>
        </p:spPr>
      </p:sp>
      <p:sp>
        <p:nvSpPr>
          <p:cNvPr id="12" name="Text 10"/>
          <p:cNvSpPr txBox="1"/>
          <p:nvPr/>
        </p:nvSpPr>
        <p:spPr>
          <a:xfrm>
            <a:off x="6373368" y="1490472"/>
            <a:ext cx="50749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Expérimenter le </a:t>
            </a:r>
            <a:r>
              <a:rPr lang="en-US" sz="1250" b="1" dirty="0" smtClean="0">
                <a:solidFill>
                  <a:srgbClr val="1F2A44"/>
                </a:solidFill>
                <a:latin typeface="Calibri" pitchFamily="34" charset="0"/>
                <a:ea typeface="Calibri" pitchFamily="34" charset="-122"/>
                <a:cs typeface="Calibri" pitchFamily="34" charset="-120"/>
              </a:rPr>
              <a:t>design – 71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13" name="Text 11"/>
          <p:cNvSpPr txBox="1"/>
          <p:nvPr/>
        </p:nvSpPr>
        <p:spPr>
          <a:xfrm>
            <a:off x="6373368" y="1874520"/>
            <a:ext cx="5074920" cy="370332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Comment faire découvrir aux élèves la démarche du design à partir des formes, des objets et des matières ? Cette formation propose de faire l'expérience du design à travers l'observation et la transformation d'objets, de formes graphiques ou textiles. Elle s'inscrit dans le PEAC en articulant découverte du design, pratique créative et geste professionnel. Tous niveaux, pour initier des projets EAC autour du design. En 2026-2027 : le thème de la mode</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-Jeudi </a:t>
            </a:r>
            <a:r>
              <a:rPr lang="fr-FR" sz="970" dirty="0"/>
              <a:t>10 décembre : MAD (Look, 40 ans de mode au musée + Rafael Pavarotti photo + Exercice d’initiation ?) / MEP (Penn </a:t>
            </a:r>
            <a:r>
              <a:rPr lang="fr-FR" sz="970" dirty="0" err="1"/>
              <a:t>Fashion</a:t>
            </a:r>
            <a:r>
              <a:rPr lang="fr-FR" sz="970" dirty="0"/>
              <a:t> + Petite galerie + Atelier de pratique) </a:t>
            </a:r>
          </a:p>
          <a:p>
            <a:r>
              <a:rPr lang="fr-FR" sz="970" dirty="0" smtClean="0"/>
              <a:t>-Jeudi </a:t>
            </a:r>
            <a:r>
              <a:rPr lang="fr-FR" sz="970" dirty="0"/>
              <a:t>28 janvier (à confirmer) : Galliera (En volume ! les savoirs faire de la mode + intervention commissariat) / 19M (métiers de la mode + atelier participatif)</a:t>
            </a:r>
          </a:p>
          <a:p>
            <a:r>
              <a:rPr lang="fr-FR" sz="970" dirty="0"/>
              <a:t>Prolongement (rencontres culturelles ?) : </a:t>
            </a:r>
            <a:r>
              <a:rPr lang="fr-FR" sz="970" dirty="0" err="1"/>
              <a:t>Crédac</a:t>
            </a:r>
            <a:r>
              <a:rPr lang="fr-FR" sz="970" dirty="0"/>
              <a:t> (expo </a:t>
            </a:r>
            <a:r>
              <a:rPr lang="fr-FR" sz="970" dirty="0" err="1"/>
              <a:t>Antennae</a:t>
            </a:r>
            <a:r>
              <a:rPr lang="fr-FR" sz="970" dirty="0"/>
              <a:t> Valérie </a:t>
            </a:r>
            <a:r>
              <a:rPr lang="fr-FR" sz="970" dirty="0" err="1"/>
              <a:t>Mannaerts</a:t>
            </a:r>
            <a:r>
              <a:rPr lang="fr-FR" sz="970" dirty="0"/>
              <a:t> – mercredi 3 février 27) </a:t>
            </a:r>
          </a:p>
          <a:p>
            <a:pPr marL="0" indent="0">
              <a:lnSpc>
                <a:spcPct val="100000"/>
              </a:lnSpc>
              <a:buNone/>
            </a:pPr>
            <a:endParaRPr lang="en-US" sz="970" dirty="0"/>
          </a:p>
        </p:txBody>
      </p:sp>
      <p:sp>
        <p:nvSpPr>
          <p:cNvPr id="14" name="Text 12"/>
          <p:cNvSpPr txBox="1"/>
          <p:nvPr/>
        </p:nvSpPr>
        <p:spPr>
          <a:xfrm>
            <a:off x="6373368" y="5605272"/>
            <a:ext cx="5074920" cy="256032"/>
          </a:xfrm>
          <a:prstGeom prst="rect">
            <a:avLst/>
          </a:prstGeom>
          <a:noFill/>
          <a:ln/>
        </p:spPr>
        <p:txBody>
          <a:bodyPr wrap="square" rtlCol="0" anchor="ctr"/>
          <a:lstStyle/>
          <a:p>
            <a:pPr marL="0" indent="0">
              <a:buNone/>
            </a:pPr>
            <a:r>
              <a:rPr lang="en-US" sz="950" b="1" dirty="0">
                <a:solidFill>
                  <a:srgbClr val="5B3A8E"/>
                </a:solidFill>
                <a:latin typeface="Calibri" pitchFamily="34" charset="0"/>
                <a:ea typeface="Calibri" pitchFamily="34" charset="-122"/>
                <a:cs typeface="Calibri" pitchFamily="34" charset="-120"/>
              </a:rPr>
              <a:t>12h × 25 (candidature individuelle) </a:t>
            </a:r>
            <a:r>
              <a:rPr lang="en-US" sz="950" b="1" dirty="0" smtClean="0">
                <a:solidFill>
                  <a:srgbClr val="5B3A8E"/>
                </a:solidFill>
                <a:latin typeface="Calibri" pitchFamily="34" charset="0"/>
                <a:ea typeface="Calibri" pitchFamily="34" charset="-122"/>
                <a:cs typeface="Calibri" pitchFamily="34" charset="-120"/>
              </a:rPr>
              <a:t>· </a:t>
            </a:r>
            <a:r>
              <a:rPr lang="en-US" sz="950" b="1" dirty="0">
                <a:solidFill>
                  <a:srgbClr val="5B3A8E"/>
                </a:solidFill>
                <a:latin typeface="Calibri" pitchFamily="34" charset="0"/>
                <a:ea typeface="Calibri" pitchFamily="34" charset="-122"/>
                <a:cs typeface="Calibri" pitchFamily="34" charset="-120"/>
              </a:rPr>
              <a:t>800 €</a:t>
            </a:r>
            <a:endParaRPr lang="en-US" sz="950" dirty="0"/>
          </a:p>
        </p:txBody>
      </p:sp>
      <p:sp>
        <p:nvSpPr>
          <p:cNvPr id="15" name="Shape 13"/>
          <p:cNvSpPr/>
          <p:nvPr/>
        </p:nvSpPr>
        <p:spPr>
          <a:xfrm>
            <a:off x="0" y="6492240"/>
            <a:ext cx="12188952" cy="365760"/>
          </a:xfrm>
          <a:prstGeom prst="rect">
            <a:avLst/>
          </a:prstGeom>
          <a:solidFill>
            <a:srgbClr val="F3F0E9"/>
          </a:solidFill>
          <a:ln/>
        </p:spPr>
      </p:sp>
      <p:sp>
        <p:nvSpPr>
          <p:cNvPr id="16" name="Text 14"/>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17" name="Text 15"/>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21</a:t>
            </a:r>
            <a:endParaRPr lang="en-US" sz="95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Photographie (36h de formation au total)</a:t>
            </a:r>
            <a:endParaRPr lang="en-US" sz="1250" dirty="0"/>
          </a:p>
        </p:txBody>
      </p:sp>
      <p:sp>
        <p:nvSpPr>
          <p:cNvPr id="5" name="Shape 3"/>
          <p:cNvSpPr/>
          <p:nvPr/>
        </p:nvSpPr>
        <p:spPr>
          <a:xfrm>
            <a:off x="548640" y="1417320"/>
            <a:ext cx="3611880" cy="4572000"/>
          </a:xfrm>
          <a:prstGeom prst="roundRect">
            <a:avLst>
              <a:gd name="adj" fmla="val 2025"/>
            </a:avLst>
          </a:prstGeom>
          <a:solidFill>
            <a:srgbClr val="F3F0E9"/>
          </a:solidFill>
          <a:ln w="12700">
            <a:solidFill>
              <a:srgbClr val="F3F0E9"/>
            </a:solidFill>
            <a:prstDash val="solid"/>
          </a:ln>
        </p:spPr>
      </p:sp>
      <p:sp>
        <p:nvSpPr>
          <p:cNvPr id="6" name="Shape 4"/>
          <p:cNvSpPr/>
          <p:nvPr/>
        </p:nvSpPr>
        <p:spPr>
          <a:xfrm>
            <a:off x="548640" y="1417320"/>
            <a:ext cx="64008" cy="4572000"/>
          </a:xfrm>
          <a:prstGeom prst="rect">
            <a:avLst/>
          </a:prstGeom>
          <a:solidFill>
            <a:srgbClr val="C43D73"/>
          </a:solidFill>
          <a:ln/>
        </p:spPr>
      </p:sp>
      <p:sp>
        <p:nvSpPr>
          <p:cNvPr id="7" name="Text 5"/>
          <p:cNvSpPr txBox="1"/>
          <p:nvPr/>
        </p:nvSpPr>
        <p:spPr>
          <a:xfrm>
            <a:off x="749808" y="1490472"/>
            <a:ext cx="32461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Comprendre les </a:t>
            </a:r>
            <a:r>
              <a:rPr lang="en-US" sz="1250" b="1" dirty="0" smtClean="0">
                <a:solidFill>
                  <a:srgbClr val="1F2A44"/>
                </a:solidFill>
                <a:latin typeface="Calibri" pitchFamily="34" charset="0"/>
                <a:ea typeface="Calibri" pitchFamily="34" charset="-122"/>
                <a:cs typeface="Calibri" pitchFamily="34" charset="-120"/>
              </a:rPr>
              <a:t>images – 78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8" name="Text 6"/>
          <p:cNvSpPr txBox="1"/>
          <p:nvPr/>
        </p:nvSpPr>
        <p:spPr>
          <a:xfrm>
            <a:off x="74980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Analyser des images fixes et animées pour développer l'esprit critique des élèves face aux productions visuelles contemporaines et à leurs usages</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-Vendredi </a:t>
            </a:r>
            <a:r>
              <a:rPr lang="fr-FR" sz="970" dirty="0"/>
              <a:t>13 novembre : MDAK (archives de la planète + exposition sur le pacifisme), Bourse de Commerce – Pinault collection </a:t>
            </a:r>
          </a:p>
          <a:p>
            <a:r>
              <a:rPr lang="fr-FR" sz="970" dirty="0" smtClean="0"/>
              <a:t>-Mardi </a:t>
            </a:r>
            <a:r>
              <a:rPr lang="fr-FR" sz="970" dirty="0"/>
              <a:t>8 décembre : Le Bal (L’espace entre nous – collection Wilson centre for </a:t>
            </a:r>
            <a:r>
              <a:rPr lang="fr-FR" sz="970" dirty="0" err="1"/>
              <a:t>photography</a:t>
            </a:r>
            <a:r>
              <a:rPr lang="fr-FR" sz="970" dirty="0"/>
              <a:t> jusqu’au 3.01) / Lavoir numérique (expo Trier le monde)</a:t>
            </a:r>
          </a:p>
          <a:p>
            <a:endParaRPr lang="fr-FR" sz="970" dirty="0" smtClean="0"/>
          </a:p>
          <a:p>
            <a:r>
              <a:rPr lang="fr-FR" sz="970" dirty="0" smtClean="0"/>
              <a:t>Prolongements </a:t>
            </a:r>
            <a:r>
              <a:rPr lang="fr-FR" sz="970" dirty="0"/>
              <a:t>(rencontres culturelles ?) : </a:t>
            </a:r>
            <a:r>
              <a:rPr lang="fr-FR" sz="970" dirty="0" err="1"/>
              <a:t>BnF</a:t>
            </a:r>
            <a:r>
              <a:rPr lang="fr-FR" sz="970" dirty="0"/>
              <a:t> (photo japonaise jusqu’au 31.01), festival </a:t>
            </a:r>
            <a:r>
              <a:rPr lang="fr-FR" sz="970" dirty="0" err="1"/>
              <a:t>PhotoSaintGermain</a:t>
            </a:r>
            <a:r>
              <a:rPr lang="fr-FR" sz="970" dirty="0"/>
              <a:t> (novembre), Louvre-Photo (mercredi 9 décembre), MAC Créteil et festival LUX (jusque mi-décembre), Orsay « Histoire de famille », Catacombes de Paris (expo Nadar jusqu’au 31.01), CPIF (expo Isabelle Le Minh jusqu’en décembre).</a:t>
            </a:r>
          </a:p>
          <a:p>
            <a:pPr marL="0" indent="0">
              <a:lnSpc>
                <a:spcPct val="100000"/>
              </a:lnSpc>
              <a:buNone/>
            </a:pPr>
            <a:endParaRPr lang="en-US" sz="970" dirty="0"/>
          </a:p>
        </p:txBody>
      </p:sp>
      <p:sp>
        <p:nvSpPr>
          <p:cNvPr id="9" name="Text 7"/>
          <p:cNvSpPr txBox="1"/>
          <p:nvPr/>
        </p:nvSpPr>
        <p:spPr>
          <a:xfrm>
            <a:off x="749808" y="5696712"/>
            <a:ext cx="3246120" cy="256032"/>
          </a:xfrm>
          <a:prstGeom prst="rect">
            <a:avLst/>
          </a:prstGeom>
          <a:noFill/>
          <a:ln/>
        </p:spPr>
        <p:txBody>
          <a:bodyPr wrap="square" rtlCol="0" anchor="ctr"/>
          <a:lstStyle/>
          <a:p>
            <a:pPr marL="0" indent="0">
              <a:buNone/>
            </a:pPr>
            <a:r>
              <a:rPr lang="en-US" sz="950" b="1" dirty="0">
                <a:solidFill>
                  <a:srgbClr val="C43D73"/>
                </a:solidFill>
                <a:latin typeface="Calibri" pitchFamily="34" charset="0"/>
                <a:ea typeface="Calibri" pitchFamily="34" charset="-122"/>
                <a:cs typeface="Calibri" pitchFamily="34" charset="-120"/>
              </a:rPr>
              <a:t>12h × 25 · gratuit</a:t>
            </a:r>
            <a:endParaRPr lang="en-US" sz="950" dirty="0"/>
          </a:p>
        </p:txBody>
      </p:sp>
      <p:sp>
        <p:nvSpPr>
          <p:cNvPr id="10" name="Shape 8"/>
          <p:cNvSpPr/>
          <p:nvPr/>
        </p:nvSpPr>
        <p:spPr>
          <a:xfrm>
            <a:off x="4297680" y="1417320"/>
            <a:ext cx="3611880" cy="4572000"/>
          </a:xfrm>
          <a:prstGeom prst="roundRect">
            <a:avLst>
              <a:gd name="adj" fmla="val 2025"/>
            </a:avLst>
          </a:prstGeom>
          <a:solidFill>
            <a:srgbClr val="F3F0E9"/>
          </a:solidFill>
          <a:ln w="12700">
            <a:solidFill>
              <a:srgbClr val="F3F0E9"/>
            </a:solidFill>
            <a:prstDash val="solid"/>
          </a:ln>
        </p:spPr>
      </p:sp>
      <p:sp>
        <p:nvSpPr>
          <p:cNvPr id="11" name="Shape 9"/>
          <p:cNvSpPr/>
          <p:nvPr/>
        </p:nvSpPr>
        <p:spPr>
          <a:xfrm>
            <a:off x="4297680" y="1417320"/>
            <a:ext cx="64008" cy="4572000"/>
          </a:xfrm>
          <a:prstGeom prst="rect">
            <a:avLst/>
          </a:prstGeom>
          <a:solidFill>
            <a:srgbClr val="E07A2E"/>
          </a:solidFill>
          <a:ln/>
        </p:spPr>
      </p:sp>
      <p:sp>
        <p:nvSpPr>
          <p:cNvPr id="12" name="Text 10"/>
          <p:cNvSpPr txBox="1"/>
          <p:nvPr/>
        </p:nvSpPr>
        <p:spPr>
          <a:xfrm>
            <a:off x="4498848" y="1490472"/>
            <a:ext cx="32461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Produire des </a:t>
            </a:r>
            <a:r>
              <a:rPr lang="en-US" sz="1250" b="1" dirty="0" smtClean="0">
                <a:solidFill>
                  <a:srgbClr val="1F2A44"/>
                </a:solidFill>
                <a:latin typeface="Calibri" pitchFamily="34" charset="0"/>
                <a:ea typeface="Calibri" pitchFamily="34" charset="-122"/>
                <a:cs typeface="Calibri" pitchFamily="34" charset="-120"/>
              </a:rPr>
              <a:t>images – </a:t>
            </a:r>
            <a:r>
              <a:rPr lang="en-US" sz="1250" b="1" dirty="0" err="1" smtClean="0">
                <a:solidFill>
                  <a:srgbClr val="1F2A44"/>
                </a:solidFill>
                <a:latin typeface="Calibri" pitchFamily="34" charset="0"/>
                <a:ea typeface="Calibri" pitchFamily="34" charset="-122"/>
                <a:cs typeface="Calibri" pitchFamily="34" charset="-120"/>
              </a:rPr>
              <a:t>campagne</a:t>
            </a:r>
            <a:r>
              <a:rPr lang="en-US" sz="1250" b="1" dirty="0" smtClean="0">
                <a:solidFill>
                  <a:srgbClr val="1F2A44"/>
                </a:solidFill>
                <a:latin typeface="Calibri" pitchFamily="34" charset="0"/>
                <a:ea typeface="Calibri" pitchFamily="34" charset="-122"/>
                <a:cs typeface="Calibri" pitchFamily="34" charset="-120"/>
              </a:rPr>
              <a:t> 2</a:t>
            </a:r>
            <a:endParaRPr lang="en-US" sz="1250" dirty="0"/>
          </a:p>
        </p:txBody>
      </p:sp>
      <p:sp>
        <p:nvSpPr>
          <p:cNvPr id="13" name="Text 11"/>
          <p:cNvSpPr txBox="1"/>
          <p:nvPr/>
        </p:nvSpPr>
        <p:spPr>
          <a:xfrm>
            <a:off x="449884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Une formation pratique pour s'approprier les gestes techniques et créatifs de la prise de vue et de la production photographique en </a:t>
            </a:r>
            <a:r>
              <a:rPr lang="en-US" sz="970" dirty="0" err="1">
                <a:solidFill>
                  <a:srgbClr val="222222"/>
                </a:solidFill>
                <a:latin typeface="Calibri" pitchFamily="34" charset="0"/>
                <a:ea typeface="Calibri" pitchFamily="34" charset="-122"/>
                <a:cs typeface="Calibri" pitchFamily="34" charset="-120"/>
              </a:rPr>
              <a:t>classe</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-Jeudi </a:t>
            </a:r>
            <a:r>
              <a:rPr lang="fr-FR" sz="970" dirty="0"/>
              <a:t>1er avril </a:t>
            </a:r>
            <a:r>
              <a:rPr lang="fr-FR" sz="970" dirty="0" smtClean="0"/>
              <a:t>CPIF</a:t>
            </a:r>
            <a:endParaRPr lang="fr-FR" sz="970" dirty="0"/>
          </a:p>
          <a:p>
            <a:r>
              <a:rPr lang="fr-FR" sz="970" dirty="0" smtClean="0"/>
              <a:t>-Vendredi </a:t>
            </a:r>
            <a:r>
              <a:rPr lang="fr-FR" sz="970" dirty="0"/>
              <a:t>2 avril : Frac </a:t>
            </a:r>
            <a:r>
              <a:rPr lang="fr-FR" sz="970" dirty="0" smtClean="0"/>
              <a:t>IDF</a:t>
            </a:r>
          </a:p>
          <a:p>
            <a:endParaRPr lang="fr-FR" sz="970" dirty="0"/>
          </a:p>
          <a:p>
            <a:r>
              <a:rPr lang="fr-FR" sz="970" dirty="0" smtClean="0"/>
              <a:t>-En </a:t>
            </a:r>
            <a:r>
              <a:rPr lang="fr-FR" sz="970" dirty="0"/>
              <a:t>complément : spectacle à la MAC (1er ou 2 avril soir) : https://www.maccreteil.com/evenement/1245/sonder </a:t>
            </a:r>
          </a:p>
          <a:p>
            <a:r>
              <a:rPr lang="fr-FR" sz="970" dirty="0"/>
              <a:t>Prolongements : programmation du bicentenaire.</a:t>
            </a:r>
          </a:p>
          <a:p>
            <a:pPr marL="0" indent="0">
              <a:lnSpc>
                <a:spcPct val="100000"/>
              </a:lnSpc>
              <a:buNone/>
            </a:pPr>
            <a:endParaRPr lang="en-US" sz="970" dirty="0"/>
          </a:p>
        </p:txBody>
      </p:sp>
      <p:sp>
        <p:nvSpPr>
          <p:cNvPr id="14" name="Text 12"/>
          <p:cNvSpPr txBox="1"/>
          <p:nvPr/>
        </p:nvSpPr>
        <p:spPr>
          <a:xfrm>
            <a:off x="4498848" y="5696712"/>
            <a:ext cx="3246120" cy="256032"/>
          </a:xfrm>
          <a:prstGeom prst="rect">
            <a:avLst/>
          </a:prstGeom>
          <a:noFill/>
          <a:ln/>
        </p:spPr>
        <p:txBody>
          <a:bodyPr wrap="square" rtlCol="0" anchor="ctr"/>
          <a:lstStyle/>
          <a:p>
            <a:pPr marL="0" indent="0">
              <a:buNone/>
            </a:pPr>
            <a:r>
              <a:rPr lang="en-US" sz="950" b="1" dirty="0">
                <a:solidFill>
                  <a:srgbClr val="E07A2E"/>
                </a:solidFill>
                <a:latin typeface="Calibri" pitchFamily="34" charset="0"/>
                <a:ea typeface="Calibri" pitchFamily="34" charset="-122"/>
                <a:cs typeface="Calibri" pitchFamily="34" charset="-120"/>
              </a:rPr>
              <a:t>12h × 25 · 1 000 €</a:t>
            </a:r>
            <a:endParaRPr lang="en-US" sz="950" dirty="0"/>
          </a:p>
        </p:txBody>
      </p:sp>
      <p:sp>
        <p:nvSpPr>
          <p:cNvPr id="15" name="Shape 13"/>
          <p:cNvSpPr/>
          <p:nvPr/>
        </p:nvSpPr>
        <p:spPr>
          <a:xfrm>
            <a:off x="8046720" y="1417320"/>
            <a:ext cx="3611880" cy="4572000"/>
          </a:xfrm>
          <a:prstGeom prst="roundRect">
            <a:avLst>
              <a:gd name="adj" fmla="val 2025"/>
            </a:avLst>
          </a:prstGeom>
          <a:solidFill>
            <a:srgbClr val="F3F0E9"/>
          </a:solidFill>
          <a:ln w="12700">
            <a:solidFill>
              <a:srgbClr val="F3F0E9"/>
            </a:solidFill>
            <a:prstDash val="solid"/>
          </a:ln>
        </p:spPr>
      </p:sp>
      <p:sp>
        <p:nvSpPr>
          <p:cNvPr id="16" name="Shape 14"/>
          <p:cNvSpPr/>
          <p:nvPr/>
        </p:nvSpPr>
        <p:spPr>
          <a:xfrm>
            <a:off x="8046720" y="1417320"/>
            <a:ext cx="64008" cy="4572000"/>
          </a:xfrm>
          <a:prstGeom prst="rect">
            <a:avLst/>
          </a:prstGeom>
          <a:solidFill>
            <a:srgbClr val="3C8C87"/>
          </a:solidFill>
          <a:ln/>
        </p:spPr>
      </p:sp>
      <p:sp>
        <p:nvSpPr>
          <p:cNvPr id="17" name="Text 15"/>
          <p:cNvSpPr txBox="1"/>
          <p:nvPr/>
        </p:nvSpPr>
        <p:spPr>
          <a:xfrm>
            <a:off x="8247888" y="1490472"/>
            <a:ext cx="32461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Former le </a:t>
            </a:r>
            <a:r>
              <a:rPr lang="en-US" sz="1250" b="1" dirty="0" smtClean="0">
                <a:solidFill>
                  <a:srgbClr val="1F2A44"/>
                </a:solidFill>
                <a:latin typeface="Calibri" pitchFamily="34" charset="0"/>
                <a:ea typeface="Calibri" pitchFamily="34" charset="-122"/>
                <a:cs typeface="Calibri" pitchFamily="34" charset="-120"/>
              </a:rPr>
              <a:t>regard – 54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18" name="Text 16"/>
          <p:cNvSpPr txBox="1"/>
          <p:nvPr/>
        </p:nvSpPr>
        <p:spPr>
          <a:xfrm>
            <a:off x="824788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Comment utiliser l'image comme support d'apprentissage pour développer la créativité et l'esprit critique ? Travail sur l'analyse des images à partir de ressources et dispositifs existants comme la plateforme Ersilia et PhotoFocus. S'inscrit dans le PEAC en croisant culture de l'image, outils pédagogiques et dispositifs </a:t>
            </a:r>
            <a:r>
              <a:rPr lang="en-US" sz="970" dirty="0" err="1">
                <a:solidFill>
                  <a:srgbClr val="222222"/>
                </a:solidFill>
                <a:latin typeface="Calibri" pitchFamily="34" charset="0"/>
                <a:ea typeface="Calibri" pitchFamily="34" charset="-122"/>
                <a:cs typeface="Calibri" pitchFamily="34" charset="-120"/>
              </a:rPr>
              <a:t>partenariaux</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-Mercredi </a:t>
            </a:r>
            <a:r>
              <a:rPr lang="fr-FR" sz="970" dirty="0"/>
              <a:t>18 novembre matin / mercredi 25 novembre matin : Formation </a:t>
            </a:r>
            <a:r>
              <a:rPr lang="fr-FR" sz="970" dirty="0" err="1"/>
              <a:t>Ersilia</a:t>
            </a:r>
            <a:r>
              <a:rPr lang="fr-FR" sz="970" dirty="0"/>
              <a:t> (image et points de vue, ressources commandes photographiques)</a:t>
            </a:r>
          </a:p>
          <a:p>
            <a:r>
              <a:rPr lang="fr-FR" sz="970" dirty="0" smtClean="0"/>
              <a:t>-Mardi </a:t>
            </a:r>
            <a:r>
              <a:rPr lang="fr-FR" sz="970" dirty="0"/>
              <a:t>1ER décembre : Jeu de Paume et partenaires invités (</a:t>
            </a:r>
            <a:r>
              <a:rPr lang="fr-FR" sz="970" dirty="0" err="1"/>
              <a:t>PhotoFocus</a:t>
            </a:r>
            <a:r>
              <a:rPr lang="fr-FR" sz="970" dirty="0"/>
              <a:t> avec </a:t>
            </a:r>
            <a:r>
              <a:rPr lang="fr-FR" sz="970" dirty="0" err="1"/>
              <a:t>BnF</a:t>
            </a:r>
            <a:r>
              <a:rPr lang="fr-FR" sz="970" dirty="0"/>
              <a:t>, MEP, Maison Doisneau, MDAK + projets MPP, Pompidou, MAC, AD, ECPAD).</a:t>
            </a:r>
          </a:p>
          <a:p>
            <a:r>
              <a:rPr lang="fr-FR" sz="970" dirty="0"/>
              <a:t>Prolongements (rencontres culturelles ?) : CPIF (commande photographique), programmation Bicentenaire. </a:t>
            </a:r>
          </a:p>
          <a:p>
            <a:pPr marL="0" indent="0">
              <a:lnSpc>
                <a:spcPct val="100000"/>
              </a:lnSpc>
              <a:buNone/>
            </a:pPr>
            <a:endParaRPr lang="en-US" sz="970" dirty="0"/>
          </a:p>
        </p:txBody>
      </p:sp>
      <p:sp>
        <p:nvSpPr>
          <p:cNvPr id="19" name="Text 17"/>
          <p:cNvSpPr txBox="1"/>
          <p:nvPr/>
        </p:nvSpPr>
        <p:spPr>
          <a:xfrm>
            <a:off x="8247888" y="5696712"/>
            <a:ext cx="3246120" cy="256032"/>
          </a:xfrm>
          <a:prstGeom prst="rect">
            <a:avLst/>
          </a:prstGeom>
          <a:noFill/>
          <a:ln/>
        </p:spPr>
        <p:txBody>
          <a:bodyPr wrap="square" rtlCol="0" anchor="ctr"/>
          <a:lstStyle/>
          <a:p>
            <a:pPr marL="0" indent="0">
              <a:buNone/>
            </a:pPr>
            <a:r>
              <a:rPr lang="en-US" sz="950" b="1" dirty="0">
                <a:solidFill>
                  <a:srgbClr val="3C8C87"/>
                </a:solidFill>
                <a:latin typeface="Calibri" pitchFamily="34" charset="0"/>
                <a:ea typeface="Calibri" pitchFamily="34" charset="-122"/>
                <a:cs typeface="Calibri" pitchFamily="34" charset="-120"/>
              </a:rPr>
              <a:t>12h × 25, format hybride · 600 €</a:t>
            </a:r>
            <a:endParaRPr lang="en-US" sz="950" dirty="0"/>
          </a:p>
        </p:txBody>
      </p:sp>
      <p:sp>
        <p:nvSpPr>
          <p:cNvPr id="20" name="Shape 18"/>
          <p:cNvSpPr/>
          <p:nvPr/>
        </p:nvSpPr>
        <p:spPr>
          <a:xfrm>
            <a:off x="0" y="6492240"/>
            <a:ext cx="12188952" cy="365760"/>
          </a:xfrm>
          <a:prstGeom prst="rect">
            <a:avLst/>
          </a:prstGeom>
          <a:solidFill>
            <a:srgbClr val="F3F0E9"/>
          </a:solidFill>
          <a:ln/>
        </p:spPr>
      </p:sp>
      <p:sp>
        <p:nvSpPr>
          <p:cNvPr id="21" name="Text 19"/>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2" name="Text 20"/>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22</a:t>
            </a:r>
            <a:endParaRPr lang="en-US" sz="95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Arts visuels (72h de formation au total)</a:t>
            </a:r>
            <a:endParaRPr lang="en-US" sz="1250" dirty="0"/>
          </a:p>
        </p:txBody>
      </p:sp>
      <p:sp>
        <p:nvSpPr>
          <p:cNvPr id="5" name="Shape 3"/>
          <p:cNvSpPr/>
          <p:nvPr/>
        </p:nvSpPr>
        <p:spPr>
          <a:xfrm>
            <a:off x="548640" y="1417320"/>
            <a:ext cx="3611880" cy="4572000"/>
          </a:xfrm>
          <a:prstGeom prst="roundRect">
            <a:avLst>
              <a:gd name="adj" fmla="val 2025"/>
            </a:avLst>
          </a:prstGeom>
          <a:solidFill>
            <a:srgbClr val="F3F0E9"/>
          </a:solidFill>
          <a:ln w="12700">
            <a:solidFill>
              <a:srgbClr val="F3F0E9"/>
            </a:solidFill>
            <a:prstDash val="solid"/>
          </a:ln>
        </p:spPr>
      </p:sp>
      <p:sp>
        <p:nvSpPr>
          <p:cNvPr id="6" name="Shape 4"/>
          <p:cNvSpPr/>
          <p:nvPr/>
        </p:nvSpPr>
        <p:spPr>
          <a:xfrm>
            <a:off x="548640" y="1417320"/>
            <a:ext cx="64008" cy="4572000"/>
          </a:xfrm>
          <a:prstGeom prst="rect">
            <a:avLst/>
          </a:prstGeom>
          <a:solidFill>
            <a:srgbClr val="E07A2E"/>
          </a:solidFill>
          <a:ln/>
        </p:spPr>
      </p:sp>
      <p:sp>
        <p:nvSpPr>
          <p:cNvPr id="7" name="Text 5"/>
          <p:cNvSpPr txBox="1"/>
          <p:nvPr/>
        </p:nvSpPr>
        <p:spPr>
          <a:xfrm>
            <a:off x="749808" y="1490472"/>
            <a:ext cx="32461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Découvrir </a:t>
            </a:r>
            <a:r>
              <a:rPr lang="en-US" sz="1250" b="1" dirty="0" err="1">
                <a:solidFill>
                  <a:srgbClr val="1F2A44"/>
                </a:solidFill>
                <a:latin typeface="Calibri" pitchFamily="34" charset="0"/>
                <a:ea typeface="Calibri" pitchFamily="34" charset="-122"/>
                <a:cs typeface="Calibri" pitchFamily="34" charset="-120"/>
              </a:rPr>
              <a:t>l'art</a:t>
            </a:r>
            <a:r>
              <a:rPr lang="en-US" sz="1250" b="1" dirty="0">
                <a:solidFill>
                  <a:srgbClr val="1F2A44"/>
                </a:solidFill>
                <a:latin typeface="Calibri" pitchFamily="34" charset="0"/>
                <a:ea typeface="Calibri" pitchFamily="34" charset="-122"/>
                <a:cs typeface="Calibri" pitchFamily="34" charset="-120"/>
              </a:rPr>
              <a:t> </a:t>
            </a:r>
            <a:r>
              <a:rPr lang="en-US" sz="1250" b="1" dirty="0" err="1" smtClean="0">
                <a:solidFill>
                  <a:srgbClr val="1F2A44"/>
                </a:solidFill>
                <a:latin typeface="Calibri" pitchFamily="34" charset="0"/>
                <a:ea typeface="Calibri" pitchFamily="34" charset="-122"/>
                <a:cs typeface="Calibri" pitchFamily="34" charset="-120"/>
              </a:rPr>
              <a:t>contemporain</a:t>
            </a:r>
            <a:r>
              <a:rPr lang="en-US" sz="1250" b="1" dirty="0" smtClean="0">
                <a:solidFill>
                  <a:srgbClr val="1F2A44"/>
                </a:solidFill>
                <a:latin typeface="Calibri" pitchFamily="34" charset="0"/>
                <a:ea typeface="Calibri" pitchFamily="34" charset="-122"/>
                <a:cs typeface="Calibri" pitchFamily="34" charset="-120"/>
              </a:rPr>
              <a:t> – 36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8" name="Text 6"/>
          <p:cNvSpPr txBox="1"/>
          <p:nvPr/>
        </p:nvSpPr>
        <p:spPr>
          <a:xfrm>
            <a:off x="74980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Une entrée dans les œuvres et les démarches d'artistes contemporains, pour construire des repères et des outils de médiation transférables en </a:t>
            </a:r>
            <a:r>
              <a:rPr lang="en-US" sz="970" dirty="0" err="1">
                <a:solidFill>
                  <a:srgbClr val="222222"/>
                </a:solidFill>
                <a:latin typeface="Calibri" pitchFamily="34" charset="0"/>
                <a:ea typeface="Calibri" pitchFamily="34" charset="-122"/>
                <a:cs typeface="Calibri" pitchFamily="34" charset="-120"/>
              </a:rPr>
              <a:t>classe</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en-US" sz="970" dirty="0" smtClean="0"/>
              <a:t>-Mardi </a:t>
            </a:r>
            <a:r>
              <a:rPr lang="en-US" sz="970" dirty="0"/>
              <a:t>17 </a:t>
            </a:r>
            <a:r>
              <a:rPr lang="en-US" sz="970" dirty="0" err="1"/>
              <a:t>novembre</a:t>
            </a:r>
            <a:r>
              <a:rPr lang="en-US" sz="970" dirty="0"/>
              <a:t> Taxi Tram : </a:t>
            </a:r>
            <a:r>
              <a:rPr lang="en-US" sz="970" dirty="0" err="1"/>
              <a:t>Crédac</a:t>
            </a:r>
            <a:r>
              <a:rPr lang="en-US" sz="970" dirty="0"/>
              <a:t> (expo Pedro </a:t>
            </a:r>
            <a:r>
              <a:rPr lang="en-US" sz="970" dirty="0" err="1"/>
              <a:t>Barateiro</a:t>
            </a:r>
            <a:r>
              <a:rPr lang="en-US" sz="970" dirty="0"/>
              <a:t> </a:t>
            </a:r>
            <a:r>
              <a:rPr lang="en-US" sz="970" dirty="0" err="1"/>
              <a:t>jusqu’au</a:t>
            </a:r>
            <a:r>
              <a:rPr lang="en-US" sz="970" dirty="0"/>
              <a:t> 13.12) + </a:t>
            </a:r>
            <a:r>
              <a:rPr lang="en-US" sz="970" dirty="0" err="1"/>
              <a:t>autres</a:t>
            </a:r>
            <a:r>
              <a:rPr lang="en-US" sz="970" dirty="0"/>
              <a:t> CAC (</a:t>
            </a:r>
            <a:r>
              <a:rPr lang="en-US" sz="970" dirty="0" err="1"/>
              <a:t>Galerie</a:t>
            </a:r>
            <a:r>
              <a:rPr lang="en-US" sz="970" dirty="0"/>
              <a:t> de Noisy-le-Sec + </a:t>
            </a:r>
            <a:r>
              <a:rPr lang="en-US" sz="970" dirty="0" err="1"/>
              <a:t>Maison</a:t>
            </a:r>
            <a:r>
              <a:rPr lang="en-US" sz="970" dirty="0"/>
              <a:t> </a:t>
            </a:r>
            <a:r>
              <a:rPr lang="en-US" sz="970" dirty="0" err="1"/>
              <a:t>populaire</a:t>
            </a:r>
            <a:r>
              <a:rPr lang="en-US" sz="970" dirty="0"/>
              <a:t> de Montreuil)</a:t>
            </a:r>
          </a:p>
          <a:p>
            <a:r>
              <a:rPr lang="en-US" sz="970" dirty="0" smtClean="0"/>
              <a:t>-</a:t>
            </a:r>
            <a:r>
              <a:rPr lang="en-US" sz="970" dirty="0" err="1" smtClean="0"/>
              <a:t>Jeudi</a:t>
            </a:r>
            <a:r>
              <a:rPr lang="en-US" sz="970" dirty="0" smtClean="0"/>
              <a:t> </a:t>
            </a:r>
            <a:r>
              <a:rPr lang="en-US" sz="970" dirty="0"/>
              <a:t>26 </a:t>
            </a:r>
            <a:r>
              <a:rPr lang="en-US" sz="970" dirty="0" err="1"/>
              <a:t>novembre</a:t>
            </a:r>
            <a:r>
              <a:rPr lang="en-US" sz="970" dirty="0"/>
              <a:t> : MAM (expo Kerry James Marshall </a:t>
            </a:r>
            <a:r>
              <a:rPr lang="en-US" sz="970" dirty="0" err="1"/>
              <a:t>jusqu’au</a:t>
            </a:r>
            <a:r>
              <a:rPr lang="en-US" sz="970" dirty="0"/>
              <a:t> 24.01) / </a:t>
            </a:r>
            <a:r>
              <a:rPr lang="en-US" sz="970" dirty="0" err="1"/>
              <a:t>Fondation</a:t>
            </a:r>
            <a:r>
              <a:rPr lang="en-US" sz="970" dirty="0"/>
              <a:t> Cartier pour </a:t>
            </a:r>
            <a:r>
              <a:rPr lang="en-US" sz="970" dirty="0" err="1"/>
              <a:t>l’art</a:t>
            </a:r>
            <a:r>
              <a:rPr lang="en-US" sz="970" dirty="0"/>
              <a:t> </a:t>
            </a:r>
            <a:r>
              <a:rPr lang="en-US" sz="970" dirty="0" err="1"/>
              <a:t>contemporain</a:t>
            </a:r>
            <a:r>
              <a:rPr lang="en-US" sz="970" dirty="0"/>
              <a:t> (« le temps des </a:t>
            </a:r>
            <a:r>
              <a:rPr lang="en-US" sz="970" dirty="0" err="1"/>
              <a:t>récoltes</a:t>
            </a:r>
            <a:r>
              <a:rPr lang="en-US" sz="970" dirty="0"/>
              <a:t> </a:t>
            </a:r>
            <a:r>
              <a:rPr lang="en-US" sz="970" dirty="0" smtClean="0"/>
              <a:t>»)</a:t>
            </a:r>
          </a:p>
          <a:p>
            <a:endParaRPr lang="en-US" sz="970" dirty="0"/>
          </a:p>
          <a:p>
            <a:r>
              <a:rPr lang="en-US" sz="970" dirty="0" err="1"/>
              <a:t>Prolongements</a:t>
            </a:r>
            <a:r>
              <a:rPr lang="en-US" sz="970" dirty="0"/>
              <a:t> (rencontres </a:t>
            </a:r>
            <a:r>
              <a:rPr lang="en-US" sz="970" dirty="0" err="1"/>
              <a:t>culturelles</a:t>
            </a:r>
            <a:r>
              <a:rPr lang="en-US" sz="970" dirty="0"/>
              <a:t> ?) : MQB (</a:t>
            </a:r>
            <a:r>
              <a:rPr lang="en-US" sz="970" dirty="0" err="1"/>
              <a:t>Violences</a:t>
            </a:r>
            <a:r>
              <a:rPr lang="en-US" sz="970" dirty="0"/>
              <a:t> </a:t>
            </a:r>
            <a:r>
              <a:rPr lang="en-US" sz="970" dirty="0" err="1"/>
              <a:t>silencieuses</a:t>
            </a:r>
            <a:r>
              <a:rPr lang="en-US" sz="970" dirty="0"/>
              <a:t>, invitation à Romeo </a:t>
            </a:r>
            <a:r>
              <a:rPr lang="en-US" sz="970" dirty="0" err="1"/>
              <a:t>Mivekannin</a:t>
            </a:r>
            <a:r>
              <a:rPr lang="en-US" sz="970" dirty="0"/>
              <a:t> </a:t>
            </a:r>
            <a:r>
              <a:rPr lang="en-US" sz="970" dirty="0" err="1"/>
              <a:t>jusqu’au</a:t>
            </a:r>
            <a:r>
              <a:rPr lang="en-US" sz="970" dirty="0"/>
              <a:t> 04.04, </a:t>
            </a:r>
            <a:r>
              <a:rPr lang="en-US" sz="970" dirty="0" err="1"/>
              <a:t>cité</a:t>
            </a:r>
            <a:r>
              <a:rPr lang="en-US" sz="970" dirty="0"/>
              <a:t> de </a:t>
            </a:r>
            <a:r>
              <a:rPr lang="en-US" sz="970" dirty="0" err="1"/>
              <a:t>l’architecture</a:t>
            </a:r>
            <a:r>
              <a:rPr lang="en-US" sz="970" dirty="0"/>
              <a:t> et du </a:t>
            </a:r>
            <a:r>
              <a:rPr lang="en-US" sz="970" dirty="0" err="1"/>
              <a:t>patrimoine</a:t>
            </a:r>
            <a:r>
              <a:rPr lang="en-US" sz="970" dirty="0"/>
              <a:t> (expo </a:t>
            </a:r>
            <a:r>
              <a:rPr lang="en-US" sz="970" dirty="0" err="1"/>
              <a:t>patrimoines</a:t>
            </a:r>
            <a:r>
              <a:rPr lang="en-US" sz="970" dirty="0"/>
              <a:t> </a:t>
            </a:r>
            <a:r>
              <a:rPr lang="en-US" sz="970" dirty="0" err="1"/>
              <a:t>en</a:t>
            </a:r>
            <a:r>
              <a:rPr lang="en-US" sz="970" dirty="0"/>
              <a:t> résistance </a:t>
            </a:r>
            <a:r>
              <a:rPr lang="en-US" sz="970" dirty="0" err="1"/>
              <a:t>jusque</a:t>
            </a:r>
            <a:r>
              <a:rPr lang="en-US" sz="970" dirty="0"/>
              <a:t> fin </a:t>
            </a:r>
            <a:r>
              <a:rPr lang="en-US" sz="970" dirty="0" err="1"/>
              <a:t>janvier</a:t>
            </a:r>
            <a:r>
              <a:rPr lang="en-US" sz="970" dirty="0"/>
              <a:t> 27), </a:t>
            </a:r>
            <a:r>
              <a:rPr lang="en-US" sz="970" dirty="0" err="1"/>
              <a:t>maison</a:t>
            </a:r>
            <a:r>
              <a:rPr lang="en-US" sz="970" dirty="0"/>
              <a:t> </a:t>
            </a:r>
            <a:r>
              <a:rPr lang="en-US" sz="970" dirty="0" err="1"/>
              <a:t>Doisneau</a:t>
            </a:r>
            <a:r>
              <a:rPr lang="en-US" sz="970" dirty="0"/>
              <a:t> (Black is beautiful »), </a:t>
            </a:r>
            <a:r>
              <a:rPr lang="en-US" sz="970" dirty="0" err="1"/>
              <a:t>fondation</a:t>
            </a:r>
            <a:r>
              <a:rPr lang="en-US" sz="970" dirty="0"/>
              <a:t> Pernod Ricard (expo Mira M. Yang </a:t>
            </a:r>
            <a:r>
              <a:rPr lang="en-US" sz="970" dirty="0" err="1"/>
              <a:t>jusqu’au</a:t>
            </a:r>
            <a:r>
              <a:rPr lang="en-US" sz="970" dirty="0"/>
              <a:t> 06.02)</a:t>
            </a:r>
          </a:p>
          <a:p>
            <a:pPr marL="0" indent="0">
              <a:lnSpc>
                <a:spcPct val="100000"/>
              </a:lnSpc>
              <a:buNone/>
            </a:pPr>
            <a:endParaRPr lang="en-US" sz="970" dirty="0"/>
          </a:p>
        </p:txBody>
      </p:sp>
      <p:sp>
        <p:nvSpPr>
          <p:cNvPr id="9" name="Text 7"/>
          <p:cNvSpPr txBox="1"/>
          <p:nvPr/>
        </p:nvSpPr>
        <p:spPr>
          <a:xfrm>
            <a:off x="749808" y="5696712"/>
            <a:ext cx="3246120" cy="256032"/>
          </a:xfrm>
          <a:prstGeom prst="rect">
            <a:avLst/>
          </a:prstGeom>
          <a:noFill/>
          <a:ln/>
        </p:spPr>
        <p:txBody>
          <a:bodyPr wrap="square" rtlCol="0" anchor="ctr"/>
          <a:lstStyle/>
          <a:p>
            <a:pPr marL="0" indent="0">
              <a:buNone/>
            </a:pPr>
            <a:r>
              <a:rPr lang="en-US" sz="950" b="1" dirty="0">
                <a:solidFill>
                  <a:srgbClr val="E07A2E"/>
                </a:solidFill>
                <a:latin typeface="Calibri" pitchFamily="34" charset="0"/>
                <a:ea typeface="Calibri" pitchFamily="34" charset="-122"/>
                <a:cs typeface="Calibri" pitchFamily="34" charset="-120"/>
              </a:rPr>
              <a:t>12h × 25 · 800 €</a:t>
            </a:r>
            <a:endParaRPr lang="en-US" sz="950" dirty="0"/>
          </a:p>
        </p:txBody>
      </p:sp>
      <p:sp>
        <p:nvSpPr>
          <p:cNvPr id="10" name="Shape 8"/>
          <p:cNvSpPr/>
          <p:nvPr/>
        </p:nvSpPr>
        <p:spPr>
          <a:xfrm>
            <a:off x="4297680" y="1417320"/>
            <a:ext cx="3611880" cy="4572000"/>
          </a:xfrm>
          <a:prstGeom prst="roundRect">
            <a:avLst>
              <a:gd name="adj" fmla="val 2025"/>
            </a:avLst>
          </a:prstGeom>
          <a:solidFill>
            <a:srgbClr val="F3F0E9"/>
          </a:solidFill>
          <a:ln w="12700">
            <a:solidFill>
              <a:srgbClr val="F3F0E9"/>
            </a:solidFill>
            <a:prstDash val="solid"/>
          </a:ln>
        </p:spPr>
      </p:sp>
      <p:sp>
        <p:nvSpPr>
          <p:cNvPr id="11" name="Shape 9"/>
          <p:cNvSpPr/>
          <p:nvPr/>
        </p:nvSpPr>
        <p:spPr>
          <a:xfrm>
            <a:off x="4297680" y="1417320"/>
            <a:ext cx="64008" cy="4572000"/>
          </a:xfrm>
          <a:prstGeom prst="rect">
            <a:avLst/>
          </a:prstGeom>
          <a:solidFill>
            <a:srgbClr val="5B3A8E"/>
          </a:solidFill>
          <a:ln/>
        </p:spPr>
      </p:sp>
      <p:sp>
        <p:nvSpPr>
          <p:cNvPr id="12" name="Text 10"/>
          <p:cNvSpPr txBox="1"/>
          <p:nvPr/>
        </p:nvSpPr>
        <p:spPr>
          <a:xfrm>
            <a:off x="4498848" y="1490472"/>
            <a:ext cx="32461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Dialogues </a:t>
            </a:r>
            <a:r>
              <a:rPr lang="en-US" sz="1250" b="1" dirty="0" err="1" smtClean="0">
                <a:solidFill>
                  <a:srgbClr val="1F2A44"/>
                </a:solidFill>
                <a:latin typeface="Calibri" pitchFamily="34" charset="0"/>
                <a:ea typeface="Calibri" pitchFamily="34" charset="-122"/>
                <a:cs typeface="Calibri" pitchFamily="34" charset="-120"/>
              </a:rPr>
              <a:t>contemporains</a:t>
            </a:r>
            <a:r>
              <a:rPr lang="en-US" sz="1250" b="1" dirty="0" smtClean="0">
                <a:solidFill>
                  <a:srgbClr val="1F2A44"/>
                </a:solidFill>
                <a:latin typeface="Calibri" pitchFamily="34" charset="0"/>
                <a:ea typeface="Calibri" pitchFamily="34" charset="-122"/>
                <a:cs typeface="Calibri" pitchFamily="34" charset="-120"/>
              </a:rPr>
              <a:t> – </a:t>
            </a:r>
            <a:r>
              <a:rPr lang="en-US" sz="1250" b="1" dirty="0" err="1" smtClean="0">
                <a:solidFill>
                  <a:srgbClr val="1F2A44"/>
                </a:solidFill>
                <a:latin typeface="Calibri" pitchFamily="34" charset="0"/>
                <a:ea typeface="Calibri" pitchFamily="34" charset="-122"/>
                <a:cs typeface="Calibri" pitchFamily="34" charset="-120"/>
              </a:rPr>
              <a:t>campagne</a:t>
            </a:r>
            <a:r>
              <a:rPr lang="en-US" sz="1250" b="1" dirty="0" smtClean="0">
                <a:solidFill>
                  <a:srgbClr val="1F2A44"/>
                </a:solidFill>
                <a:latin typeface="Calibri" pitchFamily="34" charset="0"/>
                <a:ea typeface="Calibri" pitchFamily="34" charset="-122"/>
                <a:cs typeface="Calibri" pitchFamily="34" charset="-120"/>
              </a:rPr>
              <a:t> 2</a:t>
            </a:r>
            <a:endParaRPr lang="en-US" sz="1250" dirty="0"/>
          </a:p>
        </p:txBody>
      </p:sp>
      <p:sp>
        <p:nvSpPr>
          <p:cNvPr id="13" name="Text 11"/>
          <p:cNvSpPr txBox="1"/>
          <p:nvPr/>
        </p:nvSpPr>
        <p:spPr>
          <a:xfrm>
            <a:off x="449884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Croiser les regards entre plusieurs domaines de la création contemporaine pour nourrir des projets pluridisciplinaires </a:t>
            </a:r>
            <a:r>
              <a:rPr lang="en-US" sz="970" dirty="0" err="1">
                <a:solidFill>
                  <a:srgbClr val="222222"/>
                </a:solidFill>
                <a:latin typeface="Calibri" pitchFamily="34" charset="0"/>
                <a:ea typeface="Calibri" pitchFamily="34" charset="-122"/>
                <a:cs typeface="Calibri" pitchFamily="34" charset="-120"/>
              </a:rPr>
              <a:t>ambitieux</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fr-FR" sz="970" dirty="0" smtClean="0"/>
              <a:t>-Jeudi </a:t>
            </a:r>
            <a:r>
              <a:rPr lang="fr-FR" sz="970" dirty="0"/>
              <a:t>22 avril et Vendredi 23 avril</a:t>
            </a:r>
          </a:p>
          <a:p>
            <a:endParaRPr lang="fr-FR" sz="970" dirty="0" smtClean="0"/>
          </a:p>
          <a:p>
            <a:r>
              <a:rPr lang="fr-FR" sz="970" dirty="0" smtClean="0"/>
              <a:t>Partenaires </a:t>
            </a:r>
            <a:r>
              <a:rPr lang="fr-FR" sz="970" dirty="0"/>
              <a:t>potentiels : Palais de Tokyo et autres partenaires à finaliser en septembre 26, MQB (invitation à Romeo </a:t>
            </a:r>
            <a:r>
              <a:rPr lang="fr-FR" sz="970" dirty="0" err="1"/>
              <a:t>Mivekannin</a:t>
            </a:r>
            <a:r>
              <a:rPr lang="fr-FR" sz="970" dirty="0"/>
              <a:t>), </a:t>
            </a:r>
            <a:r>
              <a:rPr lang="fr-FR" sz="970" dirty="0" err="1"/>
              <a:t>Bétonsalon</a:t>
            </a:r>
            <a:r>
              <a:rPr lang="fr-FR" sz="970" dirty="0"/>
              <a:t> (</a:t>
            </a:r>
            <a:r>
              <a:rPr lang="fr-FR" sz="970" dirty="0" err="1"/>
              <a:t>Racheal</a:t>
            </a:r>
            <a:r>
              <a:rPr lang="fr-FR" sz="970" dirty="0"/>
              <a:t> </a:t>
            </a:r>
            <a:r>
              <a:rPr lang="fr-FR" sz="970" dirty="0" err="1"/>
              <a:t>Crowther</a:t>
            </a:r>
            <a:r>
              <a:rPr lang="fr-FR" sz="970" dirty="0"/>
              <a:t> autour de l’olfactif à partir d’avril 27), Jeu de Paume (expo De Andrade), Lafayette Anticipations, MABA, 6B, JDP, MEP…</a:t>
            </a:r>
          </a:p>
          <a:p>
            <a:r>
              <a:rPr lang="fr-FR" sz="970" dirty="0"/>
              <a:t>Prolongements : </a:t>
            </a:r>
            <a:r>
              <a:rPr lang="fr-FR" sz="970" dirty="0" err="1"/>
              <a:t>BnF</a:t>
            </a:r>
            <a:r>
              <a:rPr lang="fr-FR" sz="970" dirty="0"/>
              <a:t> (avec l’expo « dans le plus simple appareil » sur le nu à partir du 6.04.27), Fondation Pernod (expo L’œil et la dent de </a:t>
            </a:r>
            <a:r>
              <a:rPr lang="fr-FR" sz="970" dirty="0" err="1"/>
              <a:t>Badaut</a:t>
            </a:r>
            <a:r>
              <a:rPr lang="fr-FR" sz="970" dirty="0"/>
              <a:t> Haussmann où processus et pratique sont liés), Ferme du Buisson (avec la ZAC zone à partager</a:t>
            </a:r>
            <a:r>
              <a:rPr lang="fr-FR" sz="970" dirty="0" smtClean="0"/>
              <a:t>), POUSH…</a:t>
            </a:r>
            <a:endParaRPr lang="fr-FR" sz="970" dirty="0"/>
          </a:p>
          <a:p>
            <a:pPr marL="0" indent="0">
              <a:lnSpc>
                <a:spcPct val="100000"/>
              </a:lnSpc>
              <a:buNone/>
            </a:pPr>
            <a:endParaRPr lang="en-US" sz="970" dirty="0"/>
          </a:p>
        </p:txBody>
      </p:sp>
      <p:sp>
        <p:nvSpPr>
          <p:cNvPr id="14" name="Text 12"/>
          <p:cNvSpPr txBox="1"/>
          <p:nvPr/>
        </p:nvSpPr>
        <p:spPr>
          <a:xfrm>
            <a:off x="4498848" y="5696712"/>
            <a:ext cx="3246120" cy="256032"/>
          </a:xfrm>
          <a:prstGeom prst="rect">
            <a:avLst/>
          </a:prstGeom>
          <a:noFill/>
          <a:ln/>
        </p:spPr>
        <p:txBody>
          <a:bodyPr wrap="square" rtlCol="0" anchor="ctr"/>
          <a:lstStyle/>
          <a:p>
            <a:pPr marL="0" indent="0">
              <a:buNone/>
            </a:pPr>
            <a:r>
              <a:rPr lang="en-US" sz="950" b="1" dirty="0">
                <a:solidFill>
                  <a:srgbClr val="5B3A8E"/>
                </a:solidFill>
                <a:latin typeface="Calibri" pitchFamily="34" charset="0"/>
                <a:ea typeface="Calibri" pitchFamily="34" charset="-122"/>
                <a:cs typeface="Calibri" pitchFamily="34" charset="-120"/>
              </a:rPr>
              <a:t>12h × 25 · 800 €</a:t>
            </a:r>
            <a:endParaRPr lang="en-US" sz="950" dirty="0"/>
          </a:p>
        </p:txBody>
      </p:sp>
      <p:sp>
        <p:nvSpPr>
          <p:cNvPr id="15" name="Shape 13"/>
          <p:cNvSpPr/>
          <p:nvPr/>
        </p:nvSpPr>
        <p:spPr>
          <a:xfrm>
            <a:off x="8046720" y="1417320"/>
            <a:ext cx="3611880" cy="4572000"/>
          </a:xfrm>
          <a:prstGeom prst="roundRect">
            <a:avLst>
              <a:gd name="adj" fmla="val 2025"/>
            </a:avLst>
          </a:prstGeom>
          <a:solidFill>
            <a:srgbClr val="F3F0E9"/>
          </a:solidFill>
          <a:ln w="12700">
            <a:solidFill>
              <a:srgbClr val="F3F0E9"/>
            </a:solidFill>
            <a:prstDash val="solid"/>
          </a:ln>
        </p:spPr>
      </p:sp>
      <p:sp>
        <p:nvSpPr>
          <p:cNvPr id="16" name="Shape 14"/>
          <p:cNvSpPr/>
          <p:nvPr/>
        </p:nvSpPr>
        <p:spPr>
          <a:xfrm>
            <a:off x="8046720" y="1417320"/>
            <a:ext cx="64008" cy="4572000"/>
          </a:xfrm>
          <a:prstGeom prst="rect">
            <a:avLst/>
          </a:prstGeom>
          <a:solidFill>
            <a:srgbClr val="3C8C87"/>
          </a:solidFill>
          <a:ln/>
        </p:spPr>
      </p:sp>
      <p:sp>
        <p:nvSpPr>
          <p:cNvPr id="17" name="Text 15"/>
          <p:cNvSpPr txBox="1"/>
          <p:nvPr/>
        </p:nvSpPr>
        <p:spPr>
          <a:xfrm>
            <a:off x="8247888" y="1490472"/>
            <a:ext cx="3246120" cy="365760"/>
          </a:xfrm>
          <a:prstGeom prst="rect">
            <a:avLst/>
          </a:prstGeom>
          <a:noFill/>
          <a:ln/>
        </p:spPr>
        <p:txBody>
          <a:bodyPr wrap="square" rtlCol="0" anchor="t"/>
          <a:lstStyle/>
          <a:p>
            <a:pPr marL="0" indent="0">
              <a:buNone/>
            </a:pPr>
            <a:r>
              <a:rPr lang="en-US" sz="1250" b="1" dirty="0" smtClean="0">
                <a:solidFill>
                  <a:srgbClr val="1F2A44"/>
                </a:solidFill>
                <a:latin typeface="Calibri" pitchFamily="34" charset="0"/>
                <a:ea typeface="Calibri" pitchFamily="34" charset="-122"/>
                <a:cs typeface="Calibri" pitchFamily="34" charset="-120"/>
              </a:rPr>
              <a:t>Art </a:t>
            </a:r>
            <a:r>
              <a:rPr lang="en-US" sz="1250" b="1" dirty="0" err="1" smtClean="0">
                <a:solidFill>
                  <a:srgbClr val="1F2A44"/>
                </a:solidFill>
                <a:latin typeface="Calibri" pitchFamily="34" charset="0"/>
                <a:ea typeface="Calibri" pitchFamily="34" charset="-122"/>
                <a:cs typeface="Calibri" pitchFamily="34" charset="-120"/>
              </a:rPr>
              <a:t>en</a:t>
            </a:r>
            <a:r>
              <a:rPr lang="en-US" sz="1250" b="1" dirty="0" smtClean="0">
                <a:solidFill>
                  <a:srgbClr val="1F2A44"/>
                </a:solidFill>
                <a:latin typeface="Calibri" pitchFamily="34" charset="0"/>
                <a:ea typeface="Calibri" pitchFamily="34" charset="-122"/>
                <a:cs typeface="Calibri" pitchFamily="34" charset="-120"/>
              </a:rPr>
              <a:t> </a:t>
            </a:r>
            <a:r>
              <a:rPr lang="en-US" sz="1250" b="1" dirty="0" err="1" smtClean="0">
                <a:solidFill>
                  <a:srgbClr val="1F2A44"/>
                </a:solidFill>
                <a:latin typeface="Calibri" pitchFamily="34" charset="0"/>
                <a:ea typeface="Calibri" pitchFamily="34" charset="-122"/>
                <a:cs typeface="Calibri" pitchFamily="34" charset="-120"/>
              </a:rPr>
              <a:t>contexte</a:t>
            </a:r>
            <a:r>
              <a:rPr lang="en-US" sz="1250" b="1" dirty="0" smtClean="0">
                <a:solidFill>
                  <a:srgbClr val="1F2A44"/>
                </a:solidFill>
                <a:latin typeface="Calibri" pitchFamily="34" charset="0"/>
                <a:ea typeface="Calibri" pitchFamily="34" charset="-122"/>
                <a:cs typeface="Calibri" pitchFamily="34" charset="-120"/>
              </a:rPr>
              <a:t> – 47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18" name="Text 16"/>
          <p:cNvSpPr txBox="1"/>
          <p:nvPr/>
        </p:nvSpPr>
        <p:spPr>
          <a:xfrm>
            <a:off x="8247888" y="1874520"/>
            <a:ext cx="3246120" cy="379476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Explorer les œuvres qui portent un regard critique sur les enjeux de société, pour accompagner les élèves dans une lecture sensible et citoyenne de </a:t>
            </a:r>
            <a:r>
              <a:rPr lang="en-US" sz="970" dirty="0" err="1">
                <a:solidFill>
                  <a:srgbClr val="222222"/>
                </a:solidFill>
                <a:latin typeface="Calibri" pitchFamily="34" charset="0"/>
                <a:ea typeface="Calibri" pitchFamily="34" charset="-122"/>
                <a:cs typeface="Calibri" pitchFamily="34" charset="-120"/>
              </a:rPr>
              <a:t>l'art</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en-US" sz="970" dirty="0" smtClean="0"/>
              <a:t>-</a:t>
            </a:r>
            <a:r>
              <a:rPr lang="en-US" sz="970" dirty="0" err="1" smtClean="0"/>
              <a:t>Vendredi</a:t>
            </a:r>
            <a:r>
              <a:rPr lang="en-US" sz="970" dirty="0" smtClean="0"/>
              <a:t> </a:t>
            </a:r>
            <a:r>
              <a:rPr lang="en-US" sz="970" dirty="0"/>
              <a:t>4 </a:t>
            </a:r>
            <a:r>
              <a:rPr lang="en-US" sz="970" dirty="0" err="1"/>
              <a:t>décembre</a:t>
            </a:r>
            <a:r>
              <a:rPr lang="en-US" sz="970" dirty="0"/>
              <a:t> : </a:t>
            </a:r>
            <a:r>
              <a:rPr lang="en-US" sz="970" dirty="0" err="1"/>
              <a:t>Bétonsalon</a:t>
            </a:r>
            <a:r>
              <a:rPr lang="en-US" sz="970" dirty="0"/>
              <a:t> (expo </a:t>
            </a:r>
            <a:r>
              <a:rPr lang="en-US" sz="970" dirty="0" err="1"/>
              <a:t>Magnanrama</a:t>
            </a:r>
            <a:r>
              <a:rPr lang="en-US" sz="970" dirty="0"/>
              <a:t>, </a:t>
            </a:r>
            <a:r>
              <a:rPr lang="en-US" sz="970" dirty="0" err="1"/>
              <a:t>cyberféminisme</a:t>
            </a:r>
            <a:r>
              <a:rPr lang="en-US" sz="970" dirty="0"/>
              <a:t> + No Anger) + </a:t>
            </a:r>
            <a:r>
              <a:rPr lang="en-US" sz="970" dirty="0" err="1"/>
              <a:t>BnF</a:t>
            </a:r>
            <a:r>
              <a:rPr lang="en-US" sz="970" dirty="0"/>
              <a:t> (Louise Bourgeois </a:t>
            </a:r>
            <a:r>
              <a:rPr lang="en-US" sz="970" dirty="0" err="1"/>
              <a:t>jusqu’au</a:t>
            </a:r>
            <a:r>
              <a:rPr lang="en-US" sz="970" dirty="0"/>
              <a:t> 21.02 + Aware Centre Pompidou</a:t>
            </a:r>
            <a:r>
              <a:rPr lang="en-US" sz="970" dirty="0" smtClean="0"/>
              <a:t>)</a:t>
            </a:r>
          </a:p>
          <a:p>
            <a:endParaRPr lang="en-US" sz="970" dirty="0"/>
          </a:p>
          <a:p>
            <a:r>
              <a:rPr lang="en-US" sz="970" dirty="0" smtClean="0"/>
              <a:t>-</a:t>
            </a:r>
            <a:r>
              <a:rPr lang="en-US" sz="970" dirty="0" err="1" smtClean="0"/>
              <a:t>Jeudi</a:t>
            </a:r>
            <a:r>
              <a:rPr lang="en-US" sz="970" dirty="0" smtClean="0"/>
              <a:t> </a:t>
            </a:r>
            <a:r>
              <a:rPr lang="en-US" sz="970" dirty="0"/>
              <a:t>17 </a:t>
            </a:r>
            <a:r>
              <a:rPr lang="en-US" sz="970" dirty="0" err="1"/>
              <a:t>décembre</a:t>
            </a:r>
            <a:r>
              <a:rPr lang="en-US" sz="970" dirty="0"/>
              <a:t> : ICI (expo collective « Le Bal des Ogresses » </a:t>
            </a:r>
            <a:r>
              <a:rPr lang="en-US" sz="970" dirty="0" err="1"/>
              <a:t>jusqu’au</a:t>
            </a:r>
            <a:r>
              <a:rPr lang="en-US" sz="970" dirty="0"/>
              <a:t> 07.02) / Petit </a:t>
            </a:r>
            <a:r>
              <a:rPr lang="en-US" sz="970" dirty="0" err="1"/>
              <a:t>Palais</a:t>
            </a:r>
            <a:r>
              <a:rPr lang="en-US" sz="970" dirty="0"/>
              <a:t> (Prune </a:t>
            </a:r>
            <a:r>
              <a:rPr lang="en-US" sz="970" dirty="0" err="1"/>
              <a:t>Nourry</a:t>
            </a:r>
            <a:r>
              <a:rPr lang="en-US" sz="970" dirty="0"/>
              <a:t> </a:t>
            </a:r>
            <a:r>
              <a:rPr lang="en-US" sz="970" dirty="0" err="1"/>
              <a:t>jusqu’au</a:t>
            </a:r>
            <a:r>
              <a:rPr lang="en-US" sz="970" dirty="0"/>
              <a:t> 24.01</a:t>
            </a:r>
            <a:r>
              <a:rPr lang="en-US" sz="970" dirty="0" smtClean="0"/>
              <a:t>)</a:t>
            </a:r>
          </a:p>
          <a:p>
            <a:endParaRPr lang="en-US" sz="970" dirty="0"/>
          </a:p>
          <a:p>
            <a:r>
              <a:rPr lang="en-US" sz="970" dirty="0" err="1"/>
              <a:t>Prolongements</a:t>
            </a:r>
            <a:r>
              <a:rPr lang="en-US" sz="970" dirty="0"/>
              <a:t> (rencontres </a:t>
            </a:r>
            <a:r>
              <a:rPr lang="en-US" sz="970" dirty="0" err="1"/>
              <a:t>culturelles</a:t>
            </a:r>
            <a:r>
              <a:rPr lang="en-US" sz="970" dirty="0"/>
              <a:t> ?) : Grand </a:t>
            </a:r>
            <a:r>
              <a:rPr lang="en-US" sz="970" dirty="0" err="1"/>
              <a:t>Palais</a:t>
            </a:r>
            <a:r>
              <a:rPr lang="en-US" sz="970" dirty="0"/>
              <a:t> (expo Girls), MAM (« Simone </a:t>
            </a:r>
            <a:r>
              <a:rPr lang="en-US" sz="970" dirty="0" err="1"/>
              <a:t>Fattal</a:t>
            </a:r>
            <a:r>
              <a:rPr lang="en-US" sz="970" dirty="0"/>
              <a:t> </a:t>
            </a:r>
            <a:r>
              <a:rPr lang="en-US" sz="970" dirty="0" err="1"/>
              <a:t>jusqu’au</a:t>
            </a:r>
            <a:r>
              <a:rPr lang="en-US" sz="970" dirty="0"/>
              <a:t> 24.01), Cognac-Jay (carte blanche Claire </a:t>
            </a:r>
            <a:r>
              <a:rPr lang="en-US" sz="970" dirty="0" err="1"/>
              <a:t>Tabouret</a:t>
            </a:r>
            <a:r>
              <a:rPr lang="en-US" sz="970" dirty="0"/>
              <a:t> </a:t>
            </a:r>
            <a:r>
              <a:rPr lang="en-US" sz="970" dirty="0" err="1"/>
              <a:t>jusqu’au</a:t>
            </a:r>
            <a:r>
              <a:rPr lang="en-US" sz="970" dirty="0"/>
              <a:t> 12.03), </a:t>
            </a:r>
            <a:r>
              <a:rPr lang="en-US" sz="970" dirty="0" err="1"/>
              <a:t>Crédac</a:t>
            </a:r>
            <a:r>
              <a:rPr lang="en-US" sz="970" dirty="0"/>
              <a:t> (Antennae de </a:t>
            </a:r>
            <a:r>
              <a:rPr lang="en-US" sz="970" dirty="0" err="1"/>
              <a:t>Valérie</a:t>
            </a:r>
            <a:r>
              <a:rPr lang="en-US" sz="970" dirty="0"/>
              <a:t> </a:t>
            </a:r>
            <a:r>
              <a:rPr lang="en-US" sz="970" dirty="0" err="1"/>
              <a:t>Mannaerts</a:t>
            </a:r>
            <a:r>
              <a:rPr lang="en-US" sz="970" dirty="0"/>
              <a:t> </a:t>
            </a:r>
            <a:r>
              <a:rPr lang="en-US" sz="970" dirty="0" err="1"/>
              <a:t>janvier</a:t>
            </a:r>
            <a:r>
              <a:rPr lang="en-US" sz="970" dirty="0"/>
              <a:t>-mars 27), Louvre (expo </a:t>
            </a:r>
            <a:r>
              <a:rPr lang="en-US" sz="970" dirty="0" err="1"/>
              <a:t>Amazones</a:t>
            </a:r>
            <a:r>
              <a:rPr lang="en-US" sz="970" dirty="0"/>
              <a:t> au </a:t>
            </a:r>
            <a:r>
              <a:rPr lang="en-US" sz="970" dirty="0" err="1"/>
              <a:t>printemps</a:t>
            </a:r>
            <a:r>
              <a:rPr lang="en-US" sz="970" dirty="0"/>
              <a:t>), </a:t>
            </a:r>
            <a:r>
              <a:rPr lang="en-US" sz="970" dirty="0" err="1"/>
              <a:t>Orsay</a:t>
            </a:r>
            <a:r>
              <a:rPr lang="en-US" sz="970" dirty="0"/>
              <a:t> (Mary Cassatt), </a:t>
            </a:r>
            <a:r>
              <a:rPr lang="en-US" sz="970" dirty="0" err="1"/>
              <a:t>Zadkine</a:t>
            </a:r>
            <a:r>
              <a:rPr lang="en-US" sz="970" dirty="0"/>
              <a:t> (expo Alicia </a:t>
            </a:r>
            <a:r>
              <a:rPr lang="en-US" sz="970" dirty="0" err="1"/>
              <a:t>Penalba</a:t>
            </a:r>
            <a:r>
              <a:rPr lang="en-US" sz="970" dirty="0"/>
              <a:t> </a:t>
            </a:r>
            <a:r>
              <a:rPr lang="en-US" sz="970" dirty="0" err="1"/>
              <a:t>jusqu’au</a:t>
            </a:r>
            <a:r>
              <a:rPr lang="en-US" sz="970" dirty="0"/>
              <a:t> 25.04)</a:t>
            </a:r>
          </a:p>
          <a:p>
            <a:pPr marL="0" indent="0">
              <a:lnSpc>
                <a:spcPct val="100000"/>
              </a:lnSpc>
              <a:buNone/>
            </a:pPr>
            <a:endParaRPr lang="en-US" sz="970" dirty="0"/>
          </a:p>
        </p:txBody>
      </p:sp>
      <p:sp>
        <p:nvSpPr>
          <p:cNvPr id="19" name="Text 17"/>
          <p:cNvSpPr txBox="1"/>
          <p:nvPr/>
        </p:nvSpPr>
        <p:spPr>
          <a:xfrm>
            <a:off x="8247888" y="5696712"/>
            <a:ext cx="3246120" cy="256032"/>
          </a:xfrm>
          <a:prstGeom prst="rect">
            <a:avLst/>
          </a:prstGeom>
          <a:noFill/>
          <a:ln/>
        </p:spPr>
        <p:txBody>
          <a:bodyPr wrap="square" rtlCol="0" anchor="ctr"/>
          <a:lstStyle/>
          <a:p>
            <a:pPr marL="0" indent="0">
              <a:buNone/>
            </a:pPr>
            <a:r>
              <a:rPr lang="en-US" sz="950" b="1" dirty="0">
                <a:solidFill>
                  <a:srgbClr val="3C8C87"/>
                </a:solidFill>
                <a:latin typeface="Calibri" pitchFamily="34" charset="0"/>
                <a:ea typeface="Calibri" pitchFamily="34" charset="-122"/>
                <a:cs typeface="Calibri" pitchFamily="34" charset="-120"/>
              </a:rPr>
              <a:t>12h × 25 · 500 €</a:t>
            </a:r>
            <a:endParaRPr lang="en-US" sz="950" dirty="0"/>
          </a:p>
        </p:txBody>
      </p:sp>
      <p:sp>
        <p:nvSpPr>
          <p:cNvPr id="20" name="Shape 18"/>
          <p:cNvSpPr/>
          <p:nvPr/>
        </p:nvSpPr>
        <p:spPr>
          <a:xfrm>
            <a:off x="0" y="6492240"/>
            <a:ext cx="12188952" cy="365760"/>
          </a:xfrm>
          <a:prstGeom prst="rect">
            <a:avLst/>
          </a:prstGeom>
          <a:solidFill>
            <a:srgbClr val="F3F0E9"/>
          </a:solidFill>
          <a:ln/>
        </p:spPr>
      </p:sp>
      <p:sp>
        <p:nvSpPr>
          <p:cNvPr id="21" name="Text 19"/>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2" name="Text 20"/>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23</a:t>
            </a:r>
            <a:endParaRPr lang="en-US" sz="95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Formations EAC</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Musées &amp; domaines croisés</a:t>
            </a:r>
            <a:endParaRPr lang="en-US" sz="1250" dirty="0"/>
          </a:p>
        </p:txBody>
      </p:sp>
      <p:sp>
        <p:nvSpPr>
          <p:cNvPr id="5" name="Shape 3"/>
          <p:cNvSpPr/>
          <p:nvPr/>
        </p:nvSpPr>
        <p:spPr>
          <a:xfrm>
            <a:off x="548640" y="1417320"/>
            <a:ext cx="5440680" cy="2331720"/>
          </a:xfrm>
          <a:prstGeom prst="roundRect">
            <a:avLst>
              <a:gd name="adj" fmla="val 3137"/>
            </a:avLst>
          </a:prstGeom>
          <a:solidFill>
            <a:srgbClr val="F3F0E9"/>
          </a:solidFill>
          <a:ln w="12700">
            <a:solidFill>
              <a:srgbClr val="F3F0E9"/>
            </a:solidFill>
            <a:prstDash val="solid"/>
          </a:ln>
        </p:spPr>
      </p:sp>
      <p:sp>
        <p:nvSpPr>
          <p:cNvPr id="6" name="Shape 4"/>
          <p:cNvSpPr/>
          <p:nvPr/>
        </p:nvSpPr>
        <p:spPr>
          <a:xfrm>
            <a:off x="548640" y="1417320"/>
            <a:ext cx="64008" cy="2331720"/>
          </a:xfrm>
          <a:prstGeom prst="rect">
            <a:avLst/>
          </a:prstGeom>
          <a:solidFill>
            <a:srgbClr val="1F2A44"/>
          </a:solidFill>
          <a:ln/>
        </p:spPr>
      </p:sp>
      <p:sp>
        <p:nvSpPr>
          <p:cNvPr id="7" name="Text 5"/>
          <p:cNvSpPr txBox="1"/>
          <p:nvPr/>
        </p:nvSpPr>
        <p:spPr>
          <a:xfrm>
            <a:off x="749808" y="1490472"/>
            <a:ext cx="50749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Les musées en question(s</a:t>
            </a:r>
            <a:r>
              <a:rPr lang="en-US" sz="1250" b="1" dirty="0" smtClean="0">
                <a:solidFill>
                  <a:srgbClr val="1F2A44"/>
                </a:solidFill>
                <a:latin typeface="Calibri" pitchFamily="34" charset="0"/>
                <a:ea typeface="Calibri" pitchFamily="34" charset="-122"/>
                <a:cs typeface="Calibri" pitchFamily="34" charset="-120"/>
              </a:rPr>
              <a:t>) – 114 </a:t>
            </a:r>
            <a:r>
              <a:rPr lang="en-US" sz="1250" b="1" dirty="0" err="1" smtClean="0">
                <a:solidFill>
                  <a:srgbClr val="1F2A44"/>
                </a:solidFill>
                <a:latin typeface="Calibri" pitchFamily="34" charset="0"/>
                <a:ea typeface="Calibri" pitchFamily="34" charset="-122"/>
                <a:cs typeface="Calibri" pitchFamily="34" charset="-120"/>
              </a:rPr>
              <a:t>pré-inscrits</a:t>
            </a:r>
            <a:r>
              <a:rPr lang="en-US" sz="1250" b="1" dirty="0" smtClean="0">
                <a:solidFill>
                  <a:srgbClr val="1F2A44"/>
                </a:solidFill>
                <a:latin typeface="Calibri" pitchFamily="34" charset="0"/>
                <a:ea typeface="Calibri" pitchFamily="34" charset="-122"/>
                <a:cs typeface="Calibri" pitchFamily="34" charset="-120"/>
              </a:rPr>
              <a:t> (G1) / </a:t>
            </a:r>
            <a:r>
              <a:rPr lang="en-US" sz="1250" b="1" dirty="0" err="1" smtClean="0">
                <a:solidFill>
                  <a:srgbClr val="1F2A44"/>
                </a:solidFill>
                <a:latin typeface="Calibri" pitchFamily="34" charset="0"/>
                <a:ea typeface="Calibri" pitchFamily="34" charset="-122"/>
                <a:cs typeface="Calibri" pitchFamily="34" charset="-120"/>
              </a:rPr>
              <a:t>campagne</a:t>
            </a:r>
            <a:r>
              <a:rPr lang="en-US" sz="1250" b="1" dirty="0" smtClean="0">
                <a:solidFill>
                  <a:srgbClr val="1F2A44"/>
                </a:solidFill>
                <a:latin typeface="Calibri" pitchFamily="34" charset="0"/>
                <a:ea typeface="Calibri" pitchFamily="34" charset="-122"/>
                <a:cs typeface="Calibri" pitchFamily="34" charset="-120"/>
              </a:rPr>
              <a:t> 2 (G2)</a:t>
            </a:r>
            <a:endParaRPr lang="en-US" sz="1250" dirty="0"/>
          </a:p>
        </p:txBody>
      </p:sp>
      <p:sp>
        <p:nvSpPr>
          <p:cNvPr id="8" name="Text 6"/>
          <p:cNvSpPr txBox="1"/>
          <p:nvPr/>
        </p:nvSpPr>
        <p:spPr>
          <a:xfrm>
            <a:off x="749808" y="1874520"/>
            <a:ext cx="5074920" cy="155448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Interroger la place du musée aujourd'hui : médiation, accessibilité, nouveaux publics — pour construire des projets de visite et de partenariat au long </a:t>
            </a:r>
            <a:r>
              <a:rPr lang="en-US" sz="970" dirty="0" err="1">
                <a:solidFill>
                  <a:srgbClr val="222222"/>
                </a:solidFill>
                <a:latin typeface="Calibri" pitchFamily="34" charset="0"/>
                <a:ea typeface="Calibri" pitchFamily="34" charset="-122"/>
                <a:cs typeface="Calibri" pitchFamily="34" charset="-120"/>
              </a:rPr>
              <a:t>cours</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en-US" sz="800" dirty="0"/>
              <a:t>G1 Sculpture : </a:t>
            </a:r>
          </a:p>
          <a:p>
            <a:r>
              <a:rPr lang="en-US" sz="800" dirty="0" smtClean="0"/>
              <a:t>-</a:t>
            </a:r>
            <a:r>
              <a:rPr lang="en-US" sz="800" dirty="0" err="1" smtClean="0"/>
              <a:t>Vendredi</a:t>
            </a:r>
            <a:r>
              <a:rPr lang="en-US" sz="800" dirty="0" smtClean="0"/>
              <a:t> </a:t>
            </a:r>
            <a:r>
              <a:rPr lang="en-US" sz="800" dirty="0"/>
              <a:t>22 </a:t>
            </a:r>
            <a:r>
              <a:rPr lang="en-US" sz="800" dirty="0" err="1"/>
              <a:t>janvier</a:t>
            </a:r>
            <a:r>
              <a:rPr lang="en-US" sz="800" dirty="0"/>
              <a:t> : Giacometti + </a:t>
            </a:r>
            <a:r>
              <a:rPr lang="en-US" sz="800" dirty="0" err="1"/>
              <a:t>Bourdelle</a:t>
            </a:r>
            <a:r>
              <a:rPr lang="en-US" sz="800" dirty="0"/>
              <a:t> </a:t>
            </a:r>
          </a:p>
          <a:p>
            <a:r>
              <a:rPr lang="en-US" sz="800" dirty="0" smtClean="0"/>
              <a:t>-Mardi </a:t>
            </a:r>
            <a:r>
              <a:rPr lang="en-US" sz="800" dirty="0"/>
              <a:t>2 </a:t>
            </a:r>
            <a:r>
              <a:rPr lang="en-US" sz="800" dirty="0" err="1"/>
              <a:t>février</a:t>
            </a:r>
            <a:r>
              <a:rPr lang="en-US" sz="800" dirty="0"/>
              <a:t> : Rodin + </a:t>
            </a:r>
            <a:r>
              <a:rPr lang="en-US" sz="800" dirty="0" err="1"/>
              <a:t>Orsay</a:t>
            </a:r>
            <a:r>
              <a:rPr lang="en-US" sz="800" dirty="0"/>
              <a:t> (</a:t>
            </a:r>
            <a:r>
              <a:rPr lang="en-US" sz="800" dirty="0" err="1"/>
              <a:t>nef</a:t>
            </a:r>
            <a:r>
              <a:rPr lang="en-US" sz="800" dirty="0"/>
              <a:t>) </a:t>
            </a:r>
          </a:p>
          <a:p>
            <a:r>
              <a:rPr lang="en-US" sz="800" dirty="0" err="1"/>
              <a:t>Prolongements</a:t>
            </a:r>
            <a:r>
              <a:rPr lang="en-US" sz="800" dirty="0"/>
              <a:t> (rencontres </a:t>
            </a:r>
            <a:r>
              <a:rPr lang="en-US" sz="800" dirty="0" err="1"/>
              <a:t>culturelles</a:t>
            </a:r>
            <a:r>
              <a:rPr lang="en-US" sz="800" dirty="0"/>
              <a:t>) : Louvre, </a:t>
            </a:r>
            <a:r>
              <a:rPr lang="en-US" sz="800" dirty="0" err="1"/>
              <a:t>musée</a:t>
            </a:r>
            <a:r>
              <a:rPr lang="en-US" sz="800" dirty="0"/>
              <a:t> </a:t>
            </a:r>
            <a:r>
              <a:rPr lang="en-US" sz="800" dirty="0" err="1"/>
              <a:t>Zadkine</a:t>
            </a:r>
            <a:r>
              <a:rPr lang="en-US" sz="800" dirty="0"/>
              <a:t>,…</a:t>
            </a:r>
          </a:p>
          <a:p>
            <a:endParaRPr lang="en-US" sz="800" dirty="0"/>
          </a:p>
          <a:p>
            <a:r>
              <a:rPr lang="en-US" sz="800" dirty="0"/>
              <a:t>G2 Adolescence, traverser les </a:t>
            </a:r>
            <a:r>
              <a:rPr lang="en-US" sz="800" dirty="0" err="1"/>
              <a:t>âges</a:t>
            </a:r>
            <a:r>
              <a:rPr lang="en-US" sz="800" dirty="0"/>
              <a:t> au </a:t>
            </a:r>
            <a:r>
              <a:rPr lang="en-US" sz="800" dirty="0" err="1"/>
              <a:t>musée</a:t>
            </a:r>
            <a:r>
              <a:rPr lang="en-US" sz="800" dirty="0"/>
              <a:t> : </a:t>
            </a:r>
          </a:p>
          <a:p>
            <a:r>
              <a:rPr lang="en-US" sz="800" dirty="0" smtClean="0"/>
              <a:t>-</a:t>
            </a:r>
            <a:r>
              <a:rPr lang="en-US" sz="800" dirty="0" err="1" smtClean="0"/>
              <a:t>Jeudi</a:t>
            </a:r>
            <a:r>
              <a:rPr lang="en-US" sz="800" dirty="0" smtClean="0"/>
              <a:t> </a:t>
            </a:r>
            <a:r>
              <a:rPr lang="en-US" sz="800" dirty="0"/>
              <a:t>11 mars : </a:t>
            </a:r>
            <a:r>
              <a:rPr lang="en-US" sz="800" dirty="0" err="1"/>
              <a:t>Gaîté</a:t>
            </a:r>
            <a:r>
              <a:rPr lang="en-US" sz="800" dirty="0"/>
              <a:t> </a:t>
            </a:r>
            <a:r>
              <a:rPr lang="en-US" sz="800" dirty="0" err="1"/>
              <a:t>lyrique</a:t>
            </a:r>
            <a:r>
              <a:rPr lang="en-US" sz="800" dirty="0"/>
              <a:t> ( avec le Centre Pompidou et </a:t>
            </a:r>
            <a:r>
              <a:rPr lang="en-US" sz="800" dirty="0" err="1"/>
              <a:t>l’espace</a:t>
            </a:r>
            <a:r>
              <a:rPr lang="en-US" sz="800" dirty="0"/>
              <a:t> 13/16) / Grand </a:t>
            </a:r>
            <a:r>
              <a:rPr lang="en-US" sz="800" dirty="0" err="1"/>
              <a:t>Palais</a:t>
            </a:r>
            <a:r>
              <a:rPr lang="en-US" sz="800" dirty="0"/>
              <a:t> (expo Girls)</a:t>
            </a:r>
          </a:p>
          <a:p>
            <a:r>
              <a:rPr lang="en-US" sz="800" dirty="0" smtClean="0"/>
              <a:t>-</a:t>
            </a:r>
            <a:r>
              <a:rPr lang="en-US" sz="800" dirty="0" err="1" smtClean="0"/>
              <a:t>Vendredi</a:t>
            </a:r>
            <a:r>
              <a:rPr lang="en-US" sz="800" dirty="0" smtClean="0"/>
              <a:t> </a:t>
            </a:r>
            <a:r>
              <a:rPr lang="en-US" sz="800" dirty="0"/>
              <a:t>12 mars : Louvre / MACVAL </a:t>
            </a:r>
            <a:r>
              <a:rPr lang="en-US" sz="800" dirty="0" err="1"/>
              <a:t>ou</a:t>
            </a:r>
            <a:r>
              <a:rPr lang="en-US" sz="800" dirty="0"/>
              <a:t> MACVAL / Louvre</a:t>
            </a:r>
          </a:p>
          <a:p>
            <a:r>
              <a:rPr lang="en-US" sz="970" dirty="0" err="1"/>
              <a:t>Prolongements</a:t>
            </a:r>
            <a:r>
              <a:rPr lang="en-US" sz="970" dirty="0"/>
              <a:t> : ….</a:t>
            </a:r>
          </a:p>
          <a:p>
            <a:pPr marL="0" indent="0">
              <a:lnSpc>
                <a:spcPct val="100000"/>
              </a:lnSpc>
              <a:buNone/>
            </a:pPr>
            <a:endParaRPr lang="en-US" sz="970" dirty="0"/>
          </a:p>
        </p:txBody>
      </p:sp>
      <p:sp>
        <p:nvSpPr>
          <p:cNvPr id="9" name="Text 7"/>
          <p:cNvSpPr txBox="1"/>
          <p:nvPr/>
        </p:nvSpPr>
        <p:spPr>
          <a:xfrm>
            <a:off x="749808" y="3456432"/>
            <a:ext cx="5074920" cy="256032"/>
          </a:xfrm>
          <a:prstGeom prst="rect">
            <a:avLst/>
          </a:prstGeom>
          <a:noFill/>
          <a:ln/>
        </p:spPr>
        <p:txBody>
          <a:bodyPr wrap="square" rtlCol="0" anchor="ctr"/>
          <a:lstStyle/>
          <a:p>
            <a:pPr marL="0" indent="0">
              <a:buNone/>
            </a:pPr>
            <a:r>
              <a:rPr lang="en-US" sz="950" b="1" dirty="0">
                <a:solidFill>
                  <a:srgbClr val="1F2A44"/>
                </a:solidFill>
                <a:latin typeface="Calibri" pitchFamily="34" charset="0"/>
                <a:ea typeface="Calibri" pitchFamily="34" charset="-122"/>
                <a:cs typeface="Calibri" pitchFamily="34" charset="-120"/>
              </a:rPr>
              <a:t>24h · 800 € · deux sessions proposées</a:t>
            </a:r>
            <a:endParaRPr lang="en-US" sz="950" dirty="0"/>
          </a:p>
        </p:txBody>
      </p:sp>
      <p:sp>
        <p:nvSpPr>
          <p:cNvPr id="10" name="Shape 8"/>
          <p:cNvSpPr/>
          <p:nvPr/>
        </p:nvSpPr>
        <p:spPr>
          <a:xfrm>
            <a:off x="6172200" y="1417320"/>
            <a:ext cx="5440680" cy="2331720"/>
          </a:xfrm>
          <a:prstGeom prst="roundRect">
            <a:avLst>
              <a:gd name="adj" fmla="val 3137"/>
            </a:avLst>
          </a:prstGeom>
          <a:solidFill>
            <a:srgbClr val="F3F0E9"/>
          </a:solidFill>
          <a:ln w="12700">
            <a:solidFill>
              <a:srgbClr val="F3F0E9"/>
            </a:solidFill>
            <a:prstDash val="solid"/>
          </a:ln>
        </p:spPr>
      </p:sp>
      <p:sp>
        <p:nvSpPr>
          <p:cNvPr id="11" name="Shape 9"/>
          <p:cNvSpPr/>
          <p:nvPr/>
        </p:nvSpPr>
        <p:spPr>
          <a:xfrm>
            <a:off x="6172200" y="1417320"/>
            <a:ext cx="64008" cy="2331720"/>
          </a:xfrm>
          <a:prstGeom prst="rect">
            <a:avLst/>
          </a:prstGeom>
          <a:solidFill>
            <a:srgbClr val="C43D73"/>
          </a:solidFill>
          <a:ln/>
        </p:spPr>
      </p:sp>
      <p:sp>
        <p:nvSpPr>
          <p:cNvPr id="12" name="Text 10"/>
          <p:cNvSpPr txBox="1"/>
          <p:nvPr/>
        </p:nvSpPr>
        <p:spPr>
          <a:xfrm>
            <a:off x="6373368" y="1490472"/>
            <a:ext cx="5074920" cy="365760"/>
          </a:xfrm>
          <a:prstGeom prst="rect">
            <a:avLst/>
          </a:prstGeom>
          <a:noFill/>
          <a:ln/>
        </p:spPr>
        <p:txBody>
          <a:bodyPr wrap="square" rtlCol="0" anchor="t"/>
          <a:lstStyle/>
          <a:p>
            <a:pPr marL="0" indent="0">
              <a:buNone/>
            </a:pPr>
            <a:r>
              <a:rPr lang="en-US" sz="1250" b="1" dirty="0">
                <a:solidFill>
                  <a:srgbClr val="1F2A44"/>
                </a:solidFill>
                <a:latin typeface="Calibri" pitchFamily="34" charset="0"/>
                <a:ea typeface="Calibri" pitchFamily="34" charset="-122"/>
                <a:cs typeface="Calibri" pitchFamily="34" charset="-120"/>
              </a:rPr>
              <a:t>De l'image à la </a:t>
            </a:r>
            <a:r>
              <a:rPr lang="en-US" sz="1250" b="1" dirty="0" smtClean="0">
                <a:solidFill>
                  <a:srgbClr val="1F2A44"/>
                </a:solidFill>
                <a:latin typeface="Calibri" pitchFamily="34" charset="0"/>
                <a:ea typeface="Calibri" pitchFamily="34" charset="-122"/>
                <a:cs typeface="Calibri" pitchFamily="34" charset="-120"/>
              </a:rPr>
              <a:t>parole / De la </a:t>
            </a:r>
            <a:r>
              <a:rPr lang="en-US" sz="1250" b="1" dirty="0" err="1" smtClean="0">
                <a:solidFill>
                  <a:srgbClr val="1F2A44"/>
                </a:solidFill>
                <a:latin typeface="Calibri" pitchFamily="34" charset="0"/>
                <a:ea typeface="Calibri" pitchFamily="34" charset="-122"/>
                <a:cs typeface="Calibri" pitchFamily="34" charset="-120"/>
              </a:rPr>
              <a:t>classe</a:t>
            </a:r>
            <a:r>
              <a:rPr lang="en-US" sz="1250" b="1" dirty="0" smtClean="0">
                <a:solidFill>
                  <a:srgbClr val="1F2A44"/>
                </a:solidFill>
                <a:latin typeface="Calibri" pitchFamily="34" charset="0"/>
                <a:ea typeface="Calibri" pitchFamily="34" charset="-122"/>
                <a:cs typeface="Calibri" pitchFamily="34" charset="-120"/>
              </a:rPr>
              <a:t> au </a:t>
            </a:r>
            <a:r>
              <a:rPr lang="en-US" sz="1250" b="1" dirty="0" err="1" smtClean="0">
                <a:solidFill>
                  <a:srgbClr val="1F2A44"/>
                </a:solidFill>
                <a:latin typeface="Calibri" pitchFamily="34" charset="0"/>
                <a:ea typeface="Calibri" pitchFamily="34" charset="-122"/>
                <a:cs typeface="Calibri" pitchFamily="34" charset="-120"/>
              </a:rPr>
              <a:t>musée</a:t>
            </a:r>
            <a:r>
              <a:rPr lang="en-US" sz="1250" b="1" dirty="0" smtClean="0">
                <a:solidFill>
                  <a:srgbClr val="1F2A44"/>
                </a:solidFill>
                <a:latin typeface="Calibri" pitchFamily="34" charset="0"/>
                <a:ea typeface="Calibri" pitchFamily="34" charset="-122"/>
                <a:cs typeface="Calibri" pitchFamily="34" charset="-120"/>
              </a:rPr>
              <a:t> – 74 </a:t>
            </a:r>
            <a:r>
              <a:rPr lang="en-US" sz="1250" b="1" dirty="0" err="1" smtClean="0">
                <a:solidFill>
                  <a:srgbClr val="1F2A44"/>
                </a:solidFill>
                <a:latin typeface="Calibri" pitchFamily="34" charset="0"/>
                <a:ea typeface="Calibri" pitchFamily="34" charset="-122"/>
                <a:cs typeface="Calibri" pitchFamily="34" charset="-120"/>
              </a:rPr>
              <a:t>pré-inscrits</a:t>
            </a:r>
            <a:endParaRPr lang="en-US" sz="1250" dirty="0"/>
          </a:p>
        </p:txBody>
      </p:sp>
      <p:sp>
        <p:nvSpPr>
          <p:cNvPr id="13" name="Text 11"/>
          <p:cNvSpPr txBox="1"/>
          <p:nvPr/>
        </p:nvSpPr>
        <p:spPr>
          <a:xfrm>
            <a:off x="6373368" y="1874520"/>
            <a:ext cx="5074920" cy="1554480"/>
          </a:xfrm>
          <a:prstGeom prst="rect">
            <a:avLst/>
          </a:prstGeom>
          <a:noFill/>
          <a:ln/>
        </p:spPr>
        <p:txBody>
          <a:bodyPr wrap="square" rtlCol="0" anchor="t"/>
          <a:lstStyle/>
          <a:p>
            <a:pPr marL="0" indent="0">
              <a:lnSpc>
                <a:spcPct val="100000"/>
              </a:lnSpc>
              <a:buNone/>
            </a:pPr>
            <a:r>
              <a:rPr lang="en-US" sz="970" dirty="0">
                <a:solidFill>
                  <a:srgbClr val="222222"/>
                </a:solidFill>
                <a:latin typeface="Calibri" pitchFamily="34" charset="0"/>
                <a:ea typeface="Calibri" pitchFamily="34" charset="-122"/>
                <a:cs typeface="Calibri" pitchFamily="34" charset="-120"/>
              </a:rPr>
              <a:t>Utiliser l'image comme déclencheur de parole et d'expression orale des élèves, dans une approche transversale entre arts visuels et maîtrise de la langue</a:t>
            </a:r>
            <a:r>
              <a:rPr lang="en-US" sz="970" dirty="0" smtClean="0">
                <a:solidFill>
                  <a:srgbClr val="222222"/>
                </a:solidFill>
                <a:latin typeface="Calibri" pitchFamily="34" charset="0"/>
                <a:ea typeface="Calibri" pitchFamily="34" charset="-122"/>
                <a:cs typeface="Calibri" pitchFamily="34" charset="-120"/>
              </a:rPr>
              <a:t>.</a:t>
            </a:r>
          </a:p>
          <a:p>
            <a:pPr marL="0" indent="0">
              <a:lnSpc>
                <a:spcPct val="100000"/>
              </a:lnSpc>
              <a:buNone/>
            </a:pPr>
            <a:endParaRPr lang="en-US" sz="970" dirty="0">
              <a:solidFill>
                <a:srgbClr val="222222"/>
              </a:solidFill>
              <a:latin typeface="Calibri" pitchFamily="34" charset="0"/>
              <a:ea typeface="Calibri" pitchFamily="34" charset="-122"/>
              <a:cs typeface="Calibri" pitchFamily="34" charset="-120"/>
            </a:endParaRPr>
          </a:p>
          <a:p>
            <a:r>
              <a:rPr lang="en-US" sz="970" dirty="0" smtClean="0"/>
              <a:t>-</a:t>
            </a:r>
            <a:r>
              <a:rPr lang="en-US" sz="970" dirty="0" err="1" smtClean="0"/>
              <a:t>Jeudi</a:t>
            </a:r>
            <a:r>
              <a:rPr lang="en-US" sz="970" dirty="0" smtClean="0"/>
              <a:t> </a:t>
            </a:r>
            <a:r>
              <a:rPr lang="en-US" sz="970" dirty="0"/>
              <a:t>14 </a:t>
            </a:r>
            <a:r>
              <a:rPr lang="en-US" sz="970" dirty="0" err="1"/>
              <a:t>janvier</a:t>
            </a:r>
            <a:r>
              <a:rPr lang="en-US" sz="970" dirty="0"/>
              <a:t> INHA (</a:t>
            </a:r>
            <a:r>
              <a:rPr lang="en-US" sz="970" dirty="0" err="1"/>
              <a:t>autour</a:t>
            </a:r>
            <a:r>
              <a:rPr lang="en-US" sz="970" dirty="0"/>
              <a:t> d’un module photo) / Louvre (formation </a:t>
            </a:r>
            <a:r>
              <a:rPr lang="en-US" sz="970" dirty="0" err="1"/>
              <a:t>analyse</a:t>
            </a:r>
            <a:r>
              <a:rPr lang="en-US" sz="970" dirty="0"/>
              <a:t> </a:t>
            </a:r>
            <a:r>
              <a:rPr lang="en-US" sz="970" dirty="0" err="1"/>
              <a:t>d’une</a:t>
            </a:r>
            <a:r>
              <a:rPr lang="en-US" sz="970" dirty="0"/>
              <a:t> </a:t>
            </a:r>
            <a:r>
              <a:rPr lang="en-US" sz="970" dirty="0" err="1"/>
              <a:t>peinture</a:t>
            </a:r>
            <a:r>
              <a:rPr lang="en-US" sz="970" dirty="0"/>
              <a:t> + module la </a:t>
            </a:r>
            <a:r>
              <a:rPr lang="en-US" sz="970" dirty="0" err="1"/>
              <a:t>classe</a:t>
            </a:r>
            <a:r>
              <a:rPr lang="en-US" sz="970" dirty="0"/>
              <a:t> </a:t>
            </a:r>
            <a:r>
              <a:rPr lang="en-US" sz="970" dirty="0" err="1"/>
              <a:t>l’œuvre</a:t>
            </a:r>
            <a:r>
              <a:rPr lang="en-US" sz="970" dirty="0"/>
              <a:t>)</a:t>
            </a:r>
          </a:p>
          <a:p>
            <a:r>
              <a:rPr lang="en-US" sz="970" dirty="0" smtClean="0"/>
              <a:t>-</a:t>
            </a:r>
            <a:r>
              <a:rPr lang="en-US" sz="970" dirty="0" err="1" smtClean="0"/>
              <a:t>Vendredi</a:t>
            </a:r>
            <a:r>
              <a:rPr lang="en-US" sz="970" dirty="0" smtClean="0"/>
              <a:t> </a:t>
            </a:r>
            <a:r>
              <a:rPr lang="en-US" sz="970" dirty="0"/>
              <a:t>15 </a:t>
            </a:r>
            <a:r>
              <a:rPr lang="en-US" sz="970" dirty="0" err="1"/>
              <a:t>janvier</a:t>
            </a:r>
            <a:r>
              <a:rPr lang="en-US" sz="970" dirty="0"/>
              <a:t> : Picasso (</a:t>
            </a:r>
            <a:r>
              <a:rPr lang="en-US" sz="970" dirty="0" err="1"/>
              <a:t>Yo</a:t>
            </a:r>
            <a:r>
              <a:rPr lang="en-US" sz="970" dirty="0"/>
              <a:t> Picasso avec atelier </a:t>
            </a:r>
            <a:r>
              <a:rPr lang="en-US" sz="970" dirty="0" err="1"/>
              <a:t>poétesse</a:t>
            </a:r>
            <a:r>
              <a:rPr lang="en-US" sz="970" dirty="0"/>
              <a:t>), MAC VAL (la </a:t>
            </a:r>
            <a:r>
              <a:rPr lang="en-US" sz="970" dirty="0" err="1"/>
              <a:t>classe</a:t>
            </a:r>
            <a:r>
              <a:rPr lang="en-US" sz="970" dirty="0"/>
              <a:t> </a:t>
            </a:r>
            <a:r>
              <a:rPr lang="en-US" sz="970" dirty="0" err="1"/>
              <a:t>l’œuvre</a:t>
            </a:r>
            <a:r>
              <a:rPr lang="en-US" sz="970" dirty="0"/>
              <a:t> et </a:t>
            </a:r>
            <a:r>
              <a:rPr lang="en-US" sz="970" dirty="0" err="1"/>
              <a:t>autres</a:t>
            </a:r>
            <a:r>
              <a:rPr lang="en-US" sz="970" dirty="0"/>
              <a:t> </a:t>
            </a:r>
            <a:r>
              <a:rPr lang="en-US" sz="970" dirty="0" err="1"/>
              <a:t>dispositifs</a:t>
            </a:r>
            <a:r>
              <a:rPr lang="en-US" sz="970" dirty="0"/>
              <a:t>)</a:t>
            </a:r>
          </a:p>
          <a:p>
            <a:r>
              <a:rPr lang="en-US" sz="970" dirty="0" err="1"/>
              <a:t>Prolongements</a:t>
            </a:r>
            <a:r>
              <a:rPr lang="en-US" sz="970" dirty="0"/>
              <a:t> : …</a:t>
            </a:r>
          </a:p>
          <a:p>
            <a:pPr marL="0" indent="0">
              <a:lnSpc>
                <a:spcPct val="100000"/>
              </a:lnSpc>
              <a:buNone/>
            </a:pPr>
            <a:endParaRPr lang="en-US" sz="970" dirty="0"/>
          </a:p>
        </p:txBody>
      </p:sp>
      <p:sp>
        <p:nvSpPr>
          <p:cNvPr id="14" name="Text 12"/>
          <p:cNvSpPr txBox="1"/>
          <p:nvPr/>
        </p:nvSpPr>
        <p:spPr>
          <a:xfrm>
            <a:off x="6373368" y="3456432"/>
            <a:ext cx="5074920" cy="256032"/>
          </a:xfrm>
          <a:prstGeom prst="rect">
            <a:avLst/>
          </a:prstGeom>
          <a:noFill/>
          <a:ln/>
        </p:spPr>
        <p:txBody>
          <a:bodyPr wrap="square" rtlCol="0" anchor="ctr"/>
          <a:lstStyle/>
          <a:p>
            <a:pPr marL="0" indent="0">
              <a:buNone/>
            </a:pPr>
            <a:r>
              <a:rPr lang="en-US" sz="950" b="1" dirty="0">
                <a:solidFill>
                  <a:srgbClr val="C43D73"/>
                </a:solidFill>
                <a:latin typeface="Calibri" pitchFamily="34" charset="0"/>
                <a:ea typeface="Calibri" pitchFamily="34" charset="-122"/>
                <a:cs typeface="Calibri" pitchFamily="34" charset="-120"/>
              </a:rPr>
              <a:t>12h × 25 · 200 €</a:t>
            </a:r>
            <a:endParaRPr lang="en-US" sz="950" dirty="0"/>
          </a:p>
        </p:txBody>
      </p:sp>
      <p:sp>
        <p:nvSpPr>
          <p:cNvPr id="15" name="Text 13"/>
          <p:cNvSpPr txBox="1"/>
          <p:nvPr/>
        </p:nvSpPr>
        <p:spPr>
          <a:xfrm>
            <a:off x="548640" y="3931920"/>
            <a:ext cx="5440680" cy="274320"/>
          </a:xfrm>
          <a:prstGeom prst="rect">
            <a:avLst/>
          </a:prstGeom>
          <a:noFill/>
          <a:ln/>
        </p:spPr>
        <p:txBody>
          <a:bodyPr wrap="square" rtlCol="0" anchor="ctr"/>
          <a:lstStyle/>
          <a:p>
            <a:pPr marL="0" indent="0">
              <a:buNone/>
            </a:pPr>
            <a:r>
              <a:rPr lang="en-US" sz="1400" b="1" dirty="0">
                <a:solidFill>
                  <a:srgbClr val="1F2A44"/>
                </a:solidFill>
                <a:latin typeface="Calibri" pitchFamily="34" charset="0"/>
                <a:ea typeface="Calibri" pitchFamily="34" charset="-122"/>
                <a:cs typeface="Calibri" pitchFamily="34" charset="-120"/>
              </a:rPr>
              <a:t>Domaines croisés</a:t>
            </a:r>
            <a:endParaRPr lang="en-US" sz="1400" dirty="0"/>
          </a:p>
        </p:txBody>
      </p:sp>
      <p:sp>
        <p:nvSpPr>
          <p:cNvPr id="16" name="Shape 14"/>
          <p:cNvSpPr/>
          <p:nvPr/>
        </p:nvSpPr>
        <p:spPr>
          <a:xfrm>
            <a:off x="548640" y="4251960"/>
            <a:ext cx="2651760" cy="502920"/>
          </a:xfrm>
          <a:prstGeom prst="roundRect">
            <a:avLst>
              <a:gd name="adj" fmla="val 16364"/>
            </a:avLst>
          </a:prstGeom>
          <a:solidFill>
            <a:srgbClr val="E07A2E"/>
          </a:solidFill>
          <a:ln w="12700">
            <a:solidFill>
              <a:srgbClr val="E07A2E"/>
            </a:solidFill>
            <a:prstDash val="solid"/>
          </a:ln>
        </p:spPr>
      </p:sp>
      <p:sp>
        <p:nvSpPr>
          <p:cNvPr id="17" name="Text 15"/>
          <p:cNvSpPr txBox="1"/>
          <p:nvPr/>
        </p:nvSpPr>
        <p:spPr>
          <a:xfrm>
            <a:off x="658368" y="4251960"/>
            <a:ext cx="2432304" cy="50292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Arts visuels × </a:t>
            </a:r>
            <a:r>
              <a:rPr lang="en-US" sz="950" b="1" dirty="0" err="1" smtClean="0">
                <a:solidFill>
                  <a:srgbClr val="FFFFFF"/>
                </a:solidFill>
                <a:latin typeface="Calibri" pitchFamily="34" charset="0"/>
                <a:ea typeface="Calibri" pitchFamily="34" charset="-122"/>
                <a:cs typeface="Calibri" pitchFamily="34" charset="-120"/>
              </a:rPr>
              <a:t>Photographie</a:t>
            </a:r>
            <a:r>
              <a:rPr lang="en-US" sz="950" b="1" dirty="0" smtClean="0">
                <a:solidFill>
                  <a:srgbClr val="FFFFFF"/>
                </a:solidFill>
                <a:latin typeface="Calibri" pitchFamily="34" charset="0"/>
                <a:ea typeface="Calibri" pitchFamily="34" charset="-122"/>
                <a:cs typeface="Calibri" pitchFamily="34" charset="-120"/>
              </a:rPr>
              <a:t>  X cinema :  education à </a:t>
            </a:r>
            <a:r>
              <a:rPr lang="en-US" sz="950" b="1" dirty="0" err="1" smtClean="0">
                <a:solidFill>
                  <a:srgbClr val="FFFFFF"/>
                </a:solidFill>
                <a:latin typeface="Calibri" pitchFamily="34" charset="0"/>
                <a:ea typeface="Calibri" pitchFamily="34" charset="-122"/>
                <a:cs typeface="Calibri" pitchFamily="34" charset="-120"/>
              </a:rPr>
              <a:t>l’image</a:t>
            </a:r>
            <a:endParaRPr lang="en-US" sz="950" dirty="0"/>
          </a:p>
        </p:txBody>
      </p:sp>
      <p:sp>
        <p:nvSpPr>
          <p:cNvPr id="18" name="Shape 16"/>
          <p:cNvSpPr/>
          <p:nvPr/>
        </p:nvSpPr>
        <p:spPr>
          <a:xfrm>
            <a:off x="3337560" y="4251960"/>
            <a:ext cx="2651760" cy="502920"/>
          </a:xfrm>
          <a:prstGeom prst="roundRect">
            <a:avLst>
              <a:gd name="adj" fmla="val 16364"/>
            </a:avLst>
          </a:prstGeom>
          <a:solidFill>
            <a:srgbClr val="5B3A8E"/>
          </a:solidFill>
          <a:ln w="12700">
            <a:solidFill>
              <a:srgbClr val="5B3A8E"/>
            </a:solidFill>
            <a:prstDash val="solid"/>
          </a:ln>
        </p:spPr>
      </p:sp>
      <p:sp>
        <p:nvSpPr>
          <p:cNvPr id="19" name="Text 17"/>
          <p:cNvSpPr txBox="1"/>
          <p:nvPr/>
        </p:nvSpPr>
        <p:spPr>
          <a:xfrm>
            <a:off x="3447288" y="4251960"/>
            <a:ext cx="2432304" cy="50292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Design × Métiers </a:t>
            </a:r>
            <a:r>
              <a:rPr lang="en-US" sz="950" b="1" dirty="0" smtClean="0">
                <a:solidFill>
                  <a:srgbClr val="FFFFFF"/>
                </a:solidFill>
                <a:latin typeface="Calibri" pitchFamily="34" charset="0"/>
                <a:ea typeface="Calibri" pitchFamily="34" charset="-122"/>
                <a:cs typeface="Calibri" pitchFamily="34" charset="-120"/>
              </a:rPr>
              <a:t>d'art / Genre</a:t>
            </a:r>
            <a:endParaRPr lang="en-US" sz="950" dirty="0"/>
          </a:p>
        </p:txBody>
      </p:sp>
      <p:sp>
        <p:nvSpPr>
          <p:cNvPr id="20" name="Shape 18"/>
          <p:cNvSpPr/>
          <p:nvPr/>
        </p:nvSpPr>
        <p:spPr>
          <a:xfrm>
            <a:off x="6126480" y="4251960"/>
            <a:ext cx="2651760" cy="502920"/>
          </a:xfrm>
          <a:prstGeom prst="roundRect">
            <a:avLst>
              <a:gd name="adj" fmla="val 16364"/>
            </a:avLst>
          </a:prstGeom>
          <a:solidFill>
            <a:srgbClr val="3C8C87"/>
          </a:solidFill>
          <a:ln w="12700">
            <a:solidFill>
              <a:srgbClr val="3C8C87"/>
            </a:solidFill>
            <a:prstDash val="solid"/>
          </a:ln>
        </p:spPr>
      </p:sp>
      <p:sp>
        <p:nvSpPr>
          <p:cNvPr id="21" name="Text 19"/>
          <p:cNvSpPr txBox="1"/>
          <p:nvPr/>
        </p:nvSpPr>
        <p:spPr>
          <a:xfrm>
            <a:off x="6236208" y="4251960"/>
            <a:ext cx="2432304" cy="50292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Image × Langage</a:t>
            </a:r>
            <a:endParaRPr lang="en-US" sz="950" dirty="0"/>
          </a:p>
        </p:txBody>
      </p:sp>
      <p:sp>
        <p:nvSpPr>
          <p:cNvPr id="22" name="Shape 20"/>
          <p:cNvSpPr/>
          <p:nvPr/>
        </p:nvSpPr>
        <p:spPr>
          <a:xfrm>
            <a:off x="548640" y="4873752"/>
            <a:ext cx="2651760" cy="502920"/>
          </a:xfrm>
          <a:prstGeom prst="roundRect">
            <a:avLst>
              <a:gd name="adj" fmla="val 16364"/>
            </a:avLst>
          </a:prstGeom>
          <a:solidFill>
            <a:srgbClr val="C43D73"/>
          </a:solidFill>
          <a:ln w="12700">
            <a:solidFill>
              <a:srgbClr val="C43D73"/>
            </a:solidFill>
            <a:prstDash val="solid"/>
          </a:ln>
        </p:spPr>
      </p:sp>
      <p:sp>
        <p:nvSpPr>
          <p:cNvPr id="23" name="Text 21"/>
          <p:cNvSpPr txBox="1"/>
          <p:nvPr/>
        </p:nvSpPr>
        <p:spPr>
          <a:xfrm>
            <a:off x="658368" y="4873752"/>
            <a:ext cx="2432304" cy="502920"/>
          </a:xfrm>
          <a:prstGeom prst="rect">
            <a:avLst/>
          </a:prstGeom>
          <a:noFill/>
          <a:ln/>
        </p:spPr>
        <p:txBody>
          <a:bodyPr wrap="square" lIns="0" tIns="0" rIns="0" bIns="0" rtlCol="0" anchor="ctr"/>
          <a:lstStyle/>
          <a:p>
            <a:pPr marL="0" indent="0">
              <a:buNone/>
            </a:pPr>
            <a:r>
              <a:rPr lang="en-US" sz="950" b="1" dirty="0" err="1" smtClean="0">
                <a:solidFill>
                  <a:srgbClr val="FFFFFF"/>
                </a:solidFill>
                <a:latin typeface="Calibri" pitchFamily="34" charset="0"/>
                <a:ea typeface="Calibri" pitchFamily="34" charset="-122"/>
                <a:cs typeface="Calibri" pitchFamily="34" charset="-120"/>
              </a:rPr>
              <a:t>Photographie</a:t>
            </a:r>
            <a:r>
              <a:rPr lang="en-US" sz="950" b="1" dirty="0" smtClean="0">
                <a:solidFill>
                  <a:srgbClr val="FFFFFF"/>
                </a:solidFill>
                <a:latin typeface="Calibri" pitchFamily="34" charset="0"/>
                <a:ea typeface="Calibri" pitchFamily="34" charset="-122"/>
                <a:cs typeface="Calibri" pitchFamily="34" charset="-120"/>
              </a:rPr>
              <a:t> et </a:t>
            </a:r>
            <a:r>
              <a:rPr lang="en-US" sz="950" b="1" dirty="0" err="1" smtClean="0">
                <a:solidFill>
                  <a:srgbClr val="FFFFFF"/>
                </a:solidFill>
                <a:latin typeface="Calibri" pitchFamily="34" charset="0"/>
                <a:ea typeface="Calibri" pitchFamily="34" charset="-122"/>
                <a:cs typeface="Calibri" pitchFamily="34" charset="-120"/>
              </a:rPr>
              <a:t>autres</a:t>
            </a:r>
            <a:r>
              <a:rPr lang="en-US" sz="950" b="1" dirty="0" smtClean="0">
                <a:solidFill>
                  <a:srgbClr val="FFFFFF"/>
                </a:solidFill>
                <a:latin typeface="Calibri" pitchFamily="34" charset="0"/>
                <a:ea typeface="Calibri" pitchFamily="34" charset="-122"/>
                <a:cs typeface="Calibri" pitchFamily="34" charset="-120"/>
              </a:rPr>
              <a:t> </a:t>
            </a:r>
            <a:r>
              <a:rPr lang="en-US" sz="950" b="1" dirty="0" err="1" smtClean="0">
                <a:solidFill>
                  <a:srgbClr val="FFFFFF"/>
                </a:solidFill>
                <a:latin typeface="Calibri" pitchFamily="34" charset="0"/>
                <a:ea typeface="Calibri" pitchFamily="34" charset="-122"/>
                <a:cs typeface="Calibri" pitchFamily="34" charset="-120"/>
              </a:rPr>
              <a:t>domaines</a:t>
            </a:r>
            <a:r>
              <a:rPr lang="en-US" sz="950" b="1" dirty="0" smtClean="0">
                <a:solidFill>
                  <a:srgbClr val="FFFFFF"/>
                </a:solidFill>
                <a:latin typeface="Calibri" pitchFamily="34" charset="0"/>
                <a:ea typeface="Calibri" pitchFamily="34" charset="-122"/>
                <a:cs typeface="Calibri" pitchFamily="34" charset="-120"/>
              </a:rPr>
              <a:t> (</a:t>
            </a:r>
            <a:r>
              <a:rPr lang="en-US" sz="950" b="1" dirty="0" err="1" smtClean="0">
                <a:solidFill>
                  <a:srgbClr val="FFFFFF"/>
                </a:solidFill>
                <a:latin typeface="Calibri" pitchFamily="34" charset="0"/>
                <a:ea typeface="Calibri" pitchFamily="34" charset="-122"/>
                <a:cs typeface="Calibri" pitchFamily="34" charset="-120"/>
              </a:rPr>
              <a:t>bicentenaire</a:t>
            </a:r>
            <a:r>
              <a:rPr lang="en-US" sz="950" b="1" dirty="0" smtClean="0">
                <a:solidFill>
                  <a:srgbClr val="FFFFFF"/>
                </a:solidFill>
                <a:latin typeface="Calibri" pitchFamily="34" charset="0"/>
                <a:ea typeface="Calibri" pitchFamily="34" charset="-122"/>
                <a:cs typeface="Calibri" pitchFamily="34" charset="-120"/>
              </a:rPr>
              <a:t>)</a:t>
            </a:r>
            <a:endParaRPr lang="en-US" sz="950" dirty="0"/>
          </a:p>
        </p:txBody>
      </p:sp>
      <p:sp>
        <p:nvSpPr>
          <p:cNvPr id="24" name="Shape 22"/>
          <p:cNvSpPr/>
          <p:nvPr/>
        </p:nvSpPr>
        <p:spPr>
          <a:xfrm>
            <a:off x="3337560" y="4873752"/>
            <a:ext cx="2651760" cy="502920"/>
          </a:xfrm>
          <a:prstGeom prst="roundRect">
            <a:avLst>
              <a:gd name="adj" fmla="val 16364"/>
            </a:avLst>
          </a:prstGeom>
          <a:solidFill>
            <a:srgbClr val="2E3E63"/>
          </a:solidFill>
          <a:ln w="12700">
            <a:solidFill>
              <a:srgbClr val="2E3E63"/>
            </a:solidFill>
            <a:prstDash val="solid"/>
          </a:ln>
        </p:spPr>
      </p:sp>
      <p:sp>
        <p:nvSpPr>
          <p:cNvPr id="25" name="Text 23"/>
          <p:cNvSpPr txBox="1"/>
          <p:nvPr/>
        </p:nvSpPr>
        <p:spPr>
          <a:xfrm>
            <a:off x="3447288" y="4873752"/>
            <a:ext cx="2432304" cy="50292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Patrimoine × Création</a:t>
            </a:r>
            <a:endParaRPr lang="en-US" sz="950" dirty="0"/>
          </a:p>
        </p:txBody>
      </p:sp>
      <p:sp>
        <p:nvSpPr>
          <p:cNvPr id="26" name="Shape 24"/>
          <p:cNvSpPr/>
          <p:nvPr/>
        </p:nvSpPr>
        <p:spPr>
          <a:xfrm>
            <a:off x="6126480" y="4873752"/>
            <a:ext cx="2651760" cy="502920"/>
          </a:xfrm>
          <a:prstGeom prst="roundRect">
            <a:avLst>
              <a:gd name="adj" fmla="val 16364"/>
            </a:avLst>
          </a:prstGeom>
          <a:solidFill>
            <a:srgbClr val="B85E1B"/>
          </a:solidFill>
          <a:ln w="12700">
            <a:solidFill>
              <a:srgbClr val="B85E1B"/>
            </a:solidFill>
            <a:prstDash val="solid"/>
          </a:ln>
        </p:spPr>
      </p:sp>
      <p:sp>
        <p:nvSpPr>
          <p:cNvPr id="27" name="Text 25"/>
          <p:cNvSpPr txBox="1"/>
          <p:nvPr/>
        </p:nvSpPr>
        <p:spPr>
          <a:xfrm>
            <a:off x="6236208" y="4873752"/>
            <a:ext cx="2432304" cy="50292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EAC × Parcours Avenir</a:t>
            </a:r>
            <a:endParaRPr lang="en-US" sz="950" dirty="0"/>
          </a:p>
        </p:txBody>
      </p:sp>
      <p:sp>
        <p:nvSpPr>
          <p:cNvPr id="28" name="Shape 26"/>
          <p:cNvSpPr/>
          <p:nvPr/>
        </p:nvSpPr>
        <p:spPr>
          <a:xfrm>
            <a:off x="6172200" y="3931920"/>
            <a:ext cx="5440680" cy="1965960"/>
          </a:xfrm>
          <a:prstGeom prst="roundRect">
            <a:avLst>
              <a:gd name="adj" fmla="val 3721"/>
            </a:avLst>
          </a:prstGeom>
          <a:solidFill>
            <a:srgbClr val="F3F0E9"/>
          </a:solidFill>
          <a:ln w="12700">
            <a:solidFill>
              <a:srgbClr val="F3F0E9"/>
            </a:solidFill>
            <a:prstDash val="solid"/>
          </a:ln>
        </p:spPr>
      </p:sp>
      <p:sp>
        <p:nvSpPr>
          <p:cNvPr id="29" name="Text 27"/>
          <p:cNvSpPr txBox="1"/>
          <p:nvPr/>
        </p:nvSpPr>
        <p:spPr>
          <a:xfrm>
            <a:off x="6355080" y="4041648"/>
            <a:ext cx="5074920" cy="274320"/>
          </a:xfrm>
          <a:prstGeom prst="rect">
            <a:avLst/>
          </a:prstGeom>
          <a:noFill/>
          <a:ln/>
        </p:spPr>
        <p:txBody>
          <a:bodyPr wrap="square" rtlCol="0" anchor="ctr"/>
          <a:lstStyle/>
          <a:p>
            <a:pPr marL="0" indent="0">
              <a:buNone/>
            </a:pPr>
            <a:r>
              <a:rPr lang="en-US" sz="1250" b="1" dirty="0" err="1" smtClean="0">
                <a:solidFill>
                  <a:srgbClr val="1F2A44"/>
                </a:solidFill>
                <a:latin typeface="Calibri" pitchFamily="34" charset="0"/>
                <a:ea typeface="Calibri" pitchFamily="34" charset="-122"/>
                <a:cs typeface="Calibri" pitchFamily="34" charset="-120"/>
              </a:rPr>
              <a:t>Autres</a:t>
            </a:r>
            <a:r>
              <a:rPr lang="en-US" sz="1250" b="1" dirty="0" smtClean="0">
                <a:solidFill>
                  <a:srgbClr val="1F2A44"/>
                </a:solidFill>
                <a:latin typeface="Calibri" pitchFamily="34" charset="0"/>
                <a:ea typeface="Calibri" pitchFamily="34" charset="-122"/>
                <a:cs typeface="Calibri" pitchFamily="34" charset="-120"/>
              </a:rPr>
              <a:t> stages et </a:t>
            </a:r>
            <a:r>
              <a:rPr lang="en-US" sz="1250" b="1" dirty="0" err="1" smtClean="0">
                <a:solidFill>
                  <a:srgbClr val="1F2A44"/>
                </a:solidFill>
                <a:latin typeface="Calibri" pitchFamily="34" charset="0"/>
                <a:ea typeface="Calibri" pitchFamily="34" charset="-122"/>
                <a:cs typeface="Calibri" pitchFamily="34" charset="-120"/>
              </a:rPr>
              <a:t>prolongements</a:t>
            </a:r>
            <a:endParaRPr lang="en-US" sz="1250" dirty="0"/>
          </a:p>
        </p:txBody>
      </p:sp>
      <p:sp>
        <p:nvSpPr>
          <p:cNvPr id="30" name="Text 28"/>
          <p:cNvSpPr txBox="1"/>
          <p:nvPr/>
        </p:nvSpPr>
        <p:spPr>
          <a:xfrm>
            <a:off x="6355080" y="4370832"/>
            <a:ext cx="5074920" cy="1371600"/>
          </a:xfrm>
          <a:prstGeom prst="rect">
            <a:avLst/>
          </a:prstGeom>
          <a:noFill/>
          <a:ln/>
        </p:spPr>
        <p:txBody>
          <a:bodyPr wrap="square" rtlCol="0" anchor="t"/>
          <a:lstStyle/>
          <a:p>
            <a:pPr marL="0" indent="0">
              <a:buNone/>
            </a:pPr>
            <a:r>
              <a:rPr lang="en-US" sz="1100" dirty="0" err="1" smtClean="0">
                <a:solidFill>
                  <a:srgbClr val="222222"/>
                </a:solidFill>
                <a:latin typeface="Calibri" pitchFamily="34" charset="0"/>
                <a:ea typeface="Calibri" pitchFamily="34" charset="-122"/>
                <a:cs typeface="Calibri" pitchFamily="34" charset="-120"/>
              </a:rPr>
              <a:t>Stétéotypes</a:t>
            </a:r>
            <a:r>
              <a:rPr lang="en-US" sz="1100" dirty="0" smtClean="0">
                <a:solidFill>
                  <a:srgbClr val="222222"/>
                </a:solidFill>
                <a:latin typeface="Calibri" pitchFamily="34" charset="0"/>
                <a:ea typeface="Calibri" pitchFamily="34" charset="-122"/>
                <a:cs typeface="Calibri" pitchFamily="34" charset="-120"/>
              </a:rPr>
              <a:t> genre (avec design) : 145 </a:t>
            </a:r>
            <a:r>
              <a:rPr lang="en-US" sz="1100" dirty="0" err="1" smtClean="0">
                <a:solidFill>
                  <a:srgbClr val="222222"/>
                </a:solidFill>
                <a:latin typeface="Calibri" pitchFamily="34" charset="0"/>
                <a:ea typeface="Calibri" pitchFamily="34" charset="-122"/>
                <a:cs typeface="Calibri" pitchFamily="34" charset="-120"/>
              </a:rPr>
              <a:t>pré-inscrits</a:t>
            </a:r>
            <a:endParaRPr lang="en-US" sz="1100" dirty="0" smtClean="0">
              <a:solidFill>
                <a:srgbClr val="222222"/>
              </a:solidFill>
              <a:latin typeface="Calibri" pitchFamily="34" charset="0"/>
              <a:ea typeface="Calibri" pitchFamily="34" charset="-122"/>
              <a:cs typeface="Calibri" pitchFamily="34" charset="-120"/>
            </a:endParaRPr>
          </a:p>
          <a:p>
            <a:pPr marL="0" indent="0">
              <a:buNone/>
            </a:pPr>
            <a:r>
              <a:rPr lang="en-US" sz="1100" dirty="0" smtClean="0">
                <a:solidFill>
                  <a:srgbClr val="222222"/>
                </a:solidFill>
                <a:latin typeface="Calibri" pitchFamily="34" charset="0"/>
                <a:ea typeface="Calibri" pitchFamily="34" charset="-122"/>
                <a:cs typeface="Calibri" pitchFamily="34" charset="-120"/>
              </a:rPr>
              <a:t>Arts et sciences (</a:t>
            </a:r>
            <a:r>
              <a:rPr lang="en-US" sz="1100" dirty="0" err="1" smtClean="0">
                <a:solidFill>
                  <a:srgbClr val="222222"/>
                </a:solidFill>
                <a:latin typeface="Calibri" pitchFamily="34" charset="0"/>
                <a:ea typeface="Calibri" pitchFamily="34" charset="-122"/>
                <a:cs typeface="Calibri" pitchFamily="34" charset="-120"/>
              </a:rPr>
              <a:t>photographie</a:t>
            </a:r>
            <a:r>
              <a:rPr lang="en-US" sz="1100" dirty="0" smtClean="0">
                <a:solidFill>
                  <a:srgbClr val="222222"/>
                </a:solidFill>
                <a:latin typeface="Calibri" pitchFamily="34" charset="0"/>
                <a:ea typeface="Calibri" pitchFamily="34" charset="-122"/>
                <a:cs typeface="Calibri" pitchFamily="34" charset="-120"/>
              </a:rPr>
              <a:t>) : 61 </a:t>
            </a:r>
            <a:r>
              <a:rPr lang="en-US" sz="1100" dirty="0" err="1" smtClean="0">
                <a:solidFill>
                  <a:srgbClr val="222222"/>
                </a:solidFill>
                <a:latin typeface="Calibri" pitchFamily="34" charset="0"/>
                <a:ea typeface="Calibri" pitchFamily="34" charset="-122"/>
                <a:cs typeface="Calibri" pitchFamily="34" charset="-120"/>
              </a:rPr>
              <a:t>pré-inscrits</a:t>
            </a:r>
            <a:endParaRPr lang="en-US" sz="1100" dirty="0" smtClean="0">
              <a:solidFill>
                <a:srgbClr val="222222"/>
              </a:solidFill>
              <a:latin typeface="Calibri" pitchFamily="34" charset="0"/>
              <a:ea typeface="Calibri" pitchFamily="34" charset="-122"/>
              <a:cs typeface="Calibri" pitchFamily="34" charset="-120"/>
            </a:endParaRPr>
          </a:p>
          <a:p>
            <a:pPr marL="0" indent="0">
              <a:buNone/>
            </a:pPr>
            <a:r>
              <a:rPr lang="en-US" sz="1100" dirty="0" smtClean="0">
                <a:solidFill>
                  <a:srgbClr val="222222"/>
                </a:solidFill>
                <a:latin typeface="Calibri" pitchFamily="34" charset="0"/>
                <a:ea typeface="Calibri" pitchFamily="34" charset="-122"/>
                <a:cs typeface="Calibri" pitchFamily="34" charset="-120"/>
              </a:rPr>
              <a:t>Corps (</a:t>
            </a:r>
            <a:r>
              <a:rPr lang="en-US" sz="1100" dirty="0" err="1" smtClean="0">
                <a:solidFill>
                  <a:srgbClr val="222222"/>
                </a:solidFill>
                <a:latin typeface="Calibri" pitchFamily="34" charset="0"/>
                <a:ea typeface="Calibri" pitchFamily="34" charset="-122"/>
                <a:cs typeface="Calibri" pitchFamily="34" charset="-120"/>
              </a:rPr>
              <a:t>photographie</a:t>
            </a:r>
            <a:r>
              <a:rPr lang="en-US" sz="1100" dirty="0" smtClean="0">
                <a:solidFill>
                  <a:srgbClr val="222222"/>
                </a:solidFill>
                <a:latin typeface="Calibri" pitchFamily="34" charset="0"/>
                <a:ea typeface="Calibri" pitchFamily="34" charset="-122"/>
                <a:cs typeface="Calibri" pitchFamily="34" charset="-120"/>
              </a:rPr>
              <a:t>, cirque, </a:t>
            </a:r>
            <a:r>
              <a:rPr lang="en-US" sz="1100" dirty="0" err="1" smtClean="0">
                <a:solidFill>
                  <a:srgbClr val="222222"/>
                </a:solidFill>
                <a:latin typeface="Calibri" pitchFamily="34" charset="0"/>
                <a:ea typeface="Calibri" pitchFamily="34" charset="-122"/>
                <a:cs typeface="Calibri" pitchFamily="34" charset="-120"/>
              </a:rPr>
              <a:t>danse</a:t>
            </a:r>
            <a:r>
              <a:rPr lang="en-US" sz="1100" dirty="0" smtClean="0">
                <a:solidFill>
                  <a:srgbClr val="222222"/>
                </a:solidFill>
                <a:latin typeface="Calibri" pitchFamily="34" charset="0"/>
                <a:ea typeface="Calibri" pitchFamily="34" charset="-122"/>
                <a:cs typeface="Calibri" pitchFamily="34" charset="-120"/>
              </a:rPr>
              <a:t>) : 94 </a:t>
            </a:r>
            <a:r>
              <a:rPr lang="en-US" sz="1100" dirty="0" err="1" smtClean="0">
                <a:solidFill>
                  <a:srgbClr val="222222"/>
                </a:solidFill>
                <a:latin typeface="Calibri" pitchFamily="34" charset="0"/>
                <a:ea typeface="Calibri" pitchFamily="34" charset="-122"/>
                <a:cs typeface="Calibri" pitchFamily="34" charset="-120"/>
              </a:rPr>
              <a:t>pré-inscrits</a:t>
            </a:r>
            <a:endParaRPr lang="en-US" sz="1100" dirty="0" smtClean="0">
              <a:solidFill>
                <a:srgbClr val="222222"/>
              </a:solidFill>
              <a:latin typeface="Calibri" pitchFamily="34" charset="0"/>
              <a:ea typeface="Calibri" pitchFamily="34" charset="-122"/>
              <a:cs typeface="Calibri" pitchFamily="34" charset="-120"/>
            </a:endParaRPr>
          </a:p>
          <a:p>
            <a:pPr marL="0" indent="0">
              <a:buNone/>
            </a:pPr>
            <a:endParaRPr lang="en-US" sz="1100" dirty="0">
              <a:solidFill>
                <a:srgbClr val="222222"/>
              </a:solidFill>
              <a:latin typeface="Calibri" pitchFamily="34" charset="0"/>
              <a:ea typeface="Calibri" pitchFamily="34" charset="-122"/>
              <a:cs typeface="Calibri" pitchFamily="34" charset="-120"/>
            </a:endParaRPr>
          </a:p>
          <a:p>
            <a:pPr marL="0" indent="0">
              <a:buNone/>
            </a:pPr>
            <a:r>
              <a:rPr lang="en-US" sz="1100" dirty="0" smtClean="0">
                <a:solidFill>
                  <a:srgbClr val="222222"/>
                </a:solidFill>
                <a:latin typeface="Calibri" pitchFamily="34" charset="0"/>
                <a:ea typeface="Calibri" pitchFamily="34" charset="-122"/>
                <a:cs typeface="Calibri" pitchFamily="34" charset="-120"/>
              </a:rPr>
              <a:t>Les </a:t>
            </a:r>
            <a:r>
              <a:rPr lang="en-US" sz="1100" dirty="0" err="1">
                <a:solidFill>
                  <a:srgbClr val="222222"/>
                </a:solidFill>
                <a:latin typeface="Calibri" pitchFamily="34" charset="0"/>
                <a:ea typeface="Calibri" pitchFamily="34" charset="-122"/>
                <a:cs typeface="Calibri" pitchFamily="34" charset="-120"/>
              </a:rPr>
              <a:t>rendez-vous</a:t>
            </a:r>
            <a:r>
              <a:rPr lang="en-US" sz="1100" dirty="0">
                <a:solidFill>
                  <a:srgbClr val="222222"/>
                </a:solidFill>
                <a:latin typeface="Calibri" pitchFamily="34" charset="0"/>
                <a:ea typeface="Calibri" pitchFamily="34" charset="-122"/>
                <a:cs typeface="Calibri" pitchFamily="34" charset="-120"/>
              </a:rPr>
              <a:t> </a:t>
            </a:r>
            <a:r>
              <a:rPr lang="en-US" sz="1100" dirty="0" err="1" smtClean="0">
                <a:solidFill>
                  <a:srgbClr val="222222"/>
                </a:solidFill>
                <a:latin typeface="Calibri" pitchFamily="34" charset="0"/>
                <a:ea typeface="Calibri" pitchFamily="34" charset="-122"/>
                <a:cs typeface="Calibri" pitchFamily="34" charset="-120"/>
              </a:rPr>
              <a:t>enseignants</a:t>
            </a:r>
            <a:r>
              <a:rPr lang="en-US" sz="1100" dirty="0" smtClean="0">
                <a:solidFill>
                  <a:srgbClr val="222222"/>
                </a:solidFill>
                <a:latin typeface="Calibri" pitchFamily="34" charset="0"/>
                <a:ea typeface="Calibri" pitchFamily="34" charset="-122"/>
                <a:cs typeface="Calibri" pitchFamily="34" charset="-120"/>
              </a:rPr>
              <a:t> (et rencontres </a:t>
            </a:r>
            <a:r>
              <a:rPr lang="en-US" sz="1100" dirty="0" err="1" smtClean="0">
                <a:solidFill>
                  <a:srgbClr val="222222"/>
                </a:solidFill>
                <a:latin typeface="Calibri" pitchFamily="34" charset="0"/>
                <a:ea typeface="Calibri" pitchFamily="34" charset="-122"/>
                <a:cs typeface="Calibri" pitchFamily="34" charset="-120"/>
              </a:rPr>
              <a:t>culturelles</a:t>
            </a:r>
            <a:r>
              <a:rPr lang="en-US" sz="1100" dirty="0" smtClean="0">
                <a:solidFill>
                  <a:srgbClr val="222222"/>
                </a:solidFill>
                <a:latin typeface="Calibri" pitchFamily="34" charset="0"/>
                <a:ea typeface="Calibri" pitchFamily="34" charset="-122"/>
                <a:cs typeface="Calibri" pitchFamily="34" charset="-120"/>
              </a:rPr>
              <a:t>) </a:t>
            </a:r>
            <a:r>
              <a:rPr lang="en-US" sz="1100" dirty="0">
                <a:solidFill>
                  <a:srgbClr val="222222"/>
                </a:solidFill>
                <a:latin typeface="Calibri" pitchFamily="34" charset="0"/>
                <a:ea typeface="Calibri" pitchFamily="34" charset="-122"/>
                <a:cs typeface="Calibri" pitchFamily="34" charset="-120"/>
              </a:rPr>
              <a:t>seront communiqués via le </a:t>
            </a:r>
            <a:r>
              <a:rPr lang="en-US" sz="1100" dirty="0" smtClean="0">
                <a:solidFill>
                  <a:srgbClr val="222222"/>
                </a:solidFill>
                <a:latin typeface="Calibri" pitchFamily="34" charset="0"/>
                <a:ea typeface="Calibri" pitchFamily="34" charset="-122"/>
                <a:cs typeface="Calibri" pitchFamily="34" charset="-120"/>
              </a:rPr>
              <a:t>site et </a:t>
            </a:r>
            <a:r>
              <a:rPr lang="en-US" sz="1100" dirty="0">
                <a:solidFill>
                  <a:srgbClr val="222222"/>
                </a:solidFill>
                <a:latin typeface="Calibri" pitchFamily="34" charset="0"/>
                <a:ea typeface="Calibri" pitchFamily="34" charset="-122"/>
                <a:cs typeface="Calibri" pitchFamily="34" charset="-120"/>
              </a:rPr>
              <a:t>la lettre d'information de la Daac.</a:t>
            </a:r>
            <a:endParaRPr lang="en-US" sz="1100" dirty="0"/>
          </a:p>
        </p:txBody>
      </p:sp>
      <p:sp>
        <p:nvSpPr>
          <p:cNvPr id="31" name="Shape 29"/>
          <p:cNvSpPr/>
          <p:nvPr/>
        </p:nvSpPr>
        <p:spPr>
          <a:xfrm>
            <a:off x="0" y="6492240"/>
            <a:ext cx="12188952" cy="365760"/>
          </a:xfrm>
          <a:prstGeom prst="rect">
            <a:avLst/>
          </a:prstGeom>
          <a:solidFill>
            <a:srgbClr val="F3F0E9"/>
          </a:solidFill>
          <a:ln/>
        </p:spPr>
      </p:sp>
      <p:sp>
        <p:nvSpPr>
          <p:cNvPr id="32" name="Text 30"/>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33" name="Text 31"/>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24</a:t>
            </a:r>
            <a:endParaRPr lang="en-US" sz="95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50808E"/>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Un sujet EAC — Des arts et des métiers (1/2)</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Développer les synergies entre PEAC et Parcours Avenir</a:t>
            </a:r>
            <a:endParaRPr lang="en-US" sz="1250" dirty="0"/>
          </a:p>
        </p:txBody>
      </p:sp>
      <p:sp>
        <p:nvSpPr>
          <p:cNvPr id="5" name="Shape 3"/>
          <p:cNvSpPr/>
          <p:nvPr/>
        </p:nvSpPr>
        <p:spPr>
          <a:xfrm>
            <a:off x="457200" y="1280160"/>
            <a:ext cx="5532120" cy="1417320"/>
          </a:xfrm>
          <a:prstGeom prst="roundRect">
            <a:avLst>
              <a:gd name="adj" fmla="val 5161"/>
            </a:avLst>
          </a:prstGeom>
          <a:solidFill>
            <a:srgbClr val="EAF1EF"/>
          </a:solidFill>
          <a:ln w="12700">
            <a:solidFill>
              <a:srgbClr val="EAF1EF"/>
            </a:solidFill>
            <a:prstDash val="solid"/>
          </a:ln>
        </p:spPr>
      </p:sp>
      <p:sp>
        <p:nvSpPr>
          <p:cNvPr id="6" name="Text 4"/>
          <p:cNvSpPr txBox="1"/>
          <p:nvPr/>
        </p:nvSpPr>
        <p:spPr>
          <a:xfrm>
            <a:off x="640080" y="1371600"/>
            <a:ext cx="5166360" cy="274320"/>
          </a:xfrm>
          <a:prstGeom prst="rect">
            <a:avLst/>
          </a:prstGeom>
          <a:noFill/>
          <a:ln/>
        </p:spPr>
        <p:txBody>
          <a:bodyPr wrap="square" rtlCol="0" anchor="ctr"/>
          <a:lstStyle/>
          <a:p>
            <a:pPr marL="0" indent="0">
              <a:buNone/>
            </a:pPr>
            <a:r>
              <a:rPr lang="en-US" sz="1500" b="1" dirty="0">
                <a:solidFill>
                  <a:srgbClr val="3A6068"/>
                </a:solidFill>
                <a:latin typeface="Calibri" pitchFamily="34" charset="0"/>
                <a:ea typeface="Calibri" pitchFamily="34" charset="-122"/>
                <a:cs typeface="Calibri" pitchFamily="34" charset="-120"/>
              </a:rPr>
              <a:t>Enjeu</a:t>
            </a:r>
            <a:endParaRPr lang="en-US" sz="1500" dirty="0"/>
          </a:p>
        </p:txBody>
      </p:sp>
      <p:sp>
        <p:nvSpPr>
          <p:cNvPr id="7" name="Text 5"/>
          <p:cNvSpPr txBox="1"/>
          <p:nvPr/>
        </p:nvSpPr>
        <p:spPr>
          <a:xfrm>
            <a:off x="640080" y="1645920"/>
            <a:ext cx="5166360" cy="1005840"/>
          </a:xfrm>
          <a:prstGeom prst="rect">
            <a:avLst/>
          </a:prstGeom>
          <a:noFill/>
          <a:ln/>
        </p:spPr>
        <p:txBody>
          <a:bodyPr wrap="square" rtlCol="0" anchor="t"/>
          <a:lstStyle/>
          <a:p>
            <a:pPr marL="0" indent="0">
              <a:lnSpc>
                <a:spcPct val="105000"/>
              </a:lnSpc>
              <a:buNone/>
            </a:pPr>
            <a:r>
              <a:rPr lang="en-US" sz="1300" dirty="0">
                <a:solidFill>
                  <a:srgbClr val="222222"/>
                </a:solidFill>
                <a:latin typeface="Calibri" pitchFamily="34" charset="0"/>
                <a:ea typeface="Calibri" pitchFamily="34" charset="-122"/>
                <a:cs typeface="Calibri" pitchFamily="34" charset="-120"/>
              </a:rPr>
              <a:t>Mieux articuler deux parcours existants — PEAC et Parcours Avenir — sans ajouter d'actions, au service du PPO et du volet culturel du projet d'établissement.</a:t>
            </a:r>
            <a:endParaRPr lang="en-US" sz="1300" dirty="0"/>
          </a:p>
        </p:txBody>
      </p:sp>
      <p:sp>
        <p:nvSpPr>
          <p:cNvPr id="8" name="Shape 6"/>
          <p:cNvSpPr/>
          <p:nvPr/>
        </p:nvSpPr>
        <p:spPr>
          <a:xfrm>
            <a:off x="457200" y="2834640"/>
            <a:ext cx="5532120" cy="1691640"/>
          </a:xfrm>
          <a:prstGeom prst="roundRect">
            <a:avLst>
              <a:gd name="adj" fmla="val 4324"/>
            </a:avLst>
          </a:prstGeom>
          <a:solidFill>
            <a:srgbClr val="EAF1EF"/>
          </a:solidFill>
          <a:ln w="12700">
            <a:solidFill>
              <a:srgbClr val="EAF1EF"/>
            </a:solidFill>
            <a:prstDash val="solid"/>
          </a:ln>
        </p:spPr>
      </p:sp>
      <p:sp>
        <p:nvSpPr>
          <p:cNvPr id="9" name="Text 7"/>
          <p:cNvSpPr txBox="1"/>
          <p:nvPr/>
        </p:nvSpPr>
        <p:spPr>
          <a:xfrm>
            <a:off x="640080" y="2926080"/>
            <a:ext cx="5166360" cy="274320"/>
          </a:xfrm>
          <a:prstGeom prst="rect">
            <a:avLst/>
          </a:prstGeom>
          <a:noFill/>
          <a:ln/>
        </p:spPr>
        <p:txBody>
          <a:bodyPr wrap="square" rtlCol="0" anchor="ctr"/>
          <a:lstStyle/>
          <a:p>
            <a:pPr marL="0" indent="0">
              <a:buNone/>
            </a:pPr>
            <a:r>
              <a:rPr lang="en-US" sz="1500" b="1" dirty="0">
                <a:solidFill>
                  <a:srgbClr val="3A6068"/>
                </a:solidFill>
                <a:latin typeface="Calibri" pitchFamily="34" charset="0"/>
                <a:ea typeface="Calibri" pitchFamily="34" charset="-122"/>
                <a:cs typeface="Calibri" pitchFamily="34" charset="-120"/>
              </a:rPr>
              <a:t>Constat</a:t>
            </a:r>
            <a:endParaRPr lang="en-US" sz="1500" dirty="0"/>
          </a:p>
        </p:txBody>
      </p:sp>
      <p:sp>
        <p:nvSpPr>
          <p:cNvPr id="10" name="Text 8"/>
          <p:cNvSpPr txBox="1"/>
          <p:nvPr/>
        </p:nvSpPr>
        <p:spPr>
          <a:xfrm>
            <a:off x="640080" y="3200400"/>
            <a:ext cx="5166360" cy="1234440"/>
          </a:xfrm>
          <a:prstGeom prst="rect">
            <a:avLst/>
          </a:prstGeom>
          <a:noFill/>
          <a:ln/>
        </p:spPr>
        <p:txBody>
          <a:bodyPr wrap="square" rtlCol="0" anchor="t"/>
          <a:lstStyle/>
          <a:p>
            <a:pPr marL="342900" indent="-342900">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Actions souvent juxtaposées et peu lisibles pour les équipes</a:t>
            </a:r>
            <a:endParaRPr lang="en-US" sz="1250" dirty="0"/>
          </a:p>
          <a:p>
            <a:pPr marL="342900" indent="-342900">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Réseaux de référents (culture / orientation) non mutualisés</a:t>
            </a:r>
            <a:endParaRPr lang="en-US" sz="1250" dirty="0"/>
          </a:p>
          <a:p>
            <a:pPr marL="342900" indent="-342900">
              <a:spcAft>
                <a:spcPts val="600"/>
              </a:spcAft>
              <a:buSzPct val="100000"/>
              <a:buChar char="•"/>
            </a:pPr>
            <a:r>
              <a:rPr lang="en-US" sz="1250" dirty="0">
                <a:solidFill>
                  <a:srgbClr val="222222"/>
                </a:solidFill>
                <a:latin typeface="Calibri" pitchFamily="34" charset="0"/>
                <a:ea typeface="Calibri" pitchFamily="34" charset="-122"/>
                <a:cs typeface="Calibri" pitchFamily="34" charset="-120"/>
              </a:rPr>
              <a:t>La plateforme Avenir(s) </a:t>
            </a:r>
            <a:r>
              <a:rPr lang="en-US" sz="1250" dirty="0" err="1" smtClean="0">
                <a:solidFill>
                  <a:srgbClr val="222222"/>
                </a:solidFill>
                <a:latin typeface="Calibri" pitchFamily="34" charset="0"/>
                <a:ea typeface="Calibri" pitchFamily="34" charset="-122"/>
                <a:cs typeface="Calibri" pitchFamily="34" charset="-120"/>
              </a:rPr>
              <a:t>permet</a:t>
            </a:r>
            <a:r>
              <a:rPr lang="en-US" sz="1250" dirty="0" smtClean="0">
                <a:solidFill>
                  <a:srgbClr val="222222"/>
                </a:solidFill>
                <a:latin typeface="Calibri" pitchFamily="34" charset="0"/>
                <a:ea typeface="Calibri" pitchFamily="34" charset="-122"/>
                <a:cs typeface="Calibri" pitchFamily="34" charset="-120"/>
              </a:rPr>
              <a:t> </a:t>
            </a:r>
            <a:r>
              <a:rPr lang="en-US" sz="1250" dirty="0">
                <a:solidFill>
                  <a:srgbClr val="222222"/>
                </a:solidFill>
                <a:latin typeface="Calibri" pitchFamily="34" charset="0"/>
                <a:ea typeface="Calibri" pitchFamily="34" charset="-122"/>
                <a:cs typeface="Calibri" pitchFamily="34" charset="-120"/>
              </a:rPr>
              <a:t>de relier orientation et </a:t>
            </a:r>
            <a:r>
              <a:rPr lang="en-US" sz="1250" dirty="0" smtClean="0">
                <a:solidFill>
                  <a:srgbClr val="222222"/>
                </a:solidFill>
                <a:latin typeface="Calibri" pitchFamily="34" charset="0"/>
                <a:ea typeface="Calibri" pitchFamily="34" charset="-122"/>
                <a:cs typeface="Calibri" pitchFamily="34" charset="-120"/>
              </a:rPr>
              <a:t>culture (</a:t>
            </a:r>
            <a:r>
              <a:rPr lang="en-US" sz="1250" dirty="0" err="1" smtClean="0">
                <a:solidFill>
                  <a:srgbClr val="222222"/>
                </a:solidFill>
                <a:latin typeface="Calibri" pitchFamily="34" charset="0"/>
                <a:ea typeface="Calibri" pitchFamily="34" charset="-122"/>
                <a:cs typeface="Calibri" pitchFamily="34" charset="-120"/>
              </a:rPr>
              <a:t>mais</a:t>
            </a:r>
            <a:r>
              <a:rPr lang="en-US" sz="1250" dirty="0" smtClean="0">
                <a:solidFill>
                  <a:srgbClr val="222222"/>
                </a:solidFill>
                <a:latin typeface="Calibri" pitchFamily="34" charset="0"/>
                <a:ea typeface="Calibri" pitchFamily="34" charset="-122"/>
                <a:cs typeface="Calibri" pitchFamily="34" charset="-120"/>
              </a:rPr>
              <a:t> pas Adage)</a:t>
            </a:r>
            <a:endParaRPr lang="en-US" sz="1250" dirty="0"/>
          </a:p>
        </p:txBody>
      </p:sp>
      <p:sp>
        <p:nvSpPr>
          <p:cNvPr id="11" name="Text 9"/>
          <p:cNvSpPr txBox="1"/>
          <p:nvPr/>
        </p:nvSpPr>
        <p:spPr>
          <a:xfrm>
            <a:off x="457200" y="4709160"/>
            <a:ext cx="5532120" cy="274320"/>
          </a:xfrm>
          <a:prstGeom prst="rect">
            <a:avLst/>
          </a:prstGeom>
          <a:noFill/>
          <a:ln/>
        </p:spPr>
        <p:txBody>
          <a:bodyPr wrap="square" rtlCol="0" anchor="ctr"/>
          <a:lstStyle/>
          <a:p>
            <a:pPr marL="0" indent="0">
              <a:buNone/>
            </a:pPr>
            <a:r>
              <a:rPr lang="en-US" sz="1500" b="1" dirty="0">
                <a:solidFill>
                  <a:srgbClr val="3A6068"/>
                </a:solidFill>
                <a:latin typeface="Calibri" pitchFamily="34" charset="0"/>
                <a:ea typeface="Calibri" pitchFamily="34" charset="-122"/>
                <a:cs typeface="Calibri" pitchFamily="34" charset="-120"/>
              </a:rPr>
              <a:t>Priorités 2026-2028</a:t>
            </a:r>
            <a:endParaRPr lang="en-US" sz="1500" dirty="0"/>
          </a:p>
        </p:txBody>
      </p:sp>
      <p:sp>
        <p:nvSpPr>
          <p:cNvPr id="12" name="Shape 10"/>
          <p:cNvSpPr/>
          <p:nvPr/>
        </p:nvSpPr>
        <p:spPr>
          <a:xfrm>
            <a:off x="457200" y="5074920"/>
            <a:ext cx="2674620" cy="566928"/>
          </a:xfrm>
          <a:prstGeom prst="roundRect">
            <a:avLst>
              <a:gd name="adj" fmla="val 14516"/>
            </a:avLst>
          </a:prstGeom>
          <a:solidFill>
            <a:srgbClr val="69A297"/>
          </a:solidFill>
          <a:ln w="12700">
            <a:solidFill>
              <a:srgbClr val="69A297"/>
            </a:solidFill>
            <a:prstDash val="solid"/>
          </a:ln>
        </p:spPr>
      </p:sp>
      <p:sp>
        <p:nvSpPr>
          <p:cNvPr id="13" name="Text 11"/>
          <p:cNvSpPr txBox="1"/>
          <p:nvPr/>
        </p:nvSpPr>
        <p:spPr>
          <a:xfrm>
            <a:off x="566928" y="5074920"/>
            <a:ext cx="2455164" cy="56692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Accompagner les PPO</a:t>
            </a:r>
            <a:endParaRPr lang="en-US" sz="1100" dirty="0"/>
          </a:p>
        </p:txBody>
      </p:sp>
      <p:sp>
        <p:nvSpPr>
          <p:cNvPr id="14" name="Shape 12"/>
          <p:cNvSpPr/>
          <p:nvPr/>
        </p:nvSpPr>
        <p:spPr>
          <a:xfrm>
            <a:off x="3314700" y="5074920"/>
            <a:ext cx="2674620" cy="566928"/>
          </a:xfrm>
          <a:prstGeom prst="roundRect">
            <a:avLst>
              <a:gd name="adj" fmla="val 14516"/>
            </a:avLst>
          </a:prstGeom>
          <a:solidFill>
            <a:srgbClr val="69A297"/>
          </a:solidFill>
          <a:ln w="12700">
            <a:solidFill>
              <a:srgbClr val="69A297"/>
            </a:solidFill>
            <a:prstDash val="solid"/>
          </a:ln>
        </p:spPr>
      </p:sp>
      <p:sp>
        <p:nvSpPr>
          <p:cNvPr id="15" name="Text 13"/>
          <p:cNvSpPr txBox="1"/>
          <p:nvPr/>
        </p:nvSpPr>
        <p:spPr>
          <a:xfrm>
            <a:off x="3424428" y="5074920"/>
            <a:ext cx="2455164" cy="56692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Expérimenter en réseaux volontaires</a:t>
            </a:r>
            <a:endParaRPr lang="en-US" sz="1100" dirty="0"/>
          </a:p>
        </p:txBody>
      </p:sp>
      <p:sp>
        <p:nvSpPr>
          <p:cNvPr id="16" name="Shape 14"/>
          <p:cNvSpPr/>
          <p:nvPr/>
        </p:nvSpPr>
        <p:spPr>
          <a:xfrm>
            <a:off x="457200" y="5769864"/>
            <a:ext cx="2674620" cy="566928"/>
          </a:xfrm>
          <a:prstGeom prst="roundRect">
            <a:avLst>
              <a:gd name="adj" fmla="val 14516"/>
            </a:avLst>
          </a:prstGeom>
          <a:solidFill>
            <a:srgbClr val="69A297"/>
          </a:solidFill>
          <a:ln w="12700">
            <a:solidFill>
              <a:srgbClr val="69A297"/>
            </a:solidFill>
            <a:prstDash val="solid"/>
          </a:ln>
        </p:spPr>
      </p:sp>
      <p:sp>
        <p:nvSpPr>
          <p:cNvPr id="17" name="Text 15"/>
          <p:cNvSpPr txBox="1"/>
          <p:nvPr/>
        </p:nvSpPr>
        <p:spPr>
          <a:xfrm>
            <a:off x="566928" y="5769864"/>
            <a:ext cx="2455164" cy="56692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Former les équipes</a:t>
            </a:r>
            <a:endParaRPr lang="en-US" sz="1100" dirty="0"/>
          </a:p>
        </p:txBody>
      </p:sp>
      <p:sp>
        <p:nvSpPr>
          <p:cNvPr id="18" name="Shape 16"/>
          <p:cNvSpPr/>
          <p:nvPr/>
        </p:nvSpPr>
        <p:spPr>
          <a:xfrm>
            <a:off x="3314700" y="5769864"/>
            <a:ext cx="2674620" cy="566928"/>
          </a:xfrm>
          <a:prstGeom prst="roundRect">
            <a:avLst>
              <a:gd name="adj" fmla="val 14516"/>
            </a:avLst>
          </a:prstGeom>
          <a:solidFill>
            <a:srgbClr val="69A297"/>
          </a:solidFill>
          <a:ln w="12700">
            <a:solidFill>
              <a:srgbClr val="69A297"/>
            </a:solidFill>
            <a:prstDash val="solid"/>
          </a:ln>
        </p:spPr>
      </p:sp>
      <p:sp>
        <p:nvSpPr>
          <p:cNvPr id="19" name="Text 17"/>
          <p:cNvSpPr txBox="1"/>
          <p:nvPr/>
        </p:nvSpPr>
        <p:spPr>
          <a:xfrm>
            <a:off x="3424428" y="5769864"/>
            <a:ext cx="2455164" cy="566928"/>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Créer des outils communs</a:t>
            </a:r>
            <a:endParaRPr lang="en-US" sz="1100" dirty="0"/>
          </a:p>
        </p:txBody>
      </p:sp>
      <p:sp>
        <p:nvSpPr>
          <p:cNvPr id="20" name="Text 18"/>
          <p:cNvSpPr txBox="1"/>
          <p:nvPr/>
        </p:nvSpPr>
        <p:spPr>
          <a:xfrm>
            <a:off x="6263640" y="1280160"/>
            <a:ext cx="5486400" cy="320040"/>
          </a:xfrm>
          <a:prstGeom prst="rect">
            <a:avLst/>
          </a:prstGeom>
          <a:noFill/>
          <a:ln/>
        </p:spPr>
        <p:txBody>
          <a:bodyPr wrap="square" rtlCol="0" anchor="ctr"/>
          <a:lstStyle/>
          <a:p>
            <a:pPr marL="0" indent="0">
              <a:buNone/>
            </a:pPr>
            <a:r>
              <a:rPr lang="en-US" sz="1600" b="1" dirty="0">
                <a:solidFill>
                  <a:srgbClr val="3A6068"/>
                </a:solidFill>
                <a:latin typeface="Calibri" pitchFamily="34" charset="0"/>
                <a:ea typeface="Calibri" pitchFamily="34" charset="-122"/>
                <a:cs typeface="Calibri" pitchFamily="34" charset="-120"/>
              </a:rPr>
              <a:t>Trois axes stratégiques</a:t>
            </a:r>
            <a:endParaRPr lang="en-US" sz="1600" dirty="0"/>
          </a:p>
        </p:txBody>
      </p:sp>
      <p:sp>
        <p:nvSpPr>
          <p:cNvPr id="21" name="Shape 19"/>
          <p:cNvSpPr/>
          <p:nvPr/>
        </p:nvSpPr>
        <p:spPr>
          <a:xfrm>
            <a:off x="6263640" y="1691640"/>
            <a:ext cx="502920" cy="502920"/>
          </a:xfrm>
          <a:prstGeom prst="ellipse">
            <a:avLst/>
          </a:prstGeom>
          <a:solidFill>
            <a:srgbClr val="50808E"/>
          </a:solidFill>
          <a:ln w="12700">
            <a:solidFill>
              <a:srgbClr val="50808E"/>
            </a:solidFill>
            <a:prstDash val="solid"/>
          </a:ln>
        </p:spPr>
      </p:sp>
      <p:sp>
        <p:nvSpPr>
          <p:cNvPr id="22" name="Text 20"/>
          <p:cNvSpPr txBox="1"/>
          <p:nvPr/>
        </p:nvSpPr>
        <p:spPr>
          <a:xfrm>
            <a:off x="6263640"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23" name="Text 21"/>
          <p:cNvSpPr txBox="1"/>
          <p:nvPr/>
        </p:nvSpPr>
        <p:spPr>
          <a:xfrm>
            <a:off x="6903720" y="1664208"/>
            <a:ext cx="4846320" cy="274320"/>
          </a:xfrm>
          <a:prstGeom prst="rect">
            <a:avLst/>
          </a:prstGeom>
          <a:noFill/>
          <a:ln/>
        </p:spPr>
        <p:txBody>
          <a:bodyPr wrap="square" rtlCol="0" anchor="ctr"/>
          <a:lstStyle/>
          <a:p>
            <a:pPr marL="0" indent="0">
              <a:buNone/>
            </a:pPr>
            <a:r>
              <a:rPr lang="en-US" sz="1400" b="1" dirty="0">
                <a:solidFill>
                  <a:srgbClr val="222222"/>
                </a:solidFill>
                <a:latin typeface="Calibri" pitchFamily="34" charset="0"/>
                <a:ea typeface="Calibri" pitchFamily="34" charset="-122"/>
                <a:cs typeface="Calibri" pitchFamily="34" charset="-120"/>
              </a:rPr>
              <a:t>Partir de l'existant</a:t>
            </a:r>
            <a:endParaRPr lang="en-US" sz="1400" dirty="0"/>
          </a:p>
        </p:txBody>
      </p:sp>
      <p:sp>
        <p:nvSpPr>
          <p:cNvPr id="24" name="Text 22"/>
          <p:cNvSpPr txBox="1"/>
          <p:nvPr/>
        </p:nvSpPr>
        <p:spPr>
          <a:xfrm>
            <a:off x="6903720" y="1938528"/>
            <a:ext cx="4846320" cy="594360"/>
          </a:xfrm>
          <a:prstGeom prst="rect">
            <a:avLst/>
          </a:prstGeom>
          <a:noFill/>
          <a:ln/>
        </p:spPr>
        <p:txBody>
          <a:bodyPr wrap="square" rtlCol="0" anchor="t"/>
          <a:lstStyle/>
          <a:p>
            <a:pPr marL="0" indent="0">
              <a:lnSpc>
                <a:spcPct val="102000"/>
              </a:lnSpc>
              <a:buNone/>
            </a:pPr>
            <a:r>
              <a:rPr lang="en-US" sz="1150" dirty="0">
                <a:solidFill>
                  <a:srgbClr val="666666"/>
                </a:solidFill>
                <a:latin typeface="Calibri" pitchFamily="34" charset="0"/>
                <a:ea typeface="Calibri" pitchFamily="34" charset="-122"/>
                <a:cs typeface="Calibri" pitchFamily="34" charset="-120"/>
              </a:rPr>
              <a:t>Diagnostic partagé des actions et cartographie des ressources du territoire.</a:t>
            </a:r>
            <a:endParaRPr lang="en-US" sz="1150" dirty="0"/>
          </a:p>
        </p:txBody>
      </p:sp>
      <p:sp>
        <p:nvSpPr>
          <p:cNvPr id="25" name="Shape 23"/>
          <p:cNvSpPr/>
          <p:nvPr/>
        </p:nvSpPr>
        <p:spPr>
          <a:xfrm>
            <a:off x="6263640" y="2679192"/>
            <a:ext cx="502920" cy="502920"/>
          </a:xfrm>
          <a:prstGeom prst="ellipse">
            <a:avLst/>
          </a:prstGeom>
          <a:solidFill>
            <a:srgbClr val="50808E"/>
          </a:solidFill>
          <a:ln w="12700">
            <a:solidFill>
              <a:srgbClr val="50808E"/>
            </a:solidFill>
            <a:prstDash val="solid"/>
          </a:ln>
        </p:spPr>
      </p:sp>
      <p:sp>
        <p:nvSpPr>
          <p:cNvPr id="26" name="Text 24"/>
          <p:cNvSpPr txBox="1"/>
          <p:nvPr/>
        </p:nvSpPr>
        <p:spPr>
          <a:xfrm>
            <a:off x="6263640" y="2679192"/>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27" name="Text 25"/>
          <p:cNvSpPr txBox="1"/>
          <p:nvPr/>
        </p:nvSpPr>
        <p:spPr>
          <a:xfrm>
            <a:off x="6903720" y="2651760"/>
            <a:ext cx="4846320" cy="274320"/>
          </a:xfrm>
          <a:prstGeom prst="rect">
            <a:avLst/>
          </a:prstGeom>
          <a:noFill/>
          <a:ln/>
        </p:spPr>
        <p:txBody>
          <a:bodyPr wrap="square" rtlCol="0" anchor="ctr"/>
          <a:lstStyle/>
          <a:p>
            <a:pPr marL="0" indent="0">
              <a:buNone/>
            </a:pPr>
            <a:r>
              <a:rPr lang="en-US" sz="1400" b="1" dirty="0">
                <a:solidFill>
                  <a:srgbClr val="222222"/>
                </a:solidFill>
                <a:latin typeface="Calibri" pitchFamily="34" charset="0"/>
                <a:ea typeface="Calibri" pitchFamily="34" charset="-122"/>
                <a:cs typeface="Calibri" pitchFamily="34" charset="-120"/>
              </a:rPr>
              <a:t>Construire des projets intégrés</a:t>
            </a:r>
            <a:endParaRPr lang="en-US" sz="1400" dirty="0"/>
          </a:p>
        </p:txBody>
      </p:sp>
      <p:sp>
        <p:nvSpPr>
          <p:cNvPr id="28" name="Text 26"/>
          <p:cNvSpPr txBox="1"/>
          <p:nvPr/>
        </p:nvSpPr>
        <p:spPr>
          <a:xfrm>
            <a:off x="6903720" y="2926080"/>
            <a:ext cx="4846320" cy="594360"/>
          </a:xfrm>
          <a:prstGeom prst="rect">
            <a:avLst/>
          </a:prstGeom>
          <a:noFill/>
          <a:ln/>
        </p:spPr>
        <p:txBody>
          <a:bodyPr wrap="square" rtlCol="0" anchor="t"/>
          <a:lstStyle/>
          <a:p>
            <a:pPr marL="0" indent="0">
              <a:lnSpc>
                <a:spcPct val="102000"/>
              </a:lnSpc>
              <a:buNone/>
            </a:pPr>
            <a:r>
              <a:rPr lang="en-US" sz="1150" dirty="0">
                <a:solidFill>
                  <a:srgbClr val="666666"/>
                </a:solidFill>
                <a:latin typeface="Calibri" pitchFamily="34" charset="0"/>
                <a:ea typeface="Calibri" pitchFamily="34" charset="-122"/>
                <a:cs typeface="Calibri" pitchFamily="34" charset="-120"/>
              </a:rPr>
              <a:t>Portraits de pros, podcasts, résidences d'artistes, rencontres professionnelles articulées à des productions artistiques.</a:t>
            </a:r>
            <a:endParaRPr lang="en-US" sz="1150" dirty="0"/>
          </a:p>
        </p:txBody>
      </p:sp>
      <p:sp>
        <p:nvSpPr>
          <p:cNvPr id="29" name="Shape 27"/>
          <p:cNvSpPr/>
          <p:nvPr/>
        </p:nvSpPr>
        <p:spPr>
          <a:xfrm>
            <a:off x="6263640" y="3666744"/>
            <a:ext cx="502920" cy="502920"/>
          </a:xfrm>
          <a:prstGeom prst="ellipse">
            <a:avLst/>
          </a:prstGeom>
          <a:solidFill>
            <a:srgbClr val="50808E"/>
          </a:solidFill>
          <a:ln w="12700">
            <a:solidFill>
              <a:srgbClr val="50808E"/>
            </a:solidFill>
            <a:prstDash val="solid"/>
          </a:ln>
        </p:spPr>
      </p:sp>
      <p:sp>
        <p:nvSpPr>
          <p:cNvPr id="30" name="Text 28"/>
          <p:cNvSpPr txBox="1"/>
          <p:nvPr/>
        </p:nvSpPr>
        <p:spPr>
          <a:xfrm>
            <a:off x="6263640" y="3666744"/>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31" name="Text 29"/>
          <p:cNvSpPr txBox="1"/>
          <p:nvPr/>
        </p:nvSpPr>
        <p:spPr>
          <a:xfrm>
            <a:off x="6903720" y="3639312"/>
            <a:ext cx="4846320" cy="274320"/>
          </a:xfrm>
          <a:prstGeom prst="rect">
            <a:avLst/>
          </a:prstGeom>
          <a:noFill/>
          <a:ln/>
        </p:spPr>
        <p:txBody>
          <a:bodyPr wrap="square" rtlCol="0" anchor="ctr"/>
          <a:lstStyle/>
          <a:p>
            <a:pPr marL="0" indent="0">
              <a:buNone/>
            </a:pPr>
            <a:r>
              <a:rPr lang="en-US" sz="1400" b="1" dirty="0">
                <a:solidFill>
                  <a:srgbClr val="222222"/>
                </a:solidFill>
                <a:latin typeface="Calibri" pitchFamily="34" charset="0"/>
                <a:ea typeface="Calibri" pitchFamily="34" charset="-122"/>
                <a:cs typeface="Calibri" pitchFamily="34" charset="-120"/>
              </a:rPr>
              <a:t>Développer une culture commune</a:t>
            </a:r>
            <a:endParaRPr lang="en-US" sz="1400" dirty="0"/>
          </a:p>
        </p:txBody>
      </p:sp>
      <p:sp>
        <p:nvSpPr>
          <p:cNvPr id="32" name="Text 30"/>
          <p:cNvSpPr txBox="1"/>
          <p:nvPr/>
        </p:nvSpPr>
        <p:spPr>
          <a:xfrm>
            <a:off x="6903720" y="3913632"/>
            <a:ext cx="4846320" cy="594360"/>
          </a:xfrm>
          <a:prstGeom prst="rect">
            <a:avLst/>
          </a:prstGeom>
          <a:noFill/>
          <a:ln/>
        </p:spPr>
        <p:txBody>
          <a:bodyPr wrap="square" rtlCol="0" anchor="t"/>
          <a:lstStyle/>
          <a:p>
            <a:pPr marL="0" indent="0">
              <a:lnSpc>
                <a:spcPct val="102000"/>
              </a:lnSpc>
              <a:buNone/>
            </a:pPr>
            <a:r>
              <a:rPr lang="en-US" sz="1150" dirty="0">
                <a:solidFill>
                  <a:srgbClr val="666666"/>
                </a:solidFill>
                <a:latin typeface="Calibri" pitchFamily="34" charset="0"/>
                <a:ea typeface="Calibri" pitchFamily="34" charset="-122"/>
                <a:cs typeface="Calibri" pitchFamily="34" charset="-120"/>
              </a:rPr>
              <a:t>Coopération entre référents, formations croisées, ressources et expérimentations partagées.</a:t>
            </a:r>
            <a:endParaRPr lang="en-US" sz="1150" dirty="0"/>
          </a:p>
        </p:txBody>
      </p:sp>
      <p:sp>
        <p:nvSpPr>
          <p:cNvPr id="33" name="Shape 31"/>
          <p:cNvSpPr/>
          <p:nvPr/>
        </p:nvSpPr>
        <p:spPr>
          <a:xfrm>
            <a:off x="6263640" y="4754880"/>
            <a:ext cx="5486400" cy="960120"/>
          </a:xfrm>
          <a:prstGeom prst="roundRect">
            <a:avLst>
              <a:gd name="adj" fmla="val 7619"/>
            </a:avLst>
          </a:prstGeom>
          <a:solidFill>
            <a:srgbClr val="50808E"/>
          </a:solidFill>
          <a:ln w="12700">
            <a:solidFill>
              <a:srgbClr val="50808E"/>
            </a:solidFill>
            <a:prstDash val="solid"/>
          </a:ln>
        </p:spPr>
      </p:sp>
      <p:sp>
        <p:nvSpPr>
          <p:cNvPr id="34" name="Text 32"/>
          <p:cNvSpPr txBox="1"/>
          <p:nvPr/>
        </p:nvSpPr>
        <p:spPr>
          <a:xfrm>
            <a:off x="6446520" y="4846320"/>
            <a:ext cx="5120640" cy="25603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Groupe de travail inter-services</a:t>
            </a:r>
            <a:endParaRPr lang="en-US" sz="1300" dirty="0"/>
          </a:p>
        </p:txBody>
      </p:sp>
      <p:sp>
        <p:nvSpPr>
          <p:cNvPr id="35" name="Text 33"/>
          <p:cNvSpPr txBox="1"/>
          <p:nvPr/>
        </p:nvSpPr>
        <p:spPr>
          <a:xfrm>
            <a:off x="6446520" y="5102352"/>
            <a:ext cx="5120640" cy="548640"/>
          </a:xfrm>
          <a:prstGeom prst="rect">
            <a:avLst/>
          </a:prstGeom>
          <a:noFill/>
          <a:ln/>
        </p:spPr>
        <p:txBody>
          <a:bodyPr wrap="square" rtlCol="0" anchor="t"/>
          <a:lstStyle/>
          <a:p>
            <a:pPr marL="0" indent="0">
              <a:buNone/>
            </a:pPr>
            <a:r>
              <a:rPr lang="en-US" sz="1050" i="1" dirty="0">
                <a:solidFill>
                  <a:srgbClr val="E4EDEB"/>
                </a:solidFill>
                <a:latin typeface="Calibri" pitchFamily="34" charset="0"/>
                <a:ea typeface="Calibri" pitchFamily="34" charset="-122"/>
                <a:cs typeface="Calibri" pitchFamily="34" charset="-120"/>
              </a:rPr>
              <a:t>« De la vie culturelle à la vie professionnelle : comment le PEAC et le Parcours Avenir peuvent-ils contribuer ensemble à la formation des élèves ? »</a:t>
            </a:r>
            <a:endParaRPr lang="en-US" sz="1050" dirty="0"/>
          </a:p>
        </p:txBody>
      </p:sp>
      <p:sp>
        <p:nvSpPr>
          <p:cNvPr id="36" name="Shape 34"/>
          <p:cNvSpPr/>
          <p:nvPr/>
        </p:nvSpPr>
        <p:spPr>
          <a:xfrm>
            <a:off x="0" y="6492240"/>
            <a:ext cx="12188952" cy="365760"/>
          </a:xfrm>
          <a:prstGeom prst="rect">
            <a:avLst/>
          </a:prstGeom>
          <a:solidFill>
            <a:srgbClr val="F3F0E9"/>
          </a:solidFill>
          <a:ln/>
        </p:spPr>
      </p:sp>
      <p:sp>
        <p:nvSpPr>
          <p:cNvPr id="37" name="Text 35"/>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Pilotage : </a:t>
            </a:r>
            <a:r>
              <a:rPr lang="en-US" sz="950" dirty="0" smtClean="0">
                <a:solidFill>
                  <a:srgbClr val="666666"/>
                </a:solidFill>
                <a:latin typeface="Calibri" pitchFamily="34" charset="0"/>
                <a:ea typeface="Calibri" pitchFamily="34" charset="-122"/>
                <a:cs typeface="Calibri" pitchFamily="34" charset="-120"/>
              </a:rPr>
              <a:t>DAAC </a:t>
            </a:r>
            <a:r>
              <a:rPr lang="en-US" sz="950" dirty="0">
                <a:solidFill>
                  <a:srgbClr val="666666"/>
                </a:solidFill>
                <a:latin typeface="Calibri" pitchFamily="34" charset="0"/>
                <a:ea typeface="Calibri" pitchFamily="34" charset="-122"/>
                <a:cs typeface="Calibri" pitchFamily="34" charset="-120"/>
              </a:rPr>
              <a:t>— </a:t>
            </a:r>
            <a:r>
              <a:rPr lang="en-US" sz="950" dirty="0" err="1" smtClean="0">
                <a:solidFill>
                  <a:srgbClr val="666666"/>
                </a:solidFill>
                <a:latin typeface="Calibri" pitchFamily="34" charset="0"/>
                <a:ea typeface="Calibri" pitchFamily="34" charset="-122"/>
                <a:cs typeface="Calibri" pitchFamily="34" charset="-120"/>
              </a:rPr>
              <a:t>Référent</a:t>
            </a:r>
            <a:r>
              <a:rPr lang="en-US" sz="950" dirty="0" smtClean="0">
                <a:solidFill>
                  <a:srgbClr val="666666"/>
                </a:solidFill>
                <a:latin typeface="Calibri" pitchFamily="34" charset="0"/>
                <a:ea typeface="Calibri" pitchFamily="34" charset="-122"/>
                <a:cs typeface="Calibri" pitchFamily="34" charset="-120"/>
              </a:rPr>
              <a:t> </a:t>
            </a:r>
            <a:r>
              <a:rPr lang="en-US" sz="950" dirty="0">
                <a:solidFill>
                  <a:srgbClr val="666666"/>
                </a:solidFill>
                <a:latin typeface="Calibri" pitchFamily="34" charset="0"/>
                <a:ea typeface="Calibri" pitchFamily="34" charset="-122"/>
                <a:cs typeface="Calibri" pitchFamily="34" charset="-120"/>
              </a:rPr>
              <a:t>: Sylvain </a:t>
            </a:r>
            <a:r>
              <a:rPr lang="en-US" sz="950" dirty="0" smtClean="0">
                <a:solidFill>
                  <a:srgbClr val="666666"/>
                </a:solidFill>
                <a:latin typeface="Calibri" pitchFamily="34" charset="0"/>
                <a:ea typeface="Calibri" pitchFamily="34" charset="-122"/>
                <a:cs typeface="Calibri" pitchFamily="34" charset="-120"/>
              </a:rPr>
              <a:t>Bory</a:t>
            </a:r>
            <a:endParaRPr lang="en-US" sz="950" dirty="0"/>
          </a:p>
        </p:txBody>
      </p:sp>
      <p:sp>
        <p:nvSpPr>
          <p:cNvPr id="38" name="Text 36"/>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25</a:t>
            </a:r>
            <a:endParaRPr lang="en-US" sz="95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B85042"/>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Un sujet EAC — Des arts et des métiers (2/2)</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Développer l'Éducation Artistique et Culturelle en SEGPA</a:t>
            </a:r>
            <a:endParaRPr lang="en-US" sz="1250" dirty="0"/>
          </a:p>
        </p:txBody>
      </p:sp>
      <p:sp>
        <p:nvSpPr>
          <p:cNvPr id="5" name="Shape 3"/>
          <p:cNvSpPr/>
          <p:nvPr/>
        </p:nvSpPr>
        <p:spPr>
          <a:xfrm>
            <a:off x="457200" y="1280160"/>
            <a:ext cx="1783080" cy="1051560"/>
          </a:xfrm>
          <a:prstGeom prst="roundRect">
            <a:avLst>
              <a:gd name="adj" fmla="val 6957"/>
            </a:avLst>
          </a:prstGeom>
          <a:solidFill>
            <a:srgbClr val="F3F0E9"/>
          </a:solidFill>
          <a:ln w="12700">
            <a:solidFill>
              <a:srgbClr val="F3F0E9"/>
            </a:solidFill>
            <a:prstDash val="solid"/>
          </a:ln>
        </p:spPr>
      </p:sp>
      <p:sp>
        <p:nvSpPr>
          <p:cNvPr id="6" name="Text 4"/>
          <p:cNvSpPr txBox="1"/>
          <p:nvPr/>
        </p:nvSpPr>
        <p:spPr>
          <a:xfrm>
            <a:off x="502920" y="1335024"/>
            <a:ext cx="1691640" cy="609905"/>
          </a:xfrm>
          <a:prstGeom prst="rect">
            <a:avLst/>
          </a:prstGeom>
          <a:noFill/>
          <a:ln/>
        </p:spPr>
        <p:txBody>
          <a:bodyPr wrap="square" lIns="0" tIns="0" rIns="0" bIns="0" rtlCol="0" anchor="ctr"/>
          <a:lstStyle/>
          <a:p>
            <a:pPr marL="0" indent="0" algn="ctr">
              <a:buNone/>
            </a:pPr>
            <a:r>
              <a:rPr lang="en-US" sz="2400" b="1" dirty="0">
                <a:solidFill>
                  <a:srgbClr val="B85042"/>
                </a:solidFill>
                <a:latin typeface="Cambria" pitchFamily="34" charset="0"/>
                <a:ea typeface="Cambria" pitchFamily="34" charset="-122"/>
                <a:cs typeface="Cambria" pitchFamily="34" charset="-120"/>
              </a:rPr>
              <a:t>87</a:t>
            </a:r>
            <a:endParaRPr lang="en-US" sz="2400" dirty="0"/>
          </a:p>
        </p:txBody>
      </p:sp>
      <p:sp>
        <p:nvSpPr>
          <p:cNvPr id="7" name="Text 5"/>
          <p:cNvSpPr txBox="1"/>
          <p:nvPr/>
        </p:nvSpPr>
        <p:spPr>
          <a:xfrm>
            <a:off x="502920" y="1911096"/>
            <a:ext cx="1691640"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SEGPA</a:t>
            </a:r>
            <a:endParaRPr lang="en-US" sz="1000" dirty="0"/>
          </a:p>
        </p:txBody>
      </p:sp>
      <p:sp>
        <p:nvSpPr>
          <p:cNvPr id="8" name="Shape 6"/>
          <p:cNvSpPr/>
          <p:nvPr/>
        </p:nvSpPr>
        <p:spPr>
          <a:xfrm>
            <a:off x="2331720" y="1280160"/>
            <a:ext cx="1783080" cy="1051560"/>
          </a:xfrm>
          <a:prstGeom prst="roundRect">
            <a:avLst>
              <a:gd name="adj" fmla="val 6957"/>
            </a:avLst>
          </a:prstGeom>
          <a:solidFill>
            <a:srgbClr val="F3F0E9"/>
          </a:solidFill>
          <a:ln w="12700">
            <a:solidFill>
              <a:srgbClr val="F3F0E9"/>
            </a:solidFill>
            <a:prstDash val="solid"/>
          </a:ln>
        </p:spPr>
      </p:sp>
      <p:sp>
        <p:nvSpPr>
          <p:cNvPr id="9" name="Text 7"/>
          <p:cNvSpPr txBox="1"/>
          <p:nvPr/>
        </p:nvSpPr>
        <p:spPr>
          <a:xfrm>
            <a:off x="2377440" y="1335024"/>
            <a:ext cx="1691640" cy="609905"/>
          </a:xfrm>
          <a:prstGeom prst="rect">
            <a:avLst/>
          </a:prstGeom>
          <a:noFill/>
          <a:ln/>
        </p:spPr>
        <p:txBody>
          <a:bodyPr wrap="square" lIns="0" tIns="0" rIns="0" bIns="0" rtlCol="0" anchor="ctr"/>
          <a:lstStyle/>
          <a:p>
            <a:pPr marL="0" indent="0" algn="ctr">
              <a:buNone/>
            </a:pPr>
            <a:r>
              <a:rPr lang="en-US" sz="2400" b="1" dirty="0">
                <a:solidFill>
                  <a:srgbClr val="B85042"/>
                </a:solidFill>
                <a:latin typeface="Cambria" pitchFamily="34" charset="0"/>
                <a:ea typeface="Cambria" pitchFamily="34" charset="-122"/>
                <a:cs typeface="Cambria" pitchFamily="34" charset="-120"/>
              </a:rPr>
              <a:t>3</a:t>
            </a:r>
            <a:endParaRPr lang="en-US" sz="2400" dirty="0"/>
          </a:p>
        </p:txBody>
      </p:sp>
      <p:sp>
        <p:nvSpPr>
          <p:cNvPr id="10" name="Text 8"/>
          <p:cNvSpPr txBox="1"/>
          <p:nvPr/>
        </p:nvSpPr>
        <p:spPr>
          <a:xfrm>
            <a:off x="2377440" y="1911096"/>
            <a:ext cx="1691640"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EREA / LEA</a:t>
            </a:r>
            <a:endParaRPr lang="en-US" sz="1000" dirty="0"/>
          </a:p>
        </p:txBody>
      </p:sp>
      <p:sp>
        <p:nvSpPr>
          <p:cNvPr id="11" name="Shape 9"/>
          <p:cNvSpPr/>
          <p:nvPr/>
        </p:nvSpPr>
        <p:spPr>
          <a:xfrm>
            <a:off x="4206240" y="1280160"/>
            <a:ext cx="1783080" cy="1051560"/>
          </a:xfrm>
          <a:prstGeom prst="roundRect">
            <a:avLst>
              <a:gd name="adj" fmla="val 6957"/>
            </a:avLst>
          </a:prstGeom>
          <a:solidFill>
            <a:srgbClr val="F3F0E9"/>
          </a:solidFill>
          <a:ln w="12700">
            <a:solidFill>
              <a:srgbClr val="F3F0E9"/>
            </a:solidFill>
            <a:prstDash val="solid"/>
          </a:ln>
        </p:spPr>
      </p:sp>
      <p:sp>
        <p:nvSpPr>
          <p:cNvPr id="12" name="Text 10"/>
          <p:cNvSpPr txBox="1"/>
          <p:nvPr/>
        </p:nvSpPr>
        <p:spPr>
          <a:xfrm>
            <a:off x="4251960" y="1335024"/>
            <a:ext cx="1691640" cy="609905"/>
          </a:xfrm>
          <a:prstGeom prst="rect">
            <a:avLst/>
          </a:prstGeom>
          <a:noFill/>
          <a:ln/>
        </p:spPr>
        <p:txBody>
          <a:bodyPr wrap="square" lIns="0" tIns="0" rIns="0" bIns="0" rtlCol="0" anchor="ctr"/>
          <a:lstStyle/>
          <a:p>
            <a:pPr marL="0" indent="0" algn="ctr">
              <a:buNone/>
            </a:pPr>
            <a:r>
              <a:rPr lang="en-US" sz="2400" b="1" dirty="0">
                <a:solidFill>
                  <a:srgbClr val="B85042"/>
                </a:solidFill>
                <a:latin typeface="Cambria" pitchFamily="34" charset="0"/>
                <a:ea typeface="Cambria" pitchFamily="34" charset="-122"/>
                <a:cs typeface="Cambria" pitchFamily="34" charset="-120"/>
              </a:rPr>
              <a:t>~5 000</a:t>
            </a:r>
            <a:endParaRPr lang="en-US" sz="2400" dirty="0"/>
          </a:p>
        </p:txBody>
      </p:sp>
      <p:sp>
        <p:nvSpPr>
          <p:cNvPr id="13" name="Text 11"/>
          <p:cNvSpPr txBox="1"/>
          <p:nvPr/>
        </p:nvSpPr>
        <p:spPr>
          <a:xfrm>
            <a:off x="4251960" y="1911096"/>
            <a:ext cx="1691640" cy="399593"/>
          </a:xfrm>
          <a:prstGeom prst="rect">
            <a:avLst/>
          </a:prstGeom>
          <a:noFill/>
          <a:ln/>
        </p:spPr>
        <p:txBody>
          <a:bodyPr wrap="square" lIns="0" tIns="0" rIns="0" bIns="0" rtlCol="0" anchor="t"/>
          <a:lstStyle/>
          <a:p>
            <a:pPr marL="0" indent="0" algn="ctr">
              <a:buNone/>
            </a:pPr>
            <a:r>
              <a:rPr lang="en-US" sz="1000" dirty="0">
                <a:solidFill>
                  <a:srgbClr val="666666"/>
                </a:solidFill>
                <a:latin typeface="Calibri" pitchFamily="34" charset="0"/>
                <a:ea typeface="Calibri" pitchFamily="34" charset="-122"/>
                <a:cs typeface="Calibri" pitchFamily="34" charset="-120"/>
              </a:rPr>
              <a:t>élèves concernés</a:t>
            </a:r>
            <a:endParaRPr lang="en-US" sz="1000" dirty="0"/>
          </a:p>
        </p:txBody>
      </p:sp>
      <p:sp>
        <p:nvSpPr>
          <p:cNvPr id="14" name="Text 12"/>
          <p:cNvSpPr txBox="1"/>
          <p:nvPr/>
        </p:nvSpPr>
        <p:spPr>
          <a:xfrm>
            <a:off x="457200" y="2514600"/>
            <a:ext cx="5532120" cy="274320"/>
          </a:xfrm>
          <a:prstGeom prst="rect">
            <a:avLst/>
          </a:prstGeom>
          <a:noFill/>
          <a:ln/>
        </p:spPr>
        <p:txBody>
          <a:bodyPr wrap="square" rtlCol="0" anchor="ctr"/>
          <a:lstStyle/>
          <a:p>
            <a:pPr marL="0" indent="0">
              <a:buNone/>
            </a:pPr>
            <a:r>
              <a:rPr lang="en-US" sz="1500" b="1" dirty="0">
                <a:solidFill>
                  <a:srgbClr val="8F3C32"/>
                </a:solidFill>
                <a:latin typeface="Calibri" pitchFamily="34" charset="0"/>
                <a:ea typeface="Calibri" pitchFamily="34" charset="-122"/>
                <a:cs typeface="Calibri" pitchFamily="34" charset="-120"/>
              </a:rPr>
              <a:t>Enjeu</a:t>
            </a:r>
            <a:endParaRPr lang="en-US" sz="1500" dirty="0"/>
          </a:p>
        </p:txBody>
      </p:sp>
      <p:sp>
        <p:nvSpPr>
          <p:cNvPr id="15" name="Text 13"/>
          <p:cNvSpPr txBox="1"/>
          <p:nvPr/>
        </p:nvSpPr>
        <p:spPr>
          <a:xfrm>
            <a:off x="457200" y="2788920"/>
            <a:ext cx="5532120" cy="868680"/>
          </a:xfrm>
          <a:prstGeom prst="rect">
            <a:avLst/>
          </a:prstGeom>
          <a:noFill/>
          <a:ln/>
        </p:spPr>
        <p:txBody>
          <a:bodyPr wrap="square" rtlCol="0" anchor="t"/>
          <a:lstStyle/>
          <a:p>
            <a:pPr marL="0" indent="0">
              <a:lnSpc>
                <a:spcPct val="105000"/>
              </a:lnSpc>
              <a:buNone/>
            </a:pPr>
            <a:r>
              <a:rPr lang="en-US" sz="1250" dirty="0">
                <a:solidFill>
                  <a:srgbClr val="222222"/>
                </a:solidFill>
                <a:latin typeface="Calibri" pitchFamily="34" charset="0"/>
                <a:ea typeface="Calibri" pitchFamily="34" charset="-122"/>
                <a:cs typeface="Calibri" pitchFamily="34" charset="-120"/>
              </a:rPr>
              <a:t>Un réseau académique important, encore insuffisamment identifié dans les politiques d'EAC. L'EAC devient un levier stratégique pour la réussite, l'inclusion et l'ambition des parcours en SEGPA.</a:t>
            </a:r>
            <a:endParaRPr lang="en-US" sz="1250" dirty="0"/>
          </a:p>
        </p:txBody>
      </p:sp>
      <p:sp>
        <p:nvSpPr>
          <p:cNvPr id="16" name="Shape 14"/>
          <p:cNvSpPr/>
          <p:nvPr/>
        </p:nvSpPr>
        <p:spPr>
          <a:xfrm>
            <a:off x="457200" y="3749040"/>
            <a:ext cx="5532120" cy="1051560"/>
          </a:xfrm>
          <a:prstGeom prst="roundRect">
            <a:avLst>
              <a:gd name="adj" fmla="val 6957"/>
            </a:avLst>
          </a:prstGeom>
          <a:solidFill>
            <a:srgbClr val="F4EDE8"/>
          </a:solidFill>
          <a:ln w="12700">
            <a:solidFill>
              <a:srgbClr val="F4EDE8"/>
            </a:solidFill>
            <a:prstDash val="solid"/>
          </a:ln>
        </p:spPr>
      </p:sp>
      <p:sp>
        <p:nvSpPr>
          <p:cNvPr id="17" name="Text 15"/>
          <p:cNvSpPr txBox="1"/>
          <p:nvPr/>
        </p:nvSpPr>
        <p:spPr>
          <a:xfrm>
            <a:off x="640080" y="3840480"/>
            <a:ext cx="5166360" cy="256032"/>
          </a:xfrm>
          <a:prstGeom prst="rect">
            <a:avLst/>
          </a:prstGeom>
          <a:noFill/>
          <a:ln/>
        </p:spPr>
        <p:txBody>
          <a:bodyPr wrap="square" rtlCol="0" anchor="ctr"/>
          <a:lstStyle/>
          <a:p>
            <a:pPr marL="0" indent="0">
              <a:buNone/>
            </a:pPr>
            <a:r>
              <a:rPr lang="en-US" sz="1250" b="1" dirty="0">
                <a:solidFill>
                  <a:srgbClr val="8F3C32"/>
                </a:solidFill>
                <a:latin typeface="Calibri" pitchFamily="34" charset="0"/>
                <a:ea typeface="Calibri" pitchFamily="34" charset="-122"/>
                <a:cs typeface="Calibri" pitchFamily="34" charset="-120"/>
              </a:rPr>
              <a:t>Appel à projets PEAC 2025-2026</a:t>
            </a:r>
            <a:endParaRPr lang="en-US" sz="1250" dirty="0"/>
          </a:p>
        </p:txBody>
      </p:sp>
      <p:sp>
        <p:nvSpPr>
          <p:cNvPr id="18" name="Text 16"/>
          <p:cNvSpPr txBox="1"/>
          <p:nvPr/>
        </p:nvSpPr>
        <p:spPr>
          <a:xfrm>
            <a:off x="640080" y="4114800"/>
            <a:ext cx="5166360" cy="640080"/>
          </a:xfrm>
          <a:prstGeom prst="rect">
            <a:avLst/>
          </a:prstGeom>
          <a:noFill/>
          <a:ln/>
        </p:spPr>
        <p:txBody>
          <a:bodyPr wrap="square" rtlCol="0" anchor="t"/>
          <a:lstStyle/>
          <a:p>
            <a:pPr marL="342900" indent="-342900">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5 classes de SEGPA (5 collèges) bénéficiaires d'un projet EAC cofinancé</a:t>
            </a:r>
            <a:endParaRPr lang="en-US" sz="1150" dirty="0"/>
          </a:p>
          <a:p>
            <a:pPr marL="342900" indent="-342900">
              <a:spcAft>
                <a:spcPts val="400"/>
              </a:spcAft>
              <a:buSzPct val="100000"/>
              <a:buChar char="•"/>
            </a:pPr>
            <a:r>
              <a:rPr lang="en-US" sz="1150" dirty="0">
                <a:solidFill>
                  <a:srgbClr val="222222"/>
                </a:solidFill>
                <a:latin typeface="Calibri" pitchFamily="34" charset="0"/>
                <a:ea typeface="Calibri" pitchFamily="34" charset="-122"/>
                <a:cs typeface="Calibri" pitchFamily="34" charset="-120"/>
              </a:rPr>
              <a:t>34 collèges avec SEGPA ont déposé 53 projets validés — hors classe SEGPA</a:t>
            </a:r>
            <a:endParaRPr lang="en-US" sz="1150" dirty="0"/>
          </a:p>
        </p:txBody>
      </p:sp>
      <p:sp>
        <p:nvSpPr>
          <p:cNvPr id="19" name="Shape 17"/>
          <p:cNvSpPr/>
          <p:nvPr/>
        </p:nvSpPr>
        <p:spPr>
          <a:xfrm>
            <a:off x="457200" y="4937760"/>
            <a:ext cx="5532120" cy="1051560"/>
          </a:xfrm>
          <a:prstGeom prst="roundRect">
            <a:avLst>
              <a:gd name="adj" fmla="val 6957"/>
            </a:avLst>
          </a:prstGeom>
          <a:solidFill>
            <a:srgbClr val="B85042"/>
          </a:solidFill>
          <a:ln w="12700">
            <a:solidFill>
              <a:srgbClr val="B85042"/>
            </a:solidFill>
            <a:prstDash val="solid"/>
          </a:ln>
        </p:spPr>
      </p:sp>
      <p:sp>
        <p:nvSpPr>
          <p:cNvPr id="20" name="Text 18"/>
          <p:cNvSpPr txBox="1"/>
          <p:nvPr/>
        </p:nvSpPr>
        <p:spPr>
          <a:xfrm>
            <a:off x="640080" y="5010912"/>
            <a:ext cx="5166360" cy="256032"/>
          </a:xfrm>
          <a:prstGeom prst="rect">
            <a:avLst/>
          </a:prstGeom>
          <a:noFill/>
          <a:ln/>
        </p:spPr>
        <p:txBody>
          <a:bodyPr wrap="square"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Proposition</a:t>
            </a:r>
            <a:endParaRPr lang="en-US" sz="1250" dirty="0"/>
          </a:p>
        </p:txBody>
      </p:sp>
      <p:sp>
        <p:nvSpPr>
          <p:cNvPr id="21" name="Text 19"/>
          <p:cNvSpPr txBox="1"/>
          <p:nvPr/>
        </p:nvSpPr>
        <p:spPr>
          <a:xfrm>
            <a:off x="640080" y="5266944"/>
            <a:ext cx="5166360" cy="640080"/>
          </a:xfrm>
          <a:prstGeom prst="rect">
            <a:avLst/>
          </a:prstGeom>
          <a:noFill/>
          <a:ln/>
        </p:spPr>
        <p:txBody>
          <a:bodyPr wrap="square" rtlCol="0" anchor="t"/>
          <a:lstStyle/>
          <a:p>
            <a:pPr marL="0" indent="0">
              <a:lnSpc>
                <a:spcPct val="100000"/>
              </a:lnSpc>
              <a:buNone/>
            </a:pPr>
            <a:r>
              <a:rPr lang="en-US" sz="1100" dirty="0">
                <a:solidFill>
                  <a:srgbClr val="F3E4E0"/>
                </a:solidFill>
                <a:latin typeface="Calibri" pitchFamily="34" charset="0"/>
                <a:ea typeface="Calibri" pitchFamily="34" charset="-122"/>
                <a:cs typeface="Calibri" pitchFamily="34" charset="-120"/>
              </a:rPr>
              <a:t>Démarche académique conjointe DAAC — École inclusive : état des lieux ADAGE, sensibilisation des DACS, groupe de travail, restitution au séminaire académique des directeurs adjoints.</a:t>
            </a:r>
            <a:endParaRPr lang="en-US" sz="1100" dirty="0"/>
          </a:p>
        </p:txBody>
      </p:sp>
      <p:sp>
        <p:nvSpPr>
          <p:cNvPr id="22" name="Text 20"/>
          <p:cNvSpPr txBox="1"/>
          <p:nvPr/>
        </p:nvSpPr>
        <p:spPr>
          <a:xfrm>
            <a:off x="6263640" y="1280160"/>
            <a:ext cx="5486400" cy="320040"/>
          </a:xfrm>
          <a:prstGeom prst="rect">
            <a:avLst/>
          </a:prstGeom>
          <a:noFill/>
          <a:ln/>
        </p:spPr>
        <p:txBody>
          <a:bodyPr wrap="square" rtlCol="0" anchor="ctr"/>
          <a:lstStyle/>
          <a:p>
            <a:pPr marL="0" indent="0">
              <a:buNone/>
            </a:pPr>
            <a:r>
              <a:rPr lang="en-US" sz="1600" b="1" dirty="0">
                <a:solidFill>
                  <a:srgbClr val="8F3C32"/>
                </a:solidFill>
                <a:latin typeface="Calibri" pitchFamily="34" charset="0"/>
                <a:ea typeface="Calibri" pitchFamily="34" charset="-122"/>
                <a:cs typeface="Calibri" pitchFamily="34" charset="-120"/>
              </a:rPr>
              <a:t>Trois objectifs de pilotage 2026-2027</a:t>
            </a:r>
            <a:endParaRPr lang="en-US" sz="1600" dirty="0"/>
          </a:p>
        </p:txBody>
      </p:sp>
      <p:sp>
        <p:nvSpPr>
          <p:cNvPr id="23" name="Shape 21"/>
          <p:cNvSpPr/>
          <p:nvPr/>
        </p:nvSpPr>
        <p:spPr>
          <a:xfrm>
            <a:off x="6263640" y="1691640"/>
            <a:ext cx="502920" cy="502920"/>
          </a:xfrm>
          <a:prstGeom prst="ellipse">
            <a:avLst/>
          </a:prstGeom>
          <a:solidFill>
            <a:srgbClr val="B85042"/>
          </a:solidFill>
          <a:ln w="12700">
            <a:solidFill>
              <a:srgbClr val="B85042"/>
            </a:solidFill>
            <a:prstDash val="solid"/>
          </a:ln>
        </p:spPr>
      </p:sp>
      <p:sp>
        <p:nvSpPr>
          <p:cNvPr id="24" name="Text 22"/>
          <p:cNvSpPr txBox="1"/>
          <p:nvPr/>
        </p:nvSpPr>
        <p:spPr>
          <a:xfrm>
            <a:off x="6263640"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25" name="Text 23"/>
          <p:cNvSpPr txBox="1"/>
          <p:nvPr/>
        </p:nvSpPr>
        <p:spPr>
          <a:xfrm>
            <a:off x="6903720" y="1664208"/>
            <a:ext cx="4846320" cy="274320"/>
          </a:xfrm>
          <a:prstGeom prst="rect">
            <a:avLst/>
          </a:prstGeom>
          <a:noFill/>
          <a:ln/>
        </p:spPr>
        <p:txBody>
          <a:bodyPr wrap="square" rtlCol="0" anchor="ctr"/>
          <a:lstStyle/>
          <a:p>
            <a:pPr marL="0" indent="0">
              <a:buNone/>
            </a:pPr>
            <a:r>
              <a:rPr lang="en-US" sz="1350" b="1" dirty="0">
                <a:solidFill>
                  <a:srgbClr val="222222"/>
                </a:solidFill>
                <a:latin typeface="Calibri" pitchFamily="34" charset="0"/>
                <a:ea typeface="Calibri" pitchFamily="34" charset="-122"/>
                <a:cs typeface="Calibri" pitchFamily="34" charset="-120"/>
              </a:rPr>
              <a:t>Mieux connaître la réalité de l'EAC en SEGPA</a:t>
            </a:r>
            <a:endParaRPr lang="en-US" sz="1350" dirty="0"/>
          </a:p>
        </p:txBody>
      </p:sp>
      <p:sp>
        <p:nvSpPr>
          <p:cNvPr id="26" name="Text 24"/>
          <p:cNvSpPr txBox="1"/>
          <p:nvPr/>
        </p:nvSpPr>
        <p:spPr>
          <a:xfrm>
            <a:off x="6903720" y="1938528"/>
            <a:ext cx="4846320" cy="594360"/>
          </a:xfrm>
          <a:prstGeom prst="rect">
            <a:avLst/>
          </a:prstGeom>
          <a:noFill/>
          <a:ln/>
        </p:spPr>
        <p:txBody>
          <a:bodyPr wrap="square" rtlCol="0" anchor="t"/>
          <a:lstStyle/>
          <a:p>
            <a:pPr marL="0" indent="0">
              <a:lnSpc>
                <a:spcPct val="102000"/>
              </a:lnSpc>
              <a:buNone/>
            </a:pPr>
            <a:r>
              <a:rPr lang="en-US" sz="1100" dirty="0">
                <a:solidFill>
                  <a:srgbClr val="666666"/>
                </a:solidFill>
                <a:latin typeface="Calibri" pitchFamily="34" charset="0"/>
                <a:ea typeface="Calibri" pitchFamily="34" charset="-122"/>
                <a:cs typeface="Calibri" pitchFamily="34" charset="-120"/>
              </a:rPr>
              <a:t>État des lieux : présence dans ADAGE, engagement dans les projets, partenariats, difficultés des équipes.</a:t>
            </a:r>
            <a:endParaRPr lang="en-US" sz="1100" dirty="0"/>
          </a:p>
        </p:txBody>
      </p:sp>
      <p:sp>
        <p:nvSpPr>
          <p:cNvPr id="27" name="Shape 25"/>
          <p:cNvSpPr/>
          <p:nvPr/>
        </p:nvSpPr>
        <p:spPr>
          <a:xfrm>
            <a:off x="6263640" y="2679192"/>
            <a:ext cx="502920" cy="502920"/>
          </a:xfrm>
          <a:prstGeom prst="ellipse">
            <a:avLst/>
          </a:prstGeom>
          <a:solidFill>
            <a:srgbClr val="B85042"/>
          </a:solidFill>
          <a:ln w="12700">
            <a:solidFill>
              <a:srgbClr val="B85042"/>
            </a:solidFill>
            <a:prstDash val="solid"/>
          </a:ln>
        </p:spPr>
      </p:sp>
      <p:sp>
        <p:nvSpPr>
          <p:cNvPr id="28" name="Text 26"/>
          <p:cNvSpPr txBox="1"/>
          <p:nvPr/>
        </p:nvSpPr>
        <p:spPr>
          <a:xfrm>
            <a:off x="6263640" y="2679192"/>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29" name="Text 27"/>
          <p:cNvSpPr txBox="1"/>
          <p:nvPr/>
        </p:nvSpPr>
        <p:spPr>
          <a:xfrm>
            <a:off x="6903720" y="2651760"/>
            <a:ext cx="4846320" cy="274320"/>
          </a:xfrm>
          <a:prstGeom prst="rect">
            <a:avLst/>
          </a:prstGeom>
          <a:noFill/>
          <a:ln/>
        </p:spPr>
        <p:txBody>
          <a:bodyPr wrap="square" rtlCol="0" anchor="ctr"/>
          <a:lstStyle/>
          <a:p>
            <a:pPr marL="0" indent="0">
              <a:buNone/>
            </a:pPr>
            <a:r>
              <a:rPr lang="en-US" sz="1350" b="1" dirty="0">
                <a:solidFill>
                  <a:srgbClr val="222222"/>
                </a:solidFill>
                <a:latin typeface="Calibri" pitchFamily="34" charset="0"/>
                <a:ea typeface="Calibri" pitchFamily="34" charset="-122"/>
                <a:cs typeface="Calibri" pitchFamily="34" charset="-120"/>
              </a:rPr>
              <a:t>Construire une culture commune</a:t>
            </a:r>
            <a:endParaRPr lang="en-US" sz="1350" dirty="0"/>
          </a:p>
        </p:txBody>
      </p:sp>
      <p:sp>
        <p:nvSpPr>
          <p:cNvPr id="30" name="Text 28"/>
          <p:cNvSpPr txBox="1"/>
          <p:nvPr/>
        </p:nvSpPr>
        <p:spPr>
          <a:xfrm>
            <a:off x="6903720" y="2926080"/>
            <a:ext cx="4846320" cy="594360"/>
          </a:xfrm>
          <a:prstGeom prst="rect">
            <a:avLst/>
          </a:prstGeom>
          <a:noFill/>
          <a:ln/>
        </p:spPr>
        <p:txBody>
          <a:bodyPr wrap="square" rtlCol="0" anchor="t"/>
          <a:lstStyle/>
          <a:p>
            <a:pPr marL="0" indent="0">
              <a:lnSpc>
                <a:spcPct val="102000"/>
              </a:lnSpc>
              <a:buNone/>
            </a:pPr>
            <a:r>
              <a:rPr lang="en-US" sz="1100" dirty="0">
                <a:solidFill>
                  <a:srgbClr val="666666"/>
                </a:solidFill>
                <a:latin typeface="Calibri" pitchFamily="34" charset="0"/>
                <a:ea typeface="Calibri" pitchFamily="34" charset="-122"/>
                <a:cs typeface="Calibri" pitchFamily="34" charset="-120"/>
              </a:rPr>
              <a:t>École inclusive, EAC et orientation : collaboration IEN SDEI, IEN ET, DAAC et acteurs du parcours Avenir.</a:t>
            </a:r>
            <a:endParaRPr lang="en-US" sz="1100" dirty="0"/>
          </a:p>
        </p:txBody>
      </p:sp>
      <p:sp>
        <p:nvSpPr>
          <p:cNvPr id="31" name="Shape 29"/>
          <p:cNvSpPr/>
          <p:nvPr/>
        </p:nvSpPr>
        <p:spPr>
          <a:xfrm>
            <a:off x="6263640" y="3666744"/>
            <a:ext cx="502920" cy="502920"/>
          </a:xfrm>
          <a:prstGeom prst="ellipse">
            <a:avLst/>
          </a:prstGeom>
          <a:solidFill>
            <a:srgbClr val="B85042"/>
          </a:solidFill>
          <a:ln w="12700">
            <a:solidFill>
              <a:srgbClr val="B85042"/>
            </a:solidFill>
            <a:prstDash val="solid"/>
          </a:ln>
        </p:spPr>
      </p:sp>
      <p:sp>
        <p:nvSpPr>
          <p:cNvPr id="32" name="Text 30"/>
          <p:cNvSpPr txBox="1"/>
          <p:nvPr/>
        </p:nvSpPr>
        <p:spPr>
          <a:xfrm>
            <a:off x="6263640" y="3666744"/>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33" name="Text 31"/>
          <p:cNvSpPr txBox="1"/>
          <p:nvPr/>
        </p:nvSpPr>
        <p:spPr>
          <a:xfrm>
            <a:off x="6903720" y="3639312"/>
            <a:ext cx="4846320" cy="274320"/>
          </a:xfrm>
          <a:prstGeom prst="rect">
            <a:avLst/>
          </a:prstGeom>
          <a:noFill/>
          <a:ln/>
        </p:spPr>
        <p:txBody>
          <a:bodyPr wrap="square" rtlCol="0" anchor="ctr"/>
          <a:lstStyle/>
          <a:p>
            <a:pPr marL="0" indent="0">
              <a:buNone/>
            </a:pPr>
            <a:r>
              <a:rPr lang="en-US" sz="1350" b="1" dirty="0">
                <a:solidFill>
                  <a:srgbClr val="222222"/>
                </a:solidFill>
                <a:latin typeface="Calibri" pitchFamily="34" charset="0"/>
                <a:ea typeface="Calibri" pitchFamily="34" charset="-122"/>
                <a:cs typeface="Calibri" pitchFamily="34" charset="-120"/>
              </a:rPr>
              <a:t>Valoriser les SEGPA dans une démarche inclusive</a:t>
            </a:r>
            <a:endParaRPr lang="en-US" sz="1350" dirty="0"/>
          </a:p>
        </p:txBody>
      </p:sp>
      <p:sp>
        <p:nvSpPr>
          <p:cNvPr id="34" name="Text 32"/>
          <p:cNvSpPr txBox="1"/>
          <p:nvPr/>
        </p:nvSpPr>
        <p:spPr>
          <a:xfrm>
            <a:off x="6903720" y="3913632"/>
            <a:ext cx="4846320" cy="594360"/>
          </a:xfrm>
          <a:prstGeom prst="rect">
            <a:avLst/>
          </a:prstGeom>
          <a:noFill/>
          <a:ln/>
        </p:spPr>
        <p:txBody>
          <a:bodyPr wrap="square" rtlCol="0" anchor="t"/>
          <a:lstStyle/>
          <a:p>
            <a:pPr marL="0" indent="0">
              <a:lnSpc>
                <a:spcPct val="102000"/>
              </a:lnSpc>
              <a:buNone/>
            </a:pPr>
            <a:r>
              <a:rPr lang="en-US" sz="1100" dirty="0">
                <a:solidFill>
                  <a:srgbClr val="666666"/>
                </a:solidFill>
                <a:latin typeface="Calibri" pitchFamily="34" charset="0"/>
                <a:ea typeface="Calibri" pitchFamily="34" charset="-122"/>
                <a:cs typeface="Calibri" pitchFamily="34" charset="-120"/>
              </a:rPr>
              <a:t>Mettre en lumière l'innovation pédagogique et la capacité de conduite de projets des équipes SEGPA.</a:t>
            </a:r>
            <a:endParaRPr lang="en-US" sz="1100" dirty="0"/>
          </a:p>
        </p:txBody>
      </p:sp>
      <p:sp>
        <p:nvSpPr>
          <p:cNvPr id="35" name="Text 33"/>
          <p:cNvSpPr txBox="1"/>
          <p:nvPr/>
        </p:nvSpPr>
        <p:spPr>
          <a:xfrm>
            <a:off x="6263640" y="4754880"/>
            <a:ext cx="5486400" cy="274320"/>
          </a:xfrm>
          <a:prstGeom prst="rect">
            <a:avLst/>
          </a:prstGeom>
          <a:noFill/>
          <a:ln/>
        </p:spPr>
        <p:txBody>
          <a:bodyPr wrap="square" rtlCol="0" anchor="ctr"/>
          <a:lstStyle/>
          <a:p>
            <a:pPr marL="0" indent="0">
              <a:buNone/>
            </a:pPr>
            <a:r>
              <a:rPr lang="en-US" sz="1400" b="1" dirty="0">
                <a:solidFill>
                  <a:srgbClr val="8F3C32"/>
                </a:solidFill>
                <a:latin typeface="Calibri" pitchFamily="34" charset="0"/>
                <a:ea typeface="Calibri" pitchFamily="34" charset="-122"/>
                <a:cs typeface="Calibri" pitchFamily="34" charset="-120"/>
              </a:rPr>
              <a:t>Effets attendus</a:t>
            </a:r>
            <a:endParaRPr lang="en-US" sz="1400" dirty="0"/>
          </a:p>
        </p:txBody>
      </p:sp>
      <p:sp>
        <p:nvSpPr>
          <p:cNvPr id="36" name="Shape 34"/>
          <p:cNvSpPr/>
          <p:nvPr/>
        </p:nvSpPr>
        <p:spPr>
          <a:xfrm>
            <a:off x="6263640" y="5074920"/>
            <a:ext cx="2651760" cy="530352"/>
          </a:xfrm>
          <a:prstGeom prst="roundRect">
            <a:avLst>
              <a:gd name="adj" fmla="val 15517"/>
            </a:avLst>
          </a:prstGeom>
          <a:solidFill>
            <a:srgbClr val="6E8B7E"/>
          </a:solidFill>
          <a:ln w="12700">
            <a:solidFill>
              <a:srgbClr val="6E8B7E"/>
            </a:solidFill>
            <a:prstDash val="solid"/>
          </a:ln>
        </p:spPr>
      </p:sp>
      <p:sp>
        <p:nvSpPr>
          <p:cNvPr id="37" name="Text 35"/>
          <p:cNvSpPr txBox="1"/>
          <p:nvPr/>
        </p:nvSpPr>
        <p:spPr>
          <a:xfrm>
            <a:off x="6373368" y="5074920"/>
            <a:ext cx="2432304" cy="530352"/>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Offre culturelle ambitieuse</a:t>
            </a:r>
            <a:endParaRPr lang="en-US" sz="1050" dirty="0"/>
          </a:p>
        </p:txBody>
      </p:sp>
      <p:sp>
        <p:nvSpPr>
          <p:cNvPr id="38" name="Shape 36"/>
          <p:cNvSpPr/>
          <p:nvPr/>
        </p:nvSpPr>
        <p:spPr>
          <a:xfrm>
            <a:off x="9098280" y="5074920"/>
            <a:ext cx="2651760" cy="530352"/>
          </a:xfrm>
          <a:prstGeom prst="roundRect">
            <a:avLst>
              <a:gd name="adj" fmla="val 15517"/>
            </a:avLst>
          </a:prstGeom>
          <a:solidFill>
            <a:srgbClr val="6E8B7E"/>
          </a:solidFill>
          <a:ln w="12700">
            <a:solidFill>
              <a:srgbClr val="6E8B7E"/>
            </a:solidFill>
            <a:prstDash val="solid"/>
          </a:ln>
        </p:spPr>
      </p:sp>
      <p:sp>
        <p:nvSpPr>
          <p:cNvPr id="39" name="Text 37"/>
          <p:cNvSpPr txBox="1"/>
          <p:nvPr/>
        </p:nvSpPr>
        <p:spPr>
          <a:xfrm>
            <a:off x="9208008" y="5074920"/>
            <a:ext cx="2432304" cy="530352"/>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Articulation EAC / parcours Avenir</a:t>
            </a:r>
            <a:endParaRPr lang="en-US" sz="1050" dirty="0"/>
          </a:p>
        </p:txBody>
      </p:sp>
      <p:sp>
        <p:nvSpPr>
          <p:cNvPr id="40" name="Shape 38"/>
          <p:cNvSpPr/>
          <p:nvPr/>
        </p:nvSpPr>
        <p:spPr>
          <a:xfrm>
            <a:off x="6263640" y="5715000"/>
            <a:ext cx="2651760" cy="530352"/>
          </a:xfrm>
          <a:prstGeom prst="roundRect">
            <a:avLst>
              <a:gd name="adj" fmla="val 15517"/>
            </a:avLst>
          </a:prstGeom>
          <a:solidFill>
            <a:srgbClr val="6E8B7E"/>
          </a:solidFill>
          <a:ln w="12700">
            <a:solidFill>
              <a:srgbClr val="6E8B7E"/>
            </a:solidFill>
            <a:prstDash val="solid"/>
          </a:ln>
        </p:spPr>
      </p:sp>
      <p:sp>
        <p:nvSpPr>
          <p:cNvPr id="41" name="Text 39"/>
          <p:cNvSpPr txBox="1"/>
          <p:nvPr/>
        </p:nvSpPr>
        <p:spPr>
          <a:xfrm>
            <a:off x="6373368" y="5715000"/>
            <a:ext cx="2432304" cy="530352"/>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Projets inclusifs partagés</a:t>
            </a:r>
            <a:endParaRPr lang="en-US" sz="1050" dirty="0"/>
          </a:p>
        </p:txBody>
      </p:sp>
      <p:sp>
        <p:nvSpPr>
          <p:cNvPr id="42" name="Shape 40"/>
          <p:cNvSpPr/>
          <p:nvPr/>
        </p:nvSpPr>
        <p:spPr>
          <a:xfrm>
            <a:off x="9098280" y="5715000"/>
            <a:ext cx="2651760" cy="530352"/>
          </a:xfrm>
          <a:prstGeom prst="roundRect">
            <a:avLst>
              <a:gd name="adj" fmla="val 15517"/>
            </a:avLst>
          </a:prstGeom>
          <a:solidFill>
            <a:srgbClr val="6E8B7E"/>
          </a:solidFill>
          <a:ln w="12700">
            <a:solidFill>
              <a:srgbClr val="6E8B7E"/>
            </a:solidFill>
            <a:prstDash val="solid"/>
          </a:ln>
        </p:spPr>
      </p:sp>
      <p:sp>
        <p:nvSpPr>
          <p:cNvPr id="43" name="Text 41"/>
          <p:cNvSpPr txBox="1"/>
          <p:nvPr/>
        </p:nvSpPr>
        <p:spPr>
          <a:xfrm>
            <a:off x="9208008" y="5715000"/>
            <a:ext cx="2432304" cy="530352"/>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Visibilité du réseau académique</a:t>
            </a:r>
            <a:endParaRPr lang="en-US" sz="1050" dirty="0"/>
          </a:p>
        </p:txBody>
      </p:sp>
      <p:sp>
        <p:nvSpPr>
          <p:cNvPr id="44" name="Shape 42"/>
          <p:cNvSpPr/>
          <p:nvPr/>
        </p:nvSpPr>
        <p:spPr>
          <a:xfrm>
            <a:off x="0" y="6492240"/>
            <a:ext cx="12188952" cy="365760"/>
          </a:xfrm>
          <a:prstGeom prst="rect">
            <a:avLst/>
          </a:prstGeom>
          <a:solidFill>
            <a:srgbClr val="F3F0E9"/>
          </a:solidFill>
          <a:ln/>
        </p:spPr>
      </p:sp>
      <p:sp>
        <p:nvSpPr>
          <p:cNvPr id="45" name="Text 43"/>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Sylvain Bory, </a:t>
            </a:r>
            <a:r>
              <a:rPr lang="en-US" sz="950" dirty="0" err="1">
                <a:solidFill>
                  <a:srgbClr val="666666"/>
                </a:solidFill>
                <a:latin typeface="Calibri" pitchFamily="34" charset="0"/>
                <a:ea typeface="Calibri" pitchFamily="34" charset="-122"/>
                <a:cs typeface="Calibri" pitchFamily="34" charset="-120"/>
              </a:rPr>
              <a:t>Daac-adjoint</a:t>
            </a:r>
            <a:r>
              <a:rPr lang="en-US" sz="950" dirty="0">
                <a:solidFill>
                  <a:srgbClr val="666666"/>
                </a:solidFill>
                <a:latin typeface="Calibri" pitchFamily="34" charset="0"/>
                <a:ea typeface="Calibri" pitchFamily="34" charset="-122"/>
                <a:cs typeface="Calibri" pitchFamily="34" charset="-120"/>
              </a:rPr>
              <a:t> </a:t>
            </a:r>
            <a:r>
              <a:rPr lang="en-US" sz="950" dirty="0" smtClean="0">
                <a:solidFill>
                  <a:srgbClr val="666666"/>
                </a:solidFill>
                <a:latin typeface="Calibri" pitchFamily="34" charset="0"/>
                <a:ea typeface="Calibri" pitchFamily="34" charset="-122"/>
                <a:cs typeface="Calibri" pitchFamily="34" charset="-120"/>
              </a:rPr>
              <a:t>— </a:t>
            </a:r>
            <a:r>
              <a:rPr lang="en-US" sz="950" dirty="0">
                <a:solidFill>
                  <a:srgbClr val="666666"/>
                </a:solidFill>
                <a:latin typeface="Calibri" pitchFamily="34" charset="0"/>
                <a:ea typeface="Calibri" pitchFamily="34" charset="-122"/>
                <a:cs typeface="Calibri" pitchFamily="34" charset="-120"/>
              </a:rPr>
              <a:t>référent </a:t>
            </a:r>
            <a:r>
              <a:rPr lang="en-US" sz="950" dirty="0" err="1">
                <a:solidFill>
                  <a:srgbClr val="666666"/>
                </a:solidFill>
                <a:latin typeface="Calibri" pitchFamily="34" charset="0"/>
                <a:ea typeface="Calibri" pitchFamily="34" charset="-122"/>
                <a:cs typeface="Calibri" pitchFamily="34" charset="-120"/>
              </a:rPr>
              <a:t>académique</a:t>
            </a:r>
            <a:r>
              <a:rPr lang="en-US" sz="950" dirty="0">
                <a:solidFill>
                  <a:srgbClr val="666666"/>
                </a:solidFill>
                <a:latin typeface="Calibri" pitchFamily="34" charset="0"/>
                <a:ea typeface="Calibri" pitchFamily="34" charset="-122"/>
                <a:cs typeface="Calibri" pitchFamily="34" charset="-120"/>
              </a:rPr>
              <a:t> </a:t>
            </a:r>
            <a:r>
              <a:rPr lang="en-US" sz="950" dirty="0" smtClean="0">
                <a:solidFill>
                  <a:srgbClr val="666666"/>
                </a:solidFill>
                <a:latin typeface="Calibri" pitchFamily="34" charset="0"/>
                <a:ea typeface="Calibri" pitchFamily="34" charset="-122"/>
                <a:cs typeface="Calibri" pitchFamily="34" charset="-120"/>
              </a:rPr>
              <a:t>SEGPA/EREA (</a:t>
            </a:r>
            <a:r>
              <a:rPr lang="en-US" sz="950" dirty="0" err="1" smtClean="0">
                <a:solidFill>
                  <a:srgbClr val="666666"/>
                </a:solidFill>
                <a:latin typeface="Calibri" pitchFamily="34" charset="0"/>
                <a:ea typeface="Calibri" pitchFamily="34" charset="-122"/>
                <a:cs typeface="Calibri" pitchFamily="34" charset="-120"/>
              </a:rPr>
              <a:t>en</a:t>
            </a:r>
            <a:r>
              <a:rPr lang="en-US" sz="950" dirty="0" smtClean="0">
                <a:solidFill>
                  <a:srgbClr val="666666"/>
                </a:solidFill>
                <a:latin typeface="Calibri" pitchFamily="34" charset="0"/>
                <a:ea typeface="Calibri" pitchFamily="34" charset="-122"/>
                <a:cs typeface="Calibri" pitchFamily="34" charset="-120"/>
              </a:rPr>
              <a:t> </a:t>
            </a:r>
            <a:r>
              <a:rPr lang="en-US" sz="950" dirty="0" err="1" smtClean="0">
                <a:solidFill>
                  <a:srgbClr val="666666"/>
                </a:solidFill>
                <a:latin typeface="Calibri" pitchFamily="34" charset="0"/>
                <a:ea typeface="Calibri" pitchFamily="34" charset="-122"/>
                <a:cs typeface="Calibri" pitchFamily="34" charset="-120"/>
              </a:rPr>
              <a:t>cours</a:t>
            </a:r>
            <a:r>
              <a:rPr lang="en-US" sz="950" dirty="0" smtClean="0">
                <a:solidFill>
                  <a:srgbClr val="666666"/>
                </a:solidFill>
                <a:latin typeface="Calibri" pitchFamily="34" charset="0"/>
                <a:ea typeface="Calibri" pitchFamily="34" charset="-122"/>
                <a:cs typeface="Calibri" pitchFamily="34" charset="-120"/>
              </a:rPr>
              <a:t> de </a:t>
            </a:r>
            <a:r>
              <a:rPr lang="en-US" sz="950" dirty="0" err="1" smtClean="0">
                <a:solidFill>
                  <a:srgbClr val="666666"/>
                </a:solidFill>
                <a:latin typeface="Calibri" pitchFamily="34" charset="0"/>
                <a:ea typeface="Calibri" pitchFamily="34" charset="-122"/>
                <a:cs typeface="Calibri" pitchFamily="34" charset="-120"/>
              </a:rPr>
              <a:t>recrutement</a:t>
            </a:r>
            <a:r>
              <a:rPr lang="en-US" sz="950" dirty="0" smtClean="0">
                <a:solidFill>
                  <a:srgbClr val="666666"/>
                </a:solidFill>
                <a:latin typeface="Calibri" pitchFamily="34" charset="0"/>
                <a:ea typeface="Calibri" pitchFamily="34" charset="-122"/>
                <a:cs typeface="Calibri" pitchFamily="34" charset="-120"/>
              </a:rPr>
              <a:t>)</a:t>
            </a:r>
            <a:endParaRPr lang="en-US" sz="950" dirty="0"/>
          </a:p>
        </p:txBody>
      </p:sp>
      <p:sp>
        <p:nvSpPr>
          <p:cNvPr id="46" name="Text 44"/>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26</a:t>
            </a:r>
            <a:endParaRPr lang="en-US" sz="95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F2A44"/>
          </a:solidFill>
          <a:ln/>
        </p:spPr>
      </p:sp>
      <p:sp>
        <p:nvSpPr>
          <p:cNvPr id="3" name="Text 1"/>
          <p:cNvSpPr txBox="1"/>
          <p:nvPr/>
        </p:nvSpPr>
        <p:spPr>
          <a:xfrm>
            <a:off x="457200" y="128016"/>
            <a:ext cx="11247120"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Une perspective de travail</a:t>
            </a:r>
            <a:endParaRPr lang="en-US" sz="2500" dirty="0"/>
          </a:p>
        </p:txBody>
      </p:sp>
      <p:sp>
        <p:nvSpPr>
          <p:cNvPr id="4" name="Text 2"/>
          <p:cNvSpPr txBox="1"/>
          <p:nvPr/>
        </p:nvSpPr>
        <p:spPr>
          <a:xfrm>
            <a:off x="457200" y="640080"/>
            <a:ext cx="11247120" cy="292608"/>
          </a:xfrm>
          <a:prstGeom prst="rect">
            <a:avLst/>
          </a:prstGeom>
          <a:noFill/>
          <a:ln/>
        </p:spPr>
        <p:txBody>
          <a:bodyPr wrap="square" rtlCol="0" anchor="ctr"/>
          <a:lstStyle/>
          <a:p>
            <a:pPr marL="0" indent="0">
              <a:buNone/>
            </a:pPr>
            <a:r>
              <a:rPr lang="en-US" sz="1250" i="1" dirty="0">
                <a:solidFill>
                  <a:srgbClr val="D9DEE8"/>
                </a:solidFill>
                <a:latin typeface="Calibri" pitchFamily="34" charset="0"/>
                <a:ea typeface="Calibri" pitchFamily="34" charset="-122"/>
                <a:cs typeface="Calibri" pitchFamily="34" charset="-120"/>
              </a:rPr>
              <a:t>EAC et art contemporain</a:t>
            </a:r>
            <a:endParaRPr lang="en-US" sz="1250" dirty="0"/>
          </a:p>
        </p:txBody>
      </p:sp>
      <p:sp>
        <p:nvSpPr>
          <p:cNvPr id="5" name="Shape 3"/>
          <p:cNvSpPr/>
          <p:nvPr/>
        </p:nvSpPr>
        <p:spPr>
          <a:xfrm>
            <a:off x="548640" y="1371600"/>
            <a:ext cx="11064240" cy="914400"/>
          </a:xfrm>
          <a:prstGeom prst="roundRect">
            <a:avLst>
              <a:gd name="adj" fmla="val 10000"/>
            </a:avLst>
          </a:prstGeom>
          <a:solidFill>
            <a:srgbClr val="1F2A44"/>
          </a:solidFill>
          <a:ln w="12700">
            <a:solidFill>
              <a:srgbClr val="1F2A44"/>
            </a:solidFill>
            <a:prstDash val="solid"/>
          </a:ln>
        </p:spPr>
      </p:sp>
      <p:sp>
        <p:nvSpPr>
          <p:cNvPr id="6" name="Text 4"/>
          <p:cNvSpPr txBox="1"/>
          <p:nvPr/>
        </p:nvSpPr>
        <p:spPr>
          <a:xfrm>
            <a:off x="822960" y="1371600"/>
            <a:ext cx="2103120" cy="914400"/>
          </a:xfrm>
          <a:prstGeom prst="rect">
            <a:avLst/>
          </a:prstGeom>
          <a:noFill/>
          <a:ln/>
        </p:spPr>
        <p:txBody>
          <a:bodyPr wrap="square" rtlCol="0" anchor="ctr"/>
          <a:lstStyle/>
          <a:p>
            <a:pPr marL="0" indent="0">
              <a:buNone/>
            </a:pPr>
            <a:r>
              <a:rPr lang="en-US" sz="3000" b="1" dirty="0">
                <a:solidFill>
                  <a:srgbClr val="E07A2E"/>
                </a:solidFill>
                <a:latin typeface="Cambria" pitchFamily="34" charset="0"/>
                <a:ea typeface="Cambria" pitchFamily="34" charset="-122"/>
                <a:cs typeface="Cambria" pitchFamily="34" charset="-120"/>
              </a:rPr>
              <a:t>45 ans</a:t>
            </a:r>
            <a:endParaRPr lang="en-US" sz="3000" dirty="0"/>
          </a:p>
        </p:txBody>
      </p:sp>
      <p:sp>
        <p:nvSpPr>
          <p:cNvPr id="7" name="Text 5"/>
          <p:cNvSpPr txBox="1"/>
          <p:nvPr/>
        </p:nvSpPr>
        <p:spPr>
          <a:xfrm>
            <a:off x="3017520" y="1371600"/>
            <a:ext cx="8412480" cy="914400"/>
          </a:xfrm>
          <a:prstGeom prst="rect">
            <a:avLst/>
          </a:prstGeom>
          <a:noFill/>
          <a:ln/>
        </p:spPr>
        <p:txBody>
          <a:bodyPr wrap="square" rtlCol="0" anchor="ctr"/>
          <a:lstStyle/>
          <a:p>
            <a:pPr marL="0" indent="0">
              <a:buNone/>
            </a:pPr>
            <a:r>
              <a:rPr lang="en-US" sz="1300" dirty="0">
                <a:solidFill>
                  <a:srgbClr val="D9DEE8"/>
                </a:solidFill>
                <a:latin typeface="Calibri" pitchFamily="34" charset="0"/>
                <a:ea typeface="Calibri" pitchFamily="34" charset="-122"/>
                <a:cs typeface="Calibri" pitchFamily="34" charset="-120"/>
              </a:rPr>
              <a:t>du réseau Tram (réseau art contemporain Paris / Île-de-France) — un point d'appui pour repenser nos coopérations</a:t>
            </a:r>
            <a:endParaRPr lang="en-US" sz="1300" dirty="0"/>
          </a:p>
        </p:txBody>
      </p:sp>
      <p:sp>
        <p:nvSpPr>
          <p:cNvPr id="8" name="Shape 6"/>
          <p:cNvSpPr/>
          <p:nvPr/>
        </p:nvSpPr>
        <p:spPr>
          <a:xfrm>
            <a:off x="548640" y="2606040"/>
            <a:ext cx="438912" cy="438912"/>
          </a:xfrm>
          <a:prstGeom prst="ellipse">
            <a:avLst/>
          </a:prstGeom>
          <a:solidFill>
            <a:srgbClr val="E07A2E"/>
          </a:solidFill>
          <a:ln w="12700">
            <a:solidFill>
              <a:srgbClr val="E07A2E"/>
            </a:solidFill>
            <a:prstDash val="solid"/>
          </a:ln>
        </p:spPr>
      </p:sp>
      <p:sp>
        <p:nvSpPr>
          <p:cNvPr id="9" name="Text 7"/>
          <p:cNvSpPr txBox="1"/>
          <p:nvPr/>
        </p:nvSpPr>
        <p:spPr>
          <a:xfrm>
            <a:off x="548640" y="260604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0" name="Text 8"/>
          <p:cNvSpPr txBox="1"/>
          <p:nvPr/>
        </p:nvSpPr>
        <p:spPr>
          <a:xfrm>
            <a:off x="1152144" y="2587752"/>
            <a:ext cx="1046073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Travailler à différentes échelles : établissement, bassin, département, région</a:t>
            </a:r>
            <a:endParaRPr lang="en-US" sz="1300" dirty="0"/>
          </a:p>
        </p:txBody>
      </p:sp>
      <p:sp>
        <p:nvSpPr>
          <p:cNvPr id="11" name="Shape 9"/>
          <p:cNvSpPr/>
          <p:nvPr/>
        </p:nvSpPr>
        <p:spPr>
          <a:xfrm>
            <a:off x="548640" y="3383280"/>
            <a:ext cx="438912" cy="438912"/>
          </a:xfrm>
          <a:prstGeom prst="ellipse">
            <a:avLst/>
          </a:prstGeom>
          <a:solidFill>
            <a:srgbClr val="5B3A8E"/>
          </a:solidFill>
          <a:ln w="12700">
            <a:solidFill>
              <a:srgbClr val="5B3A8E"/>
            </a:solidFill>
            <a:prstDash val="solid"/>
          </a:ln>
        </p:spPr>
      </p:sp>
      <p:sp>
        <p:nvSpPr>
          <p:cNvPr id="12" name="Text 10"/>
          <p:cNvSpPr txBox="1"/>
          <p:nvPr/>
        </p:nvSpPr>
        <p:spPr>
          <a:xfrm>
            <a:off x="548640" y="338328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Text 11"/>
          <p:cNvSpPr txBox="1"/>
          <p:nvPr/>
        </p:nvSpPr>
        <p:spPr>
          <a:xfrm>
            <a:off x="1152144" y="3364992"/>
            <a:ext cx="1046073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Redéployer le </a:t>
            </a:r>
            <a:r>
              <a:rPr lang="en-US" sz="1300" b="1" dirty="0" err="1">
                <a:solidFill>
                  <a:srgbClr val="222222"/>
                </a:solidFill>
                <a:latin typeface="Calibri" pitchFamily="34" charset="0"/>
                <a:ea typeface="Calibri" pitchFamily="34" charset="-122"/>
                <a:cs typeface="Calibri" pitchFamily="34" charset="-120"/>
              </a:rPr>
              <a:t>parcours</a:t>
            </a:r>
            <a:r>
              <a:rPr lang="en-US" sz="1300" b="1" dirty="0">
                <a:solidFill>
                  <a:srgbClr val="222222"/>
                </a:solidFill>
                <a:latin typeface="Calibri" pitchFamily="34" charset="0"/>
                <a:ea typeface="Calibri" pitchFamily="34" charset="-122"/>
                <a:cs typeface="Calibri" pitchFamily="34" charset="-120"/>
              </a:rPr>
              <a:t> </a:t>
            </a:r>
            <a:r>
              <a:rPr lang="en-US" sz="1300" b="1" dirty="0" smtClean="0">
                <a:solidFill>
                  <a:srgbClr val="222222"/>
                </a:solidFill>
                <a:latin typeface="Calibri" pitchFamily="34" charset="0"/>
                <a:ea typeface="Calibri" pitchFamily="34" charset="-122"/>
                <a:cs typeface="Calibri" pitchFamily="34" charset="-120"/>
              </a:rPr>
              <a:t>inter-</a:t>
            </a:r>
            <a:r>
              <a:rPr lang="en-US" sz="1300" b="1" dirty="0" err="1" smtClean="0">
                <a:solidFill>
                  <a:srgbClr val="222222"/>
                </a:solidFill>
                <a:latin typeface="Calibri" pitchFamily="34" charset="0"/>
                <a:ea typeface="Calibri" pitchFamily="34" charset="-122"/>
                <a:cs typeface="Calibri" pitchFamily="34" charset="-120"/>
              </a:rPr>
              <a:t>établissements</a:t>
            </a:r>
            <a:r>
              <a:rPr lang="en-US" sz="1300" b="1" dirty="0" smtClean="0">
                <a:solidFill>
                  <a:srgbClr val="222222"/>
                </a:solidFill>
                <a:latin typeface="Calibri" pitchFamily="34" charset="0"/>
                <a:ea typeface="Calibri" pitchFamily="34" charset="-122"/>
                <a:cs typeface="Calibri" pitchFamily="34" charset="-120"/>
              </a:rPr>
              <a:t> </a:t>
            </a:r>
            <a:r>
              <a:rPr lang="en-US" sz="1300" b="1" dirty="0">
                <a:solidFill>
                  <a:srgbClr val="222222"/>
                </a:solidFill>
                <a:latin typeface="Calibri" pitchFamily="34" charset="0"/>
                <a:ea typeface="Calibri" pitchFamily="34" charset="-122"/>
                <a:cs typeface="Calibri" pitchFamily="34" charset="-120"/>
              </a:rPr>
              <a:t>(PIE) « Découvrir un centre d'art contemporain francilien »</a:t>
            </a:r>
            <a:endParaRPr lang="en-US" sz="1300" dirty="0"/>
          </a:p>
        </p:txBody>
      </p:sp>
      <p:sp>
        <p:nvSpPr>
          <p:cNvPr id="14" name="Shape 12"/>
          <p:cNvSpPr/>
          <p:nvPr/>
        </p:nvSpPr>
        <p:spPr>
          <a:xfrm>
            <a:off x="548640" y="4160520"/>
            <a:ext cx="438912" cy="438912"/>
          </a:xfrm>
          <a:prstGeom prst="ellipse">
            <a:avLst/>
          </a:prstGeom>
          <a:solidFill>
            <a:srgbClr val="3C8C87"/>
          </a:solidFill>
          <a:ln w="12700">
            <a:solidFill>
              <a:srgbClr val="3C8C87"/>
            </a:solidFill>
            <a:prstDash val="solid"/>
          </a:ln>
        </p:spPr>
      </p:sp>
      <p:sp>
        <p:nvSpPr>
          <p:cNvPr id="15" name="Text 13"/>
          <p:cNvSpPr txBox="1"/>
          <p:nvPr/>
        </p:nvSpPr>
        <p:spPr>
          <a:xfrm>
            <a:off x="548640" y="416052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6" name="Text 14"/>
          <p:cNvSpPr txBox="1"/>
          <p:nvPr/>
        </p:nvSpPr>
        <p:spPr>
          <a:xfrm>
            <a:off x="1152144" y="4142232"/>
            <a:ext cx="1046073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Faire émerger de nouvelles initiatives de projets avec les structures du territoire</a:t>
            </a:r>
            <a:endParaRPr lang="en-US" sz="1300" dirty="0"/>
          </a:p>
        </p:txBody>
      </p:sp>
      <p:sp>
        <p:nvSpPr>
          <p:cNvPr id="17" name="Shape 15"/>
          <p:cNvSpPr/>
          <p:nvPr/>
        </p:nvSpPr>
        <p:spPr>
          <a:xfrm>
            <a:off x="548640" y="4937760"/>
            <a:ext cx="438912" cy="438912"/>
          </a:xfrm>
          <a:prstGeom prst="ellipse">
            <a:avLst/>
          </a:prstGeom>
          <a:solidFill>
            <a:srgbClr val="C43D73"/>
          </a:solidFill>
          <a:ln w="12700">
            <a:solidFill>
              <a:srgbClr val="C43D73"/>
            </a:solidFill>
            <a:prstDash val="solid"/>
          </a:ln>
        </p:spPr>
      </p:sp>
      <p:sp>
        <p:nvSpPr>
          <p:cNvPr id="18" name="Text 16"/>
          <p:cNvSpPr txBox="1"/>
          <p:nvPr/>
        </p:nvSpPr>
        <p:spPr>
          <a:xfrm>
            <a:off x="548640" y="4937760"/>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9" name="Text 17"/>
          <p:cNvSpPr txBox="1"/>
          <p:nvPr/>
        </p:nvSpPr>
        <p:spPr>
          <a:xfrm>
            <a:off x="1152144" y="4919472"/>
            <a:ext cx="10460736" cy="274320"/>
          </a:xfrm>
          <a:prstGeom prst="rect">
            <a:avLst/>
          </a:prstGeom>
          <a:noFill/>
          <a:ln/>
        </p:spPr>
        <p:txBody>
          <a:bodyPr wrap="square"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Construire nos futures propositions de formation à </a:t>
            </a:r>
            <a:r>
              <a:rPr lang="en-US" sz="1300" b="1" dirty="0" err="1">
                <a:solidFill>
                  <a:srgbClr val="222222"/>
                </a:solidFill>
                <a:latin typeface="Calibri" pitchFamily="34" charset="0"/>
                <a:ea typeface="Calibri" pitchFamily="34" charset="-122"/>
                <a:cs typeface="Calibri" pitchFamily="34" charset="-120"/>
              </a:rPr>
              <a:t>partir</a:t>
            </a:r>
            <a:r>
              <a:rPr lang="en-US" sz="1300" b="1" dirty="0">
                <a:solidFill>
                  <a:srgbClr val="222222"/>
                </a:solidFill>
                <a:latin typeface="Calibri" pitchFamily="34" charset="0"/>
                <a:ea typeface="Calibri" pitchFamily="34" charset="-122"/>
                <a:cs typeface="Calibri" pitchFamily="34" charset="-120"/>
              </a:rPr>
              <a:t> </a:t>
            </a:r>
            <a:r>
              <a:rPr lang="en-US" sz="1300" b="1" dirty="0" smtClean="0">
                <a:solidFill>
                  <a:srgbClr val="222222"/>
                </a:solidFill>
                <a:latin typeface="Calibri" pitchFamily="34" charset="0"/>
                <a:ea typeface="Calibri" pitchFamily="34" charset="-122"/>
                <a:cs typeface="Calibri" pitchFamily="34" charset="-120"/>
              </a:rPr>
              <a:t>des propositions du </a:t>
            </a:r>
            <a:r>
              <a:rPr lang="en-US" sz="1300" b="1" dirty="0" err="1" smtClean="0">
                <a:solidFill>
                  <a:srgbClr val="222222"/>
                </a:solidFill>
                <a:latin typeface="Calibri" pitchFamily="34" charset="0"/>
                <a:ea typeface="Calibri" pitchFamily="34" charset="-122"/>
                <a:cs typeface="Calibri" pitchFamily="34" charset="-120"/>
              </a:rPr>
              <a:t>réseau</a:t>
            </a:r>
            <a:endParaRPr lang="en-US" sz="1300" dirty="0"/>
          </a:p>
        </p:txBody>
      </p:sp>
      <p:sp>
        <p:nvSpPr>
          <p:cNvPr id="20" name="Shape 18"/>
          <p:cNvSpPr/>
          <p:nvPr/>
        </p:nvSpPr>
        <p:spPr>
          <a:xfrm>
            <a:off x="548640" y="5806440"/>
            <a:ext cx="11064240" cy="502920"/>
          </a:xfrm>
          <a:prstGeom prst="roundRect">
            <a:avLst>
              <a:gd name="adj" fmla="val 14545"/>
            </a:avLst>
          </a:prstGeom>
          <a:solidFill>
            <a:srgbClr val="F3F0E9"/>
          </a:solidFill>
          <a:ln w="12700">
            <a:solidFill>
              <a:srgbClr val="F3F0E9"/>
            </a:solidFill>
            <a:prstDash val="solid"/>
          </a:ln>
        </p:spPr>
      </p:sp>
      <p:sp>
        <p:nvSpPr>
          <p:cNvPr id="21" name="Text 19"/>
          <p:cNvSpPr txBox="1"/>
          <p:nvPr/>
        </p:nvSpPr>
        <p:spPr>
          <a:xfrm>
            <a:off x="777240" y="5806440"/>
            <a:ext cx="10607040" cy="502920"/>
          </a:xfrm>
          <a:prstGeom prst="rect">
            <a:avLst/>
          </a:prstGeom>
          <a:noFill/>
          <a:ln/>
        </p:spPr>
        <p:txBody>
          <a:bodyPr wrap="square" rtlCol="0" anchor="ctr"/>
          <a:lstStyle/>
          <a:p>
            <a:pPr marL="0" indent="0">
              <a:buNone/>
            </a:pPr>
            <a:r>
              <a:rPr lang="en-US" sz="1200" i="1" dirty="0">
                <a:solidFill>
                  <a:srgbClr val="1F2A44"/>
                </a:solidFill>
                <a:latin typeface="Calibri" pitchFamily="34" charset="0"/>
                <a:ea typeface="Calibri" pitchFamily="34" charset="-122"/>
                <a:cs typeface="Calibri" pitchFamily="34" charset="-120"/>
              </a:rPr>
              <a:t>💬  Un échange ouvert avec le groupe pour nourrir ce </a:t>
            </a:r>
            <a:r>
              <a:rPr lang="en-US" sz="1200" i="1" dirty="0" err="1">
                <a:solidFill>
                  <a:srgbClr val="1F2A44"/>
                </a:solidFill>
                <a:latin typeface="Calibri" pitchFamily="34" charset="0"/>
                <a:ea typeface="Calibri" pitchFamily="34" charset="-122"/>
                <a:cs typeface="Calibri" pitchFamily="34" charset="-120"/>
              </a:rPr>
              <a:t>chantier</a:t>
            </a:r>
            <a:r>
              <a:rPr lang="en-US" sz="1200" i="1" dirty="0">
                <a:solidFill>
                  <a:srgbClr val="1F2A44"/>
                </a:solidFill>
                <a:latin typeface="Calibri" pitchFamily="34" charset="0"/>
                <a:ea typeface="Calibri" pitchFamily="34" charset="-122"/>
                <a:cs typeface="Calibri" pitchFamily="34" charset="-120"/>
              </a:rPr>
              <a:t> </a:t>
            </a:r>
            <a:r>
              <a:rPr lang="en-US" sz="1200" i="1" dirty="0" err="1" smtClean="0">
                <a:solidFill>
                  <a:srgbClr val="1F2A44"/>
                </a:solidFill>
                <a:latin typeface="Calibri" pitchFamily="34" charset="0"/>
                <a:ea typeface="Calibri" pitchFamily="34" charset="-122"/>
                <a:cs typeface="Calibri" pitchFamily="34" charset="-120"/>
              </a:rPr>
              <a:t>collectif</a:t>
            </a:r>
            <a:r>
              <a:rPr lang="en-US" sz="1200" i="1" dirty="0" smtClean="0">
                <a:solidFill>
                  <a:srgbClr val="1F2A44"/>
                </a:solidFill>
                <a:latin typeface="Calibri" pitchFamily="34" charset="0"/>
                <a:ea typeface="Calibri" pitchFamily="34" charset="-122"/>
                <a:cs typeface="Calibri" pitchFamily="34" charset="-120"/>
              </a:rPr>
              <a:t> / </a:t>
            </a:r>
            <a:r>
              <a:rPr lang="en-US" sz="1200" i="1" dirty="0" err="1" smtClean="0">
                <a:solidFill>
                  <a:srgbClr val="1F2A44"/>
                </a:solidFill>
                <a:latin typeface="Calibri" pitchFamily="34" charset="0"/>
                <a:ea typeface="Calibri" pitchFamily="34" charset="-122"/>
                <a:cs typeface="Calibri" pitchFamily="34" charset="-120"/>
              </a:rPr>
              <a:t>une</a:t>
            </a:r>
            <a:r>
              <a:rPr lang="en-US" sz="1200" i="1" dirty="0" smtClean="0">
                <a:solidFill>
                  <a:srgbClr val="1F2A44"/>
                </a:solidFill>
                <a:latin typeface="Calibri" pitchFamily="34" charset="0"/>
                <a:ea typeface="Calibri" pitchFamily="34" charset="-122"/>
                <a:cs typeface="Calibri" pitchFamily="34" charset="-120"/>
              </a:rPr>
              <a:t> reunion </a:t>
            </a:r>
            <a:r>
              <a:rPr lang="en-US" sz="1200" i="1" dirty="0" err="1" smtClean="0">
                <a:solidFill>
                  <a:srgbClr val="1F2A44"/>
                </a:solidFill>
                <a:latin typeface="Calibri" pitchFamily="34" charset="0"/>
                <a:ea typeface="Calibri" pitchFamily="34" charset="-122"/>
                <a:cs typeface="Calibri" pitchFamily="34" charset="-120"/>
              </a:rPr>
              <a:t>spéciale</a:t>
            </a:r>
            <a:r>
              <a:rPr lang="en-US" sz="1200" i="1" dirty="0" smtClean="0">
                <a:solidFill>
                  <a:srgbClr val="1F2A44"/>
                </a:solidFill>
                <a:latin typeface="Calibri" pitchFamily="34" charset="0"/>
                <a:ea typeface="Calibri" pitchFamily="34" charset="-122"/>
                <a:cs typeface="Calibri" pitchFamily="34" charset="-120"/>
              </a:rPr>
              <a:t> </a:t>
            </a:r>
            <a:r>
              <a:rPr lang="en-US" sz="1200" i="1" dirty="0" err="1" smtClean="0">
                <a:solidFill>
                  <a:srgbClr val="1F2A44"/>
                </a:solidFill>
                <a:latin typeface="Calibri" pitchFamily="34" charset="0"/>
                <a:ea typeface="Calibri" pitchFamily="34" charset="-122"/>
                <a:cs typeface="Calibri" pitchFamily="34" charset="-120"/>
              </a:rPr>
              <a:t>dans</a:t>
            </a:r>
            <a:r>
              <a:rPr lang="en-US" sz="1200" i="1" dirty="0" smtClean="0">
                <a:solidFill>
                  <a:srgbClr val="1F2A44"/>
                </a:solidFill>
                <a:latin typeface="Calibri" pitchFamily="34" charset="0"/>
                <a:ea typeface="Calibri" pitchFamily="34" charset="-122"/>
                <a:cs typeface="Calibri" pitchFamily="34" charset="-120"/>
              </a:rPr>
              <a:t> </a:t>
            </a:r>
            <a:r>
              <a:rPr lang="en-US" sz="1200" i="1" dirty="0" err="1" smtClean="0">
                <a:solidFill>
                  <a:srgbClr val="1F2A44"/>
                </a:solidFill>
                <a:latin typeface="Calibri" pitchFamily="34" charset="0"/>
                <a:ea typeface="Calibri" pitchFamily="34" charset="-122"/>
                <a:cs typeface="Calibri" pitchFamily="34" charset="-120"/>
              </a:rPr>
              <a:t>l’année</a:t>
            </a:r>
            <a:r>
              <a:rPr lang="en-US" sz="1200" i="1" dirty="0" smtClean="0">
                <a:solidFill>
                  <a:srgbClr val="1F2A44"/>
                </a:solidFill>
                <a:latin typeface="Calibri" pitchFamily="34" charset="0"/>
                <a:ea typeface="Calibri" pitchFamily="34" charset="-122"/>
                <a:cs typeface="Calibri" pitchFamily="34" charset="-120"/>
              </a:rPr>
              <a:t> avec les </a:t>
            </a:r>
            <a:r>
              <a:rPr lang="en-US" sz="1200" i="1" dirty="0" err="1" smtClean="0">
                <a:solidFill>
                  <a:srgbClr val="1F2A44"/>
                </a:solidFill>
                <a:latin typeface="Calibri" pitchFamily="34" charset="0"/>
                <a:ea typeface="Calibri" pitchFamily="34" charset="-122"/>
                <a:cs typeface="Calibri" pitchFamily="34" charset="-120"/>
              </a:rPr>
              <a:t>partenaires</a:t>
            </a:r>
            <a:r>
              <a:rPr lang="en-US" sz="1200" i="1" dirty="0" smtClean="0">
                <a:solidFill>
                  <a:srgbClr val="1F2A44"/>
                </a:solidFill>
                <a:latin typeface="Calibri" pitchFamily="34" charset="0"/>
                <a:ea typeface="Calibri" pitchFamily="34" charset="-122"/>
                <a:cs typeface="Calibri" pitchFamily="34" charset="-120"/>
              </a:rPr>
              <a:t> </a:t>
            </a:r>
            <a:r>
              <a:rPr lang="en-US" sz="1200" i="1" dirty="0" err="1" smtClean="0">
                <a:solidFill>
                  <a:srgbClr val="1F2A44"/>
                </a:solidFill>
                <a:latin typeface="Calibri" pitchFamily="34" charset="0"/>
                <a:ea typeface="Calibri" pitchFamily="34" charset="-122"/>
                <a:cs typeface="Calibri" pitchFamily="34" charset="-120"/>
              </a:rPr>
              <a:t>concernés</a:t>
            </a:r>
            <a:endParaRPr lang="en-US" sz="1200" dirty="0"/>
          </a:p>
        </p:txBody>
      </p:sp>
      <p:sp>
        <p:nvSpPr>
          <p:cNvPr id="22" name="Shape 20"/>
          <p:cNvSpPr/>
          <p:nvPr/>
        </p:nvSpPr>
        <p:spPr>
          <a:xfrm>
            <a:off x="0" y="6492240"/>
            <a:ext cx="12188952" cy="365760"/>
          </a:xfrm>
          <a:prstGeom prst="rect">
            <a:avLst/>
          </a:prstGeom>
          <a:solidFill>
            <a:srgbClr val="F3F0E9"/>
          </a:solidFill>
          <a:ln/>
        </p:spPr>
      </p:sp>
      <p:sp>
        <p:nvSpPr>
          <p:cNvPr id="23" name="Text 21"/>
          <p:cNvSpPr txBox="1"/>
          <p:nvPr/>
        </p:nvSpPr>
        <p:spPr>
          <a:xfrm>
            <a:off x="457200" y="6492240"/>
            <a:ext cx="10058400" cy="365760"/>
          </a:xfrm>
          <a:prstGeom prst="rect">
            <a:avLst/>
          </a:prstGeom>
          <a:noFill/>
          <a:ln/>
        </p:spPr>
        <p:txBody>
          <a:bodyPr wrap="square" rtlCol="0" anchor="ctr"/>
          <a:lstStyle/>
          <a:p>
            <a:pPr marL="0" indent="0">
              <a:buNone/>
            </a:pPr>
            <a:r>
              <a:rPr lang="en-US" sz="950" dirty="0">
                <a:solidFill>
                  <a:srgbClr val="666666"/>
                </a:solidFill>
                <a:latin typeface="Calibri" pitchFamily="34" charset="0"/>
                <a:ea typeface="Calibri" pitchFamily="34" charset="-122"/>
                <a:cs typeface="Calibri" pitchFamily="34" charset="-120"/>
              </a:rPr>
              <a:t>Réunion du groupe Arts visuels – Photo – Design · 25 septembre 2026</a:t>
            </a:r>
            <a:endParaRPr lang="en-US" sz="950" dirty="0"/>
          </a:p>
        </p:txBody>
      </p:sp>
      <p:sp>
        <p:nvSpPr>
          <p:cNvPr id="24" name="Text 22"/>
          <p:cNvSpPr txBox="1"/>
          <p:nvPr/>
        </p:nvSpPr>
        <p:spPr>
          <a:xfrm>
            <a:off x="11521440" y="6492240"/>
            <a:ext cx="457200" cy="365760"/>
          </a:xfrm>
          <a:prstGeom prst="rect">
            <a:avLst/>
          </a:prstGeom>
          <a:noFill/>
          <a:ln/>
        </p:spPr>
        <p:txBody>
          <a:bodyPr wrap="square" rtlCol="0" anchor="ctr"/>
          <a:lstStyle/>
          <a:p>
            <a:pPr marL="0" indent="0" algn="r">
              <a:buNone/>
            </a:pPr>
            <a:r>
              <a:rPr lang="en-US" sz="950" dirty="0">
                <a:solidFill>
                  <a:srgbClr val="666666"/>
                </a:solidFill>
                <a:latin typeface="Calibri" pitchFamily="34" charset="0"/>
                <a:ea typeface="Calibri" pitchFamily="34" charset="-122"/>
                <a:cs typeface="Calibri" pitchFamily="34" charset="-120"/>
              </a:rPr>
              <a:t>27</a:t>
            </a:r>
            <a:endParaRPr lang="en-US" sz="95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2A44"/>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E07A2E"/>
          </a:solidFill>
          <a:ln/>
        </p:spPr>
      </p:sp>
      <p:sp>
        <p:nvSpPr>
          <p:cNvPr id="3" name="Text 1"/>
          <p:cNvSpPr txBox="1"/>
          <p:nvPr/>
        </p:nvSpPr>
        <p:spPr>
          <a:xfrm>
            <a:off x="548640" y="914400"/>
            <a:ext cx="11064240" cy="82296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Merci de votre présence</a:t>
            </a:r>
            <a:endParaRPr lang="en-US" sz="3600" dirty="0"/>
          </a:p>
        </p:txBody>
      </p:sp>
      <p:sp>
        <p:nvSpPr>
          <p:cNvPr id="4" name="Text 2"/>
          <p:cNvSpPr txBox="1"/>
          <p:nvPr/>
        </p:nvSpPr>
        <p:spPr>
          <a:xfrm>
            <a:off x="548640" y="1691640"/>
            <a:ext cx="11064240" cy="457200"/>
          </a:xfrm>
          <a:prstGeom prst="rect">
            <a:avLst/>
          </a:prstGeom>
          <a:noFill/>
          <a:ln/>
        </p:spPr>
        <p:txBody>
          <a:bodyPr wrap="square" rtlCol="0" anchor="ctr"/>
          <a:lstStyle/>
          <a:p>
            <a:pPr marL="0" indent="0">
              <a:buNone/>
            </a:pPr>
            <a:r>
              <a:rPr lang="en-US" sz="1600" i="1" dirty="0">
                <a:solidFill>
                  <a:srgbClr val="D9DEE8"/>
                </a:solidFill>
                <a:latin typeface="Calibri" pitchFamily="34" charset="0"/>
                <a:ea typeface="Calibri" pitchFamily="34" charset="-122"/>
                <a:cs typeface="Calibri" pitchFamily="34" charset="-120"/>
              </a:rPr>
              <a:t>Où retrouver nos informations ?</a:t>
            </a:r>
            <a:endParaRPr lang="en-US" sz="1600" dirty="0"/>
          </a:p>
        </p:txBody>
      </p:sp>
      <p:sp>
        <p:nvSpPr>
          <p:cNvPr id="5" name="Shape 3"/>
          <p:cNvSpPr/>
          <p:nvPr/>
        </p:nvSpPr>
        <p:spPr>
          <a:xfrm>
            <a:off x="548640" y="2468880"/>
            <a:ext cx="11064240" cy="713232"/>
          </a:xfrm>
          <a:prstGeom prst="roundRect">
            <a:avLst>
              <a:gd name="adj" fmla="val 10256"/>
            </a:avLst>
          </a:prstGeom>
          <a:solidFill>
            <a:srgbClr val="2E3E63"/>
          </a:solidFill>
          <a:ln w="12700">
            <a:solidFill>
              <a:srgbClr val="2E3E63"/>
            </a:solidFill>
            <a:prstDash val="solid"/>
          </a:ln>
        </p:spPr>
      </p:sp>
      <p:sp>
        <p:nvSpPr>
          <p:cNvPr id="6" name="Text 4"/>
          <p:cNvSpPr txBox="1"/>
          <p:nvPr/>
        </p:nvSpPr>
        <p:spPr>
          <a:xfrm>
            <a:off x="731520" y="2468880"/>
            <a:ext cx="548640" cy="713232"/>
          </a:xfrm>
          <a:prstGeom prst="rect">
            <a:avLst/>
          </a:prstGeom>
          <a:noFill/>
          <a:ln/>
        </p:spPr>
        <p:txBody>
          <a:bodyPr wrap="square" rtlCol="0" anchor="ctr"/>
          <a:lstStyle/>
          <a:p>
            <a:pPr marL="0" indent="0">
              <a:buNone/>
            </a:pPr>
            <a:r>
              <a:rPr lang="en-US" sz="2000" dirty="0">
                <a:solidFill>
                  <a:srgbClr val="000000"/>
                </a:solidFill>
                <a:latin typeface="Calibri" pitchFamily="34" charset="0"/>
                <a:ea typeface="Calibri" pitchFamily="34" charset="-122"/>
                <a:cs typeface="Calibri" pitchFamily="34" charset="-120"/>
              </a:rPr>
              <a:t>🔗</a:t>
            </a:r>
            <a:endParaRPr lang="en-US" sz="2000" dirty="0"/>
          </a:p>
        </p:txBody>
      </p:sp>
      <p:sp>
        <p:nvSpPr>
          <p:cNvPr id="7" name="Text 5"/>
          <p:cNvSpPr txBox="1"/>
          <p:nvPr/>
        </p:nvSpPr>
        <p:spPr>
          <a:xfrm>
            <a:off x="1371600" y="2542032"/>
            <a:ext cx="50292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Lien ressources du groupe</a:t>
            </a:r>
            <a:endParaRPr lang="en-US" sz="1300" dirty="0"/>
          </a:p>
        </p:txBody>
      </p:sp>
      <p:sp>
        <p:nvSpPr>
          <p:cNvPr id="8" name="Text 6"/>
          <p:cNvSpPr txBox="1"/>
          <p:nvPr/>
        </p:nvSpPr>
        <p:spPr>
          <a:xfrm>
            <a:off x="1508760" y="2834640"/>
            <a:ext cx="9601200" cy="292608"/>
          </a:xfrm>
          <a:prstGeom prst="rect">
            <a:avLst/>
          </a:prstGeom>
          <a:noFill/>
          <a:ln/>
        </p:spPr>
        <p:txBody>
          <a:bodyPr wrap="square" rtlCol="0" anchor="ctr"/>
          <a:lstStyle/>
          <a:p>
            <a:r>
              <a:rPr lang="en-US" sz="1150" dirty="0">
                <a:solidFill>
                  <a:srgbClr val="AEB6C6"/>
                </a:solidFill>
                <a:latin typeface="Calibri" pitchFamily="34" charset="0"/>
                <a:ea typeface="Calibri" pitchFamily="34" charset="-122"/>
                <a:cs typeface="Calibri" pitchFamily="34" charset="-120"/>
                <a:hlinkClick r:id="rId3"/>
              </a:rPr>
              <a:t>https://sylvainbory.netboard.me/groupecrsteilav</a:t>
            </a:r>
            <a:r>
              <a:rPr lang="en-US" sz="1150" dirty="0" smtClean="0">
                <a:solidFill>
                  <a:srgbClr val="AEB6C6"/>
                </a:solidFill>
                <a:latin typeface="Calibri" pitchFamily="34" charset="0"/>
                <a:ea typeface="Calibri" pitchFamily="34" charset="-122"/>
                <a:cs typeface="Calibri" pitchFamily="34" charset="-120"/>
                <a:hlinkClick r:id="rId3"/>
              </a:rPr>
              <a:t>/</a:t>
            </a:r>
            <a:r>
              <a:rPr lang="en-US" sz="1150" dirty="0" smtClean="0">
                <a:solidFill>
                  <a:srgbClr val="AEB6C6"/>
                </a:solidFill>
                <a:latin typeface="Calibri" pitchFamily="34" charset="0"/>
                <a:ea typeface="Calibri" pitchFamily="34" charset="-122"/>
                <a:cs typeface="Calibri" pitchFamily="34" charset="-120"/>
              </a:rPr>
              <a:t> </a:t>
            </a:r>
            <a:endParaRPr lang="en-US" sz="1150" dirty="0"/>
          </a:p>
        </p:txBody>
      </p:sp>
      <p:sp>
        <p:nvSpPr>
          <p:cNvPr id="9" name="Shape 7"/>
          <p:cNvSpPr/>
          <p:nvPr/>
        </p:nvSpPr>
        <p:spPr>
          <a:xfrm>
            <a:off x="548640" y="3310128"/>
            <a:ext cx="11064240" cy="713232"/>
          </a:xfrm>
          <a:prstGeom prst="roundRect">
            <a:avLst>
              <a:gd name="adj" fmla="val 10256"/>
            </a:avLst>
          </a:prstGeom>
          <a:solidFill>
            <a:srgbClr val="2E3E63"/>
          </a:solidFill>
          <a:ln w="12700">
            <a:solidFill>
              <a:srgbClr val="2E3E63"/>
            </a:solidFill>
            <a:prstDash val="solid"/>
          </a:ln>
        </p:spPr>
      </p:sp>
      <p:sp>
        <p:nvSpPr>
          <p:cNvPr id="10" name="Text 8"/>
          <p:cNvSpPr txBox="1"/>
          <p:nvPr/>
        </p:nvSpPr>
        <p:spPr>
          <a:xfrm>
            <a:off x="731520" y="3310128"/>
            <a:ext cx="548640" cy="713232"/>
          </a:xfrm>
          <a:prstGeom prst="rect">
            <a:avLst/>
          </a:prstGeom>
          <a:noFill/>
          <a:ln/>
        </p:spPr>
        <p:txBody>
          <a:bodyPr wrap="square" rtlCol="0" anchor="ctr"/>
          <a:lstStyle/>
          <a:p>
            <a:pPr marL="0" indent="0">
              <a:buNone/>
            </a:pPr>
            <a:r>
              <a:rPr lang="en-US" sz="2000" dirty="0">
                <a:solidFill>
                  <a:srgbClr val="000000"/>
                </a:solidFill>
                <a:latin typeface="Calibri" pitchFamily="34" charset="0"/>
                <a:ea typeface="Calibri" pitchFamily="34" charset="-122"/>
                <a:cs typeface="Calibri" pitchFamily="34" charset="-120"/>
              </a:rPr>
              <a:t>🌐</a:t>
            </a:r>
            <a:endParaRPr lang="en-US" sz="2000" dirty="0"/>
          </a:p>
        </p:txBody>
      </p:sp>
      <p:sp>
        <p:nvSpPr>
          <p:cNvPr id="11" name="Text 9"/>
          <p:cNvSpPr txBox="1"/>
          <p:nvPr/>
        </p:nvSpPr>
        <p:spPr>
          <a:xfrm>
            <a:off x="1371600" y="3383280"/>
            <a:ext cx="50292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Site de la Daac de Créteil</a:t>
            </a:r>
            <a:endParaRPr lang="en-US" sz="1300" dirty="0"/>
          </a:p>
        </p:txBody>
      </p:sp>
      <p:sp>
        <p:nvSpPr>
          <p:cNvPr id="12" name="Text 10"/>
          <p:cNvSpPr txBox="1"/>
          <p:nvPr/>
        </p:nvSpPr>
        <p:spPr>
          <a:xfrm>
            <a:off x="1463040" y="3666346"/>
            <a:ext cx="9601200" cy="292608"/>
          </a:xfrm>
          <a:prstGeom prst="rect">
            <a:avLst/>
          </a:prstGeom>
          <a:noFill/>
          <a:ln/>
        </p:spPr>
        <p:txBody>
          <a:bodyPr wrap="square" rtlCol="0" anchor="ctr"/>
          <a:lstStyle/>
          <a:p>
            <a:r>
              <a:rPr lang="en-US" sz="1150" dirty="0">
                <a:solidFill>
                  <a:srgbClr val="AEB6C6"/>
                </a:solidFill>
                <a:latin typeface="Calibri" pitchFamily="34" charset="0"/>
                <a:ea typeface="Calibri" pitchFamily="34" charset="-122"/>
                <a:cs typeface="Calibri" pitchFamily="34" charset="-120"/>
                <a:hlinkClick r:id="rId4"/>
              </a:rPr>
              <a:t>https://daac.ac-creteil.fr</a:t>
            </a:r>
            <a:r>
              <a:rPr lang="en-US" sz="1150" dirty="0" smtClean="0">
                <a:solidFill>
                  <a:srgbClr val="AEB6C6"/>
                </a:solidFill>
                <a:latin typeface="Calibri" pitchFamily="34" charset="0"/>
                <a:ea typeface="Calibri" pitchFamily="34" charset="-122"/>
                <a:cs typeface="Calibri" pitchFamily="34" charset="-120"/>
                <a:hlinkClick r:id="rId4"/>
              </a:rPr>
              <a:t>/</a:t>
            </a:r>
            <a:r>
              <a:rPr lang="en-US" sz="1150" dirty="0" smtClean="0">
                <a:solidFill>
                  <a:srgbClr val="AEB6C6"/>
                </a:solidFill>
                <a:latin typeface="Calibri" pitchFamily="34" charset="0"/>
                <a:ea typeface="Calibri" pitchFamily="34" charset="-122"/>
                <a:cs typeface="Calibri" pitchFamily="34" charset="-120"/>
              </a:rPr>
              <a:t> </a:t>
            </a:r>
            <a:endParaRPr lang="en-US" sz="1150" dirty="0"/>
          </a:p>
        </p:txBody>
      </p:sp>
      <p:sp>
        <p:nvSpPr>
          <p:cNvPr id="13" name="Shape 11"/>
          <p:cNvSpPr/>
          <p:nvPr/>
        </p:nvSpPr>
        <p:spPr>
          <a:xfrm>
            <a:off x="548640" y="4151376"/>
            <a:ext cx="11064240" cy="713232"/>
          </a:xfrm>
          <a:prstGeom prst="roundRect">
            <a:avLst>
              <a:gd name="adj" fmla="val 10256"/>
            </a:avLst>
          </a:prstGeom>
          <a:solidFill>
            <a:srgbClr val="2E3E63"/>
          </a:solidFill>
          <a:ln w="12700">
            <a:solidFill>
              <a:srgbClr val="2E3E63"/>
            </a:solidFill>
            <a:prstDash val="solid"/>
          </a:ln>
        </p:spPr>
      </p:sp>
      <p:sp>
        <p:nvSpPr>
          <p:cNvPr id="14" name="Text 12"/>
          <p:cNvSpPr txBox="1"/>
          <p:nvPr/>
        </p:nvSpPr>
        <p:spPr>
          <a:xfrm>
            <a:off x="731520" y="4151376"/>
            <a:ext cx="548640" cy="713232"/>
          </a:xfrm>
          <a:prstGeom prst="rect">
            <a:avLst/>
          </a:prstGeom>
          <a:noFill/>
          <a:ln/>
        </p:spPr>
        <p:txBody>
          <a:bodyPr wrap="square" rtlCol="0" anchor="ctr"/>
          <a:lstStyle/>
          <a:p>
            <a:pPr marL="0" indent="0">
              <a:buNone/>
            </a:pPr>
            <a:r>
              <a:rPr lang="en-US" sz="2000" dirty="0">
                <a:solidFill>
                  <a:srgbClr val="000000"/>
                </a:solidFill>
                <a:latin typeface="Calibri" pitchFamily="34" charset="0"/>
                <a:ea typeface="Calibri" pitchFamily="34" charset="-122"/>
                <a:cs typeface="Calibri" pitchFamily="34" charset="-120"/>
              </a:rPr>
              <a:t>👥</a:t>
            </a:r>
            <a:endParaRPr lang="en-US" sz="2000" dirty="0"/>
          </a:p>
        </p:txBody>
      </p:sp>
      <p:sp>
        <p:nvSpPr>
          <p:cNvPr id="15" name="Text 13"/>
          <p:cNvSpPr txBox="1"/>
          <p:nvPr/>
        </p:nvSpPr>
        <p:spPr>
          <a:xfrm>
            <a:off x="1371600" y="4224528"/>
            <a:ext cx="50292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Annuaire des professeurs-relais</a:t>
            </a:r>
            <a:endParaRPr lang="en-US" sz="1300" dirty="0"/>
          </a:p>
        </p:txBody>
      </p:sp>
      <p:sp>
        <p:nvSpPr>
          <p:cNvPr id="16" name="Text 14"/>
          <p:cNvSpPr txBox="1"/>
          <p:nvPr/>
        </p:nvSpPr>
        <p:spPr>
          <a:xfrm>
            <a:off x="1371600" y="4517136"/>
            <a:ext cx="9601200" cy="292608"/>
          </a:xfrm>
          <a:prstGeom prst="rect">
            <a:avLst/>
          </a:prstGeom>
          <a:noFill/>
          <a:ln/>
        </p:spPr>
        <p:txBody>
          <a:bodyPr wrap="square" rtlCol="0" anchor="ctr"/>
          <a:lstStyle/>
          <a:p>
            <a:r>
              <a:rPr lang="en-US" sz="1150" dirty="0">
                <a:solidFill>
                  <a:srgbClr val="AEB6C6"/>
                </a:solidFill>
                <a:latin typeface="Calibri" pitchFamily="34" charset="0"/>
                <a:ea typeface="Calibri" pitchFamily="34" charset="-122"/>
                <a:cs typeface="Calibri" pitchFamily="34" charset="-120"/>
                <a:hlinkClick r:id="rId5"/>
              </a:rPr>
              <a:t>https://</a:t>
            </a:r>
            <a:r>
              <a:rPr lang="en-US" sz="1150" dirty="0" smtClean="0">
                <a:solidFill>
                  <a:srgbClr val="AEB6C6"/>
                </a:solidFill>
                <a:latin typeface="Calibri" pitchFamily="34" charset="0"/>
                <a:ea typeface="Calibri" pitchFamily="34" charset="-122"/>
                <a:cs typeface="Calibri" pitchFamily="34" charset="-120"/>
                <a:hlinkClick r:id="rId5"/>
              </a:rPr>
              <a:t>daac.ac-creteil.fr/Les-professeurs-relais</a:t>
            </a:r>
            <a:r>
              <a:rPr lang="en-US" sz="1150" dirty="0" smtClean="0">
                <a:solidFill>
                  <a:srgbClr val="AEB6C6"/>
                </a:solidFill>
                <a:latin typeface="Calibri" pitchFamily="34" charset="0"/>
                <a:ea typeface="Calibri" pitchFamily="34" charset="-122"/>
                <a:cs typeface="Calibri" pitchFamily="34" charset="-120"/>
              </a:rPr>
              <a:t> </a:t>
            </a:r>
            <a:endParaRPr lang="en-US" sz="1150" dirty="0"/>
          </a:p>
        </p:txBody>
      </p:sp>
      <p:sp>
        <p:nvSpPr>
          <p:cNvPr id="17" name="Shape 15"/>
          <p:cNvSpPr/>
          <p:nvPr/>
        </p:nvSpPr>
        <p:spPr>
          <a:xfrm>
            <a:off x="548640" y="4992624"/>
            <a:ext cx="11064240" cy="713232"/>
          </a:xfrm>
          <a:prstGeom prst="roundRect">
            <a:avLst>
              <a:gd name="adj" fmla="val 10256"/>
            </a:avLst>
          </a:prstGeom>
          <a:solidFill>
            <a:srgbClr val="2E3E63"/>
          </a:solidFill>
          <a:ln w="12700">
            <a:solidFill>
              <a:srgbClr val="2E3E63"/>
            </a:solidFill>
            <a:prstDash val="solid"/>
          </a:ln>
        </p:spPr>
      </p:sp>
      <p:sp>
        <p:nvSpPr>
          <p:cNvPr id="18" name="Text 16"/>
          <p:cNvSpPr txBox="1"/>
          <p:nvPr/>
        </p:nvSpPr>
        <p:spPr>
          <a:xfrm>
            <a:off x="731520" y="4992624"/>
            <a:ext cx="548640" cy="713232"/>
          </a:xfrm>
          <a:prstGeom prst="rect">
            <a:avLst/>
          </a:prstGeom>
          <a:noFill/>
          <a:ln/>
        </p:spPr>
        <p:txBody>
          <a:bodyPr wrap="square" rtlCol="0" anchor="ctr"/>
          <a:lstStyle/>
          <a:p>
            <a:pPr marL="0" indent="0">
              <a:buNone/>
            </a:pPr>
            <a:r>
              <a:rPr lang="en-US" sz="2000" dirty="0">
                <a:solidFill>
                  <a:srgbClr val="000000"/>
                </a:solidFill>
                <a:latin typeface="Calibri" pitchFamily="34" charset="0"/>
                <a:ea typeface="Calibri" pitchFamily="34" charset="-122"/>
                <a:cs typeface="Calibri" pitchFamily="34" charset="-120"/>
              </a:rPr>
              <a:t>✉️</a:t>
            </a:r>
            <a:endParaRPr lang="en-US" sz="2000" dirty="0"/>
          </a:p>
        </p:txBody>
      </p:sp>
      <p:sp>
        <p:nvSpPr>
          <p:cNvPr id="19" name="Text 17"/>
          <p:cNvSpPr txBox="1"/>
          <p:nvPr/>
        </p:nvSpPr>
        <p:spPr>
          <a:xfrm>
            <a:off x="1371600" y="5065776"/>
            <a:ext cx="50292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Contacts équipe</a:t>
            </a:r>
            <a:endParaRPr lang="en-US" sz="1300" dirty="0"/>
          </a:p>
        </p:txBody>
      </p:sp>
      <p:sp>
        <p:nvSpPr>
          <p:cNvPr id="20" name="Text 18"/>
          <p:cNvSpPr txBox="1"/>
          <p:nvPr/>
        </p:nvSpPr>
        <p:spPr>
          <a:xfrm>
            <a:off x="1371600" y="5358384"/>
            <a:ext cx="9601200" cy="292608"/>
          </a:xfrm>
          <a:prstGeom prst="rect">
            <a:avLst/>
          </a:prstGeom>
          <a:noFill/>
          <a:ln/>
        </p:spPr>
        <p:txBody>
          <a:bodyPr wrap="square" rtlCol="0" anchor="ctr"/>
          <a:lstStyle/>
          <a:p>
            <a:r>
              <a:rPr lang="en-US" sz="1150" dirty="0">
                <a:hlinkClick r:id="rId6"/>
              </a:rPr>
              <a:t>https://</a:t>
            </a:r>
            <a:r>
              <a:rPr lang="en-US" sz="1150" dirty="0" smtClean="0">
                <a:hlinkClick r:id="rId6"/>
              </a:rPr>
              <a:t>daac.ac-creteil.fr/L-equipe</a:t>
            </a:r>
            <a:r>
              <a:rPr lang="en-US" sz="1150" dirty="0" smtClean="0"/>
              <a:t> </a:t>
            </a:r>
            <a:endParaRPr lang="en-US" sz="1150" dirty="0"/>
          </a:p>
        </p:txBody>
      </p:sp>
      <p:pic>
        <p:nvPicPr>
          <p:cNvPr id="21" name="Image 0" descr="/home/claude/deck/logo_academie.jpg"/>
          <p:cNvPicPr>
            <a:picLocks noChangeAspect="1"/>
          </p:cNvPicPr>
          <p:nvPr/>
        </p:nvPicPr>
        <p:blipFill>
          <a:blip r:embed="rId7"/>
          <a:stretch>
            <a:fillRect/>
          </a:stretch>
        </p:blipFill>
        <p:spPr>
          <a:xfrm>
            <a:off x="548640" y="6080760"/>
            <a:ext cx="640080" cy="566928"/>
          </a:xfrm>
          <a:prstGeom prst="rect">
            <a:avLst/>
          </a:prstGeom>
        </p:spPr>
      </p:pic>
      <p:sp>
        <p:nvSpPr>
          <p:cNvPr id="22" name="Text 19"/>
          <p:cNvSpPr txBox="1"/>
          <p:nvPr/>
        </p:nvSpPr>
        <p:spPr>
          <a:xfrm>
            <a:off x="1371600" y="6217920"/>
            <a:ext cx="9875520" cy="320040"/>
          </a:xfrm>
          <a:prstGeom prst="rect">
            <a:avLst/>
          </a:prstGeom>
          <a:noFill/>
          <a:ln/>
        </p:spPr>
        <p:txBody>
          <a:bodyPr wrap="square" rtlCol="0" anchor="ctr"/>
          <a:lstStyle/>
          <a:p>
            <a:pPr marL="0" indent="0">
              <a:buNone/>
            </a:pPr>
            <a:r>
              <a:rPr lang="en-US" sz="1050" i="1" dirty="0">
                <a:solidFill>
                  <a:srgbClr val="AEB6C6"/>
                </a:solidFill>
                <a:latin typeface="Calibri" pitchFamily="34" charset="0"/>
                <a:ea typeface="Calibri" pitchFamily="34" charset="-122"/>
                <a:cs typeface="Calibri" pitchFamily="34" charset="-120"/>
              </a:rPr>
              <a:t>Délégation académique à l'éducation artistique et culturelle – Académie de Créteil</a:t>
            </a:r>
            <a:endParaRPr lang="en-US" sz="105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2870</TotalTime>
  <Words>4186</Words>
  <Application>Microsoft Office PowerPoint</Application>
  <PresentationFormat>Grand écran</PresentationFormat>
  <Paragraphs>524</Paragraphs>
  <Slides>28</Slides>
  <Notes>28</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Sylvain Bory</cp:lastModifiedBy>
  <cp:revision>22</cp:revision>
  <dcterms:created xsi:type="dcterms:W3CDTF">2026-09-23T07:18:03Z</dcterms:created>
  <dcterms:modified xsi:type="dcterms:W3CDTF">2026-09-25T14:33:24Z</dcterms:modified>
</cp:coreProperties>
</file>