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357" autoAdjust="0"/>
  </p:normalViewPr>
  <p:slideViewPr>
    <p:cSldViewPr>
      <p:cViewPr varScale="1">
        <p:scale>
          <a:sx n="75" d="100"/>
          <a:sy n="75" d="100"/>
        </p:scale>
        <p:origin x="-12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7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52" y="-43903"/>
            <a:ext cx="9186352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645" y="189801"/>
            <a:ext cx="8928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Comic Sans MS" pitchFamily="66" charset="0"/>
                <a:ea typeface="SimSun" pitchFamily="2" charset="-122"/>
                <a:cs typeface="Times New Roman" pitchFamily="18" charset="0"/>
              </a:rPr>
              <a:t>м</a:t>
            </a:r>
            <a:r>
              <a:rPr lang="ru-RU" b="1" dirty="0" smtClean="0">
                <a:solidFill>
                  <a:srgbClr val="000066"/>
                </a:solidFill>
                <a:latin typeface="Comic Sans MS" pitchFamily="66" charset="0"/>
                <a:ea typeface="SimSun" pitchFamily="2" charset="-122"/>
                <a:cs typeface="Times New Roman" pitchFamily="18" charset="0"/>
              </a:rPr>
              <a:t>униципальное  бюджетное  дошкольное  образовательное учреждение 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Comic Sans MS" pitchFamily="66" charset="0"/>
                <a:ea typeface="SimSun" pitchFamily="2" charset="-122"/>
                <a:cs typeface="Times New Roman" pitchFamily="18" charset="0"/>
              </a:rPr>
              <a:t>детский  сад   № 1  «Сказка»  </a:t>
            </a:r>
            <a:r>
              <a:rPr lang="ru-RU" b="1" dirty="0" err="1" smtClean="0">
                <a:solidFill>
                  <a:srgbClr val="000066"/>
                </a:solidFill>
                <a:latin typeface="Comic Sans MS" pitchFamily="66" charset="0"/>
                <a:ea typeface="SimSun" pitchFamily="2" charset="-122"/>
                <a:cs typeface="Times New Roman" pitchFamily="18" charset="0"/>
              </a:rPr>
              <a:t>пгт</a:t>
            </a:r>
            <a:r>
              <a:rPr lang="ru-RU" b="1" dirty="0" smtClean="0">
                <a:solidFill>
                  <a:srgbClr val="000066"/>
                </a:solidFill>
                <a:latin typeface="Comic Sans MS" pitchFamily="66" charset="0"/>
                <a:ea typeface="SimSun" pitchFamily="2" charset="-122"/>
                <a:cs typeface="Times New Roman" pitchFamily="18" charset="0"/>
              </a:rPr>
              <a:t>. Джубга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Comic Sans MS" pitchFamily="66" charset="0"/>
                <a:ea typeface="SimSun" pitchFamily="2" charset="-122"/>
                <a:cs typeface="Times New Roman" pitchFamily="18" charset="0"/>
              </a:rPr>
              <a:t>муниципального   образования   Туапсинский   район</a:t>
            </a:r>
            <a:endParaRPr lang="ru-RU" b="1" dirty="0">
              <a:solidFill>
                <a:srgbClr val="000066"/>
              </a:solidFill>
              <a:latin typeface="Comic Sans MS" pitchFamily="66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645" y="2590155"/>
            <a:ext cx="91216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5F2987"/>
                </a:solidFill>
                <a:latin typeface="Comic Sans MS" pitchFamily="66" charset="0"/>
              </a:rPr>
              <a:t> </a:t>
            </a:r>
            <a:r>
              <a:rPr lang="ru-RU" sz="3200" b="1" dirty="0" smtClean="0">
                <a:solidFill>
                  <a:srgbClr val="5F2987"/>
                </a:solidFill>
                <a:latin typeface="Comic Sans MS" pitchFamily="66" charset="0"/>
              </a:rPr>
              <a:t> «Телесная  перкуссия,  </a:t>
            </a:r>
          </a:p>
          <a:p>
            <a:pPr algn="ctr"/>
            <a:r>
              <a:rPr lang="ru-RU" sz="3200" b="1" dirty="0" smtClean="0">
                <a:solidFill>
                  <a:srgbClr val="5F2987"/>
                </a:solidFill>
                <a:latin typeface="Comic Sans MS" pitchFamily="66" charset="0"/>
              </a:rPr>
              <a:t>как  </a:t>
            </a:r>
            <a:r>
              <a:rPr lang="ru-RU" sz="3200" b="1" dirty="0">
                <a:solidFill>
                  <a:srgbClr val="5F2987"/>
                </a:solidFill>
                <a:latin typeface="Comic Sans MS" pitchFamily="66" charset="0"/>
              </a:rPr>
              <a:t>нетрадиционный  метод  развития   музыкально – ритмического  восприятия   у  дошкольников</a:t>
            </a:r>
            <a:r>
              <a:rPr lang="ru-RU" sz="3200" b="1" dirty="0" smtClean="0">
                <a:solidFill>
                  <a:srgbClr val="5F2987"/>
                </a:solidFill>
                <a:latin typeface="Comic Sans MS" pitchFamily="66" charset="0"/>
              </a:rPr>
              <a:t>»</a:t>
            </a:r>
            <a:endParaRPr lang="ru-RU" sz="3200" dirty="0">
              <a:solidFill>
                <a:srgbClr val="5F2987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17" y="1628800"/>
            <a:ext cx="91216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>Сообщение  из  опыта  работы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Comic Sans MS" pitchFamily="66" charset="0"/>
              </a:rPr>
              <a:t>н</a:t>
            </a:r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>а  тему:</a:t>
            </a:r>
            <a:endParaRPr lang="ru-RU" sz="2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876" y="5368876"/>
            <a:ext cx="89056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Подготовил:                                                       </a:t>
            </a:r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</a:rPr>
              <a:t>музыкальный руководитель </a:t>
            </a:r>
            <a:endParaRPr lang="ru-RU" sz="20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ысшей  квалификационной  категории</a:t>
            </a:r>
            <a:endParaRPr lang="ru-RU" sz="2000" b="1" dirty="0">
              <a:solidFill>
                <a:srgbClr val="002060"/>
              </a:solidFill>
              <a:latin typeface="Comic Sans MS" pitchFamily="66" charset="0"/>
            </a:endParaRPr>
          </a:p>
          <a:p>
            <a:pPr algn="ctr"/>
            <a:r>
              <a:rPr lang="ru-RU" sz="2000" b="1" i="1" dirty="0" err="1">
                <a:solidFill>
                  <a:srgbClr val="002060"/>
                </a:solidFill>
                <a:latin typeface="Comic Sans MS" pitchFamily="66" charset="0"/>
              </a:rPr>
              <a:t>Терзьян</a:t>
            </a:r>
            <a:r>
              <a:rPr lang="ru-RU" sz="2000" b="1" i="1" dirty="0">
                <a:solidFill>
                  <a:srgbClr val="002060"/>
                </a:solidFill>
                <a:latin typeface="Comic Sans MS" pitchFamily="66" charset="0"/>
              </a:rPr>
              <a:t>   Надежда   </a:t>
            </a:r>
            <a:r>
              <a:rPr lang="ru-RU" sz="2000" b="1" i="1" dirty="0" err="1" smtClean="0">
                <a:solidFill>
                  <a:srgbClr val="002060"/>
                </a:solidFill>
                <a:latin typeface="Comic Sans MS" pitchFamily="66" charset="0"/>
              </a:rPr>
              <a:t>Матевосовна</a:t>
            </a:r>
            <a:endParaRPr lang="ru-RU" sz="2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4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620688"/>
            <a:ext cx="90364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Здравствуйте</a:t>
            </a:r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, ладошки! 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(вытягивают руки, </a:t>
            </a:r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поворачивают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ладонями </a:t>
            </a:r>
          </a:p>
          <a:p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                                                                                                             вверх-вниз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)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Хлоп-хлоп-хлоп! 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(3 хлопка в ладоши)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Здравствуйте, ножки!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 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(топают ногами)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Топ, топ, топ!</a:t>
            </a:r>
          </a:p>
          <a:p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Здравствуйте, щечки!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 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(гладят ладонями щеки)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Плюх-плюх-плюх! 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(3 раза слегка </a:t>
            </a:r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похлопывают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пальчиками 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по щечкам)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Пухленькие щечки!</a:t>
            </a:r>
          </a:p>
          <a:p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Плюх-плюх-плюх!</a:t>
            </a:r>
          </a:p>
          <a:p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Здравствуйте, губки! 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(качают головой вправо-влево)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Чмок, чмок, чмок! 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(3 раза чмокают губами)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Здравствуйте, зубки!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 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(качают головой вправо-влево)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Щелк, щелк, щелк! 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(3 раза щелкают зубами)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Здравствуй, мой носик!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 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(гладят нос ладонью)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b="1" dirty="0" err="1">
                <a:solidFill>
                  <a:srgbClr val="002060"/>
                </a:solidFill>
                <a:latin typeface="Comic Sans MS" pitchFamily="66" charset="0"/>
              </a:rPr>
              <a:t>Бип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Comic Sans MS" pitchFamily="66" charset="0"/>
              </a:rPr>
              <a:t>бип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Comic Sans MS" pitchFamily="66" charset="0"/>
              </a:rPr>
              <a:t>бип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! 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(3 раза нажимают на </a:t>
            </a:r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нос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указательным 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пальцем)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Здравствуйте, гости! 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(машут рукой над головой)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Здравствуйте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!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6038" y="154885"/>
            <a:ext cx="5083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6600"/>
                </a:solidFill>
                <a:latin typeface="Comic Sans MS" pitchFamily="66" charset="0"/>
              </a:rPr>
              <a:t>Игра «Здравствуйте, ладошки!»</a:t>
            </a:r>
          </a:p>
        </p:txBody>
      </p:sp>
      <p:pic>
        <p:nvPicPr>
          <p:cNvPr id="7" name="Picture 3" descr="C:\Users\User\Desktop\251fa1a0-5540-512a-bc7b-505a7fcf1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732" y="4835311"/>
            <a:ext cx="2838660" cy="206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370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96" y="0"/>
            <a:ext cx="9169896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оё приветсвие\b08a5570-9229-4d5f-8215-ab74a45fb0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303"/>
            <a:ext cx="2660983" cy="591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моё приветсвие\4b33c7ee-d5c7-4c86-ab4c-9ea84046e5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77800"/>
            <a:ext cx="298687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моё приветсвие\4e4bcb98-7304-42e8-84ea-ae846286f7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20184"/>
            <a:ext cx="266625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691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96" y="0"/>
            <a:ext cx="9169896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5"/>
          <a:stretch/>
        </p:blipFill>
        <p:spPr bwMode="auto">
          <a:xfrm>
            <a:off x="6346278" y="1196752"/>
            <a:ext cx="2736053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C:\Users\User\Desktop\моё приветсвие\2f345cf6-b1c3-4b30-8656-2cbad74c8d8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2"/>
          <a:stretch/>
        </p:blipFill>
        <p:spPr bwMode="auto">
          <a:xfrm>
            <a:off x="3124761" y="128072"/>
            <a:ext cx="285263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моё приветсвие\b08a5570-9229-4d5f-8215-ab74a45fb0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1071"/>
            <a:ext cx="2660983" cy="591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3"/>
          <a:stretch/>
        </p:blipFill>
        <p:spPr bwMode="auto">
          <a:xfrm>
            <a:off x="3124761" y="3661903"/>
            <a:ext cx="3023214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489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96" y="0"/>
            <a:ext cx="9169896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оё приветсвие\b08a5570-9229-4d5f-8215-ab74a45fb0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303"/>
            <a:ext cx="2660983" cy="591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495" y="149047"/>
            <a:ext cx="293878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User\Desktop\3a62b74b-025a-4813-95e4-f3345c68b2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0"/>
          <a:stretch/>
        </p:blipFill>
        <p:spPr bwMode="auto">
          <a:xfrm>
            <a:off x="6018860" y="122407"/>
            <a:ext cx="214684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1549302f-2777-49f9-99c4-1eb133341f5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45424"/>
            <a:ext cx="281475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User\Desktop\d0050d92-daf0-49b4-bbef-45f8c54f304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6"/>
          <a:stretch/>
        </p:blipFill>
        <p:spPr bwMode="auto">
          <a:xfrm>
            <a:off x="7092280" y="3222984"/>
            <a:ext cx="1914058" cy="365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45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116632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Ритмическая   </a:t>
            </a:r>
            <a:r>
              <a:rPr lang="ru-RU" sz="2800" b="1" dirty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игра: «Звучащие  жесты</a:t>
            </a:r>
            <a:r>
              <a:rPr lang="ru-RU" sz="2800" b="1" dirty="0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»</a:t>
            </a:r>
          </a:p>
        </p:txBody>
      </p:sp>
      <p:pic>
        <p:nvPicPr>
          <p:cNvPr id="6" name="Picture 2" descr="C:\Users\User\Desktop\боди перкуссия\МОИ НАРАБОТКИ\фото\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7292" r="41801" b="8542"/>
          <a:stretch/>
        </p:blipFill>
        <p:spPr bwMode="auto">
          <a:xfrm>
            <a:off x="323528" y="734781"/>
            <a:ext cx="3096344" cy="28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боди перкуссия\МОИ НАРАБОТКИ\фото\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t="8295" r="46486" b="8334"/>
          <a:stretch/>
        </p:blipFill>
        <p:spPr bwMode="auto">
          <a:xfrm>
            <a:off x="962472" y="3761656"/>
            <a:ext cx="324195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боди перкуссия\МОИ НАРАБОТКИ\фото\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t="14792" r="43675" b="9167"/>
          <a:stretch/>
        </p:blipFill>
        <p:spPr bwMode="auto">
          <a:xfrm>
            <a:off x="5133045" y="734781"/>
            <a:ext cx="3741693" cy="303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User\Desktop\боди перкуссия\МОИ НАРАБОТКИ\фото\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8384" r="39748" b="8661"/>
          <a:stretch/>
        </p:blipFill>
        <p:spPr bwMode="auto">
          <a:xfrm>
            <a:off x="4572000" y="3921939"/>
            <a:ext cx="3403889" cy="286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70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5408" y="116632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Comic Sans MS" pitchFamily="66" charset="0"/>
              </a:rPr>
              <a:t>«</a:t>
            </a:r>
            <a:r>
              <a:rPr lang="ru-RU" sz="2800" b="1" dirty="0">
                <a:solidFill>
                  <a:srgbClr val="006600"/>
                </a:solidFill>
                <a:latin typeface="Comic Sans MS" pitchFamily="66" charset="0"/>
              </a:rPr>
              <a:t>Карточки  с  заданиями» </a:t>
            </a:r>
            <a:endParaRPr lang="ru-RU" sz="2800" b="1" dirty="0" smtClean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User\Desktop\боди перкуссия\МОИ НАРАБОТКИ\фото\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3297" r="12049" b="4792"/>
          <a:stretch/>
        </p:blipFill>
        <p:spPr bwMode="auto">
          <a:xfrm>
            <a:off x="2309698" y="639852"/>
            <a:ext cx="5161901" cy="329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боди перкуссия\МОИ НАРАБОТКИ\фото\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6042" r="23763" b="11251"/>
          <a:stretch/>
        </p:blipFill>
        <p:spPr bwMode="auto">
          <a:xfrm>
            <a:off x="4926277" y="3981121"/>
            <a:ext cx="3979593" cy="282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боди перкуссия\МОИ НАРАБОТКИ\фото\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7" t="6042" r="12749" b="11498"/>
          <a:stretch/>
        </p:blipFill>
        <p:spPr bwMode="auto">
          <a:xfrm>
            <a:off x="165409" y="3981121"/>
            <a:ext cx="3542495" cy="282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06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213" y="29126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Comic Sans MS" pitchFamily="66" charset="0"/>
              </a:rPr>
              <a:t>Упражнение: </a:t>
            </a:r>
            <a:r>
              <a:rPr lang="ru-RU" sz="2800" b="1" dirty="0">
                <a:solidFill>
                  <a:srgbClr val="006600"/>
                </a:solidFill>
                <a:latin typeface="Comic Sans MS" pitchFamily="66" charset="0"/>
              </a:rPr>
              <a:t>«С шариками» </a:t>
            </a:r>
            <a:endParaRPr lang="ru-RU" sz="2800" b="1" dirty="0" smtClean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User\Desktop\боди перкуссия\МОИ НАРАБОТКИ\фото\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0663" r="33112" b="10495"/>
          <a:stretch/>
        </p:blipFill>
        <p:spPr bwMode="auto">
          <a:xfrm>
            <a:off x="93214" y="754052"/>
            <a:ext cx="4189247" cy="286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боди перкуссия\МОИ НАРАБОТКИ\фото\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26446" r="33427" b="12500"/>
          <a:stretch/>
        </p:blipFill>
        <p:spPr bwMode="auto">
          <a:xfrm>
            <a:off x="93213" y="4221088"/>
            <a:ext cx="4299251" cy="261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боди перкуссия\МОИ НАРАБОТКИ\фото\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27757" r="33154" b="10294"/>
          <a:stretch/>
        </p:blipFill>
        <p:spPr bwMode="auto">
          <a:xfrm>
            <a:off x="4427615" y="742764"/>
            <a:ext cx="4570017" cy="286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боди перкуссия\МОИ НАРАБОТКИ\фото\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26654" r="28090" b="9007"/>
          <a:stretch/>
        </p:blipFill>
        <p:spPr bwMode="auto">
          <a:xfrm>
            <a:off x="4941284" y="4217222"/>
            <a:ext cx="4056348" cy="257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473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ru-RU" sz="2800" b="1" dirty="0">
                <a:solidFill>
                  <a:srgbClr val="006600"/>
                </a:solidFill>
                <a:latin typeface="Comic Sans MS" pitchFamily="66" charset="0"/>
              </a:rPr>
              <a:t>«Музыкальное  упражнение  с   палочками</a:t>
            </a:r>
            <a:r>
              <a:rPr lang="ru-RU" sz="2800" b="1" dirty="0" smtClean="0">
                <a:solidFill>
                  <a:srgbClr val="006600"/>
                </a:solidFill>
                <a:latin typeface="Comic Sans MS" pitchFamily="66" charset="0"/>
              </a:rPr>
              <a:t>»</a:t>
            </a:r>
            <a:endParaRPr lang="ru-RU" sz="2800" dirty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User\Desktop\боди перкуссия\МОИ НАРАБОТКИ\фото\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" r="54237" b="51470"/>
          <a:stretch/>
        </p:blipFill>
        <p:spPr bwMode="auto">
          <a:xfrm>
            <a:off x="107503" y="639852"/>
            <a:ext cx="6815161" cy="350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боди перкуссия\МОИ НАРАБОТКИ\фото\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 r="55111" b="50000"/>
          <a:stretch/>
        </p:blipFill>
        <p:spPr bwMode="auto">
          <a:xfrm>
            <a:off x="3211602" y="3284984"/>
            <a:ext cx="5840557" cy="335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07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ru-RU" sz="2800" b="1" dirty="0">
                <a:solidFill>
                  <a:srgbClr val="006600"/>
                </a:solidFill>
                <a:latin typeface="Comic Sans MS" pitchFamily="66" charset="0"/>
              </a:rPr>
              <a:t>«Музыкальное  упражнение  с   </a:t>
            </a:r>
            <a:r>
              <a:rPr lang="ru-RU" sz="2800" b="1" dirty="0" smtClean="0">
                <a:solidFill>
                  <a:srgbClr val="006600"/>
                </a:solidFill>
                <a:latin typeface="Comic Sans MS" pitchFamily="66" charset="0"/>
              </a:rPr>
              <a:t>орешками»</a:t>
            </a:r>
            <a:endParaRPr lang="ru-RU" sz="2800" dirty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User\Desktop\боди перкуссия\МОИ НАРАБОТКИ\фото\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11872" r="18473" b="5729"/>
          <a:stretch/>
        </p:blipFill>
        <p:spPr bwMode="auto">
          <a:xfrm>
            <a:off x="109488" y="3891346"/>
            <a:ext cx="3744416" cy="28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боди перкуссия\МОИ НАРАБОТКИ\фото\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4720" r="17009" b="9375"/>
          <a:stretch/>
        </p:blipFill>
        <p:spPr bwMode="auto">
          <a:xfrm>
            <a:off x="138335" y="639852"/>
            <a:ext cx="3738117" cy="297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боди перкуссия\МОИ НАРАБОТКИ\фото\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8295" r="16715" b="10938"/>
          <a:stretch/>
        </p:blipFill>
        <p:spPr bwMode="auto">
          <a:xfrm>
            <a:off x="4083496" y="646668"/>
            <a:ext cx="4835602" cy="29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боди перкуссия\МОИ НАРАБОТКИ\фото\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 t="9548" r="17984" b="7813"/>
          <a:stretch/>
        </p:blipFill>
        <p:spPr bwMode="auto">
          <a:xfrm>
            <a:off x="4329892" y="3752565"/>
            <a:ext cx="4585758" cy="301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317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оя сборка\8 марта 23г\ст. гр\сказка\00. фо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29" y="469885"/>
            <a:ext cx="6393342" cy="492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5407566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Comic Sans MS" pitchFamily="66" charset="0"/>
              </a:rPr>
              <a:t>Фрагмент   </a:t>
            </a:r>
            <a:r>
              <a:rPr lang="ru-RU" sz="2800" b="1" dirty="0">
                <a:solidFill>
                  <a:srgbClr val="006600"/>
                </a:solidFill>
                <a:latin typeface="Comic Sans MS" pitchFamily="66" charset="0"/>
              </a:rPr>
              <a:t>музыкальной сказки </a:t>
            </a:r>
            <a:endParaRPr lang="ru-RU" sz="2800" b="1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Comic Sans MS" pitchFamily="66" charset="0"/>
              </a:rPr>
              <a:t>«</a:t>
            </a:r>
            <a:r>
              <a:rPr lang="ru-RU" sz="2800" b="1" dirty="0">
                <a:solidFill>
                  <a:srgbClr val="006600"/>
                </a:solidFill>
                <a:latin typeface="Comic Sans MS" pitchFamily="66" charset="0"/>
              </a:rPr>
              <a:t>Муха – Цокотуха», </a:t>
            </a:r>
          </a:p>
        </p:txBody>
      </p:sp>
    </p:spTree>
    <p:extLst>
      <p:ext uri="{BB962C8B-B14F-4D97-AF65-F5344CB8AC3E}">
        <p14:creationId xmlns:p14="http://schemas.microsoft.com/office/powerpoint/2010/main" val="2418260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331248-PA7JTH-287-05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" y="0"/>
            <a:ext cx="93058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73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6981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ru-RU" sz="2800" b="1" i="1" dirty="0">
                <a:solidFill>
                  <a:srgbClr val="006600"/>
                </a:solidFill>
                <a:latin typeface="Comic Sans MS" pitchFamily="66" charset="0"/>
              </a:rPr>
              <a:t>«Музыкальное  упражнение  со  стаканчиками</a:t>
            </a:r>
            <a:r>
              <a:rPr lang="ru-RU" sz="2800" b="1" i="1" dirty="0" smtClean="0">
                <a:solidFill>
                  <a:srgbClr val="006600"/>
                </a:solidFill>
                <a:latin typeface="Comic Sans MS" pitchFamily="66" charset="0"/>
              </a:rPr>
              <a:t>»</a:t>
            </a:r>
            <a:endParaRPr lang="ru-RU" sz="2800" i="1" dirty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2051" name="Picture 3" descr="C:\Users\User\Desktop\боди перкуссия\МОИ НАРАБОТКИ\фото\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t="6796" r="5881" b="4861"/>
          <a:stretch/>
        </p:blipFill>
        <p:spPr bwMode="auto">
          <a:xfrm>
            <a:off x="103189" y="4221088"/>
            <a:ext cx="4799488" cy="255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боди перкуссия\МОИ НАРАБОТКИ\фото\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6796" r="7735" b="5035"/>
          <a:stretch/>
        </p:blipFill>
        <p:spPr bwMode="auto">
          <a:xfrm>
            <a:off x="1760470" y="603424"/>
            <a:ext cx="5310874" cy="305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боди перкуссия\МОИ НАРАБОТКИ\фото\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2" r="17594" b="4249"/>
          <a:stretch/>
        </p:blipFill>
        <p:spPr bwMode="auto">
          <a:xfrm>
            <a:off x="4979193" y="3861048"/>
            <a:ext cx="4057303" cy="251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629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4911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ru-RU" sz="2800" b="1" i="1" dirty="0">
                <a:solidFill>
                  <a:srgbClr val="006600"/>
                </a:solidFill>
                <a:latin typeface="Comic Sans MS" pitchFamily="66" charset="0"/>
              </a:rPr>
              <a:t>«Игра  на  деревянных  ложках»</a:t>
            </a:r>
            <a:r>
              <a:rPr lang="ru-RU" sz="2800" b="1" dirty="0">
                <a:solidFill>
                  <a:srgbClr val="006600"/>
                </a:solidFill>
                <a:latin typeface="Comic Sans MS" pitchFamily="66" charset="0"/>
              </a:rPr>
              <a:t> </a:t>
            </a:r>
            <a:endParaRPr lang="ru-RU" sz="2800" b="1" dirty="0" smtClean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User\Desktop\боди перкуссия\МОИ НАРАБОТКИ\фото\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t="30209" r="20132" b="6945"/>
          <a:stretch/>
        </p:blipFill>
        <p:spPr bwMode="auto">
          <a:xfrm>
            <a:off x="98377" y="569588"/>
            <a:ext cx="4737004" cy="228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боди перкуссия\МОИ НАРАБОТКИ\фото\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t="27474" r="18742" b="6893"/>
          <a:stretch/>
        </p:blipFill>
        <p:spPr bwMode="auto">
          <a:xfrm>
            <a:off x="138444" y="4437112"/>
            <a:ext cx="474027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боди перкуссия\МОИ НАРАБОТКИ\фото\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23057" r="18655" b="12345"/>
          <a:stretch/>
        </p:blipFill>
        <p:spPr bwMode="auto">
          <a:xfrm>
            <a:off x="4367832" y="2492896"/>
            <a:ext cx="4668664" cy="234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564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боди перкуссия\МОИ НАРАБОТКИ\16799549454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r="16962"/>
          <a:stretch/>
        </p:blipFill>
        <p:spPr bwMode="auto">
          <a:xfrm>
            <a:off x="4262577" y="95365"/>
            <a:ext cx="4754390" cy="33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моя сборка\отчёты 21-22\WhatsApp Images\IMG-20220706-WA00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43"/>
          <a:stretch/>
        </p:blipFill>
        <p:spPr bwMode="auto">
          <a:xfrm>
            <a:off x="179512" y="95363"/>
            <a:ext cx="3267085" cy="362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27fb42f3-a38f-4a79-b99f-40c21d5b05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405" y="2924944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748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86" y="-43904"/>
            <a:ext cx="9324528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735161" y="1030561"/>
            <a:ext cx="7776864" cy="23764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3600" b="1" kern="1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Comic Sans MS"/>
              </a:rPr>
              <a:t>Благодарю</a:t>
            </a:r>
          </a:p>
          <a:p>
            <a:pPr algn="ctr"/>
            <a:r>
              <a:rPr lang="ru-RU" sz="3600" b="1" kern="1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Comic Sans MS"/>
              </a:rPr>
              <a:t>за  внимание</a:t>
            </a:r>
            <a:endParaRPr lang="ru-RU" sz="3600" b="1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Comic Sans MS"/>
            </a:endParaRPr>
          </a:p>
        </p:txBody>
      </p:sp>
      <p:pic>
        <p:nvPicPr>
          <p:cNvPr id="5" name="Picture 2" descr="C:\Users\User\Desktop\i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17524" b="13692"/>
          <a:stretch/>
        </p:blipFill>
        <p:spPr bwMode="auto">
          <a:xfrm>
            <a:off x="1835696" y="3033642"/>
            <a:ext cx="5400600" cy="382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55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712" y="-25437"/>
            <a:ext cx="9324528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BLAbkdqDwAFf-17LJ1eHPtyS1z7q4atzhbJv82NXVDPimzfGQBDx6s57tgbyX1bfN-jQUSLH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731258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671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3e068ca2c7ad54a20e085ee31bcd031f_big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"/>
          <a:stretch/>
        </p:blipFill>
        <p:spPr bwMode="auto">
          <a:xfrm>
            <a:off x="134694" y="404664"/>
            <a:ext cx="8874611" cy="580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74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Body-Percussi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9" r="4559"/>
          <a:stretch/>
        </p:blipFill>
        <p:spPr bwMode="auto">
          <a:xfrm>
            <a:off x="60822" y="1468238"/>
            <a:ext cx="8975674" cy="396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409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много-етей-играя-раз-ичные-музыка-ьные-инструменты-8197635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699"/>
            <a:ext cx="896448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132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133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Slide20-768x7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30147" r="2708" b="9940"/>
          <a:stretch/>
        </p:blipFill>
        <p:spPr bwMode="auto">
          <a:xfrm>
            <a:off x="4101409" y="3689648"/>
            <a:ext cx="490266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slide-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24994" r="46768" b="10579"/>
          <a:stretch/>
        </p:blipFill>
        <p:spPr bwMode="auto">
          <a:xfrm>
            <a:off x="179512" y="332696"/>
            <a:ext cx="4045707" cy="390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мка 6"/>
          <p:cNvSpPr/>
          <p:nvPr/>
        </p:nvSpPr>
        <p:spPr>
          <a:xfrm>
            <a:off x="173832" y="332656"/>
            <a:ext cx="4051387" cy="3906198"/>
          </a:xfrm>
          <a:prstGeom prst="frame">
            <a:avLst>
              <a:gd name="adj1" fmla="val 2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023432"/>
            <a:ext cx="85298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  <a:latin typeface="Comic Sans MS" pitchFamily="66" charset="0"/>
              </a:rPr>
              <a:t>«Самым    первым   </a:t>
            </a:r>
            <a:endParaRPr lang="ru-RU" sz="28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инструментом </a:t>
            </a:r>
            <a:r>
              <a:rPr lang="ru-RU" sz="2800" b="1" dirty="0">
                <a:solidFill>
                  <a:srgbClr val="002060"/>
                </a:solidFill>
                <a:latin typeface="Comic Sans MS" pitchFamily="66" charset="0"/>
              </a:rPr>
              <a:t>человека </a:t>
            </a:r>
            <a:endParaRPr lang="ru-RU" sz="28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было </a:t>
            </a:r>
            <a:r>
              <a:rPr lang="ru-RU" sz="2800" b="1" dirty="0">
                <a:solidFill>
                  <a:srgbClr val="002060"/>
                </a:solidFill>
                <a:latin typeface="Comic Sans MS" pitchFamily="66" charset="0"/>
              </a:rPr>
              <a:t>и есть его тело» </a:t>
            </a:r>
            <a:endParaRPr lang="ru-RU" sz="28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Карл </a:t>
            </a:r>
            <a:r>
              <a:rPr lang="ru-RU" sz="2800" b="1" dirty="0" err="1">
                <a:solidFill>
                  <a:srgbClr val="002060"/>
                </a:solidFill>
                <a:latin typeface="Comic Sans MS" pitchFamily="66" charset="0"/>
              </a:rPr>
              <a:t>Орф</a:t>
            </a:r>
            <a:r>
              <a:rPr lang="ru-RU" sz="2800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558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картинки\йцйцйц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19260" r="7588" b="17268"/>
          <a:stretch/>
        </p:blipFill>
        <p:spPr bwMode="auto">
          <a:xfrm>
            <a:off x="158225" y="260648"/>
            <a:ext cx="877658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боди перкуссия\Sz_2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8F7F5"/>
              </a:clrFrom>
              <a:clrTo>
                <a:srgbClr val="F8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8" r="70441" b="71849"/>
          <a:stretch/>
        </p:blipFill>
        <p:spPr bwMode="auto">
          <a:xfrm>
            <a:off x="469077" y="5101366"/>
            <a:ext cx="1869141" cy="13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esktop\боди перкуссия\Sz_2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8F7F5"/>
              </a:clrFrom>
              <a:clrTo>
                <a:srgbClr val="F8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t="29552" r="70294" b="39076"/>
          <a:stretch/>
        </p:blipFill>
        <p:spPr bwMode="auto">
          <a:xfrm>
            <a:off x="2483768" y="4910825"/>
            <a:ext cx="1869141" cy="150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User\Desktop\боди перкуссия\Sz_2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8F7F5"/>
              </a:clrFrom>
              <a:clrTo>
                <a:srgbClr val="F8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62885" r="70441" b="6303"/>
          <a:stretch/>
        </p:blipFill>
        <p:spPr bwMode="auto">
          <a:xfrm>
            <a:off x="4757120" y="4869160"/>
            <a:ext cx="1882588" cy="14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User\Desktop\боди перкуссия\812064fa3f6c1c7e1aff6969e80c3915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8F7F5"/>
              </a:clrFrom>
              <a:clrTo>
                <a:srgbClr val="F8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76863" r="70588" b="3137"/>
          <a:stretch/>
        </p:blipFill>
        <p:spPr bwMode="auto">
          <a:xfrm>
            <a:off x="7028318" y="4869160"/>
            <a:ext cx="1882588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599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бекап\НаДюша\Desktop\КЛИПАРТ  по  МУЗЫКЕ\портфолио 1\портфолио фон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404664"/>
            <a:ext cx="514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Comic Sans MS" pitchFamily="66" charset="0"/>
                <a:cs typeface="Times New Roman" pitchFamily="18" charset="0"/>
              </a:rPr>
              <a:t>Игра  «Приветствие»</a:t>
            </a:r>
            <a:endParaRPr lang="ru-RU" sz="3600" b="1" dirty="0">
              <a:solidFill>
                <a:srgbClr val="0066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252" y="1036264"/>
            <a:ext cx="9349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Comic Sans MS" pitchFamily="66" charset="0"/>
              </a:rPr>
              <a:t>(Поочерёдно  касаться  одноимёнными  пальчиками  своего  соседа,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Comic Sans MS" pitchFamily="66" charset="0"/>
              </a:rPr>
              <a:t>начиная  с  большого</a:t>
            </a:r>
            <a:endParaRPr lang="ru-RU" sz="2000" b="1" i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055" y="1744150"/>
            <a:ext cx="8964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Желаю  </a:t>
            </a:r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- </a:t>
            </a:r>
            <a:r>
              <a:rPr lang="ru-RU" sz="2800" b="1" i="1" dirty="0" smtClean="0">
                <a:solidFill>
                  <a:srgbClr val="002060"/>
                </a:solidFill>
                <a:latin typeface="Comic Sans MS" pitchFamily="66" charset="0"/>
              </a:rPr>
              <a:t>касаемся  большими  пальчиками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00B050"/>
                </a:solidFill>
                <a:latin typeface="Comic Sans MS" pitchFamily="66" charset="0"/>
              </a:rPr>
              <a:t>Успеха </a:t>
            </a:r>
            <a:r>
              <a:rPr lang="ru-RU" sz="2800" b="1" i="1" dirty="0" smtClean="0">
                <a:solidFill>
                  <a:srgbClr val="5F2987"/>
                </a:solidFill>
                <a:latin typeface="Comic Sans MS" pitchFamily="66" charset="0"/>
              </a:rPr>
              <a:t>  </a:t>
            </a:r>
            <a:r>
              <a:rPr lang="ru-RU" sz="2800" b="1" i="1" dirty="0" smtClean="0">
                <a:solidFill>
                  <a:srgbClr val="002060"/>
                </a:solidFill>
                <a:latin typeface="Comic Sans MS" pitchFamily="66" charset="0"/>
              </a:rPr>
              <a:t>- указательными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CC00CC"/>
                </a:solidFill>
                <a:latin typeface="Comic Sans MS" pitchFamily="66" charset="0"/>
              </a:rPr>
              <a:t>Большого</a:t>
            </a:r>
            <a:r>
              <a:rPr lang="ru-RU" sz="2800" b="1" i="1" dirty="0" smtClean="0">
                <a:solidFill>
                  <a:srgbClr val="5F2987"/>
                </a:solidFill>
                <a:latin typeface="Comic Sans MS" pitchFamily="66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Comic Sans MS" pitchFamily="66" charset="0"/>
              </a:rPr>
              <a:t>– средними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0000CC"/>
                </a:solidFill>
                <a:latin typeface="Comic Sans MS" pitchFamily="66" charset="0"/>
              </a:rPr>
              <a:t>Во  всём  </a:t>
            </a:r>
            <a:r>
              <a:rPr lang="ru-RU" sz="2800" b="1" i="1" dirty="0" smtClean="0">
                <a:solidFill>
                  <a:srgbClr val="002060"/>
                </a:solidFill>
                <a:latin typeface="Comic Sans MS" pitchFamily="66" charset="0"/>
              </a:rPr>
              <a:t>- безымянными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FF0066"/>
                </a:solidFill>
                <a:latin typeface="Comic Sans MS" pitchFamily="66" charset="0"/>
              </a:rPr>
              <a:t>И  везде   </a:t>
            </a:r>
            <a:r>
              <a:rPr lang="ru-RU" sz="2800" b="1" i="1" dirty="0" smtClean="0">
                <a:solidFill>
                  <a:srgbClr val="002060"/>
                </a:solidFill>
                <a:latin typeface="Comic Sans MS" pitchFamily="66" charset="0"/>
              </a:rPr>
              <a:t>- мизинец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b="1" i="1" dirty="0" smtClean="0">
                <a:solidFill>
                  <a:srgbClr val="FFC000"/>
                </a:solidFill>
                <a:latin typeface="Comic Sans MS" pitchFamily="66" charset="0"/>
              </a:rPr>
              <a:t>ЗДРАВСТВУЙТЕ!  </a:t>
            </a:r>
            <a:r>
              <a:rPr lang="ru-RU" sz="2800" b="1" i="1" dirty="0" smtClean="0">
                <a:solidFill>
                  <a:srgbClr val="002060"/>
                </a:solidFill>
                <a:latin typeface="Comic Sans MS" pitchFamily="66" charset="0"/>
              </a:rPr>
              <a:t>- всей  ладонью</a:t>
            </a:r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8" name="Picture 4" descr="C:\Users\User\Desktop\d6942139-5f32-5902-89d6-3fd97f3bde2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4293096"/>
            <a:ext cx="3543004" cy="260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737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156</Words>
  <Application>Microsoft Office PowerPoint</Application>
  <PresentationFormat>Экран (4:3)</PresentationFormat>
  <Paragraphs>52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2023-03-28T08:17:31Z</dcterms:created>
  <dcterms:modified xsi:type="dcterms:W3CDTF">2023-03-28T09:03:53Z</dcterms:modified>
</cp:coreProperties>
</file>