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1" r:id="rId3"/>
    <p:sldId id="257" r:id="rId4"/>
    <p:sldId id="283" r:id="rId5"/>
    <p:sldId id="284" r:id="rId6"/>
    <p:sldId id="262" r:id="rId7"/>
    <p:sldId id="258" r:id="rId8"/>
    <p:sldId id="256" r:id="rId9"/>
    <p:sldId id="259" r:id="rId10"/>
    <p:sldId id="264" r:id="rId11"/>
    <p:sldId id="263" r:id="rId12"/>
    <p:sldId id="266" r:id="rId13"/>
    <p:sldId id="270" r:id="rId14"/>
    <p:sldId id="272" r:id="rId15"/>
    <p:sldId id="286" r:id="rId16"/>
    <p:sldId id="278" r:id="rId17"/>
    <p:sldId id="275" r:id="rId18"/>
    <p:sldId id="279" r:id="rId19"/>
    <p:sldId id="280" r:id="rId20"/>
    <p:sldId id="271" r:id="rId21"/>
    <p:sldId id="273" r:id="rId22"/>
    <p:sldId id="287" r:id="rId23"/>
    <p:sldId id="28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2" d="100"/>
          <a:sy n="62" d="100"/>
        </p:scale>
        <p:origin x="-1290"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31.10.2023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31.10.2023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7303" y="11668"/>
            <a:ext cx="9381303" cy="68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088" t="13333" r="8762" b="14117"/>
          <a:stretch/>
        </p:blipFill>
        <p:spPr bwMode="auto">
          <a:xfrm>
            <a:off x="0" y="1580338"/>
            <a:ext cx="8748464" cy="5017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989897" y="3212976"/>
            <a:ext cx="3744416" cy="1152128"/>
          </a:xfrm>
          <a:prstGeom prst="rect">
            <a:avLst/>
          </a:prstGeom>
          <a:noFill/>
        </p:spPr>
        <p:txBody>
          <a:bodyPr wrap="square" rtlCol="0">
            <a:spAutoFit/>
          </a:bodyPr>
          <a:lstStyle/>
          <a:p>
            <a:endParaRPr lang="ru-RU" dirty="0"/>
          </a:p>
        </p:txBody>
      </p: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625" y="404664"/>
            <a:ext cx="7523163" cy="103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4499992" y="5662989"/>
            <a:ext cx="4213694" cy="646331"/>
          </a:xfrm>
          <a:prstGeom prst="rect">
            <a:avLst/>
          </a:prstGeom>
        </p:spPr>
        <p:txBody>
          <a:bodyPr wrap="square">
            <a:spAutoFit/>
          </a:bodyPr>
          <a:lstStyle/>
          <a:p>
            <a:pPr lvl="2"/>
            <a:r>
              <a:rPr lang="ru-RU" b="1" dirty="0">
                <a:solidFill>
                  <a:srgbClr val="FF0000"/>
                </a:solidFill>
                <a:latin typeface="Times New Roman" panose="02020603050405020304" pitchFamily="18" charset="0"/>
                <a:cs typeface="Times New Roman" panose="02020603050405020304" pitchFamily="18" charset="0"/>
              </a:rPr>
              <a:t>Музыкальный руководитель</a:t>
            </a:r>
          </a:p>
          <a:p>
            <a:pPr lvl="2"/>
            <a:r>
              <a:rPr lang="ru-RU" b="1" dirty="0" smtClean="0">
                <a:solidFill>
                  <a:srgbClr val="FF0000"/>
                </a:solidFill>
                <a:latin typeface="Times New Roman" panose="02020603050405020304" pitchFamily="18" charset="0"/>
                <a:cs typeface="Times New Roman" panose="02020603050405020304" pitchFamily="18" charset="0"/>
              </a:rPr>
              <a:t>Савинова </a:t>
            </a:r>
            <a:r>
              <a:rPr lang="ru-RU" b="1" dirty="0">
                <a:solidFill>
                  <a:srgbClr val="FF0000"/>
                </a:solidFill>
                <a:latin typeface="Times New Roman" panose="02020603050405020304" pitchFamily="18" charset="0"/>
                <a:cs typeface="Times New Roman" panose="02020603050405020304" pitchFamily="18" charset="0"/>
              </a:rPr>
              <a:t>Ольга Юрьевна</a:t>
            </a:r>
            <a:endParaRPr lang="ru-RU" b="1" dirty="0">
              <a:solidFill>
                <a:prstClr val="white"/>
              </a:solidFill>
              <a:latin typeface="Times New Roman" panose="02020603050405020304" pitchFamily="18" charset="0"/>
              <a:cs typeface="Times New Roman" panose="02020603050405020304" pitchFamily="18" charset="0"/>
            </a:endParaRPr>
          </a:p>
        </p:txBody>
      </p:sp>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513" y="2348880"/>
            <a:ext cx="5130828" cy="419375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4415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10199" r="9213"/>
          <a:stretch/>
        </p:blipFill>
        <p:spPr>
          <a:xfrm>
            <a:off x="0" y="0"/>
            <a:ext cx="9143999" cy="6858000"/>
          </a:xfrm>
          <a:prstGeom prst="rect">
            <a:avLst/>
          </a:prstGeom>
        </p:spPr>
      </p:pic>
    </p:spTree>
    <p:extLst>
      <p:ext uri="{BB962C8B-B14F-4D97-AF65-F5344CB8AC3E}">
        <p14:creationId xmlns:p14="http://schemas.microsoft.com/office/powerpoint/2010/main" xmlns="" val="3551645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538" y="11113"/>
            <a:ext cx="9364663"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79512" y="296064"/>
            <a:ext cx="8712968" cy="5509200"/>
          </a:xfrm>
          <a:prstGeom prst="rect">
            <a:avLst/>
          </a:prstGeom>
          <a:noFill/>
        </p:spPr>
        <p:txBody>
          <a:bodyPr wrap="square" rtlCol="0">
            <a:spAutoFit/>
          </a:bodyPr>
          <a:lstStyle/>
          <a:p>
            <a:pPr algn="just"/>
            <a:r>
              <a:rPr lang="ru-RU" sz="3200" b="1" dirty="0">
                <a:solidFill>
                  <a:srgbClr val="C00000"/>
                </a:solidFill>
                <a:latin typeface="Times New Roman" panose="02020603050405020304" pitchFamily="18" charset="0"/>
                <a:cs typeface="Times New Roman" panose="02020603050405020304" pitchFamily="18" charset="0"/>
              </a:rPr>
              <a:t>Цель</a:t>
            </a:r>
            <a:r>
              <a:rPr lang="ru-RU" sz="3200" b="1" dirty="0">
                <a:latin typeface="Times New Roman" panose="02020603050405020304" pitchFamily="18" charset="0"/>
                <a:cs typeface="Times New Roman" panose="02020603050405020304" pitchFamily="18" charset="0"/>
              </a:rPr>
              <a:t> использования </a:t>
            </a:r>
            <a:r>
              <a:rPr lang="ru-RU" sz="3200" b="1" dirty="0" err="1" smtClean="0">
                <a:latin typeface="Times New Roman" panose="02020603050405020304" pitchFamily="18" charset="0"/>
                <a:cs typeface="Times New Roman" panose="02020603050405020304" pitchFamily="18" charset="0"/>
              </a:rPr>
              <a:t>мобиля</a:t>
            </a:r>
            <a:r>
              <a:rPr lang="ru-RU" sz="3200" b="1" dirty="0" smtClean="0">
                <a:latin typeface="Times New Roman" panose="02020603050405020304" pitchFamily="18" charset="0"/>
                <a:cs typeface="Times New Roman" panose="02020603050405020304" pitchFamily="18" charset="0"/>
              </a:rPr>
              <a:t> в ДОУ </a:t>
            </a:r>
            <a:r>
              <a:rPr lang="ru-RU" sz="3200" b="1" dirty="0">
                <a:latin typeface="Times New Roman" panose="02020603050405020304" pitchFamily="18" charset="0"/>
                <a:cs typeface="Times New Roman" panose="02020603050405020304" pitchFamily="18" charset="0"/>
              </a:rPr>
              <a:t>: эстетическое, сенсорное и эмоциональное развитие детей дошкольного возраста.</a:t>
            </a:r>
          </a:p>
          <a:p>
            <a:pPr algn="just"/>
            <a:r>
              <a:rPr lang="ru-RU" sz="3200" b="1" dirty="0" smtClean="0">
                <a:solidFill>
                  <a:srgbClr val="C00000"/>
                </a:solidFill>
                <a:latin typeface="Times New Roman" panose="02020603050405020304" pitchFamily="18" charset="0"/>
                <a:cs typeface="Times New Roman" panose="02020603050405020304" pitchFamily="18" charset="0"/>
              </a:rPr>
              <a:t>Задачи</a:t>
            </a:r>
            <a:r>
              <a:rPr lang="ru-RU" sz="3200" b="1" dirty="0">
                <a:solidFill>
                  <a:srgbClr val="C00000"/>
                </a:solidFill>
                <a:latin typeface="Times New Roman" panose="02020603050405020304" pitchFamily="18" charset="0"/>
                <a:cs typeface="Times New Roman" panose="02020603050405020304" pitchFamily="18" charset="0"/>
              </a:rPr>
              <a:t>,</a:t>
            </a:r>
            <a:r>
              <a:rPr lang="ru-RU" sz="3200" b="1" dirty="0">
                <a:latin typeface="Times New Roman" panose="02020603050405020304" pitchFamily="18" charset="0"/>
                <a:cs typeface="Times New Roman" panose="02020603050405020304" pitchFamily="18" charset="0"/>
              </a:rPr>
              <a:t> решаемые в процессе игр с </a:t>
            </a:r>
            <a:r>
              <a:rPr lang="ru-RU" sz="3200" b="1" dirty="0" err="1">
                <a:latin typeface="Times New Roman" panose="02020603050405020304" pitchFamily="18" charset="0"/>
                <a:cs typeface="Times New Roman" panose="02020603050405020304" pitchFamily="18" charset="0"/>
              </a:rPr>
              <a:t>мобилем</a:t>
            </a:r>
            <a:r>
              <a:rPr lang="ru-RU" sz="3200" b="1" dirty="0">
                <a:latin typeface="Times New Roman" panose="02020603050405020304" pitchFamily="18" charset="0"/>
                <a:cs typeface="Times New Roman" panose="02020603050405020304" pitchFamily="18" charset="0"/>
              </a:rPr>
              <a:t>:</a:t>
            </a:r>
          </a:p>
          <a:p>
            <a:pPr algn="just"/>
            <a:r>
              <a:rPr lang="ru-RU" sz="3200" b="1" dirty="0">
                <a:latin typeface="Times New Roman" panose="02020603050405020304" pitchFamily="18" charset="0"/>
                <a:cs typeface="Times New Roman" panose="02020603050405020304" pitchFamily="18" charset="0"/>
              </a:rPr>
              <a:t>1. Образовательная</a:t>
            </a:r>
            <a:r>
              <a:rPr lang="ru-RU" sz="3200" b="1" dirty="0" smtClean="0">
                <a:latin typeface="Times New Roman" panose="02020603050405020304" pitchFamily="18" charset="0"/>
                <a:cs typeface="Times New Roman" panose="02020603050405020304" pitchFamily="18" charset="0"/>
              </a:rPr>
              <a:t>: познакомить </a:t>
            </a:r>
            <a:r>
              <a:rPr lang="ru-RU" sz="3200" b="1" dirty="0">
                <a:latin typeface="Times New Roman" panose="02020603050405020304" pitchFamily="18" charset="0"/>
                <a:cs typeface="Times New Roman" panose="02020603050405020304" pitchFamily="18" charset="0"/>
              </a:rPr>
              <a:t>детей с эмоциями и сенсорными эталонами.</a:t>
            </a:r>
          </a:p>
          <a:p>
            <a:pPr algn="just"/>
            <a:r>
              <a:rPr lang="ru-RU" sz="3200" b="1" dirty="0">
                <a:latin typeface="Times New Roman" panose="02020603050405020304" pitchFamily="18" charset="0"/>
                <a:cs typeface="Times New Roman" panose="02020603050405020304" pitchFamily="18" charset="0"/>
              </a:rPr>
              <a:t>2. Развивающая</a:t>
            </a:r>
            <a:r>
              <a:rPr lang="ru-RU" sz="3200" b="1" dirty="0" smtClean="0">
                <a:latin typeface="Times New Roman" panose="02020603050405020304" pitchFamily="18" charset="0"/>
                <a:cs typeface="Times New Roman" panose="02020603050405020304" pitchFamily="18" charset="0"/>
              </a:rPr>
              <a:t>: развивать </a:t>
            </a:r>
            <a:r>
              <a:rPr lang="ru-RU" sz="3200" b="1" dirty="0">
                <a:latin typeface="Times New Roman" panose="02020603050405020304" pitchFamily="18" charset="0"/>
                <a:cs typeface="Times New Roman" panose="02020603050405020304" pitchFamily="18" charset="0"/>
              </a:rPr>
              <a:t>словарный запас, мышление, воображение.</a:t>
            </a:r>
          </a:p>
          <a:p>
            <a:pPr algn="just"/>
            <a:r>
              <a:rPr lang="ru-RU" sz="3200" b="1" dirty="0" smtClean="0">
                <a:latin typeface="Times New Roman" panose="02020603050405020304" pitchFamily="18" charset="0"/>
                <a:cs typeface="Times New Roman" panose="02020603050405020304" pitchFamily="18" charset="0"/>
              </a:rPr>
              <a:t>3.Воспитательная</a:t>
            </a:r>
            <a:r>
              <a:rPr lang="ru-RU" sz="3200" b="1" dirty="0" smtClean="0">
                <a:latin typeface="Times New Roman" panose="02020603050405020304" pitchFamily="18" charset="0"/>
                <a:cs typeface="Times New Roman" panose="02020603050405020304" pitchFamily="18" charset="0"/>
              </a:rPr>
              <a:t>: воспитывать </a:t>
            </a:r>
            <a:r>
              <a:rPr lang="ru-RU" sz="3200" b="1" dirty="0">
                <a:latin typeface="Times New Roman" panose="02020603050405020304" pitchFamily="18" charset="0"/>
                <a:cs typeface="Times New Roman" panose="02020603050405020304" pitchFamily="18" charset="0"/>
              </a:rPr>
              <a:t>эстетический вкус, умение радоваться увиденному</a:t>
            </a:r>
          </a:p>
        </p:txBody>
      </p:sp>
    </p:spTree>
    <p:extLst>
      <p:ext uri="{BB962C8B-B14F-4D97-AF65-F5344CB8AC3E}">
        <p14:creationId xmlns:p14="http://schemas.microsoft.com/office/powerpoint/2010/main" xmlns="" val="2292156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19288" r="24012" b="39193"/>
          <a:stretch/>
        </p:blipFill>
        <p:spPr>
          <a:xfrm>
            <a:off x="0" y="0"/>
            <a:ext cx="9144000" cy="6858000"/>
          </a:xfrm>
          <a:prstGeom prst="rect">
            <a:avLst/>
          </a:prstGeom>
        </p:spPr>
      </p:pic>
    </p:spTree>
    <p:extLst>
      <p:ext uri="{BB962C8B-B14F-4D97-AF65-F5344CB8AC3E}">
        <p14:creationId xmlns:p14="http://schemas.microsoft.com/office/powerpoint/2010/main" xmlns="" val="1299464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xmlns="" val="0"/>
              </a:ext>
            </a:extLst>
          </a:blip>
          <a:srcRect t="3529" r="13598" b="34118"/>
          <a:stretch/>
        </p:blipFill>
        <p:spPr>
          <a:xfrm>
            <a:off x="4788024" y="-15571"/>
            <a:ext cx="4355976" cy="6858001"/>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xmlns="" val="0"/>
              </a:ext>
            </a:extLst>
          </a:blip>
          <a:srcRect t="7451" b="34902"/>
          <a:stretch/>
        </p:blipFill>
        <p:spPr>
          <a:xfrm>
            <a:off x="6824" y="0"/>
            <a:ext cx="4781200" cy="6866222"/>
          </a:xfrm>
          <a:prstGeom prst="rect">
            <a:avLst/>
          </a:prstGeom>
        </p:spPr>
      </p:pic>
    </p:spTree>
    <p:extLst>
      <p:ext uri="{BB962C8B-B14F-4D97-AF65-F5344CB8AC3E}">
        <p14:creationId xmlns:p14="http://schemas.microsoft.com/office/powerpoint/2010/main" xmlns="" val="2250242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МО 25.10.22\Screenshot_20221013-131909_Yandex.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1331" r="12353" b="38019"/>
          <a:stretch/>
        </p:blipFill>
        <p:spPr bwMode="auto">
          <a:xfrm>
            <a:off x="-15643" y="-4810"/>
            <a:ext cx="4515635" cy="6862809"/>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3" y="38213"/>
            <a:ext cx="464400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6295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0588"/>
          <a:stretch/>
        </p:blipFill>
        <p:spPr bwMode="auto">
          <a:xfrm>
            <a:off x="0" y="-299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1002731" y="5211197"/>
            <a:ext cx="7052765" cy="954107"/>
          </a:xfrm>
          <a:prstGeom prst="rect">
            <a:avLst/>
          </a:prstGeom>
          <a:noFill/>
        </p:spPr>
        <p:txBody>
          <a:bodyPr wrap="none" lIns="91440" tIns="45720" rIns="91440" bIns="45720">
            <a:spAutoFit/>
          </a:bodyPr>
          <a:lstStyle/>
          <a:p>
            <a:pPr algn="ctr"/>
            <a:r>
              <a:rPr lang="ru-RU" sz="2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Музыкально-Дидактическое  </a:t>
            </a:r>
            <a:r>
              <a:rPr lang="ru-RU" sz="2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пособие </a:t>
            </a:r>
          </a:p>
          <a:p>
            <a:pPr algn="ctr"/>
            <a:r>
              <a:rPr lang="ru-RU" sz="2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a:t>
            </a:r>
            <a:r>
              <a:rPr lang="ru-RU" sz="2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Кубанский    </a:t>
            </a:r>
            <a:r>
              <a:rPr lang="ru-RU" sz="2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серпантин»</a:t>
            </a:r>
            <a:endParaRPr lang="ru-RU" sz="28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2106561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МО 25.10.22\IMG-20221020-WA00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99" y="-7350"/>
            <a:ext cx="9153800" cy="6865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1060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111745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l="19298" r="6186"/>
          <a:stretch/>
        </p:blipFill>
        <p:spPr>
          <a:xfrm>
            <a:off x="0" y="20797"/>
            <a:ext cx="9144000" cy="6843718"/>
          </a:xfrm>
          <a:prstGeom prst="rect">
            <a:avLst/>
          </a:prstGeom>
        </p:spPr>
      </p:pic>
    </p:spTree>
    <p:extLst>
      <p:ext uri="{BB962C8B-B14F-4D97-AF65-F5344CB8AC3E}">
        <p14:creationId xmlns:p14="http://schemas.microsoft.com/office/powerpoint/2010/main" xmlns="" val="792923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8759" t="23137" b="8235"/>
          <a:stretch/>
        </p:blipFill>
        <p:spPr>
          <a:xfrm>
            <a:off x="-11324" y="49397"/>
            <a:ext cx="4762872" cy="6858000"/>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xmlns="" val="0"/>
              </a:ext>
            </a:extLst>
          </a:blip>
          <a:srcRect b="12549"/>
          <a:stretch/>
        </p:blipFill>
        <p:spPr>
          <a:xfrm>
            <a:off x="4751548" y="20343"/>
            <a:ext cx="4392452" cy="6858000"/>
          </a:xfrm>
          <a:prstGeom prst="rect">
            <a:avLst/>
          </a:prstGeom>
        </p:spPr>
      </p:pic>
    </p:spTree>
    <p:extLst>
      <p:ext uri="{BB962C8B-B14F-4D97-AF65-F5344CB8AC3E}">
        <p14:creationId xmlns:p14="http://schemas.microsoft.com/office/powerpoint/2010/main" xmlns="" val="121083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ownloads\9f83b8b31d39edc5151654c248745be3.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0"/>
            <a:ext cx="7632848" cy="400506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4479631" y="2967335"/>
            <a:ext cx="213713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23528" y="3499261"/>
            <a:ext cx="8424936" cy="3170099"/>
          </a:xfrm>
          <a:prstGeom prst="rect">
            <a:avLst/>
          </a:prstGeom>
          <a:noFill/>
        </p:spPr>
        <p:txBody>
          <a:bodyPr wrap="square" rtlCol="0">
            <a:spAutoFit/>
          </a:bodyPr>
          <a:lstStyle/>
          <a:p>
            <a:pPr algn="just"/>
            <a:r>
              <a:rPr lang="ru-RU" sz="2000" b="1" dirty="0">
                <a:latin typeface="Times New Roman" pitchFamily="18" charset="0"/>
                <a:cs typeface="Times New Roman" pitchFamily="18" charset="0"/>
              </a:rPr>
              <a:t>В ФГОС указывается, что одним из основных принципов дошкольного образования является поддержка инициативы детей в различных видах деятельности, в том числе игре, которая является ведущим видом деятельности на протяжении всего периода дошкольного детства. Поддержка инициативы является также условием, необходимым для создания социальной ситуации развития детей. На этапе завершения дошкольного образования одним из целевых ориентиров ФГОС предусмотрена одна из возрастных характеристик возможностей детей – «проявляют инициативу и самостоятельность в различных видах деятельности – игре и т. д</a:t>
            </a:r>
            <a:endParaRPr lang="ru-RU" sz="2000" b="1" dirty="0"/>
          </a:p>
        </p:txBody>
      </p:sp>
    </p:spTree>
    <p:extLst>
      <p:ext uri="{BB962C8B-B14F-4D97-AF65-F5344CB8AC3E}">
        <p14:creationId xmlns:p14="http://schemas.microsoft.com/office/powerpoint/2010/main" xmlns="" val="3598170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МО 25.10.22\20221020_091621 (1).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l="11345" t="3846" r="19753" b="5618"/>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7728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l="19117" r="18235"/>
          <a:stretch/>
        </p:blipFill>
        <p:spPr>
          <a:xfrm>
            <a:off x="13864" y="0"/>
            <a:ext cx="9268703" cy="7101408"/>
          </a:xfrm>
          <a:prstGeom prst="rect">
            <a:avLst/>
          </a:prstGeom>
        </p:spPr>
      </p:pic>
    </p:spTree>
    <p:extLst>
      <p:ext uri="{BB962C8B-B14F-4D97-AF65-F5344CB8AC3E}">
        <p14:creationId xmlns:p14="http://schemas.microsoft.com/office/powerpoint/2010/main" xmlns="" val="2897149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538" y="11113"/>
            <a:ext cx="9364663"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35192" y="548680"/>
            <a:ext cx="8640960" cy="5644879"/>
          </a:xfrm>
          <a:prstGeom prst="rect">
            <a:avLst/>
          </a:prstGeom>
          <a:noFill/>
        </p:spPr>
        <p:txBody>
          <a:bodyPr wrap="square" rtlCol="0">
            <a:spAutoFit/>
          </a:bodyPr>
          <a:lstStyle/>
          <a:p>
            <a:pPr indent="228600" algn="just">
              <a:lnSpc>
                <a:spcPct val="115000"/>
              </a:lnSpc>
              <a:spcAft>
                <a:spcPts val="0"/>
              </a:spcAft>
            </a:pPr>
            <a:r>
              <a:rPr lang="ru-RU" sz="3600" b="1" dirty="0">
                <a:solidFill>
                  <a:srgbClr val="111111"/>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Чем же полезны </a:t>
            </a:r>
            <a:r>
              <a:rPr lang="ru-RU" sz="3600" b="1" dirty="0" err="1">
                <a:solidFill>
                  <a:srgbClr val="111111"/>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мобили</a:t>
            </a:r>
            <a:r>
              <a:rPr lang="ru-RU" sz="3600" b="1" dirty="0">
                <a:solidFill>
                  <a:srgbClr val="111111"/>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endParaRPr lang="ru-RU" sz="3600" b="1" dirty="0">
              <a:effectLst>
                <a:outerShdw blurRad="38100" dist="38100" dir="2700000" algn="tl">
                  <a:srgbClr val="000000">
                    <a:alpha val="43137"/>
                  </a:srgbClr>
                </a:outerShdw>
              </a:effectLst>
              <a:latin typeface="Times New Roman" pitchFamily="18" charset="0"/>
              <a:ea typeface="Calibri"/>
              <a:cs typeface="Times New Roman" pitchFamily="18" charset="0"/>
            </a:endParaRPr>
          </a:p>
          <a:p>
            <a:pPr marL="342900" indent="-342900" algn="just">
              <a:lnSpc>
                <a:spcPct val="115000"/>
              </a:lnSpc>
              <a:spcAft>
                <a:spcPts val="0"/>
              </a:spcAft>
              <a:buFontTx/>
              <a:buChar char="-"/>
            </a:pPr>
            <a:r>
              <a:rPr lang="ru-RU" sz="2800" dirty="0" smtClean="0">
                <a:solidFill>
                  <a:srgbClr val="111111"/>
                </a:solidFill>
                <a:latin typeface="Times New Roman" pitchFamily="18" charset="0"/>
                <a:ea typeface="Times New Roman"/>
                <a:cs typeface="Times New Roman" pitchFamily="18" charset="0"/>
              </a:rPr>
              <a:t>развивают</a:t>
            </a:r>
            <a:r>
              <a:rPr lang="ru-RU" sz="2800" dirty="0">
                <a:solidFill>
                  <a:srgbClr val="111111"/>
                </a:solidFill>
                <a:latin typeface="Times New Roman" pitchFamily="18" charset="0"/>
                <a:ea typeface="Times New Roman"/>
                <a:cs typeface="Times New Roman" pitchFamily="18" charset="0"/>
              </a:rPr>
              <a:t> представления о свойствах и отношениях объектов </a:t>
            </a:r>
            <a:r>
              <a:rPr lang="ru-RU" sz="2800" dirty="0" smtClean="0">
                <a:solidFill>
                  <a:srgbClr val="111111"/>
                </a:solidFill>
                <a:latin typeface="Times New Roman" pitchFamily="18" charset="0"/>
                <a:ea typeface="Times New Roman"/>
                <a:cs typeface="Times New Roman" pitchFamily="18" charset="0"/>
              </a:rPr>
              <a:t>окружающего мира</a:t>
            </a:r>
            <a:r>
              <a:rPr lang="ru-RU" sz="2800" dirty="0">
                <a:solidFill>
                  <a:srgbClr val="111111"/>
                </a:solidFill>
                <a:latin typeface="Times New Roman" pitchFamily="18" charset="0"/>
                <a:ea typeface="Times New Roman"/>
                <a:cs typeface="Times New Roman" pitchFamily="18" charset="0"/>
              </a:rPr>
              <a:t>;</a:t>
            </a:r>
            <a:endParaRPr lang="ru-RU" sz="2800" dirty="0">
              <a:latin typeface="Times New Roman" pitchFamily="18" charset="0"/>
              <a:ea typeface="Calibri"/>
              <a:cs typeface="Times New Roman" pitchFamily="18" charset="0"/>
            </a:endParaRPr>
          </a:p>
          <a:p>
            <a:pPr indent="228600" algn="just">
              <a:lnSpc>
                <a:spcPct val="115000"/>
              </a:lnSpc>
              <a:spcAft>
                <a:spcPts val="0"/>
              </a:spcAft>
            </a:pPr>
            <a:r>
              <a:rPr lang="ru-RU" sz="2800" dirty="0">
                <a:solidFill>
                  <a:srgbClr val="111111"/>
                </a:solidFill>
                <a:latin typeface="Times New Roman" pitchFamily="18" charset="0"/>
                <a:ea typeface="Times New Roman"/>
                <a:cs typeface="Times New Roman" pitchFamily="18" charset="0"/>
              </a:rPr>
              <a:t>-способствуют становлению самостоятельности, целенаправленности </a:t>
            </a:r>
            <a:r>
              <a:rPr lang="ru-RU" sz="2800" dirty="0" smtClean="0">
                <a:solidFill>
                  <a:srgbClr val="111111"/>
                </a:solidFill>
                <a:latin typeface="Times New Roman" pitchFamily="18" charset="0"/>
                <a:ea typeface="Times New Roman"/>
                <a:cs typeface="Times New Roman" pitchFamily="18" charset="0"/>
              </a:rPr>
              <a:t>собственных </a:t>
            </a:r>
            <a:r>
              <a:rPr lang="ru-RU" sz="2800" dirty="0">
                <a:solidFill>
                  <a:srgbClr val="111111"/>
                </a:solidFill>
                <a:latin typeface="Times New Roman" pitchFamily="18" charset="0"/>
                <a:ea typeface="Times New Roman"/>
                <a:cs typeface="Times New Roman" pitchFamily="18" charset="0"/>
              </a:rPr>
              <a:t>действий;</a:t>
            </a:r>
            <a:endParaRPr lang="ru-RU" sz="2800" dirty="0">
              <a:latin typeface="Times New Roman" pitchFamily="18" charset="0"/>
              <a:ea typeface="Calibri"/>
              <a:cs typeface="Times New Roman" pitchFamily="18" charset="0"/>
            </a:endParaRPr>
          </a:p>
          <a:p>
            <a:pPr indent="228600" algn="just">
              <a:lnSpc>
                <a:spcPct val="115000"/>
              </a:lnSpc>
              <a:spcAft>
                <a:spcPts val="0"/>
              </a:spcAft>
            </a:pPr>
            <a:r>
              <a:rPr lang="ru-RU" sz="2800" dirty="0">
                <a:solidFill>
                  <a:srgbClr val="111111"/>
                </a:solidFill>
                <a:latin typeface="Times New Roman" pitchFamily="18" charset="0"/>
                <a:ea typeface="Times New Roman"/>
                <a:cs typeface="Times New Roman" pitchFamily="18" charset="0"/>
              </a:rPr>
              <a:t>-развивает общение и взаимодействие детей со взрослыми и сверстниками;</a:t>
            </a:r>
            <a:endParaRPr lang="ru-RU" sz="2800" dirty="0">
              <a:latin typeface="Times New Roman" pitchFamily="18" charset="0"/>
              <a:ea typeface="Calibri"/>
              <a:cs typeface="Times New Roman" pitchFamily="18" charset="0"/>
            </a:endParaRPr>
          </a:p>
          <a:p>
            <a:pPr indent="228600" algn="just">
              <a:lnSpc>
                <a:spcPct val="115000"/>
              </a:lnSpc>
              <a:spcAft>
                <a:spcPts val="0"/>
              </a:spcAft>
            </a:pPr>
            <a:r>
              <a:rPr lang="ru-RU" sz="2800" dirty="0">
                <a:solidFill>
                  <a:srgbClr val="111111"/>
                </a:solidFill>
                <a:latin typeface="Times New Roman" pitchFamily="18" charset="0"/>
                <a:ea typeface="Times New Roman"/>
                <a:cs typeface="Times New Roman" pitchFamily="18" charset="0"/>
              </a:rPr>
              <a:t>-развивает интерес, любознательность и познавательную мотивацию;</a:t>
            </a:r>
            <a:endParaRPr lang="ru-RU" sz="2800" dirty="0">
              <a:latin typeface="Times New Roman" pitchFamily="18" charset="0"/>
              <a:ea typeface="Calibri"/>
              <a:cs typeface="Times New Roman" pitchFamily="18" charset="0"/>
            </a:endParaRPr>
          </a:p>
          <a:p>
            <a:pPr indent="228600" algn="just">
              <a:lnSpc>
                <a:spcPct val="115000"/>
              </a:lnSpc>
              <a:spcAft>
                <a:spcPts val="0"/>
              </a:spcAft>
            </a:pPr>
            <a:r>
              <a:rPr lang="ru-RU" sz="2800" dirty="0">
                <a:solidFill>
                  <a:srgbClr val="111111"/>
                </a:solidFill>
                <a:latin typeface="Times New Roman" pitchFamily="18" charset="0"/>
                <a:ea typeface="Times New Roman"/>
                <a:cs typeface="Times New Roman" pitchFamily="18" charset="0"/>
              </a:rPr>
              <a:t>-активизирует словарный запас дошкольника;</a:t>
            </a:r>
            <a:endParaRPr lang="ru-RU" sz="2800" dirty="0">
              <a:latin typeface="Times New Roman" pitchFamily="18" charset="0"/>
              <a:ea typeface="Calibri"/>
              <a:cs typeface="Times New Roman" pitchFamily="18" charset="0"/>
            </a:endParaRPr>
          </a:p>
          <a:p>
            <a:pPr indent="228600" algn="just">
              <a:lnSpc>
                <a:spcPct val="115000"/>
              </a:lnSpc>
              <a:spcAft>
                <a:spcPts val="0"/>
              </a:spcAft>
            </a:pPr>
            <a:r>
              <a:rPr lang="ru-RU" sz="2800" dirty="0">
                <a:solidFill>
                  <a:srgbClr val="111111"/>
                </a:solidFill>
                <a:latin typeface="Times New Roman" pitchFamily="18" charset="0"/>
                <a:ea typeface="Times New Roman"/>
                <a:cs typeface="Times New Roman" pitchFamily="18" charset="0"/>
              </a:rPr>
              <a:t>-развивает крупную и мелкую моторику рук</a:t>
            </a:r>
            <a:r>
              <a:rPr lang="ru-RU" sz="2800" dirty="0" smtClean="0">
                <a:solidFill>
                  <a:srgbClr val="111111"/>
                </a:solidFill>
                <a:latin typeface="Times New Roman" pitchFamily="18" charset="0"/>
                <a:ea typeface="Times New Roman"/>
                <a:cs typeface="Times New Roman" pitchFamily="18" charset="0"/>
              </a:rPr>
              <a:t>.</a:t>
            </a:r>
            <a:endParaRPr lang="ru-RU" sz="28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xmlns="" val="1951760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538" y="11113"/>
            <a:ext cx="9364663"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581971" y="3061409"/>
            <a:ext cx="7980070"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cap="none" spc="0" dirty="0" smtClean="0">
                <a:ln w="11430"/>
                <a:solidFill>
                  <a:srgbClr val="FFFF00"/>
                </a:solidFill>
                <a:effectLst>
                  <a:outerShdw blurRad="50800" dist="39000" dir="5460000" algn="tl">
                    <a:srgbClr val="000000">
                      <a:alpha val="38000"/>
                    </a:srgbClr>
                  </a:outerShdw>
                </a:effectLst>
              </a:rPr>
              <a:t>Спасибо  за  внимание</a:t>
            </a:r>
            <a:r>
              <a:rPr lang="ru-RU" sz="5400" b="1" cap="none" spc="0" dirty="0" smtClean="0">
                <a:ln w="11430"/>
                <a:solidFill>
                  <a:srgbClr val="FFFF00"/>
                </a:solidFill>
                <a:effectLst>
                  <a:outerShdw blurRad="50800" dist="39000" dir="5460000" algn="tl">
                    <a:srgbClr val="000000">
                      <a:alpha val="38000"/>
                    </a:srgbClr>
                  </a:outerShdw>
                </a:effectLst>
              </a:rPr>
              <a:t>!</a:t>
            </a:r>
            <a:endParaRPr lang="ru-RU" sz="5400" b="1" cap="none" spc="0" dirty="0">
              <a:ln w="11430"/>
              <a:solidFill>
                <a:srgbClr val="FFFF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841974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714062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РАБОТА НУЖНО\савинова О.Ю\IMG-20220511-WA0058.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591" b="14677"/>
          <a:stretch/>
        </p:blipFill>
        <p:spPr bwMode="auto">
          <a:xfrm>
            <a:off x="-9546" y="-21250"/>
            <a:ext cx="9153546" cy="6879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3047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ownloads\21126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67" name="Picture 3" descr="C:\Users\User\Downloads\753673_1.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312" y="0"/>
            <a:ext cx="8782025" cy="2330292"/>
          </a:xfrm>
          <a:prstGeom prst="rect">
            <a:avLst/>
          </a:prstGeom>
          <a:ln>
            <a:noFill/>
          </a:ln>
          <a:effectLst>
            <a:softEdge rad="317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1955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31062" y="2967334"/>
            <a:ext cx="3001178"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5400" b="1" dirty="0" smtClean="0">
                <a:ln/>
                <a:solidFill>
                  <a:schemeClr val="accent4"/>
                </a:solidFill>
              </a:rPr>
              <a:t>ТРИЗ</a:t>
            </a:r>
            <a:endParaRPr lang="ru-RU" sz="5400" b="1" cap="none" spc="0" dirty="0">
              <a:ln/>
              <a:solidFill>
                <a:schemeClr val="accent4"/>
              </a:solidFill>
              <a:effectLst/>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713" y="11113"/>
            <a:ext cx="9371013"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descr="C:\Users\User\Downloads\slide-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771" y="339814"/>
            <a:ext cx="8322044" cy="6233066"/>
          </a:xfrm>
          <a:prstGeom prst="rect">
            <a:avLst/>
          </a:prstGeom>
          <a:ln>
            <a:noFill/>
          </a:ln>
          <a:effectLst>
            <a:softEdge rad="317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4690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538" y="11113"/>
            <a:ext cx="9364663"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flipH="1">
            <a:off x="4664360" y="2967335"/>
            <a:ext cx="915751"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ru-RU" sz="5400" b="1" cap="none" spc="0" dirty="0">
              <a:ln/>
              <a:solidFill>
                <a:schemeClr val="accent4"/>
              </a:solidFill>
              <a:effectLst/>
            </a:endParaRPr>
          </a:p>
        </p:txBody>
      </p:sp>
      <p:pic>
        <p:nvPicPr>
          <p:cNvPr id="13315" name="Picture 3" descr="C:\Users\User\Downloads\vtech-baby-bogarkas-zenelo-korforgo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315900"/>
            <a:ext cx="7416824" cy="6224612"/>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9391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РАБОТА НУЖНО\1621693944_21-phonoteka_org-p-muzikalnii-pozdravitelnii-fon-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flipH="1">
            <a:off x="1239608" y="-1266465"/>
            <a:ext cx="6834136" cy="936706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683568" y="404664"/>
            <a:ext cx="8064896" cy="2554545"/>
          </a:xfrm>
          <a:prstGeom prst="rect">
            <a:avLst/>
          </a:prstGeom>
          <a:noFill/>
        </p:spPr>
        <p:txBody>
          <a:bodyPr wrap="square" lIns="91440" tIns="45720" rIns="91440" bIns="45720">
            <a:spAutoFit/>
          </a:bodyPr>
          <a:lstStyle/>
          <a:p>
            <a:pPr algn="ctr"/>
            <a:r>
              <a:rPr lang="ru-RU" sz="3200" b="1" dirty="0" smtClean="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Педагогическая находка.</a:t>
            </a:r>
          </a:p>
          <a:p>
            <a:pPr algn="ctr"/>
            <a:r>
              <a:rPr lang="ru-RU" sz="3200" b="1" cap="none" spc="0" dirty="0" smtClean="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«Использование музыкального </a:t>
            </a:r>
            <a:r>
              <a:rPr lang="ru-RU" sz="3200" b="1" cap="none" spc="0" dirty="0" err="1" smtClean="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мобиля</a:t>
            </a:r>
            <a:r>
              <a:rPr lang="ru-RU" sz="3200" b="1" dirty="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 </a:t>
            </a:r>
            <a:r>
              <a:rPr lang="ru-RU" sz="3200" b="1" dirty="0" smtClean="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при организации работы</a:t>
            </a:r>
          </a:p>
          <a:p>
            <a:pPr algn="ctr"/>
            <a:r>
              <a:rPr lang="ru-RU" sz="3200" b="1" dirty="0" smtClean="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по</a:t>
            </a:r>
            <a:r>
              <a:rPr lang="ru-RU" sz="3200" b="1" cap="none" spc="0" dirty="0" smtClean="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rPr>
              <a:t> нравственно-патриотическому воспитанию детей в ДОУ»</a:t>
            </a:r>
            <a:endParaRPr lang="ru-RU" sz="3200" b="1" cap="none" spc="0" dirty="0">
              <a:ln w="10160">
                <a:solidFill>
                  <a:schemeClr val="accent5"/>
                </a:solidFill>
                <a:prstDash val="solid"/>
              </a:ln>
              <a:solidFill>
                <a:srgbClr val="00206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3729" y="2959208"/>
            <a:ext cx="5472608" cy="387492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36209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xmlns="" val="0"/>
              </a:ext>
            </a:extLst>
          </a:blip>
          <a:srcRect b="10674"/>
          <a:stretch/>
        </p:blipFill>
        <p:spPr>
          <a:xfrm>
            <a:off x="0" y="0"/>
            <a:ext cx="9143999" cy="6858000"/>
          </a:xfrm>
          <a:prstGeom prst="rect">
            <a:avLst/>
          </a:prstGeom>
        </p:spPr>
      </p:pic>
      <p:sp>
        <p:nvSpPr>
          <p:cNvPr id="3" name="Прямоугольник 2"/>
          <p:cNvSpPr/>
          <p:nvPr/>
        </p:nvSpPr>
        <p:spPr>
          <a:xfrm>
            <a:off x="467544" y="91658"/>
            <a:ext cx="8172399" cy="2185214"/>
          </a:xfrm>
          <a:prstGeom prst="rect">
            <a:avLst/>
          </a:prstGeom>
        </p:spPr>
        <p:txBody>
          <a:bodyPr wrap="square">
            <a:spAutoFit/>
          </a:bodyPr>
          <a:lstStyle/>
          <a:p>
            <a:pPr lvl="0" algn="ctr"/>
            <a:r>
              <a:rPr lang="ru-RU" sz="32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Мобиль</a:t>
            </a:r>
            <a:r>
              <a:rPr lang="ru-RU"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r>
              <a:rPr lang="ru-RU" sz="3200" dirty="0">
                <a:solidFill>
                  <a:srgbClr val="C00000"/>
                </a:solidFill>
                <a:latin typeface="Times New Roman" panose="02020603050405020304" pitchFamily="18" charset="0"/>
                <a:cs typeface="Times New Roman" panose="02020603050405020304" pitchFamily="18" charset="0"/>
              </a:rPr>
              <a:t>(от англ. </a:t>
            </a:r>
            <a:r>
              <a:rPr lang="ru-RU" sz="3200" dirty="0" err="1">
                <a:solidFill>
                  <a:srgbClr val="C00000"/>
                </a:solidFill>
                <a:latin typeface="Times New Roman" panose="02020603050405020304" pitchFamily="18" charset="0"/>
                <a:cs typeface="Times New Roman" panose="02020603050405020304" pitchFamily="18" charset="0"/>
              </a:rPr>
              <a:t>mobile</a:t>
            </a:r>
            <a:r>
              <a:rPr lang="ru-RU" sz="3200" dirty="0">
                <a:solidFill>
                  <a:srgbClr val="C00000"/>
                </a:solidFill>
                <a:latin typeface="Times New Roman" panose="02020603050405020304" pitchFamily="18" charset="0"/>
                <a:cs typeface="Times New Roman" panose="02020603050405020304" pitchFamily="18" charset="0"/>
              </a:rPr>
              <a:t>– подвижной– передвижной), движущаяся конструкция с креплеными особым образом элементам</a:t>
            </a:r>
            <a:r>
              <a:rPr lang="ru-RU" sz="4000" dirty="0">
                <a:solidFill>
                  <a:srgbClr val="C00000"/>
                </a:solidFill>
                <a:latin typeface="Times New Roman" panose="02020603050405020304" pitchFamily="18" charset="0"/>
                <a:cs typeface="Times New Roman" panose="02020603050405020304" pitchFamily="18" charset="0"/>
              </a:rPr>
              <a:t>и</a:t>
            </a:r>
            <a:r>
              <a:rPr lang="ru-RU" sz="3600" dirty="0">
                <a:solidFill>
                  <a:srgbClr val="C00000"/>
                </a:solidFill>
                <a:latin typeface="Times New Roman" panose="02020603050405020304" pitchFamily="18" charset="0"/>
                <a:cs typeface="Times New Roman" panose="02020603050405020304" pitchFamily="18" charset="0"/>
              </a:rPr>
              <a:t>. </a:t>
            </a:r>
            <a:endParaRPr lang="ru-RU" dirty="0"/>
          </a:p>
        </p:txBody>
      </p:sp>
    </p:spTree>
    <p:extLst>
      <p:ext uri="{BB962C8B-B14F-4D97-AF65-F5344CB8AC3E}">
        <p14:creationId xmlns:p14="http://schemas.microsoft.com/office/powerpoint/2010/main" xmlns="" val="360623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129</Words>
  <Application>Microsoft Office PowerPoint</Application>
  <PresentationFormat>Экран (4:3)</PresentationFormat>
  <Paragraphs>24</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savin.ola86</dc:creator>
  <cp:lastModifiedBy>User</cp:lastModifiedBy>
  <cp:revision>25</cp:revision>
  <dcterms:created xsi:type="dcterms:W3CDTF">2022-10-17T00:22:56Z</dcterms:created>
  <dcterms:modified xsi:type="dcterms:W3CDTF">2023-10-31T11:38:19Z</dcterms:modified>
</cp:coreProperties>
</file>