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BECBE-9CEE-4A57-9D18-35278BA63C8C}" type="datetimeFigureOut">
              <a:rPr lang="ru-RU" smtClean="0"/>
              <a:pPr/>
              <a:t>27.03.2025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1834E-09F1-4388-8ABA-41A254B20D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1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7.jpe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1.png"/><Relationship Id="rId4" Type="http://schemas.openxmlformats.org/officeDocument/2006/relationships/hyperlink" Target="https://disk.yandex.ru/d/grZvxzKLUFS56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62" t="13999" r="14453" b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8058152" cy="147002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Book Antiqua" pitchFamily="18" charset="0"/>
              </a:rPr>
              <a:t>Использование блоков </a:t>
            </a:r>
            <a:r>
              <a:rPr lang="ru-RU" sz="3600" b="1" dirty="0" err="1" smtClean="0">
                <a:solidFill>
                  <a:srgbClr val="0070C0"/>
                </a:solidFill>
                <a:latin typeface="Book Antiqua" pitchFamily="18" charset="0"/>
              </a:rPr>
              <a:t>Дьенеша</a:t>
            </a:r>
            <a:r>
              <a:rPr lang="ru-RU" sz="3600" b="1" dirty="0" smtClean="0">
                <a:solidFill>
                  <a:srgbClr val="0070C0"/>
                </a:solidFill>
                <a:latin typeface="Book Antiqua" pitchFamily="18" charset="0"/>
              </a:rPr>
              <a:t> для развития психических процессов у детей старшего дошкольного возраста</a:t>
            </a:r>
            <a:endParaRPr lang="ru-RU" sz="3600" b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429264"/>
            <a:ext cx="6400800" cy="781040"/>
          </a:xfrm>
        </p:spPr>
        <p:txBody>
          <a:bodyPr>
            <a:noAutofit/>
          </a:bodyPr>
          <a:lstStyle/>
          <a:p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</a:rPr>
              <a:t>Милогулова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Мария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Николаевна, педагог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– психолог МБДОУ ЦРР – детский сад № 5 ст. Старощербиновская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IMG_20250305_095317_309@-1366123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1643050"/>
            <a:ext cx="4929222" cy="3696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9" t="19370" r="14453" b="12334"/>
          <a:stretch/>
        </p:blipFill>
        <p:spPr>
          <a:xfrm>
            <a:off x="0" y="0"/>
            <a:ext cx="9144000" cy="67865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500438"/>
            <a:ext cx="7715304" cy="214314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Рисунок 6" descr="VxD9isuGMFNkrYBCoEW2rS8jKRF12S9mcLwDQHYxMuXz5c0H8NESvv2JaPCb-9GWM107WYI-6BkLytOlrYfzCS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357166"/>
            <a:ext cx="4953033" cy="3714776"/>
          </a:xfrm>
          <a:prstGeom prst="rect">
            <a:avLst/>
          </a:prstGeom>
        </p:spPr>
      </p:pic>
      <p:pic>
        <p:nvPicPr>
          <p:cNvPr id="8" name="Рисунок 7" descr="IMG_20250319_0002.png"/>
          <p:cNvPicPr>
            <a:picLocks noChangeAspect="1"/>
          </p:cNvPicPr>
          <p:nvPr/>
        </p:nvPicPr>
        <p:blipFill>
          <a:blip r:embed="rId4" cstate="print"/>
          <a:srcRect l="66372" t="30208" r="6838" b="53125"/>
          <a:stretch>
            <a:fillRect/>
          </a:stretch>
        </p:blipFill>
        <p:spPr>
          <a:xfrm>
            <a:off x="571472" y="4714884"/>
            <a:ext cx="1285884" cy="1143008"/>
          </a:xfrm>
          <a:prstGeom prst="rect">
            <a:avLst/>
          </a:prstGeom>
        </p:spPr>
      </p:pic>
      <p:pic>
        <p:nvPicPr>
          <p:cNvPr id="10" name="Рисунок 9" descr="IMG_20250319_0001.jpg"/>
          <p:cNvPicPr>
            <a:picLocks noChangeAspect="1"/>
          </p:cNvPicPr>
          <p:nvPr/>
        </p:nvPicPr>
        <p:blipFill>
          <a:blip r:embed="rId5" cstate="print"/>
          <a:srcRect l="54207" t="3799" r="29050" b="85172"/>
          <a:stretch>
            <a:fillRect/>
          </a:stretch>
        </p:blipFill>
        <p:spPr>
          <a:xfrm>
            <a:off x="3571868" y="4786322"/>
            <a:ext cx="1214446" cy="1121027"/>
          </a:xfrm>
          <a:prstGeom prst="rect">
            <a:avLst/>
          </a:prstGeom>
        </p:spPr>
      </p:pic>
      <p:pic>
        <p:nvPicPr>
          <p:cNvPr id="11" name="Рисунок 10" descr="IMG_20250319_0001.jpg"/>
          <p:cNvPicPr>
            <a:picLocks noChangeAspect="1"/>
          </p:cNvPicPr>
          <p:nvPr/>
        </p:nvPicPr>
        <p:blipFill>
          <a:blip r:embed="rId6" cstate="print"/>
          <a:srcRect l="54379" t="37500" r="28104" b="50000"/>
          <a:stretch>
            <a:fillRect/>
          </a:stretch>
        </p:blipFill>
        <p:spPr>
          <a:xfrm>
            <a:off x="2214546" y="4786322"/>
            <a:ext cx="1071570" cy="1071570"/>
          </a:xfrm>
          <a:prstGeom prst="rect">
            <a:avLst/>
          </a:prstGeom>
        </p:spPr>
      </p:pic>
      <p:pic>
        <p:nvPicPr>
          <p:cNvPr id="12" name="Рисунок 11" descr="IMG_20250319_0001.jpg"/>
          <p:cNvPicPr>
            <a:picLocks noChangeAspect="1"/>
          </p:cNvPicPr>
          <p:nvPr/>
        </p:nvPicPr>
        <p:blipFill>
          <a:blip r:embed="rId7" cstate="print"/>
          <a:srcRect l="51460" t="17708" r="25185" b="66667"/>
          <a:stretch>
            <a:fillRect/>
          </a:stretch>
        </p:blipFill>
        <p:spPr>
          <a:xfrm>
            <a:off x="5072066" y="4857760"/>
            <a:ext cx="1143008" cy="1071570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6429388" y="5143512"/>
            <a:ext cx="714380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IMG_20250327_115640_878@584976748 (3)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DAD0C6"/>
              </a:clrFrom>
              <a:clrTo>
                <a:srgbClr val="DAD0C6">
                  <a:alpha val="0"/>
                </a:srgbClr>
              </a:clrTo>
            </a:clrChange>
          </a:blip>
          <a:srcRect l="25610" t="9756" r="19512" b="26829"/>
          <a:stretch>
            <a:fillRect/>
          </a:stretch>
        </p:blipFill>
        <p:spPr>
          <a:xfrm>
            <a:off x="7215206" y="4714884"/>
            <a:ext cx="1571636" cy="1362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9" t="19370" r="14453" b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142852"/>
            <a:ext cx="7715304" cy="8572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Script" pitchFamily="66" charset="0"/>
              </a:rPr>
              <a:t>Игра «Самый внимательный»</a:t>
            </a:r>
            <a:endParaRPr lang="ru-RU" b="1" dirty="0">
              <a:solidFill>
                <a:srgbClr val="FF0000"/>
              </a:solidFill>
              <a:latin typeface="Segoe Script" pitchFamily="66" charset="0"/>
            </a:endParaRPr>
          </a:p>
        </p:txBody>
      </p:sp>
      <p:pic>
        <p:nvPicPr>
          <p:cNvPr id="5" name="Рисунок 4" descr="818120818720914020818920913920818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928670"/>
            <a:ext cx="3590285" cy="4500570"/>
          </a:xfrm>
          <a:prstGeom prst="rect">
            <a:avLst/>
          </a:prstGeom>
        </p:spPr>
      </p:pic>
      <p:pic>
        <p:nvPicPr>
          <p:cNvPr id="6" name="Рисунок 5" descr="Поле для игры Самый внимательный 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928670"/>
            <a:ext cx="3857652" cy="4393033"/>
          </a:xfrm>
          <a:prstGeom prst="rect">
            <a:avLst/>
          </a:prstGeom>
        </p:spPr>
      </p:pic>
      <p:pic>
        <p:nvPicPr>
          <p:cNvPr id="7" name="Рисунок 6" descr="phpkB0TNA_Fiksiki_html_10a53db6ec4f254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857488" y="2786058"/>
            <a:ext cx="321471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9" t="19370" r="14453" b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142852"/>
            <a:ext cx="7715304" cy="8572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Script" pitchFamily="66" charset="0"/>
              </a:rPr>
              <a:t>Игра «Фотоаппарат»</a:t>
            </a:r>
            <a:endParaRPr lang="ru-RU" b="1" dirty="0">
              <a:solidFill>
                <a:srgbClr val="FF0000"/>
              </a:solidFill>
              <a:latin typeface="Segoe Script" pitchFamily="66" charset="0"/>
            </a:endParaRPr>
          </a:p>
        </p:txBody>
      </p:sp>
      <p:pic>
        <p:nvPicPr>
          <p:cNvPr id="6" name="Рисунок 5" descr="Поле для игры Самый внимательный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928670"/>
            <a:ext cx="3857652" cy="4393033"/>
          </a:xfrm>
          <a:prstGeom prst="rect">
            <a:avLst/>
          </a:prstGeom>
        </p:spPr>
      </p:pic>
      <p:pic>
        <p:nvPicPr>
          <p:cNvPr id="7" name="Рисунок 6" descr="phpkB0TNA_Fiksiki_html_10a53db6ec4f25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500298" y="4357694"/>
            <a:ext cx="3214710" cy="3214710"/>
          </a:xfrm>
          <a:prstGeom prst="rect">
            <a:avLst/>
          </a:prstGeom>
        </p:spPr>
      </p:pic>
      <p:pic>
        <p:nvPicPr>
          <p:cNvPr id="5" name="Рисунок 4" descr="8181208187209140208189209139208185.jpeg"/>
          <p:cNvPicPr>
            <a:picLocks noChangeAspect="1"/>
          </p:cNvPicPr>
          <p:nvPr/>
        </p:nvPicPr>
        <p:blipFill>
          <a:blip r:embed="rId5"/>
          <a:srcRect l="4493" t="39683" r="67650" b="41269"/>
          <a:stretch>
            <a:fillRect/>
          </a:stretch>
        </p:blipFill>
        <p:spPr>
          <a:xfrm>
            <a:off x="6429388" y="2714620"/>
            <a:ext cx="1083476" cy="928694"/>
          </a:xfrm>
          <a:prstGeom prst="rect">
            <a:avLst/>
          </a:prstGeom>
        </p:spPr>
      </p:pic>
      <p:pic>
        <p:nvPicPr>
          <p:cNvPr id="8" name="Рисунок 7" descr="Задание для игры Фотоаппарат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1142984"/>
            <a:ext cx="3929090" cy="4044329"/>
          </a:xfrm>
          <a:prstGeom prst="rect">
            <a:avLst/>
          </a:prstGeom>
        </p:spPr>
      </p:pic>
      <p:pic>
        <p:nvPicPr>
          <p:cNvPr id="9" name="Рисунок 8" descr="Задание для игры Фотоаппарат.jpeg"/>
          <p:cNvPicPr>
            <a:picLocks noChangeAspect="1"/>
          </p:cNvPicPr>
          <p:nvPr/>
        </p:nvPicPr>
        <p:blipFill>
          <a:blip r:embed="rId6"/>
          <a:srcRect l="70909" t="38860" r="1818" b="36411"/>
          <a:stretch>
            <a:fillRect/>
          </a:stretch>
        </p:blipFill>
        <p:spPr>
          <a:xfrm>
            <a:off x="7572396" y="2714620"/>
            <a:ext cx="1071570" cy="1000132"/>
          </a:xfrm>
          <a:prstGeom prst="rect">
            <a:avLst/>
          </a:prstGeom>
        </p:spPr>
      </p:pic>
      <p:pic>
        <p:nvPicPr>
          <p:cNvPr id="10" name="Рисунок 9" descr="Задание для игры Фотоаппарат.jpeg"/>
          <p:cNvPicPr>
            <a:picLocks noChangeAspect="1"/>
          </p:cNvPicPr>
          <p:nvPr/>
        </p:nvPicPr>
        <p:blipFill>
          <a:blip r:embed="rId6"/>
          <a:srcRect l="37939" t="66887" r="31152" b="3085"/>
          <a:stretch>
            <a:fillRect/>
          </a:stretch>
        </p:blipFill>
        <p:spPr>
          <a:xfrm>
            <a:off x="6429388" y="3929066"/>
            <a:ext cx="1071570" cy="1071570"/>
          </a:xfrm>
          <a:prstGeom prst="rect">
            <a:avLst/>
          </a:prstGeom>
        </p:spPr>
      </p:pic>
      <p:pic>
        <p:nvPicPr>
          <p:cNvPr id="12" name="Рисунок 11" descr="Задание для игры Фотоаппарат.jpeg"/>
          <p:cNvPicPr>
            <a:picLocks noChangeAspect="1"/>
          </p:cNvPicPr>
          <p:nvPr/>
        </p:nvPicPr>
        <p:blipFill>
          <a:blip r:embed="rId6"/>
          <a:srcRect l="74545" t="68888" r="1818" b="6382"/>
          <a:stretch>
            <a:fillRect/>
          </a:stretch>
        </p:blipFill>
        <p:spPr>
          <a:xfrm>
            <a:off x="7643834" y="3929066"/>
            <a:ext cx="928694" cy="1000132"/>
          </a:xfrm>
          <a:prstGeom prst="rect">
            <a:avLst/>
          </a:prstGeom>
        </p:spPr>
      </p:pic>
      <p:pic>
        <p:nvPicPr>
          <p:cNvPr id="13" name="Рисунок 12" descr="Задание для игры Фотоаппарат.jpeg"/>
          <p:cNvPicPr>
            <a:picLocks noChangeAspect="1"/>
          </p:cNvPicPr>
          <p:nvPr/>
        </p:nvPicPr>
        <p:blipFill>
          <a:blip r:embed="rId6"/>
          <a:srcRect l="5212" t="36858" r="67515" b="34880"/>
          <a:stretch>
            <a:fillRect/>
          </a:stretch>
        </p:blipFill>
        <p:spPr>
          <a:xfrm>
            <a:off x="5214942" y="2571744"/>
            <a:ext cx="1071570" cy="1143008"/>
          </a:xfrm>
          <a:prstGeom prst="rect">
            <a:avLst/>
          </a:prstGeom>
        </p:spPr>
      </p:pic>
      <p:pic>
        <p:nvPicPr>
          <p:cNvPr id="14" name="Рисунок 13" descr="Задание для игры Фотоаппарат.jpeg"/>
          <p:cNvPicPr>
            <a:picLocks noChangeAspect="1"/>
          </p:cNvPicPr>
          <p:nvPr/>
        </p:nvPicPr>
        <p:blipFill>
          <a:blip r:embed="rId6"/>
          <a:srcRect l="39758" t="3297" r="32969" b="77272"/>
          <a:stretch>
            <a:fillRect/>
          </a:stretch>
        </p:blipFill>
        <p:spPr>
          <a:xfrm>
            <a:off x="6429388" y="1500174"/>
            <a:ext cx="1071570" cy="785818"/>
          </a:xfrm>
          <a:prstGeom prst="rect">
            <a:avLst/>
          </a:prstGeom>
        </p:spPr>
      </p:pic>
      <p:pic>
        <p:nvPicPr>
          <p:cNvPr id="15" name="Рисунок 14" descr="Задание для игры Фотоаппарат.jpeg"/>
          <p:cNvPicPr>
            <a:picLocks noChangeAspect="1"/>
          </p:cNvPicPr>
          <p:nvPr/>
        </p:nvPicPr>
        <p:blipFill>
          <a:blip r:embed="rId6"/>
          <a:srcRect l="72485" t="5064" r="3879" b="66674"/>
          <a:stretch>
            <a:fillRect/>
          </a:stretch>
        </p:blipFill>
        <p:spPr>
          <a:xfrm>
            <a:off x="7643834" y="1285860"/>
            <a:ext cx="928694" cy="1143008"/>
          </a:xfrm>
          <a:prstGeom prst="rect">
            <a:avLst/>
          </a:prstGeom>
        </p:spPr>
      </p:pic>
      <p:pic>
        <p:nvPicPr>
          <p:cNvPr id="16" name="Рисунок 15" descr="Задание для игры Фотоаппарат.jpeg"/>
          <p:cNvPicPr>
            <a:picLocks noChangeAspect="1"/>
          </p:cNvPicPr>
          <p:nvPr/>
        </p:nvPicPr>
        <p:blipFill>
          <a:blip r:embed="rId6"/>
          <a:srcRect l="3394" t="5064" r="65697" b="64908"/>
          <a:stretch>
            <a:fillRect/>
          </a:stretch>
        </p:blipFill>
        <p:spPr>
          <a:xfrm>
            <a:off x="5214942" y="1357298"/>
            <a:ext cx="1071570" cy="1071570"/>
          </a:xfrm>
          <a:prstGeom prst="rect">
            <a:avLst/>
          </a:prstGeom>
        </p:spPr>
      </p:pic>
      <p:pic>
        <p:nvPicPr>
          <p:cNvPr id="17" name="Рисунок 16" descr="Задание для игры Фотоаппарат.jpeg"/>
          <p:cNvPicPr>
            <a:picLocks noChangeAspect="1"/>
          </p:cNvPicPr>
          <p:nvPr/>
        </p:nvPicPr>
        <p:blipFill>
          <a:blip r:embed="rId6"/>
          <a:srcRect l="3394" t="66887" r="65697" b="4851"/>
          <a:stretch>
            <a:fillRect/>
          </a:stretch>
        </p:blipFill>
        <p:spPr>
          <a:xfrm>
            <a:off x="5357818" y="4000504"/>
            <a:ext cx="986737" cy="9286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9" t="19370" r="14453" b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142852"/>
            <a:ext cx="7715304" cy="8572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Script" pitchFamily="66" charset="0"/>
              </a:rPr>
              <a:t>Игра «</a:t>
            </a:r>
            <a:r>
              <a:rPr lang="ru-RU" b="1" dirty="0" err="1" smtClean="0">
                <a:solidFill>
                  <a:srgbClr val="FF0000"/>
                </a:solidFill>
                <a:latin typeface="Segoe Script" pitchFamily="66" charset="0"/>
              </a:rPr>
              <a:t>Нейролото</a:t>
            </a:r>
            <a:r>
              <a:rPr lang="ru-RU" b="1" dirty="0" smtClean="0">
                <a:solidFill>
                  <a:srgbClr val="FF0000"/>
                </a:solidFill>
                <a:latin typeface="Segoe Script" pitchFamily="66" charset="0"/>
              </a:rPr>
              <a:t>»</a:t>
            </a:r>
            <a:endParaRPr lang="ru-RU" b="1" dirty="0">
              <a:solidFill>
                <a:srgbClr val="FF0000"/>
              </a:solidFill>
              <a:latin typeface="Segoe Script" pitchFamily="66" charset="0"/>
            </a:endParaRPr>
          </a:p>
        </p:txBody>
      </p:sp>
      <p:pic>
        <p:nvPicPr>
          <p:cNvPr id="8" name="Рисунок 7" descr="Нейролото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5794"/>
            <a:ext cx="8643966" cy="4936035"/>
          </a:xfrm>
          <a:prstGeom prst="rect">
            <a:avLst/>
          </a:prstGeom>
        </p:spPr>
      </p:pic>
      <p:pic>
        <p:nvPicPr>
          <p:cNvPr id="7" name="Рисунок 6" descr="phpkB0TNA_Fiksiki_html_10a53db6ec4f25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643702" y="4500570"/>
            <a:ext cx="2786082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9" t="19370" r="14453" b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285728"/>
            <a:ext cx="7715304" cy="8572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Script" pitchFamily="66" charset="0"/>
              </a:rPr>
              <a:t>Игра «Крестики - нолики»</a:t>
            </a:r>
            <a:endParaRPr lang="ru-RU" b="1" dirty="0">
              <a:solidFill>
                <a:srgbClr val="FF0000"/>
              </a:solidFill>
              <a:latin typeface="Segoe Script" pitchFamily="66" charset="0"/>
            </a:endParaRPr>
          </a:p>
        </p:txBody>
      </p:sp>
      <p:pic>
        <p:nvPicPr>
          <p:cNvPr id="9" name="Рисунок 8" descr="Поле для игры Крестики - нолики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2932" t="2009" r="2932" b="3125"/>
          <a:stretch>
            <a:fillRect/>
          </a:stretch>
        </p:blipFill>
        <p:spPr>
          <a:xfrm>
            <a:off x="4500562" y="1285860"/>
            <a:ext cx="4429156" cy="4278162"/>
          </a:xfrm>
          <a:prstGeom prst="rect">
            <a:avLst/>
          </a:prstGeom>
        </p:spPr>
      </p:pic>
      <p:pic>
        <p:nvPicPr>
          <p:cNvPr id="7" name="Рисунок 6" descr="phpkB0TNA_Fiksiki_html_10a53db6ec4f25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00034" y="4786322"/>
            <a:ext cx="2786082" cy="2786082"/>
          </a:xfrm>
          <a:prstGeom prst="rect">
            <a:avLst/>
          </a:prstGeom>
        </p:spPr>
      </p:pic>
      <p:pic>
        <p:nvPicPr>
          <p:cNvPr id="10" name="Рисунок 9" descr="Образец № 1 Крестики - нолики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5" y="915735"/>
            <a:ext cx="3821524" cy="4513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9" t="19370" r="14453" b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285728"/>
            <a:ext cx="7715304" cy="8572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Script" pitchFamily="66" charset="0"/>
              </a:rPr>
              <a:t>Игра «Крестики - нолики»</a:t>
            </a:r>
            <a:endParaRPr lang="ru-RU" b="1" dirty="0">
              <a:solidFill>
                <a:srgbClr val="FF0000"/>
              </a:solidFill>
              <a:latin typeface="Segoe Script" pitchFamily="66" charset="0"/>
            </a:endParaRPr>
          </a:p>
        </p:txBody>
      </p:sp>
      <p:pic>
        <p:nvPicPr>
          <p:cNvPr id="8" name="Рисунок 7" descr="Задание - поле для игры Выкладываем дорожки  1 образец_0.jpg"/>
          <p:cNvPicPr>
            <a:picLocks noChangeAspect="1"/>
          </p:cNvPicPr>
          <p:nvPr/>
        </p:nvPicPr>
        <p:blipFill>
          <a:blip r:embed="rId3"/>
          <a:srcRect l="1562" t="3586" b="62156"/>
          <a:stretch>
            <a:fillRect/>
          </a:stretch>
        </p:blipFill>
        <p:spPr>
          <a:xfrm>
            <a:off x="0" y="4286256"/>
            <a:ext cx="8501090" cy="2091545"/>
          </a:xfrm>
          <a:prstGeom prst="rect">
            <a:avLst/>
          </a:prstGeom>
        </p:spPr>
      </p:pic>
      <p:pic>
        <p:nvPicPr>
          <p:cNvPr id="7" name="Рисунок 6" descr="phpkB0TNA_Fiksiki_html_10a53db6ec4f25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1214422"/>
            <a:ext cx="2786082" cy="2786082"/>
          </a:xfrm>
          <a:prstGeom prst="rect">
            <a:avLst/>
          </a:prstGeom>
        </p:spPr>
      </p:pic>
      <p:pic>
        <p:nvPicPr>
          <p:cNvPr id="11" name="Рисунок 10" descr="Образец № 1 Крестики - нолики.jpeg"/>
          <p:cNvPicPr>
            <a:picLocks noChangeAspect="1"/>
          </p:cNvPicPr>
          <p:nvPr/>
        </p:nvPicPr>
        <p:blipFill>
          <a:blip r:embed="rId5"/>
          <a:srcRect t="15043"/>
          <a:stretch>
            <a:fillRect/>
          </a:stretch>
        </p:blipFill>
        <p:spPr>
          <a:xfrm>
            <a:off x="3143240" y="785794"/>
            <a:ext cx="3857652" cy="3870831"/>
          </a:xfrm>
          <a:prstGeom prst="rect">
            <a:avLst/>
          </a:prstGeom>
        </p:spPr>
      </p:pic>
      <p:pic>
        <p:nvPicPr>
          <p:cNvPr id="12" name="Рисунок 11" descr="Образец № 1 Крестики - нолики.jpeg"/>
          <p:cNvPicPr>
            <a:picLocks noChangeAspect="1"/>
          </p:cNvPicPr>
          <p:nvPr/>
        </p:nvPicPr>
        <p:blipFill>
          <a:blip r:embed="rId5"/>
          <a:srcRect l="68519" t="16611" r="5555" b="63006"/>
          <a:stretch>
            <a:fillRect/>
          </a:stretch>
        </p:blipFill>
        <p:spPr>
          <a:xfrm>
            <a:off x="5072066" y="4786322"/>
            <a:ext cx="1000132" cy="928694"/>
          </a:xfrm>
          <a:prstGeom prst="rect">
            <a:avLst/>
          </a:prstGeom>
        </p:spPr>
      </p:pic>
      <p:pic>
        <p:nvPicPr>
          <p:cNvPr id="13" name="Рисунок 12" descr="Образец № 1 Крестики - нолики.jpeg"/>
          <p:cNvPicPr>
            <a:picLocks noChangeAspect="1"/>
          </p:cNvPicPr>
          <p:nvPr/>
        </p:nvPicPr>
        <p:blipFill>
          <a:blip r:embed="rId5"/>
          <a:srcRect l="9012" t="44624" r="68765" b="34993"/>
          <a:stretch>
            <a:fillRect/>
          </a:stretch>
        </p:blipFill>
        <p:spPr>
          <a:xfrm>
            <a:off x="2928926" y="4929198"/>
            <a:ext cx="857256" cy="928694"/>
          </a:xfrm>
          <a:prstGeom prst="rect">
            <a:avLst/>
          </a:prstGeom>
        </p:spPr>
      </p:pic>
      <p:pic>
        <p:nvPicPr>
          <p:cNvPr id="14" name="Рисунок 13" descr="Образец № 1 Крестики - нолики.jpeg"/>
          <p:cNvPicPr>
            <a:picLocks noChangeAspect="1"/>
          </p:cNvPicPr>
          <p:nvPr/>
        </p:nvPicPr>
        <p:blipFill>
          <a:blip r:embed="rId5"/>
          <a:srcRect l="35185" t="44834" r="40741" b="33216"/>
          <a:stretch>
            <a:fillRect/>
          </a:stretch>
        </p:blipFill>
        <p:spPr>
          <a:xfrm>
            <a:off x="428596" y="4786322"/>
            <a:ext cx="928694" cy="1000132"/>
          </a:xfrm>
          <a:prstGeom prst="rect">
            <a:avLst/>
          </a:prstGeom>
        </p:spPr>
      </p:pic>
      <p:pic>
        <p:nvPicPr>
          <p:cNvPr id="15" name="Рисунок 14" descr="IMG_20250327_115640_878@584976748 (3)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5D8CF"/>
              </a:clrFrom>
              <a:clrTo>
                <a:srgbClr val="E5D8CF">
                  <a:alpha val="0"/>
                </a:srgbClr>
              </a:clrTo>
            </a:clrChange>
            <a:lum bright="20000" contrast="20000"/>
          </a:blip>
          <a:srcRect l="21053" r="15787" b="22805"/>
          <a:stretch>
            <a:fillRect/>
          </a:stretch>
        </p:blipFill>
        <p:spPr>
          <a:xfrm>
            <a:off x="7643834" y="4857760"/>
            <a:ext cx="928694" cy="851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9" t="19370" r="14453" b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285728"/>
            <a:ext cx="7715304" cy="85725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Script" pitchFamily="66" charset="0"/>
              </a:rPr>
              <a:t>Игра «Крестики - нолики»</a:t>
            </a:r>
            <a:endParaRPr lang="ru-RU" b="1" dirty="0">
              <a:solidFill>
                <a:srgbClr val="FF0000"/>
              </a:solidFill>
              <a:latin typeface="Segoe Script" pitchFamily="66" charset="0"/>
            </a:endParaRPr>
          </a:p>
        </p:txBody>
      </p:sp>
      <p:pic>
        <p:nvPicPr>
          <p:cNvPr id="7" name="Рисунок 6" descr="phpkB0TNA_Fiksiki_html_10a53db6ec4f254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214422"/>
            <a:ext cx="2786082" cy="2786082"/>
          </a:xfrm>
          <a:prstGeom prst="rect">
            <a:avLst/>
          </a:prstGeom>
        </p:spPr>
      </p:pic>
      <p:pic>
        <p:nvPicPr>
          <p:cNvPr id="11" name="Рисунок 10" descr="Образец № 1 Крестики - нолики.jpeg"/>
          <p:cNvPicPr>
            <a:picLocks noChangeAspect="1"/>
          </p:cNvPicPr>
          <p:nvPr/>
        </p:nvPicPr>
        <p:blipFill>
          <a:blip r:embed="rId4"/>
          <a:srcRect t="15043"/>
          <a:stretch>
            <a:fillRect/>
          </a:stretch>
        </p:blipFill>
        <p:spPr>
          <a:xfrm>
            <a:off x="3143240" y="785794"/>
            <a:ext cx="3857652" cy="3870831"/>
          </a:xfrm>
          <a:prstGeom prst="rect">
            <a:avLst/>
          </a:prstGeom>
        </p:spPr>
      </p:pic>
      <p:pic>
        <p:nvPicPr>
          <p:cNvPr id="15" name="Рисунок 14" descr="Задание - поле для игры Выкладываем дорожки  1 образец_0.jpg"/>
          <p:cNvPicPr>
            <a:picLocks noChangeAspect="1"/>
          </p:cNvPicPr>
          <p:nvPr/>
        </p:nvPicPr>
        <p:blipFill>
          <a:blip r:embed="rId5"/>
          <a:srcRect t="38949" b="32318"/>
          <a:stretch>
            <a:fillRect/>
          </a:stretch>
        </p:blipFill>
        <p:spPr>
          <a:xfrm>
            <a:off x="714348" y="4572008"/>
            <a:ext cx="7715272" cy="1567176"/>
          </a:xfrm>
          <a:prstGeom prst="rect">
            <a:avLst/>
          </a:prstGeom>
        </p:spPr>
      </p:pic>
      <p:pic>
        <p:nvPicPr>
          <p:cNvPr id="16" name="Рисунок 15" descr="Образец № 1 Крестики - нолики.jpeg"/>
          <p:cNvPicPr>
            <a:picLocks noChangeAspect="1"/>
          </p:cNvPicPr>
          <p:nvPr/>
        </p:nvPicPr>
        <p:blipFill>
          <a:blip r:embed="rId4"/>
          <a:srcRect l="3457" t="17970" r="70617" b="61647"/>
          <a:stretch>
            <a:fillRect/>
          </a:stretch>
        </p:blipFill>
        <p:spPr>
          <a:xfrm>
            <a:off x="5357818" y="4929198"/>
            <a:ext cx="1000132" cy="928694"/>
          </a:xfrm>
          <a:prstGeom prst="rect">
            <a:avLst/>
          </a:prstGeom>
        </p:spPr>
      </p:pic>
      <p:pic>
        <p:nvPicPr>
          <p:cNvPr id="17" name="Рисунок 16" descr="Образец № 1 Крестики - нолики.jpeg"/>
          <p:cNvPicPr>
            <a:picLocks noChangeAspect="1"/>
          </p:cNvPicPr>
          <p:nvPr/>
        </p:nvPicPr>
        <p:blipFill>
          <a:blip r:embed="rId4"/>
          <a:srcRect l="37037" t="68352" r="38889" b="11265"/>
          <a:stretch>
            <a:fillRect/>
          </a:stretch>
        </p:blipFill>
        <p:spPr>
          <a:xfrm>
            <a:off x="3357554" y="4929198"/>
            <a:ext cx="928694" cy="928694"/>
          </a:xfrm>
          <a:prstGeom prst="rect">
            <a:avLst/>
          </a:prstGeom>
        </p:spPr>
      </p:pic>
      <p:pic>
        <p:nvPicPr>
          <p:cNvPr id="18" name="Рисунок 17" descr="Образец № 1 Крестики - нолики.jpeg"/>
          <p:cNvPicPr>
            <a:picLocks noChangeAspect="1"/>
          </p:cNvPicPr>
          <p:nvPr/>
        </p:nvPicPr>
        <p:blipFill>
          <a:blip r:embed="rId4"/>
          <a:srcRect l="7407" t="69920" r="68519" b="9697"/>
          <a:stretch>
            <a:fillRect/>
          </a:stretch>
        </p:blipFill>
        <p:spPr>
          <a:xfrm>
            <a:off x="1071538" y="5000636"/>
            <a:ext cx="928694" cy="928694"/>
          </a:xfrm>
          <a:prstGeom prst="rect">
            <a:avLst/>
          </a:prstGeom>
        </p:spPr>
      </p:pic>
      <p:pic>
        <p:nvPicPr>
          <p:cNvPr id="12" name="Рисунок 11" descr="IMG_20250327_122445_017@73130000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FD8DD"/>
              </a:clrFrom>
              <a:clrTo>
                <a:srgbClr val="CFD8DD">
                  <a:alpha val="0"/>
                </a:srgbClr>
              </a:clrTo>
            </a:clrChange>
            <a:lum bright="20000" contrast="30000"/>
          </a:blip>
          <a:srcRect l="31646" t="15190" r="26582" b="34177"/>
          <a:stretch>
            <a:fillRect/>
          </a:stretch>
        </p:blipFill>
        <p:spPr>
          <a:xfrm>
            <a:off x="7500926" y="4714884"/>
            <a:ext cx="1643074" cy="1493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9" t="19370" r="14453" b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500042"/>
            <a:ext cx="7715304" cy="857256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Segoe Script" pitchFamily="66" charset="0"/>
              </a:rPr>
              <a:t>Блоки </a:t>
            </a:r>
            <a:r>
              <a:rPr lang="ru-RU" b="1" dirty="0" err="1" smtClean="0">
                <a:solidFill>
                  <a:srgbClr val="FF0000"/>
                </a:solidFill>
                <a:latin typeface="Segoe Script" pitchFamily="66" charset="0"/>
              </a:rPr>
              <a:t>Дьенеша</a:t>
            </a:r>
            <a:r>
              <a:rPr lang="ru-RU" b="1" dirty="0" smtClean="0">
                <a:solidFill>
                  <a:srgbClr val="FF0000"/>
                </a:solidFill>
                <a:latin typeface="Segoe Script" pitchFamily="66" charset="0"/>
              </a:rPr>
              <a:t> – игровой материал</a:t>
            </a:r>
            <a:endParaRPr lang="ru-RU" b="1" dirty="0">
              <a:solidFill>
                <a:srgbClr val="FF0000"/>
              </a:solidFill>
              <a:latin typeface="Segoe Script" pitchFamily="66" charset="0"/>
            </a:endParaRPr>
          </a:p>
        </p:txBody>
      </p:sp>
      <p:pic>
        <p:nvPicPr>
          <p:cNvPr id="7" name="Рисунок 6" descr="phpkB0TNA_Fiksiki_html_10a53db6ec4f254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643050"/>
            <a:ext cx="2786082" cy="278608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71670" y="4929198"/>
            <a:ext cx="4103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https://disk.yandex.ru/d/grZvxzKLUFS56w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imilo\Downloads\202503271202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1857364"/>
            <a:ext cx="2857520" cy="2857520"/>
          </a:xfrm>
          <a:prstGeom prst="rect">
            <a:avLst/>
          </a:prstGeom>
          <a:noFill/>
        </p:spPr>
      </p:pic>
      <p:pic>
        <p:nvPicPr>
          <p:cNvPr id="13" name="Рисунок 12" descr="O35-KihfK4iXCCi9eNkVEjGrN9claChn4kbwsAW5Ljk-5oxQAXg1vtFExt7Yr6fDC66SwZYPc4IBaG7kyxhPhhH_.jpg"/>
          <p:cNvPicPr>
            <a:picLocks noChangeAspect="1"/>
          </p:cNvPicPr>
          <p:nvPr/>
        </p:nvPicPr>
        <p:blipFill>
          <a:blip r:embed="rId6" cstate="print">
            <a:lum bright="20000"/>
          </a:blip>
          <a:srcRect l="49057" t="20126"/>
          <a:stretch>
            <a:fillRect/>
          </a:stretch>
        </p:blipFill>
        <p:spPr>
          <a:xfrm>
            <a:off x="6215074" y="1857364"/>
            <a:ext cx="2286016" cy="2688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62" t="13999" r="14453" b="56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7620" y="571480"/>
            <a:ext cx="4600580" cy="1643074"/>
          </a:xfrm>
        </p:spPr>
        <p:txBody>
          <a:bodyPr>
            <a:noAutofit/>
          </a:bodyPr>
          <a:lstStyle/>
          <a:p>
            <a:r>
              <a:rPr lang="ru-RU" sz="3200" b="1" dirty="0" err="1">
                <a:latin typeface="Book Antiqua" pitchFamily="18" charset="0"/>
              </a:rPr>
              <a:t>Золтан</a:t>
            </a:r>
            <a:r>
              <a:rPr lang="ru-RU" sz="3200" b="1" dirty="0">
                <a:latin typeface="Book Antiqua" pitchFamily="18" charset="0"/>
              </a:rPr>
              <a:t> Пал </a:t>
            </a:r>
            <a:r>
              <a:rPr lang="ru-RU" sz="3200" b="1" dirty="0" err="1">
                <a:latin typeface="Book Antiqua" pitchFamily="18" charset="0"/>
              </a:rPr>
              <a:t>Дьенеш</a:t>
            </a:r>
            <a:r>
              <a:rPr lang="ru-RU" sz="3200" dirty="0">
                <a:latin typeface="Book Antiqua" pitchFamily="18" charset="0"/>
              </a:rPr>
              <a:t> </a:t>
            </a:r>
            <a:r>
              <a:rPr lang="ru-RU" sz="3200" dirty="0" smtClean="0">
                <a:latin typeface="Book Antiqua" pitchFamily="18" charset="0"/>
              </a:rPr>
              <a:t/>
            </a:r>
            <a:br>
              <a:rPr lang="ru-RU" sz="3200" dirty="0" smtClean="0">
                <a:latin typeface="Book Antiqua" pitchFamily="18" charset="0"/>
              </a:rPr>
            </a:br>
            <a:r>
              <a:rPr lang="ru-RU" sz="3200" dirty="0">
                <a:latin typeface="Book Antiqua" pitchFamily="18" charset="0"/>
              </a:rPr>
              <a:t>(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1916 -2014</a:t>
            </a:r>
            <a:r>
              <a:rPr lang="ru-RU" sz="3200" dirty="0" smtClean="0">
                <a:latin typeface="Book Antiqua" pitchFamily="18" charset="0"/>
              </a:rPr>
              <a:t>)</a:t>
            </a:r>
            <a:r>
              <a:rPr lang="ru-RU" sz="3200" dirty="0">
                <a:latin typeface="Book Antiqua" pitchFamily="18" charset="0"/>
              </a:rPr>
              <a:t> — венгерский математик, психолог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9dffd7923953953fc3433972c0f97008-800x.jpg"/>
          <p:cNvPicPr>
            <a:picLocks noChangeAspect="1"/>
          </p:cNvPicPr>
          <p:nvPr/>
        </p:nvPicPr>
        <p:blipFill>
          <a:blip r:embed="rId3"/>
          <a:srcRect l="36875" t="6250" r="36875" b="43750"/>
          <a:stretch>
            <a:fillRect/>
          </a:stretch>
        </p:blipFill>
        <p:spPr>
          <a:xfrm>
            <a:off x="428596" y="571479"/>
            <a:ext cx="3143272" cy="4490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67436449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2571744"/>
            <a:ext cx="491579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62" t="13999" r="14453" b="56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DSC0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3857652" cy="2893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00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85728"/>
            <a:ext cx="3905276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000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00438"/>
            <a:ext cx="4000496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20250305_095429_299@9855960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48187" y="3500438"/>
            <a:ext cx="4024341" cy="301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62" t="13999" r="14453" b="56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500438"/>
            <a:ext cx="7715304" cy="2500330"/>
          </a:xfrm>
        </p:spPr>
        <p:txBody>
          <a:bodyPr>
            <a:normAutofit fontScale="62500" lnSpcReduction="20000"/>
          </a:bodyPr>
          <a:lstStyle/>
          <a:p>
            <a:r>
              <a:rPr lang="ru-RU" sz="4600" b="1" dirty="0" smtClean="0">
                <a:solidFill>
                  <a:schemeClr val="accent2">
                    <a:lumMod val="75000"/>
                  </a:schemeClr>
                </a:solidFill>
                <a:latin typeface="Segoe Script" pitchFamily="66" charset="0"/>
              </a:rPr>
              <a:t>Набор из 48 фигур :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</a:rPr>
              <a:t> </a:t>
            </a:r>
            <a:b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</a:rPr>
            </a:b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</a:rPr>
              <a:t>• трех цветов (красные, желтые, синие)  </a:t>
            </a:r>
            <a:b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</a:rPr>
            </a:b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</a:rPr>
              <a:t>• четырех форм (круглые, квадратные, треугольные, прямоугольные) •</a:t>
            </a:r>
            <a:b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</a:rPr>
            </a:b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</a:rPr>
              <a:t> • двух размеров (большие и маленькие) </a:t>
            </a:r>
            <a:b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</a:rPr>
            </a:b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</a:rPr>
              <a:t> • двух видов толщины (толстые и тонкие) </a:t>
            </a:r>
          </a:p>
          <a:p>
            <a:endParaRPr lang="ru-RU" dirty="0"/>
          </a:p>
        </p:txBody>
      </p:sp>
      <p:pic>
        <p:nvPicPr>
          <p:cNvPr id="6" name="Рисунок 5" descr="df227b7ed482a14c2d55c8532f5ba49f_big.jpg"/>
          <p:cNvPicPr>
            <a:picLocks noChangeAspect="1"/>
          </p:cNvPicPr>
          <p:nvPr/>
        </p:nvPicPr>
        <p:blipFill>
          <a:blip r:embed="rId3"/>
          <a:srcRect l="14406" t="16090" r="15734" b="22074"/>
          <a:stretch>
            <a:fillRect/>
          </a:stretch>
        </p:blipFill>
        <p:spPr>
          <a:xfrm>
            <a:off x="2714612" y="285728"/>
            <a:ext cx="4357718" cy="307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62" t="13999" r="14453" b="56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500438"/>
            <a:ext cx="7715304" cy="250033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 descr="O35-KihfK4iXCCi9eNkVEjGrN9claChn4kbwsAW5Ljk-5oxQAXg1vtFExt7Yr6fDC66SwZYPc4IBaG7kyxhPhhH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3786214" cy="2839661"/>
          </a:xfrm>
          <a:prstGeom prst="rect">
            <a:avLst/>
          </a:prstGeom>
        </p:spPr>
      </p:pic>
      <p:pic>
        <p:nvPicPr>
          <p:cNvPr id="6" name="Рисунок 5" descr="oty0pd08nhBNRLKCfjKWZRR2W8VQ3CQZejOJ0DyJsAx_Z_IWjzGwDgxPTFgCmc2U3tlaDi-du_L03JDxtqbcMnC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75026"/>
            <a:ext cx="3714776" cy="278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oMd_nXUebOw8LzzBuzfzLFPGNlCZFeEr8urIhE3grwzVrq4iS3ekk63oMVHi2dF0gtjurol5N1uSOwtbuyT4_tX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446859"/>
            <a:ext cx="3690931" cy="276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C000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714876" y="3429000"/>
            <a:ext cx="37147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62" t="13999" r="14453" b="56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500438"/>
            <a:ext cx="7715304" cy="250033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Рисунок 6" descr="IMG_20250319_0001.jpg"/>
          <p:cNvPicPr>
            <a:picLocks noChangeAspect="1"/>
          </p:cNvPicPr>
          <p:nvPr/>
        </p:nvPicPr>
        <p:blipFill>
          <a:blip r:embed="rId3" cstate="print"/>
          <a:srcRect l="51088" t="2083" r="742" b="65625"/>
          <a:stretch>
            <a:fillRect/>
          </a:stretch>
        </p:blipFill>
        <p:spPr>
          <a:xfrm>
            <a:off x="428596" y="500042"/>
            <a:ext cx="2357454" cy="2214578"/>
          </a:xfrm>
          <a:prstGeom prst="rect">
            <a:avLst/>
          </a:prstGeom>
        </p:spPr>
      </p:pic>
      <p:pic>
        <p:nvPicPr>
          <p:cNvPr id="8" name="Рисунок 7" descr="IMG_20250319_0001.jpg"/>
          <p:cNvPicPr>
            <a:picLocks noChangeAspect="1"/>
          </p:cNvPicPr>
          <p:nvPr/>
        </p:nvPicPr>
        <p:blipFill>
          <a:blip r:embed="rId4" cstate="print"/>
          <a:srcRect l="1831" t="34375" r="49259" b="48958"/>
          <a:stretch>
            <a:fillRect/>
          </a:stretch>
        </p:blipFill>
        <p:spPr>
          <a:xfrm>
            <a:off x="428596" y="2714620"/>
            <a:ext cx="2357454" cy="1143008"/>
          </a:xfrm>
          <a:prstGeom prst="rect">
            <a:avLst/>
          </a:prstGeom>
        </p:spPr>
      </p:pic>
      <p:pic>
        <p:nvPicPr>
          <p:cNvPr id="9" name="Рисунок 8" descr="IMG_20250319_0001.jpg"/>
          <p:cNvPicPr>
            <a:picLocks noChangeAspect="1"/>
          </p:cNvPicPr>
          <p:nvPr/>
        </p:nvPicPr>
        <p:blipFill>
          <a:blip r:embed="rId5" cstate="print"/>
          <a:srcRect l="3291" t="67709" r="74814" b="17154"/>
          <a:stretch>
            <a:fillRect/>
          </a:stretch>
        </p:blipFill>
        <p:spPr>
          <a:xfrm>
            <a:off x="2714612" y="500042"/>
            <a:ext cx="1143008" cy="1071570"/>
          </a:xfrm>
          <a:prstGeom prst="rect">
            <a:avLst/>
          </a:prstGeom>
        </p:spPr>
      </p:pic>
      <p:pic>
        <p:nvPicPr>
          <p:cNvPr id="10" name="Рисунок 9" descr="IMG_20250319_0001.jpg"/>
          <p:cNvPicPr>
            <a:picLocks noChangeAspect="1"/>
          </p:cNvPicPr>
          <p:nvPr/>
        </p:nvPicPr>
        <p:blipFill>
          <a:blip r:embed="rId6" cstate="print"/>
          <a:srcRect l="50000" t="67709" r="26693" b="16666"/>
          <a:stretch>
            <a:fillRect/>
          </a:stretch>
        </p:blipFill>
        <p:spPr>
          <a:xfrm rot="5400000">
            <a:off x="2714612" y="1571612"/>
            <a:ext cx="1143008" cy="1143008"/>
          </a:xfrm>
          <a:prstGeom prst="rect">
            <a:avLst/>
          </a:prstGeom>
        </p:spPr>
      </p:pic>
      <p:pic>
        <p:nvPicPr>
          <p:cNvPr id="11" name="Рисунок 10" descr="IMG_20250319_0001.jpg"/>
          <p:cNvPicPr>
            <a:picLocks noChangeAspect="1"/>
          </p:cNvPicPr>
          <p:nvPr/>
        </p:nvPicPr>
        <p:blipFill>
          <a:blip r:embed="rId7" cstate="print"/>
          <a:srcRect l="51089" t="34375" r="742" b="48959"/>
          <a:stretch>
            <a:fillRect/>
          </a:stretch>
        </p:blipFill>
        <p:spPr>
          <a:xfrm>
            <a:off x="928662" y="3857628"/>
            <a:ext cx="2357454" cy="1143008"/>
          </a:xfrm>
          <a:prstGeom prst="rect">
            <a:avLst/>
          </a:prstGeom>
        </p:spPr>
      </p:pic>
      <p:pic>
        <p:nvPicPr>
          <p:cNvPr id="12" name="Рисунок 11" descr="IMG_20250319_0001.jpg"/>
          <p:cNvPicPr>
            <a:picLocks noChangeAspect="1"/>
          </p:cNvPicPr>
          <p:nvPr/>
        </p:nvPicPr>
        <p:blipFill>
          <a:blip r:embed="rId8" cstate="print"/>
          <a:srcRect l="25557" t="66667" r="49628" b="15624"/>
          <a:stretch>
            <a:fillRect/>
          </a:stretch>
        </p:blipFill>
        <p:spPr>
          <a:xfrm>
            <a:off x="2714612" y="2643182"/>
            <a:ext cx="1143008" cy="1214446"/>
          </a:xfrm>
          <a:prstGeom prst="rect">
            <a:avLst/>
          </a:prstGeom>
        </p:spPr>
      </p:pic>
      <p:pic>
        <p:nvPicPr>
          <p:cNvPr id="13" name="Рисунок 12" descr="IMG_20250319_0001.jpg"/>
          <p:cNvPicPr>
            <a:picLocks noChangeAspect="1"/>
          </p:cNvPicPr>
          <p:nvPr/>
        </p:nvPicPr>
        <p:blipFill>
          <a:blip r:embed="rId3" cstate="print"/>
          <a:srcRect l="2919" t="2083" r="50371" b="65625"/>
          <a:stretch>
            <a:fillRect/>
          </a:stretch>
        </p:blipFill>
        <p:spPr>
          <a:xfrm>
            <a:off x="4714876" y="500042"/>
            <a:ext cx="2286016" cy="2214578"/>
          </a:xfrm>
          <a:prstGeom prst="rect">
            <a:avLst/>
          </a:prstGeom>
        </p:spPr>
      </p:pic>
      <p:pic>
        <p:nvPicPr>
          <p:cNvPr id="14" name="Рисунок 13" descr="IMG_20250319_0001.jpg"/>
          <p:cNvPicPr>
            <a:picLocks noChangeAspect="1"/>
          </p:cNvPicPr>
          <p:nvPr/>
        </p:nvPicPr>
        <p:blipFill>
          <a:blip r:embed="rId9" cstate="print"/>
          <a:srcRect l="1831" t="51074" r="50000" b="32292"/>
          <a:stretch>
            <a:fillRect/>
          </a:stretch>
        </p:blipFill>
        <p:spPr>
          <a:xfrm>
            <a:off x="4714876" y="2714620"/>
            <a:ext cx="2286016" cy="1106207"/>
          </a:xfrm>
          <a:prstGeom prst="rect">
            <a:avLst/>
          </a:prstGeom>
        </p:spPr>
      </p:pic>
      <p:pic>
        <p:nvPicPr>
          <p:cNvPr id="15" name="Рисунок 14" descr="IMG_20250319_0001.jpg"/>
          <p:cNvPicPr>
            <a:picLocks noChangeAspect="1"/>
          </p:cNvPicPr>
          <p:nvPr/>
        </p:nvPicPr>
        <p:blipFill>
          <a:blip r:embed="rId10" cstate="print"/>
          <a:srcRect l="51089" t="51042" r="742" b="32291"/>
          <a:stretch>
            <a:fillRect/>
          </a:stretch>
        </p:blipFill>
        <p:spPr>
          <a:xfrm>
            <a:off x="5214942" y="3786190"/>
            <a:ext cx="2357454" cy="1143008"/>
          </a:xfrm>
          <a:prstGeom prst="rect">
            <a:avLst/>
          </a:prstGeom>
        </p:spPr>
      </p:pic>
      <p:pic>
        <p:nvPicPr>
          <p:cNvPr id="16" name="Рисунок 15" descr="IMG_20250319_0001.jpg"/>
          <p:cNvPicPr>
            <a:picLocks noChangeAspect="1"/>
          </p:cNvPicPr>
          <p:nvPr/>
        </p:nvPicPr>
        <p:blipFill>
          <a:blip r:embed="rId11" cstate="print"/>
          <a:srcRect l="1831" t="84376" r="50000" b="1041"/>
          <a:stretch>
            <a:fillRect/>
          </a:stretch>
        </p:blipFill>
        <p:spPr>
          <a:xfrm rot="16200000">
            <a:off x="6393669" y="1107265"/>
            <a:ext cx="2214578" cy="1000132"/>
          </a:xfrm>
          <a:prstGeom prst="rect">
            <a:avLst/>
          </a:prstGeom>
        </p:spPr>
      </p:pic>
      <p:pic>
        <p:nvPicPr>
          <p:cNvPr id="17" name="Рисунок 16" descr="IMG_20250319_0001.jpg"/>
          <p:cNvPicPr>
            <a:picLocks noChangeAspect="1"/>
          </p:cNvPicPr>
          <p:nvPr/>
        </p:nvPicPr>
        <p:blipFill>
          <a:blip r:embed="rId12" cstate="print"/>
          <a:srcRect l="74815" t="67708" r="1830" b="16667"/>
          <a:stretch>
            <a:fillRect/>
          </a:stretch>
        </p:blipFill>
        <p:spPr>
          <a:xfrm>
            <a:off x="7000892" y="2643182"/>
            <a:ext cx="1000132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62" t="13999" r="14453" b="56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500438"/>
            <a:ext cx="7715304" cy="250033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8" name="Рисунок 17" descr="IO0xHxpo5CqKL5jZh616_-pGpwFm1UgPsSi9N4-fd3gNp77YctSaR_URp4vyKwriXx2uACmqCfmC5-p7jhYNTBV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000528" cy="300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VxD9isuGMFNkrYBCoEW2rS8jKRF12S9mcLwDQHYxMuXz5c0H8NESvv2JaPCb-9GWM107WYI-6BkLytOlrYfzCS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357562"/>
            <a:ext cx="4071966" cy="3053975"/>
          </a:xfrm>
          <a:prstGeom prst="rect">
            <a:avLst/>
          </a:prstGeom>
        </p:spPr>
      </p:pic>
      <p:pic>
        <p:nvPicPr>
          <p:cNvPr id="20" name="Рисунок 19" descr="phpkB0TNA_Fiksiki_html_10a53db6ec4f254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0"/>
            <a:ext cx="3143272" cy="3143272"/>
          </a:xfrm>
          <a:prstGeom prst="rect">
            <a:avLst/>
          </a:prstGeom>
        </p:spPr>
      </p:pic>
      <p:pic>
        <p:nvPicPr>
          <p:cNvPr id="21" name="Рисунок 20" descr="phpkB0TNA_Fiksiki_html_10a53db6ec4f254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143372" y="3000372"/>
            <a:ext cx="3214710" cy="321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9" t="19370" r="14453" b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500438"/>
            <a:ext cx="7715304" cy="250033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" name="Рисунок 7" descr="IMG_20250319_0001.jpg"/>
          <p:cNvPicPr>
            <a:picLocks noChangeAspect="1"/>
          </p:cNvPicPr>
          <p:nvPr/>
        </p:nvPicPr>
        <p:blipFill>
          <a:blip r:embed="rId3" cstate="print"/>
          <a:srcRect l="27027" t="35417" r="50741" b="50000"/>
          <a:stretch>
            <a:fillRect/>
          </a:stretch>
        </p:blipFill>
        <p:spPr>
          <a:xfrm>
            <a:off x="1142976" y="1928802"/>
            <a:ext cx="1683896" cy="1571636"/>
          </a:xfrm>
          <a:prstGeom prst="rect">
            <a:avLst/>
          </a:prstGeom>
        </p:spPr>
      </p:pic>
      <p:pic>
        <p:nvPicPr>
          <p:cNvPr id="9" name="Рисунок 8" descr="IMG_20250319_0001.jpg"/>
          <p:cNvPicPr>
            <a:picLocks noChangeAspect="1"/>
          </p:cNvPicPr>
          <p:nvPr/>
        </p:nvPicPr>
        <p:blipFill>
          <a:blip r:embed="rId4" cstate="print"/>
          <a:srcRect l="26645" t="67709" r="50000" b="16145"/>
          <a:stretch>
            <a:fillRect/>
          </a:stretch>
        </p:blipFill>
        <p:spPr>
          <a:xfrm>
            <a:off x="3428992" y="1928802"/>
            <a:ext cx="1571636" cy="1571636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20168517">
            <a:off x="5128273" y="11058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572132" y="20716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643570" y="28574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687672">
            <a:off x="5128527" y="377388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IMG_20250327_115416_033@-410568566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ADADAB"/>
              </a:clrFrom>
              <a:clrTo>
                <a:srgbClr val="ADADAB">
                  <a:alpha val="0"/>
                </a:srgbClr>
              </a:clrTo>
            </a:clrChange>
            <a:lum bright="20000" contrast="20000"/>
          </a:blip>
          <a:srcRect l="33750" t="17500" r="30624" b="42500"/>
          <a:stretch>
            <a:fillRect/>
          </a:stretch>
        </p:blipFill>
        <p:spPr>
          <a:xfrm>
            <a:off x="6357950" y="285728"/>
            <a:ext cx="1357322" cy="1143008"/>
          </a:xfrm>
          <a:prstGeom prst="rect">
            <a:avLst/>
          </a:prstGeom>
        </p:spPr>
      </p:pic>
      <p:pic>
        <p:nvPicPr>
          <p:cNvPr id="16" name="Рисунок 15" descr="IMG_20250327_115358_181@-1985777759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EDAD1"/>
              </a:clrFrom>
              <a:clrTo>
                <a:srgbClr val="DEDAD1">
                  <a:alpha val="0"/>
                </a:srgbClr>
              </a:clrTo>
            </a:clrChange>
            <a:lum bright="20000" contrast="20000"/>
          </a:blip>
          <a:srcRect l="12500" t="15625" r="10156" b="28125"/>
          <a:stretch>
            <a:fillRect/>
          </a:stretch>
        </p:blipFill>
        <p:spPr>
          <a:xfrm>
            <a:off x="6786578" y="1428736"/>
            <a:ext cx="2071702" cy="1130020"/>
          </a:xfrm>
          <a:prstGeom prst="rect">
            <a:avLst/>
          </a:prstGeom>
        </p:spPr>
      </p:pic>
      <p:pic>
        <p:nvPicPr>
          <p:cNvPr id="17" name="Рисунок 16" descr="IMG_20250327_115408_670@1607804140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C8C3BF"/>
              </a:clrFrom>
              <a:clrTo>
                <a:srgbClr val="C8C3BF">
                  <a:alpha val="0"/>
                </a:srgbClr>
              </a:clrTo>
            </a:clrChange>
            <a:lum bright="20000" contrast="20000"/>
          </a:blip>
          <a:srcRect l="11719" t="15625" r="8593" b="33333"/>
          <a:stretch>
            <a:fillRect/>
          </a:stretch>
        </p:blipFill>
        <p:spPr>
          <a:xfrm>
            <a:off x="6858016" y="2643182"/>
            <a:ext cx="2004638" cy="963012"/>
          </a:xfrm>
          <a:prstGeom prst="rect">
            <a:avLst/>
          </a:prstGeom>
        </p:spPr>
      </p:pic>
      <p:pic>
        <p:nvPicPr>
          <p:cNvPr id="18" name="Рисунок 17" descr="IMG_20250327_115422_285@-47198652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AFAEAC"/>
              </a:clrFrom>
              <a:clrTo>
                <a:srgbClr val="AFAEAC">
                  <a:alpha val="0"/>
                </a:srgbClr>
              </a:clrTo>
            </a:clrChange>
            <a:lum bright="20000" contrast="20000"/>
          </a:blip>
          <a:srcRect l="32813" t="23958" r="35156" b="29167"/>
          <a:stretch>
            <a:fillRect/>
          </a:stretch>
        </p:blipFill>
        <p:spPr>
          <a:xfrm>
            <a:off x="6215074" y="3857628"/>
            <a:ext cx="1143008" cy="1254521"/>
          </a:xfrm>
          <a:prstGeom prst="rect">
            <a:avLst/>
          </a:prstGeom>
        </p:spPr>
      </p:pic>
      <p:pic>
        <p:nvPicPr>
          <p:cNvPr id="19" name="Рисунок 18" descr="phpkB0TNA_Fiksiki_html_10a53db6ec4f254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285784" y="3071810"/>
            <a:ext cx="3143272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9" t="19370" r="14453" b="123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3174" y="3429000"/>
            <a:ext cx="6072230" cy="1470025"/>
          </a:xfrm>
        </p:spPr>
        <p:txBody>
          <a:bodyPr>
            <a:noAutofit/>
          </a:bodyPr>
          <a:lstStyle/>
          <a:p>
            <a:pPr algn="l"/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500438"/>
            <a:ext cx="7715304" cy="250033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Рисунок 4" descr="Игра Засели жильцов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357298"/>
            <a:ext cx="3687715" cy="5214974"/>
          </a:xfrm>
          <a:prstGeom prst="rect">
            <a:avLst/>
          </a:prstGeom>
        </p:spPr>
      </p:pic>
      <p:pic>
        <p:nvPicPr>
          <p:cNvPr id="6" name="Рисунок 5" descr="Игра Рассели жильцов 3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71546"/>
            <a:ext cx="3889783" cy="55007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57356" y="285728"/>
            <a:ext cx="6064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Segoe Script" pitchFamily="66" charset="0"/>
              </a:rPr>
              <a:t>Игра «Рассели жильцов»</a:t>
            </a:r>
            <a:endParaRPr lang="ru-RU" sz="3200" b="1" dirty="0">
              <a:solidFill>
                <a:srgbClr val="FF0000"/>
              </a:solidFill>
              <a:latin typeface="Segoe Scrip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83</Words>
  <Application>Microsoft Office PowerPoint</Application>
  <PresentationFormat>Экран (4:3)</PresentationFormat>
  <Paragraphs>15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Использование блоков Дьенеша для развития психических процессов у детей старшего дошкольного возраста</vt:lpstr>
      <vt:lpstr>Золтан Пал Дьенеш  (1916 -2014) — венгерский математик, психолог 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блоков Дьенеша для развития психических процессов у детей старшего дошкольного возраста</dc:title>
  <dc:creator>Helmi</dc:creator>
  <cp:lastModifiedBy>Helmi</cp:lastModifiedBy>
  <cp:revision>32</cp:revision>
  <dcterms:created xsi:type="dcterms:W3CDTF">2025-03-26T10:32:59Z</dcterms:created>
  <dcterms:modified xsi:type="dcterms:W3CDTF">2025-03-27T10:37:51Z</dcterms:modified>
</cp:coreProperties>
</file>