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7" r:id="rId2"/>
    <p:sldId id="286" r:id="rId3"/>
    <p:sldId id="285" r:id="rId4"/>
    <p:sldId id="288" r:id="rId5"/>
    <p:sldId id="289" r:id="rId6"/>
    <p:sldId id="260" r:id="rId7"/>
    <p:sldId id="263" r:id="rId8"/>
    <p:sldId id="266" r:id="rId9"/>
    <p:sldId id="259" r:id="rId10"/>
    <p:sldId id="290" r:id="rId11"/>
    <p:sldId id="291" r:id="rId12"/>
    <p:sldId id="268" r:id="rId13"/>
    <p:sldId id="271" r:id="rId14"/>
    <p:sldId id="269" r:id="rId15"/>
    <p:sldId id="265" r:id="rId16"/>
    <p:sldId id="279" r:id="rId17"/>
    <p:sldId id="296" r:id="rId18"/>
    <p:sldId id="297" r:id="rId19"/>
    <p:sldId id="292" r:id="rId20"/>
    <p:sldId id="295" r:id="rId21"/>
    <p:sldId id="267" r:id="rId22"/>
    <p:sldId id="294" r:id="rId23"/>
    <p:sldId id="293" r:id="rId24"/>
    <p:sldId id="274" r:id="rId25"/>
    <p:sldId id="277" r:id="rId26"/>
    <p:sldId id="273" r:id="rId27"/>
    <p:sldId id="280" r:id="rId28"/>
    <p:sldId id="278" r:id="rId29"/>
    <p:sldId id="281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350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36D98-8C2A-493A-8299-9D68E32247FF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E2EBF4-497A-46C9-A4CA-4DD48CF9DC0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16269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BAA5D0-8094-4DD2-8A86-F456A3817CBC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image115-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862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"/>
            <a:ext cx="6731075" cy="92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58" y="2708920"/>
            <a:ext cx="4940206" cy="3940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148064" y="5746030"/>
            <a:ext cx="446449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Подготовила  музыкальный  руководитель </a:t>
            </a: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первой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категории:  </a:t>
            </a:r>
            <a:endParaRPr lang="ru-RU" sz="14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Савинова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О.Ю.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6024" y="908720"/>
            <a:ext cx="882047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Выступление по теме: </a:t>
            </a:r>
          </a:p>
          <a:p>
            <a:pPr algn="ctr"/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«Нравственно-патриотическое воспитание дошкольников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через  </a:t>
            </a: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технологию «</a:t>
            </a:r>
            <a:r>
              <a:rPr lang="ru-RU" sz="20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Сторителлинг</a:t>
            </a: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»,</a:t>
            </a:r>
          </a:p>
          <a:p>
            <a:pPr algn="ctr"/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музыкальной деятельности </a:t>
            </a:r>
          </a:p>
          <a:p>
            <a:pPr algn="ctr"/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(«</a:t>
            </a:r>
            <a:r>
              <a:rPr lang="ru-RU" sz="20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Кубарики-музыкарики</a:t>
            </a:r>
            <a:r>
              <a:rPr lang="ru-RU" sz="20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»)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2708920"/>
            <a:ext cx="3474719" cy="30357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90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068959"/>
            <a:ext cx="9390100" cy="3730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 descr="C:\Users\User\Downloads\8026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8790"/>
          <a:stretch/>
        </p:blipFill>
        <p:spPr bwMode="auto">
          <a:xfrm rot="1468262">
            <a:off x="5202764" y="934681"/>
            <a:ext cx="3941272" cy="24943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 rot="19428742">
            <a:off x="-54239" y="1862626"/>
            <a:ext cx="45688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МУЗЫКА</a:t>
            </a:r>
            <a:endParaRPr lang="ru-RU" sz="6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38415" y="476672"/>
            <a:ext cx="8867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+</a:t>
            </a:r>
            <a:endParaRPr lang="ru-RU" sz="9600" dirty="0"/>
          </a:p>
        </p:txBody>
      </p:sp>
    </p:spTree>
    <p:extLst>
      <p:ext uri="{BB962C8B-B14F-4D97-AF65-F5344CB8AC3E}">
        <p14:creationId xmlns="" xmlns:p14="http://schemas.microsoft.com/office/powerpoint/2010/main" val="408059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3175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6" descr="https://drasler.ru/wp-content/uploads/2019/05/%D0%94%D0%B5%D1%82%D0%B8-%D0%B8%D0%B3%D1%80%D0%B0%D1%8E%D1%82-%D0%B2-%D0%BA%D1%83%D0%B1%D0%B8%D0%BA%D0%B8-%D0%BA%D0%B0%D1%80%D1%82%D0%B8%D0%BD%D0%BA%D0%B8-%D1%81%D0%BA%D0%B0%D1%87%D0%B0%D1%82%D1%8C-%D1%84%D0%BE%D1%82%D0%BE-0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14" y="584684"/>
            <a:ext cx="8100898" cy="568863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14504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0774"/>
            <a:ext cx="8424936" cy="66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23928" y="548680"/>
            <a:ext cx="54006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«Кубики историй»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6324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7574" y="188640"/>
            <a:ext cx="87288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Создаем и вдохновляемся…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 descr="IMG-20231113-WA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1196752"/>
            <a:ext cx="3875930" cy="5256584"/>
          </a:xfrm>
          <a:prstGeom prst="rect">
            <a:avLst/>
          </a:prstGeom>
        </p:spPr>
      </p:pic>
      <p:pic>
        <p:nvPicPr>
          <p:cNvPr id="4" name="Рисунок 3" descr="IMG-20231113-WA0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124744"/>
            <a:ext cx="4042505" cy="537321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244" y="3717032"/>
            <a:ext cx="2278412" cy="220922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239" y="2492896"/>
            <a:ext cx="2965249" cy="405250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6" y="764704"/>
            <a:ext cx="3019021" cy="2344458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3638450" y="315813"/>
            <a:ext cx="48939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Изготовление и использование </a:t>
            </a:r>
          </a:p>
          <a:p>
            <a:pPr algn="ctr"/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«Кубиков историй»</a:t>
            </a:r>
            <a:endParaRPr lang="ru-RU" sz="2800" b="1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26081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6350"/>
            <a:ext cx="9135533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35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226" r="3150"/>
          <a:stretch>
            <a:fillRect/>
          </a:stretch>
        </p:blipFill>
        <p:spPr bwMode="auto">
          <a:xfrm>
            <a:off x="179512" y="1844824"/>
            <a:ext cx="4320480" cy="4483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44824"/>
            <a:ext cx="4499992" cy="4483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05432" y="332656"/>
            <a:ext cx="77331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</a:t>
            </a:r>
            <a:r>
              <a:rPr lang="ru-RU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Кубарики-музыкарики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524" cy="6905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6" name="Picture 2" descr="https://www.anfix.com/hubfs/Imported_Blog_Media/DAFO-3.jpg"/>
          <p:cNvPicPr>
            <a:picLocks noChangeAspect="1" noChangeArrowheads="1"/>
          </p:cNvPicPr>
          <p:nvPr/>
        </p:nvPicPr>
        <p:blipFill rotWithShape="1">
          <a:blip r:embed="rId3" cstate="print"/>
          <a:srcRect l="24713" t="89" r="25758" b="-87"/>
          <a:stretch/>
        </p:blipFill>
        <p:spPr bwMode="auto">
          <a:xfrm>
            <a:off x="3131840" y="260648"/>
            <a:ext cx="3240360" cy="530120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" name="Рисунок 3" descr="20231115_095252.jpg"/>
          <p:cNvPicPr>
            <a:picLocks noChangeAspect="1"/>
          </p:cNvPicPr>
          <p:nvPr/>
        </p:nvPicPr>
        <p:blipFill>
          <a:blip r:embed="rId4" cstate="print"/>
          <a:srcRect l="16138" r="16138"/>
          <a:stretch>
            <a:fillRect/>
          </a:stretch>
        </p:blipFill>
        <p:spPr>
          <a:xfrm>
            <a:off x="0" y="4581128"/>
            <a:ext cx="3491880" cy="2276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4128" y="0"/>
            <a:ext cx="3419872" cy="27089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82" t="8355" r="15698" b="6480"/>
          <a:stretch>
            <a:fillRect/>
          </a:stretch>
        </p:blipFill>
        <p:spPr bwMode="auto">
          <a:xfrm>
            <a:off x="0" y="0"/>
            <a:ext cx="3563888" cy="26506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20231115_095800.jpg"/>
          <p:cNvPicPr>
            <a:picLocks noChangeAspect="1"/>
          </p:cNvPicPr>
          <p:nvPr/>
        </p:nvPicPr>
        <p:blipFill>
          <a:blip r:embed="rId7" cstate="print"/>
          <a:srcRect l="5234" t="5566" r="7978"/>
          <a:stretch>
            <a:fillRect/>
          </a:stretch>
        </p:blipFill>
        <p:spPr>
          <a:xfrm>
            <a:off x="6156176" y="4607720"/>
            <a:ext cx="2987824" cy="225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8840"/>
            <a:ext cx="8820472" cy="46336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 descr="https://pixy.org/src2/577/577678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82" y="-159679"/>
            <a:ext cx="8082898" cy="25085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74763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782" r="6528" b="24242"/>
          <a:stretch>
            <a:fillRect/>
          </a:stretch>
        </p:blipFill>
        <p:spPr bwMode="auto">
          <a:xfrm>
            <a:off x="3410870" y="2132856"/>
            <a:ext cx="2961329" cy="2016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 rot="18484657">
            <a:off x="6277792" y="1574537"/>
            <a:ext cx="707534" cy="4827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/>
          <p:cNvSpPr/>
          <p:nvPr/>
        </p:nvSpPr>
        <p:spPr>
          <a:xfrm rot="13574887">
            <a:off x="2920182" y="1518580"/>
            <a:ext cx="712565" cy="51575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4293680" y="4518832"/>
            <a:ext cx="1008112" cy="5566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12" y="116632"/>
            <a:ext cx="3024336" cy="127444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Песенная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79512" y="4725144"/>
            <a:ext cx="3168352" cy="151216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Восприятие музыки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491880" y="5394920"/>
            <a:ext cx="2592288" cy="134644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28184" y="4725144"/>
            <a:ext cx="2915816" cy="144016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Музицирование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на ДМИ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148064" y="116632"/>
            <a:ext cx="3851920" cy="12241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Музыкально-ритмическая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Выгнутая влево стрелка 15"/>
          <p:cNvSpPr/>
          <p:nvPr/>
        </p:nvSpPr>
        <p:spPr>
          <a:xfrm rot="1594869">
            <a:off x="1645333" y="3183248"/>
            <a:ext cx="1152128" cy="135239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1" name="Выгнутая вверх стрелка 20"/>
          <p:cNvSpPr/>
          <p:nvPr/>
        </p:nvSpPr>
        <p:spPr>
          <a:xfrm rot="2160985">
            <a:off x="6620320" y="3263274"/>
            <a:ext cx="1545573" cy="108012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5766355"/>
            <a:ext cx="887603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135" algn="ctr">
              <a:spcAft>
                <a:spcPts val="0"/>
              </a:spcAft>
              <a:tabLst>
                <a:tab pos="6661150" algn="l"/>
              </a:tabLst>
            </a:pPr>
            <a:r>
              <a:rPr lang="ru-RU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подсказки на кубиках помогают им легко вспоминать и запоминать слова песен и развивать музыкальную память.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43700" y="188640"/>
            <a:ext cx="72566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Песенная </a:t>
            </a:r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деятельность</a:t>
            </a:r>
          </a:p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</a:t>
            </a:r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детьми.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Picture 1" descr="D:\ОЛЬГА 86\Савинова\IMG-20220512-WA0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43" y="1124745"/>
            <a:ext cx="7965840" cy="4918248"/>
          </a:xfrm>
          <a:prstGeom prst="rect">
            <a:avLst/>
          </a:prstGeom>
          <a:ln>
            <a:noFill/>
          </a:ln>
          <a:effectLst>
            <a:softEdge rad="317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6815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21416"/>
            <a:ext cx="92487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D:\СВЕЖИЙ СТОЛ\МО 25.10.22\001 — копия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919" t="69088" r="6848" b="9255"/>
          <a:stretch/>
        </p:blipFill>
        <p:spPr bwMode="auto">
          <a:xfrm>
            <a:off x="467544" y="4941169"/>
            <a:ext cx="8388932" cy="18001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8509"/>
          <a:stretch/>
        </p:blipFill>
        <p:spPr>
          <a:xfrm>
            <a:off x="-61986" y="-1"/>
            <a:ext cx="9238034" cy="4981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926591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 descr="IMG-20231115-WA0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340768"/>
            <a:ext cx="3399774" cy="51468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27584" y="116632"/>
            <a:ext cx="770485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Times New Roman"/>
              </a:rPr>
              <a:t>Музыкально-ритмическая деятельность 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3789040"/>
            <a:ext cx="4824536" cy="26322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10000" r="5000" b="7768"/>
          <a:stretch>
            <a:fillRect/>
          </a:stretch>
        </p:blipFill>
        <p:spPr bwMode="auto">
          <a:xfrm>
            <a:off x="3923928" y="1340768"/>
            <a:ext cx="4896544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3546806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8" descr="C:\Users\User\Downloads\IMG-20231107-WA00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604" r="27281"/>
          <a:stretch/>
        </p:blipFill>
        <p:spPr bwMode="auto">
          <a:xfrm>
            <a:off x="611560" y="979183"/>
            <a:ext cx="7992888" cy="5258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2561" y="44624"/>
            <a:ext cx="61988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Восприятие музыки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0409" t="2513" r="16844"/>
          <a:stretch>
            <a:fillRect/>
          </a:stretch>
        </p:blipFill>
        <p:spPr bwMode="auto">
          <a:xfrm>
            <a:off x="5004048" y="3717032"/>
            <a:ext cx="3744416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F:\МО 24КУБИКИ\презентация\20240410_1035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7128792" cy="2831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717032"/>
            <a:ext cx="4392488" cy="2852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619672" y="35913"/>
            <a:ext cx="664035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Музицирование</a:t>
            </a:r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на ДМИ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480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1" descr="F:\МО 24КУБИКИ\презентация\20240410_1107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93" b="2566"/>
          <a:stretch>
            <a:fillRect/>
          </a:stretch>
        </p:blipFill>
        <p:spPr bwMode="auto">
          <a:xfrm rot="10089531">
            <a:off x="3299978" y="3815026"/>
            <a:ext cx="3219652" cy="22709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F:\МО 24КУБИКИ\презентация\20240410_1106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410" b="-4234"/>
          <a:stretch>
            <a:fillRect/>
          </a:stretch>
        </p:blipFill>
        <p:spPr bwMode="auto">
          <a:xfrm rot="12769281">
            <a:off x="5433504" y="1130236"/>
            <a:ext cx="3037008" cy="24132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20231115_10502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3026649">
            <a:off x="419516" y="1615635"/>
            <a:ext cx="3096931" cy="2327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905231" y="-99392"/>
            <a:ext cx="7333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Игровая    деятельность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647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260648"/>
            <a:ext cx="849694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135" algn="ctr">
              <a:spcAft>
                <a:spcPts val="0"/>
              </a:spcAft>
              <a:tabLst>
                <a:tab pos="6661150" algn="l"/>
              </a:tabLst>
            </a:pPr>
            <a:r>
              <a:rPr lang="ru-RU" b="1" u="sng" dirty="0">
                <a:solidFill>
                  <a:srgbClr val="000000"/>
                </a:solidFill>
                <a:latin typeface="Times New Roman"/>
                <a:ea typeface="Times New Roman"/>
              </a:rPr>
              <a:t>В нашу игру с детьми мы играем поэтапно: </a:t>
            </a:r>
            <a:endParaRPr lang="ru-RU" b="1" u="sng" dirty="0">
              <a:latin typeface="Times New Roman"/>
              <a:ea typeface="Times New Roman"/>
            </a:endParaRPr>
          </a:p>
          <a:p>
            <a:pPr marL="64135" algn="just">
              <a:spcAft>
                <a:spcPts val="0"/>
              </a:spcAft>
              <a:tabLst>
                <a:tab pos="666115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 предварительном этапе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мы с детьми рассматриваем и знакомимся с кубиками и картинками, которые на них изображены; </a:t>
            </a:r>
            <a:endParaRPr lang="ru-RU" sz="16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64135" algn="just">
              <a:spcAft>
                <a:spcPts val="0"/>
              </a:spcAft>
              <a:tabLst>
                <a:tab pos="6661150" algn="l"/>
              </a:tabLst>
            </a:pP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 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 основном этапе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мы пробуем поочерёдно бросать кубики и рассуждать, вспоминать и рассказывать то, что возможно дети знают о своей Родине, педагог обязательно дополняет рассказ детей и напоминает детям о том, что в истории всегда есть начало-середина и финал. А ещё </a:t>
            </a:r>
            <a:r>
              <a:rPr lang="ru-RU" sz="1600" dirty="0">
                <a:latin typeface="Times New Roman" pitchFamily="18" charset="0"/>
                <a:ea typeface="Times New Roman"/>
                <a:cs typeface="Times New Roman" pitchFamily="18" charset="0"/>
              </a:rPr>
              <a:t>главная  мысль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– то, чему эта история нас учит (быть добрее, помогать взрослым, слушаться родителей и  т.д.) и творить, заниматься творчеством. </a:t>
            </a:r>
            <a:endParaRPr lang="ru-RU" sz="16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Рефлексию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мы проводим с помощью</a:t>
            </a:r>
            <a:r>
              <a:rPr lang="ru-RU" sz="16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кубиков-смайликов. Дети по очереди выбираю смайлик и объясняют остальным свой выбор: с чем были у них затруднения на занятии, что больше всего запомнилось или что нового они сегодня узнали.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48" y="3170402"/>
            <a:ext cx="2517576" cy="3354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2" descr="F:\МО 24КУБИКИ\презентация\20240410_1105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322" r="15105"/>
          <a:stretch/>
        </p:blipFill>
        <p:spPr bwMode="auto">
          <a:xfrm>
            <a:off x="6228184" y="3140968"/>
            <a:ext cx="2394768" cy="3354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170402"/>
            <a:ext cx="2304256" cy="3354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16632"/>
            <a:ext cx="48013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Учимся играя…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Рисунок 3" descr="20231115_1050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603011">
            <a:off x="4254808" y="1896326"/>
            <a:ext cx="4922212" cy="3373057"/>
          </a:xfrm>
          <a:prstGeom prst="rect">
            <a:avLst/>
          </a:prstGeom>
        </p:spPr>
      </p:pic>
      <p:pic>
        <p:nvPicPr>
          <p:cNvPr id="5" name="Рисунок 4" descr="IMG-20231115-WA00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012816">
            <a:off x="903277" y="1449489"/>
            <a:ext cx="3399774" cy="485881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323528" y="260648"/>
            <a:ext cx="824440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игре 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Кубарики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2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музыкарики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есть 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правила</a:t>
            </a: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Договориться, кто начинает первым, кто продолжает, кто заканчивает.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Первый игрок достает кубик, бросает его, в зависимости от выпавшего изображения начинает рассказывать историю.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Последующие игроки совершают такое же действие и продолжают историю, не теряя нить повествования.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20231115_095217.jpg"/>
          <p:cNvPicPr>
            <a:picLocks noChangeAspect="1"/>
          </p:cNvPicPr>
          <p:nvPr/>
        </p:nvPicPr>
        <p:blipFill>
          <a:blip r:embed="rId3" cstate="print"/>
          <a:srcRect l="3538" r="35038" b="6790"/>
          <a:stretch>
            <a:fillRect/>
          </a:stretch>
        </p:blipFill>
        <p:spPr>
          <a:xfrm>
            <a:off x="1979712" y="2636912"/>
            <a:ext cx="5616624" cy="37890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9603"/>
            <a:ext cx="8964488" cy="4531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135" marR="274320" algn="ctr">
              <a:lnSpc>
                <a:spcPct val="115000"/>
              </a:lnSpc>
              <a:spcAft>
                <a:spcPts val="0"/>
              </a:spcAft>
              <a:tabLst>
                <a:tab pos="6645910" algn="l"/>
              </a:tabLst>
            </a:pPr>
            <a:r>
              <a:rPr lang="ru-RU" sz="2800" u="sng" dirty="0">
                <a:latin typeface="Times New Roman" pitchFamily="18" charset="0"/>
                <a:ea typeface="Times New Roman"/>
                <a:cs typeface="Times New Roman" pitchFamily="18" charset="0"/>
              </a:rPr>
              <a:t>Технология</a:t>
            </a:r>
            <a:r>
              <a:rPr lang="ru-RU" sz="2800" b="1" u="sng" dirty="0">
                <a:latin typeface="Times New Roman" pitchFamily="18" charset="0"/>
                <a:ea typeface="Times New Roman"/>
                <a:cs typeface="Times New Roman" pitchFamily="18" charset="0"/>
              </a:rPr>
              <a:t> «</a:t>
            </a:r>
            <a:r>
              <a:rPr lang="ru-RU" sz="2800" b="1" u="sng" dirty="0" err="1">
                <a:latin typeface="Times New Roman" pitchFamily="18" charset="0"/>
                <a:ea typeface="Times New Roman"/>
                <a:cs typeface="Times New Roman" pitchFamily="18" charset="0"/>
              </a:rPr>
              <a:t>Сторителлинг</a:t>
            </a:r>
            <a:r>
              <a:rPr lang="ru-RU" sz="2800" b="1" u="sng" dirty="0">
                <a:latin typeface="Times New Roman" pitchFamily="18" charset="0"/>
                <a:ea typeface="Times New Roman"/>
                <a:cs typeface="Times New Roman" pitchFamily="18" charset="0"/>
              </a:rPr>
              <a:t>»  позволяет</a:t>
            </a:r>
            <a:r>
              <a:rPr lang="ru-RU" sz="24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:</a:t>
            </a:r>
            <a:endParaRPr lang="ru-RU" sz="24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tabLst>
                <a:tab pos="6645910" algn="l"/>
              </a:tabLst>
            </a:pP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>-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Разнообразить образовательную  музыкальную деятельность с детьми;</a:t>
            </a:r>
          </a:p>
          <a:p>
            <a:pPr marL="171450" indent="-107950">
              <a:lnSpc>
                <a:spcPts val="1610"/>
              </a:lnSpc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-Заинтересовать каждого ребенка в происходящем действии;</a:t>
            </a:r>
          </a:p>
          <a:p>
            <a:pPr marL="450215" indent="-107950">
              <a:lnSpc>
                <a:spcPts val="1610"/>
              </a:lnSpc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</a:p>
          <a:p>
            <a:pPr marL="171450" indent="-107950">
              <a:lnSpc>
                <a:spcPts val="1610"/>
              </a:lnSpc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-Научить воспринимать и усваивать внешнюю информацию;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-Обогатить музыкальные знания, умения и навыки  дошкольников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;</a:t>
            </a:r>
            <a:endParaRPr lang="ru-RU" sz="2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171450" indent="-107950">
              <a:lnSpc>
                <a:spcPts val="1610"/>
              </a:lnSpc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-Облегчить процесс запоминания сюжета и умение вести единую сюжетную линию. </a:t>
            </a:r>
          </a:p>
          <a:p>
            <a:pPr marL="450215" indent="-107950" algn="just">
              <a:lnSpc>
                <a:spcPts val="1610"/>
              </a:lnSpc>
              <a:spcAft>
                <a:spcPts val="0"/>
              </a:spcAft>
            </a:pP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  <a:endParaRPr lang="ru-RU" sz="2000" dirty="0"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marL="171450" indent="-107950" algn="just">
              <a:lnSpc>
                <a:spcPts val="1610"/>
              </a:lnSpc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-Раскрыть его  творческие, музыкальные способности, развивает познавательный интерес, помогает поверить в себя.</a:t>
            </a:r>
          </a:p>
          <a:p>
            <a:pPr marL="450215" indent="-107950" algn="just">
              <a:lnSpc>
                <a:spcPts val="1610"/>
              </a:lnSpc>
              <a:spcAft>
                <a:spcPts val="0"/>
              </a:spcAft>
            </a:pPr>
            <a:r>
              <a:rPr lang="ru-RU" sz="2000" dirty="0">
                <a:latin typeface="Times New Roman" pitchFamily="18" charset="0"/>
                <a:ea typeface="Times New Roman"/>
                <a:cs typeface="Times New Roman" pitchFamily="18" charset="0"/>
              </a:rPr>
              <a:t> 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- Познакомить ребят с историей своей страны, помочь в игровой форме узнавать музыкальную культуру, прививать им любовь к своей Отчизне, людям, семье, родной природе, воспитывать в них </a:t>
            </a:r>
            <a:r>
              <a:rPr lang="ru-RU" sz="20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нравственно – патриотические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ценности.    </a:t>
            </a:r>
            <a:endParaRPr lang="ru-RU" sz="20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6706368" y="4437111"/>
            <a:ext cx="2437632" cy="242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 cstate="print"/>
          <a:srcRect t="29431" r="130"/>
          <a:stretch>
            <a:fillRect/>
          </a:stretch>
        </p:blipFill>
        <p:spPr bwMode="auto">
          <a:xfrm>
            <a:off x="4139952" y="4365104"/>
            <a:ext cx="2520279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«Кубики историй» – настоящий праздник для воображения.</a:t>
            </a:r>
            <a:b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</a:b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Ведь сочинять истории не только полезно, но и очень увлекательно!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59633" y="2780928"/>
            <a:ext cx="6912768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868103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18864" y="2574032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1026" name="AutoShape 2" descr="https://mail.yandex.ru/message_part/IMG20221201105723_01.jpg?_uid=138773591&amp;name=IMG20221201105723_01.jpg&amp;hid=1.2&amp;ids=181269885001721635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https://mail.yandex.ru/message_part/IMG20221201105723_01.jpg?_uid=138773591&amp;name=IMG20221201105723_01.jpg&amp;hid=1.2&amp;ids=181269885001721635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https://mail.yandex.ru/message_part/IMG20221201105723_01.jpg?_uid=138773591&amp;name=IMG20221201105723_01.jpg&amp;hid=1.2&amp;ids=181269885001721635&amp;no_disposition=y&amp;exif_rotate=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 descr="20231115_103010.jpg"/>
          <p:cNvPicPr>
            <a:picLocks noChangeAspect="1"/>
          </p:cNvPicPr>
          <p:nvPr/>
        </p:nvPicPr>
        <p:blipFill>
          <a:blip r:embed="rId3" cstate="print"/>
          <a:srcRect l="10625" r="12988"/>
          <a:stretch>
            <a:fillRect/>
          </a:stretch>
        </p:blipFill>
        <p:spPr>
          <a:xfrm>
            <a:off x="611560" y="3573016"/>
            <a:ext cx="3744416" cy="3024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20231115_104757.jpg"/>
          <p:cNvPicPr>
            <a:picLocks noChangeAspect="1"/>
          </p:cNvPicPr>
          <p:nvPr/>
        </p:nvPicPr>
        <p:blipFill>
          <a:blip r:embed="rId4" cstate="print"/>
          <a:srcRect l="31948" r="18789"/>
          <a:stretch>
            <a:fillRect/>
          </a:stretch>
        </p:blipFill>
        <p:spPr>
          <a:xfrm rot="5400000">
            <a:off x="5017740" y="3271294"/>
            <a:ext cx="3068958" cy="3672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Спасибо-за-внимание-смайлик-для-презентации-анимац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0"/>
            <a:ext cx="3096344" cy="2924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478173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73" r="2973" b="4144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0586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" y="6350"/>
            <a:ext cx="9135533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635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D:\РАБОТА НУЖНО\савинова О.Ю\IMG-20220511-WA00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18" t="15731" b="14677"/>
          <a:stretch/>
        </p:blipFill>
        <p:spPr bwMode="auto">
          <a:xfrm>
            <a:off x="3203848" y="1916832"/>
            <a:ext cx="3096344" cy="26369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User\Downloads\IMG-20230819-WA0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46544">
            <a:off x="5774881" y="3895846"/>
            <a:ext cx="2975617" cy="23877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805" r="16869"/>
          <a:stretch/>
        </p:blipFill>
        <p:spPr bwMode="auto">
          <a:xfrm rot="1982533">
            <a:off x="5729711" y="829614"/>
            <a:ext cx="3032884" cy="2298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429">
            <a:off x="738924" y="729093"/>
            <a:ext cx="3192265" cy="2206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9145">
            <a:off x="618322" y="3765604"/>
            <a:ext cx="3010671" cy="2249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2742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59" y="-16060"/>
            <a:ext cx="9131841" cy="687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4506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635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 descr="https://trafaret-decor.ru/sites/default/files/2023-05/znaki-prepinanija-13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4544" y="3815710"/>
            <a:ext cx="2784469" cy="3042290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30726" name="Picture 6" descr="https://russia-dropshipping.ru/800/600/http/1.bp.blogspot.com/-uj9uhZJfGMY/YLdiFPDhEmI/AAAAAAAAAMM/STXGynVBHmUPNaa-9cAaTsxRd_0RUFIiwCNcBGAsYHQ/w1200-h630-p-k-no-nu/pic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8631" y="188640"/>
            <a:ext cx="9144000" cy="400506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635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https://market-sms.ru/wp-content/uploads/3/1/e/31ea39decc8b6b1d0cd45df8a37ac057.jpeg"/>
          <p:cNvPicPr>
            <a:picLocks noChangeAspect="1" noChangeArrowheads="1"/>
          </p:cNvPicPr>
          <p:nvPr/>
        </p:nvPicPr>
        <p:blipFill rotWithShape="1">
          <a:blip r:embed="rId3" cstate="print"/>
          <a:srcRect l="3821" t="5768" r="4018"/>
          <a:stretch/>
        </p:blipFill>
        <p:spPr bwMode="auto">
          <a:xfrm>
            <a:off x="611560" y="476672"/>
            <a:ext cx="8174094" cy="5995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563" y="0"/>
            <a:ext cx="92551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Содержимое 4" descr="3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082479" y="1412776"/>
            <a:ext cx="3057473" cy="4332509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Содержимое 6" descr="куб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398512" y="1484784"/>
            <a:ext cx="4205936" cy="432048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3059832" y="5949280"/>
            <a:ext cx="6084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1E0FDF"/>
                </a:solidFill>
                <a:latin typeface="Times New Roman" pitchFamily="18" charset="0"/>
                <a:cs typeface="Times New Roman" panose="02020603050405020304" pitchFamily="18" charset="0"/>
              </a:rPr>
              <a:t>Дэвид </a:t>
            </a:r>
            <a:r>
              <a:rPr lang="ru-RU" sz="2000" b="1" i="1" dirty="0" err="1" smtClean="0">
                <a:solidFill>
                  <a:srgbClr val="1E0FDF"/>
                </a:solidFill>
                <a:latin typeface="Times New Roman" pitchFamily="18" charset="0"/>
                <a:cs typeface="Times New Roman" panose="02020603050405020304" pitchFamily="18" charset="0"/>
              </a:rPr>
              <a:t>Армстронг</a:t>
            </a:r>
            <a:r>
              <a:rPr lang="ru-RU" sz="2000" b="1" i="1" dirty="0" smtClean="0">
                <a:solidFill>
                  <a:srgbClr val="1E0FDF"/>
                </a:solidFill>
                <a:latin typeface="Times New Roman" pitchFamily="18" charset="0"/>
                <a:cs typeface="Times New Roman" panose="02020603050405020304" pitchFamily="18" charset="0"/>
              </a:rPr>
              <a:t> – глава крупной корпорации,</a:t>
            </a:r>
          </a:p>
          <a:p>
            <a:r>
              <a:rPr lang="ru-RU" sz="2000" b="1" i="1" dirty="0" smtClean="0">
                <a:solidFill>
                  <a:srgbClr val="1E0FDF"/>
                </a:solidFill>
                <a:latin typeface="Times New Roman" pitchFamily="18" charset="0"/>
                <a:cs typeface="Times New Roman" panose="02020603050405020304" pitchFamily="18" charset="0"/>
              </a:rPr>
              <a:t>Разработал технологию «</a:t>
            </a:r>
            <a:r>
              <a:rPr lang="ru-RU" sz="2000" b="1" i="1" dirty="0" err="1" smtClean="0">
                <a:solidFill>
                  <a:srgbClr val="1E0FDF"/>
                </a:solidFill>
                <a:latin typeface="Times New Roman" pitchFamily="18" charset="0"/>
                <a:cs typeface="Times New Roman" panose="02020603050405020304" pitchFamily="18" charset="0"/>
              </a:rPr>
              <a:t>сторителлинг</a:t>
            </a:r>
            <a:r>
              <a:rPr lang="ru-RU" sz="2000" b="1" i="1" dirty="0" smtClean="0">
                <a:solidFill>
                  <a:srgbClr val="1E0FDF"/>
                </a:solidFill>
                <a:latin typeface="Times New Roman" pitchFamily="18" charset="0"/>
                <a:cs typeface="Times New Roman" panose="02020603050405020304" pitchFamily="18" charset="0"/>
              </a:rPr>
              <a:t>»</a:t>
            </a:r>
            <a:endParaRPr lang="ru-RU" sz="2000" b="1" i="1" dirty="0">
              <a:solidFill>
                <a:srgbClr val="1E0FDF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496144"/>
            <a:ext cx="874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Сторителлинг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– (от английского </a:t>
            </a:r>
            <a:r>
              <a:rPr lang="en-US" sz="2000" b="1" i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Storetelling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) «рассказывание историй»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ebpulse.imgsmail.ru/imgpreview?key=pulse_cabinet-image-746ab9f9-4722-4c48-9251-42edaff8e0f2&amp;mb=webpuls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346</Words>
  <Application>Microsoft Office PowerPoint</Application>
  <PresentationFormat>Экран (4:3)</PresentationFormat>
  <Paragraphs>54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   «Кубики историй» – настоящий праздник для воображения. Ведь сочинять истории не только полезно, но и очень увлекательно!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59</cp:revision>
  <dcterms:created xsi:type="dcterms:W3CDTF">2024-04-15T10:53:41Z</dcterms:created>
  <dcterms:modified xsi:type="dcterms:W3CDTF">2024-04-17T09:17:50Z</dcterms:modified>
</cp:coreProperties>
</file>