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4630400" cy="8229600"/>
  <p:notesSz cx="8229600" cy="14630400"/>
  <p:embeddedFontLst>
    <p:embeddedFont>
      <p:font typeface="Fraunces Extra Bold" charset="0"/>
      <p:regular r:id="rId13"/>
    </p:embeddedFon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Nobile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39" y="9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6C79F-7866-4F86-B5C2-281FBCBE468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7177-7876-4FEC-9802-65BF884C9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al290968@yandex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1949" y="971548"/>
            <a:ext cx="13881735" cy="6486944"/>
          </a:xfrm>
          <a:prstGeom prst="roundRect">
            <a:avLst>
              <a:gd name="adj" fmla="val 4690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6134100" y="2076450"/>
            <a:ext cx="7485102" cy="2016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Картинная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галерея в детском саду: </a:t>
            </a: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ценности, смыслы, пространство</a:t>
            </a:r>
          </a:p>
          <a:p>
            <a:pPr marL="0" indent="0" algn="ctr">
              <a:lnSpc>
                <a:spcPts val="5350"/>
              </a:lnSpc>
              <a:buNone/>
            </a:pPr>
            <a:endParaRPr lang="ru-RU" sz="4300" b="1" dirty="0" smtClean="0">
              <a:solidFill>
                <a:srgbClr val="3B4540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5350"/>
              </a:lnSpc>
              <a:buNone/>
            </a:pPr>
            <a:r>
              <a:rPr lang="ru-RU" sz="4300" b="1" dirty="0" smtClean="0">
                <a:solidFill>
                  <a:srgbClr val="002060"/>
                </a:solidFill>
              </a:rPr>
              <a:t>Корень Валентина Николаевна, воспитатель</a:t>
            </a:r>
            <a:endParaRPr lang="en-US" sz="4300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314718" y="4421505"/>
            <a:ext cx="7304484" cy="2456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7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pic>
        <p:nvPicPr>
          <p:cNvPr id="2051" name="Picture 3" descr="C:\Users\Оля\Documents\нещеретова методические материалы\Инновационная площадка Картинная галерея\отчет  МИР ШЕДЕВРОВ 2024-2025\абстракция фото\IMG_9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" y="1598950"/>
            <a:ext cx="5540533" cy="41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0"/>
          <p:cNvSpPr/>
          <p:nvPr/>
        </p:nvSpPr>
        <p:spPr>
          <a:xfrm rot="10800000" flipV="1">
            <a:off x="441006" y="92210"/>
            <a:ext cx="13462635" cy="1250815"/>
          </a:xfrm>
          <a:prstGeom prst="roundRect">
            <a:avLst>
              <a:gd name="adj" fmla="val 0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ребенка-детский сад №2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Усть-Лабинский район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40" y="1483638"/>
            <a:ext cx="14142720" cy="5262324"/>
          </a:xfrm>
          <a:prstGeom prst="roundRect">
            <a:avLst>
              <a:gd name="adj" fmla="val 6000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6314718" y="2349698"/>
            <a:ext cx="7304484" cy="1096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ru-RU" sz="3600" spc="-1" dirty="0" smtClean="0">
                <a:solidFill>
                  <a:srgbClr val="F46E16"/>
                </a:solidFill>
                <a:ea typeface="Arial"/>
              </a:rPr>
              <a:t>Рада сотрудничеству!</a:t>
            </a:r>
            <a:endParaRPr lang="ru-RU" sz="3600" spc="-1" dirty="0">
              <a:solidFill>
                <a:srgbClr val="F46E16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201024" y="3171826"/>
            <a:ext cx="5418177" cy="2708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Электронный адрес </a:t>
            </a:r>
          </a:p>
          <a:p>
            <a:pPr>
              <a:lnSpc>
                <a:spcPts val="275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</a:t>
            </a:r>
          </a:p>
          <a:p>
            <a:pPr>
              <a:lnSpc>
                <a:spcPts val="2750"/>
              </a:lnSpc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val290968@yandex.ru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  <a:hlinkClick r:id="rId3"/>
              </a:rPr>
              <a:t>val290968@yandex.ru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Оля\Documents\нещеретова методические материалы\Инновационная площадка Картинная галерея\отчет  МИР ШЕДЕВРОВ 2024-2025\абстракция фото\IMG_9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459825"/>
            <a:ext cx="5575299" cy="41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40" y="1005126"/>
            <a:ext cx="14142720" cy="6219349"/>
          </a:xfrm>
          <a:prstGeom prst="roundRect">
            <a:avLst>
              <a:gd name="adj" fmla="val 5077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1011198" y="1608058"/>
            <a:ext cx="12192357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Преимущества «Картинной галереи» в детском саду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1011198" y="2594610"/>
            <a:ext cx="12608004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«Картинная галерея» в детском саду не только знакомит детей с миром искусства, но и является мощным инструментом для реализации образовательных областей ФГОС ДО, способствуя гармоничному развитию личности ребёнка.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1011198" y="3893820"/>
            <a:ext cx="4056459" cy="2727722"/>
          </a:xfrm>
          <a:prstGeom prst="roundRect">
            <a:avLst>
              <a:gd name="adj" fmla="val 5364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0718" y="3893820"/>
            <a:ext cx="121920" cy="2727722"/>
          </a:xfrm>
          <a:prstGeom prst="roundRect">
            <a:avLst>
              <a:gd name="adj" fmla="val 161860"/>
            </a:avLst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1352312" y="4143494"/>
            <a:ext cx="3406378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Всестороннее развитие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1352312" y="4617482"/>
            <a:ext cx="3465671" cy="1754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Развивает социально-коммуникативные, познавательные, речевые, художественно-эстетические и физические навыки.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5286851" y="3893820"/>
            <a:ext cx="4056578" cy="2727722"/>
          </a:xfrm>
          <a:prstGeom prst="roundRect">
            <a:avLst>
              <a:gd name="adj" fmla="val 5364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256371" y="3893820"/>
            <a:ext cx="121920" cy="2727722"/>
          </a:xfrm>
          <a:prstGeom prst="roundRect">
            <a:avLst>
              <a:gd name="adj" fmla="val 161860"/>
            </a:avLst>
          </a:prstGeom>
          <a:solidFill>
            <a:srgbClr val="438951"/>
          </a:solidFill>
          <a:ln/>
        </p:spPr>
      </p:sp>
      <p:sp>
        <p:nvSpPr>
          <p:cNvPr id="11" name="Text 9"/>
          <p:cNvSpPr/>
          <p:nvPr/>
        </p:nvSpPr>
        <p:spPr>
          <a:xfrm>
            <a:off x="5627965" y="4143494"/>
            <a:ext cx="311753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Равные возможности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5627965" y="4617482"/>
            <a:ext cx="3465790" cy="1403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Предоставляет каждому ребёнку возможность проявить себя, независимо от его стартовых условий.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9562624" y="3893820"/>
            <a:ext cx="4056578" cy="2727722"/>
          </a:xfrm>
          <a:prstGeom prst="roundRect">
            <a:avLst>
              <a:gd name="adj" fmla="val 5364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532144" y="3893820"/>
            <a:ext cx="121920" cy="2727722"/>
          </a:xfrm>
          <a:prstGeom prst="roundRect">
            <a:avLst>
              <a:gd name="adj" fmla="val 161860"/>
            </a:avLst>
          </a:prstGeom>
          <a:solidFill>
            <a:srgbClr val="438951"/>
          </a:solidFill>
          <a:ln/>
        </p:spPr>
      </p:sp>
      <p:sp>
        <p:nvSpPr>
          <p:cNvPr id="15" name="Text 13"/>
          <p:cNvSpPr/>
          <p:nvPr/>
        </p:nvSpPr>
        <p:spPr>
          <a:xfrm>
            <a:off x="9903738" y="4143494"/>
            <a:ext cx="326755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Обогащение культуры</a:t>
            </a:r>
            <a:endParaRPr lang="en-US" sz="2150" dirty="0"/>
          </a:p>
        </p:txBody>
      </p:sp>
      <p:sp>
        <p:nvSpPr>
          <p:cNvPr id="16" name="Text 14"/>
          <p:cNvSpPr/>
          <p:nvPr/>
        </p:nvSpPr>
        <p:spPr>
          <a:xfrm>
            <a:off x="9903738" y="4617482"/>
            <a:ext cx="3465790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Знакомит с шедеврами живописи, историей искусств и культурными традициями.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43138" y="243840"/>
            <a:ext cx="10144125" cy="7800618"/>
          </a:xfrm>
          <a:prstGeom prst="roundRect">
            <a:avLst>
              <a:gd name="adj" fmla="val 2903"/>
            </a:avLst>
          </a:prstGeom>
          <a:solidFill>
            <a:srgbClr val="FAFFFA"/>
          </a:solidFill>
          <a:ln/>
          <a:effectLst>
            <a:outerShdw dist="7747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2793563" y="676275"/>
            <a:ext cx="9043273" cy="786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Социально-коммуникативное развитие через искусство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2793563" y="1777008"/>
            <a:ext cx="9043273" cy="50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Создание совместного проекта «Картинная галерея» объединяет детей разных возрастных групп, способствуя формированию дружеских связей и взаимопонимания.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7985879" y="2614255"/>
            <a:ext cx="1965841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Навыки общения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985879" y="3017044"/>
            <a:ext cx="3858458" cy="50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Умение общаться и аргументированно высказывать своё мнение.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985879" y="3575209"/>
            <a:ext cx="3858458" cy="251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Внимательно выслушивать других.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985879" y="3881795"/>
            <a:ext cx="3858458" cy="50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Представлять свою работу перед сверстниками и взрослыми.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985879" y="4526399"/>
            <a:ext cx="3858458" cy="50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Искусство становится мостом для социального взаимодействия.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2614255"/>
            <a:ext cx="6292333" cy="47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61505" y="158115"/>
            <a:ext cx="11507272" cy="7778115"/>
          </a:xfrm>
          <a:prstGeom prst="roundRect">
            <a:avLst>
              <a:gd name="adj" fmla="val 3303"/>
            </a:avLst>
          </a:prstGeom>
          <a:solidFill>
            <a:srgbClr val="FAFFFA"/>
          </a:solidFill>
          <a:ln/>
          <a:effectLst>
            <a:outerShdw dist="8890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2185868" y="734378"/>
            <a:ext cx="5943243" cy="892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Познавательное развитие: Открытие мира искусств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2185869" y="1893927"/>
            <a:ext cx="4805482" cy="1056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Знакомство с историей искусств и творчеством известных мастеров обогащает знания детей о культуре и традициях своей страны и народов мира.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2185868" y="2950369"/>
            <a:ext cx="178356" cy="1313021"/>
          </a:xfrm>
          <a:prstGeom prst="roundRect">
            <a:avLst>
              <a:gd name="adj" fmla="val 90027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2542580" y="3128724"/>
            <a:ext cx="2384584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Изучение шедевров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542580" y="3514486"/>
            <a:ext cx="4905970" cy="74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Дети знакомятся с произведениями великих художников, узнают об их жизни и творчестве.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2453402" y="4441746"/>
            <a:ext cx="178356" cy="1313021"/>
          </a:xfrm>
          <a:prstGeom prst="roundRect">
            <a:avLst>
              <a:gd name="adj" fmla="val 90027"/>
            </a:avLst>
          </a:prstGeom>
          <a:solidFill>
            <a:srgbClr val="E8F3E8"/>
          </a:solidFill>
          <a:ln/>
        </p:spPr>
      </p:sp>
      <p:sp>
        <p:nvSpPr>
          <p:cNvPr id="10" name="Text 7"/>
          <p:cNvSpPr/>
          <p:nvPr/>
        </p:nvSpPr>
        <p:spPr>
          <a:xfrm>
            <a:off x="2810113" y="4620101"/>
            <a:ext cx="293620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Активизация мышления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2810113" y="5005863"/>
            <a:ext cx="4571762" cy="74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Творческая деятельность стимулирует мышление, память и воображение.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2721054" y="5933123"/>
            <a:ext cx="178356" cy="1598295"/>
          </a:xfrm>
          <a:prstGeom prst="roundRect">
            <a:avLst>
              <a:gd name="adj" fmla="val 90027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3077766" y="6111478"/>
            <a:ext cx="3000375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Исследовательский опыт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3077766" y="6497241"/>
            <a:ext cx="4370784" cy="951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Способствует приобретению опыта самостоятельной исследовательской деятельности, развивает любознательность.</a:t>
            </a:r>
            <a:endParaRPr lang="en-US" sz="1400" dirty="0"/>
          </a:p>
        </p:txBody>
      </p:sp>
      <p:pic>
        <p:nvPicPr>
          <p:cNvPr id="1026" name="Picture 2" descr="C:\Users\Оля\Desktop\видео картинная галерея\для ви КГ\IMG_20251023_10290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562" y="1240512"/>
            <a:ext cx="6289215" cy="53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17802" y="243840"/>
            <a:ext cx="9794677" cy="7807166"/>
          </a:xfrm>
          <a:prstGeom prst="roundRect">
            <a:avLst>
              <a:gd name="adj" fmla="val 2801"/>
            </a:avLst>
          </a:prstGeom>
          <a:solidFill>
            <a:srgbClr val="FAFFFA"/>
          </a:solidFill>
          <a:ln/>
          <a:effectLst>
            <a:outerShdw dist="7493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2949297" y="661392"/>
            <a:ext cx="5516642" cy="37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Речевое развитие: Язык искусства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2949297" y="1344573"/>
            <a:ext cx="8731687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Подготовка пояснительных подписей к картинам и обсуждение экспонатов развивает речь детей, способствуя освоению литературного языка и пополнению активного словаря.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2949297" y="2152888"/>
            <a:ext cx="2316599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Выразительность речи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2949297" y="2541865"/>
            <a:ext cx="3725466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Обсуждение произведений искусства учит детей описывать свои впечатления.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2949297" y="3080742"/>
            <a:ext cx="3725466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Представление собственного произведения развивает навыки публичных выступлений.</a:t>
            </a:r>
            <a:endParaRPr lang="en-US" sz="1150" dirty="0"/>
          </a:p>
        </p:txBody>
      </p:sp>
      <p:pic>
        <p:nvPicPr>
          <p:cNvPr id="7170" name="Picture 2" descr="C:\Users\Оля\Desktop\видео картинная галерея\для ви КГ\IMG_0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013" y="3080742"/>
            <a:ext cx="5253274" cy="39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я\Desktop\IMG_20251023_10573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088" y="4381500"/>
            <a:ext cx="3749675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68536" y="243840"/>
            <a:ext cx="13293328" cy="7772995"/>
          </a:xfrm>
          <a:prstGeom prst="roundRect">
            <a:avLst>
              <a:gd name="adj" fmla="val 3818"/>
            </a:avLst>
          </a:prstGeom>
          <a:solidFill>
            <a:srgbClr val="FAFFFA"/>
          </a:solidFill>
          <a:ln/>
          <a:effectLst>
            <a:outerShdw dist="10287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1389817" y="810577"/>
            <a:ext cx="11850767" cy="1030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Художественно-эстетическое развитие: Чувство прекрасного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1389817" y="2253139"/>
            <a:ext cx="11850767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Практическое овладение художественным языком и техникой исполнения произведений декоративно-прикладного искусства.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389817" y="5685711"/>
            <a:ext cx="3778568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Творческое самовыражение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89817" y="6453426"/>
            <a:ext cx="3778568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Дети учатся использовать различные материалы и техники для создания своих произведений.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425916" y="5685711"/>
            <a:ext cx="300180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Понимание гармонии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425916" y="6131362"/>
            <a:ext cx="3778568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Воспитание понимания красоты и гармонии природы, любви к родному краю.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9462016" y="5685711"/>
            <a:ext cx="2576155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Патриотизм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9462016" y="6131362"/>
            <a:ext cx="377856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Развитие гражданской ответственности через приобщение к культурному наследию.</a:t>
            </a:r>
            <a:endParaRPr lang="en-US" sz="1600" dirty="0"/>
          </a:p>
        </p:txBody>
      </p:sp>
      <p:pic>
        <p:nvPicPr>
          <p:cNvPr id="5122" name="Picture 2" descr="C:\Users\Оля\Desktop\видео картинная галерея\для ви КГ\IMG_0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47" y="2912507"/>
            <a:ext cx="2972057" cy="22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я\Desktop\видео картинная галерея\галерея\20240320_095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775" y="2811534"/>
            <a:ext cx="3241317" cy="24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я\Desktop\IMG_20251023_10573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786" y="2776995"/>
            <a:ext cx="2432139" cy="24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584728" y="243840"/>
            <a:ext cx="9460944" cy="7812524"/>
          </a:xfrm>
          <a:prstGeom prst="roundRect">
            <a:avLst>
              <a:gd name="adj" fmla="val 2704"/>
            </a:avLst>
          </a:prstGeom>
          <a:solidFill>
            <a:srgbClr val="FAFFFA"/>
          </a:solidFill>
          <a:ln/>
          <a:effectLst>
            <a:outerShdw dist="7239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3098006" y="647105"/>
            <a:ext cx="8434388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Физическое развитие и психоэмоциональное благополучие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3098006" y="1673781"/>
            <a:ext cx="8434388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Работа над картиной требует определённой физической активности, координации движений рук и пальцев, формирования правильной осанки и зрительного восприятия.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3098006" y="6676073"/>
            <a:ext cx="1930598" cy="229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Развитие моторики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3098006" y="7051834"/>
            <a:ext cx="4038243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Точные движения кисти и пальцев улучшают мелкую моторику.</a:t>
            </a:r>
            <a:endParaRPr lang="en-US" sz="1150" dirty="0"/>
          </a:p>
        </p:txBody>
      </p:sp>
      <p:sp>
        <p:nvSpPr>
          <p:cNvPr id="9" name="Text 5"/>
          <p:cNvSpPr/>
          <p:nvPr/>
        </p:nvSpPr>
        <p:spPr>
          <a:xfrm>
            <a:off x="7501771" y="6676073"/>
            <a:ext cx="3118842" cy="229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Психоэмоциональная разгрузка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7501771" y="7051834"/>
            <a:ext cx="4038243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Творчество способствует снятию напряжения, профилактике утомления и улучшению настроения.</a:t>
            </a:r>
            <a:endParaRPr lang="en-US" sz="1150" dirty="0"/>
          </a:p>
        </p:txBody>
      </p:sp>
      <p:pic>
        <p:nvPicPr>
          <p:cNvPr id="4098" name="Picture 2" descr="C:\Users\Оля\Desktop\видео картинная галерея\для ви КГ\IMG_99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20935" y="2664184"/>
            <a:ext cx="3999914" cy="29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\Desktop\видео картинная галерея\для ви КГ\IMG_99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006" y="2458998"/>
            <a:ext cx="4509611" cy="33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40" y="673894"/>
            <a:ext cx="14142720" cy="6881693"/>
          </a:xfrm>
          <a:prstGeom prst="roundRect">
            <a:avLst>
              <a:gd name="adj" fmla="val 4588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1011198" y="1276826"/>
            <a:ext cx="12608004" cy="1096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Методы и формы организации образовательного процесса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1011198" y="2811423"/>
            <a:ext cx="12608004" cy="7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Для успешной реализации задач «Картинной галереи» в детском саду рекомендуется использовать разнообразные подходы, которые вовлекают детей и педагогов в активное взаимодействие.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8" y="3759756"/>
            <a:ext cx="4202668" cy="87701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30392" y="4855964"/>
            <a:ext cx="3764280" cy="685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Совместная проектная деятельность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230392" y="5672495"/>
            <a:ext cx="3764280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Взаимодействие педагогов и воспитанников в создании и оформлении галереи.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866" y="3759756"/>
            <a:ext cx="4202668" cy="8770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33060" y="4855964"/>
            <a:ext cx="3619262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Тематические экскурсии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5433060" y="5329952"/>
            <a:ext cx="3764280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Посещение музеев и картинных галерей города для расширения кругозора.</a:t>
            </a:r>
            <a:endParaRPr lang="en-US" sz="17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534" y="3759756"/>
            <a:ext cx="4202668" cy="87701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35728" y="4855964"/>
            <a:ext cx="3391376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Организация выставки</a:t>
            </a:r>
            <a:endParaRPr lang="en-US" sz="2150" dirty="0"/>
          </a:p>
        </p:txBody>
      </p:sp>
      <p:sp>
        <p:nvSpPr>
          <p:cNvPr id="13" name="Text 8"/>
          <p:cNvSpPr/>
          <p:nvPr/>
        </p:nvSpPr>
        <p:spPr>
          <a:xfrm>
            <a:off x="9635728" y="5329952"/>
            <a:ext cx="3764280" cy="1403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Выбор места, оформление стендов, приглашение гостей — всё это часть образовательного процесса.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3840" y="1483638"/>
            <a:ext cx="14142720" cy="5262324"/>
          </a:xfrm>
          <a:prstGeom prst="roundRect">
            <a:avLst>
              <a:gd name="adj" fmla="val 6000"/>
            </a:avLst>
          </a:prstGeom>
          <a:solidFill>
            <a:srgbClr val="FAFFFA"/>
          </a:solidFill>
          <a:ln/>
          <a:effectLst>
            <a:outerShdw dist="109220" dir="2700000" algn="bl" rotWithShape="0">
              <a:srgbClr val="4A644E">
                <a:alpha val="100000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6314718" y="2349698"/>
            <a:ext cx="7304484" cy="1096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Искусство в жизни дошкольника</a:t>
            </a:r>
            <a:endParaRPr lang="en-US" sz="3450" dirty="0"/>
          </a:p>
        </p:txBody>
      </p:sp>
      <p:sp>
        <p:nvSpPr>
          <p:cNvPr id="5" name="Text 2"/>
          <p:cNvSpPr/>
          <p:nvPr/>
        </p:nvSpPr>
        <p:spPr>
          <a:xfrm>
            <a:off x="6314718" y="3774638"/>
            <a:ext cx="7304484" cy="2105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Произведения искусства должны быть неотъемлемой частью жизни детей дошкольного возраста. Важно учить воспитанников осознавать красоту окружающего мира, развивать чувство гармонии, воспитывать интерес к общечеловеческим ценностям и культурным традициям своего народа.</a:t>
            </a:r>
            <a:endParaRPr lang="en-US" sz="1700" dirty="0"/>
          </a:p>
        </p:txBody>
      </p:sp>
      <p:pic>
        <p:nvPicPr>
          <p:cNvPr id="6146" name="Picture 2" descr="C:\Users\Оля\Desktop\IMG_20251023_1057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" y="1619250"/>
            <a:ext cx="5783974" cy="52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511</Words>
  <Application>Microsoft Office PowerPoint</Application>
  <PresentationFormat>Произвольный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Fraunces Extra Bold</vt:lpstr>
      <vt:lpstr>Verdana</vt:lpstr>
      <vt:lpstr>Calibri</vt:lpstr>
      <vt:lpstr>Nobile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Оля</cp:lastModifiedBy>
  <cp:revision>6</cp:revision>
  <dcterms:created xsi:type="dcterms:W3CDTF">2025-11-14T09:04:56Z</dcterms:created>
  <dcterms:modified xsi:type="dcterms:W3CDTF">2025-11-14T10:46:40Z</dcterms:modified>
</cp:coreProperties>
</file>