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2" r:id="rId5"/>
    <p:sldId id="263" r:id="rId6"/>
    <p:sldId id="270" r:id="rId7"/>
    <p:sldId id="271" r:id="rId8"/>
    <p:sldId id="268" r:id="rId9"/>
    <p:sldId id="274" r:id="rId10"/>
    <p:sldId id="260" r:id="rId11"/>
    <p:sldId id="275" r:id="rId12"/>
    <p:sldId id="265" r:id="rId13"/>
    <p:sldId id="269" r:id="rId14"/>
    <p:sldId id="267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6E4"/>
    <a:srgbClr val="0066CC"/>
    <a:srgbClr val="00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9" autoAdjust="0"/>
    <p:restoredTop sz="94660"/>
  </p:normalViewPr>
  <p:slideViewPr>
    <p:cSldViewPr snapToGrid="0">
      <p:cViewPr>
        <p:scale>
          <a:sx n="80" d="100"/>
          <a:sy n="80" d="100"/>
        </p:scale>
        <p:origin x="-1469" y="-6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2397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030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8417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2049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32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3468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5575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8161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25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7628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96750-D663-4256-807F-70AC3BB5A999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3780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96750-D663-4256-807F-70AC3BB5A999}" type="datetimeFigureOut">
              <a:rPr lang="ru-RU" smtClean="0"/>
              <a:pPr/>
              <a:t>12.05.2025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7FC99-55C4-4EFD-97FB-7F5419ED5E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20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pedagogikavsem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hyperlink" Target="file:///A:\&#1055;&#1086;&#1089;&#1086;&#1073;&#1080;&#1103;\&#1050;&#1086;&#1087;&#1080;&#1083;&#1082;&#1072;%20-%20&#1082;&#1086;&#1087;&#1080;&#1103;\&#1047;&#1072;&#1087;&#1083;&#1072;&#1090;&#1082;&#1080;.pptm" TargetMode="External"/><Relationship Id="rId18" Type="http://schemas.openxmlformats.org/officeDocument/2006/relationships/image" Target="../media/image13.jpeg"/><Relationship Id="rId3" Type="http://schemas.openxmlformats.org/officeDocument/2006/relationships/hyperlink" Target="file:///A:\&#1055;&#1086;&#1089;&#1086;&#1073;&#1080;&#1103;\&#1050;&#1086;&#1083;&#1086;&#1089;&#1086;&#1082;%20&#1061;&#1074;&#1086;&#1088;&#1086;&#1089;&#1090;&#1103;&#1085;&#1082;&#1072;%20&#1057;&#1072;&#1084;&#1086;&#1081;&#1083;&#1086;&#1074;&#1072;\&#1056;&#1077;&#1073;&#1091;&#1089;&#1099;.ppsm" TargetMode="External"/><Relationship Id="rId7" Type="http://schemas.openxmlformats.org/officeDocument/2006/relationships/hyperlink" Target="file:///C:\Users\ekate\Downloads\&#1057;&#1091;&#1076;&#1086;&#1082;&#1091;.ppt" TargetMode="External"/><Relationship Id="rId12" Type="http://schemas.openxmlformats.org/officeDocument/2006/relationships/image" Target="../media/image8.jpeg"/><Relationship Id="rId17" Type="http://schemas.openxmlformats.org/officeDocument/2006/relationships/image" Target="../media/image12.jpeg"/><Relationship Id="rId2" Type="http://schemas.openxmlformats.org/officeDocument/2006/relationships/audio" Target="../media/audio1.wav"/><Relationship Id="rId16" Type="http://schemas.openxmlformats.org/officeDocument/2006/relationships/image" Target="../media/image11.jpeg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hyperlink" Target="file:///A:\&#1057;&#1082;&#1072;&#1079;&#1082;&#1080;\&#1055;&#1088;&#1077;&#1079;&#1077;&#1085;&#1090;&#1072;&#1094;&#1080;&#1103;%20Microsoft%20Office%20PowerPoint%20(2).pptx" TargetMode="External"/><Relationship Id="rId5" Type="http://schemas.openxmlformats.org/officeDocument/2006/relationships/hyperlink" Target="file:///A:\&#1055;&#1086;&#1089;&#1086;&#1073;&#1080;&#1103;\&#1050;&#1086;&#1083;&#1086;&#1089;&#1086;&#1082;%20&#1061;&#1074;&#1086;&#1088;&#1086;&#1089;&#1090;&#1103;&#1085;&#1082;&#1072;%20&#1057;&#1072;&#1084;&#1086;&#1081;&#1083;&#1086;&#1074;&#1072;\&#1055;&#1072;&#1088;&#1072;&#1096;&#1102;&#1090;&#1080;&#1082;&#1080;.ppsm" TargetMode="External"/><Relationship Id="rId15" Type="http://schemas.openxmlformats.org/officeDocument/2006/relationships/image" Target="../media/image10.jpeg"/><Relationship Id="rId10" Type="http://schemas.openxmlformats.org/officeDocument/2006/relationships/image" Target="../media/image7.jpeg"/><Relationship Id="rId19" Type="http://schemas.openxmlformats.org/officeDocument/2006/relationships/image" Target="../media/image14.jpeg"/><Relationship Id="rId4" Type="http://schemas.openxmlformats.org/officeDocument/2006/relationships/image" Target="../media/image4.jpeg"/><Relationship Id="rId9" Type="http://schemas.openxmlformats.org/officeDocument/2006/relationships/hyperlink" Target="file:///A:\&#1055;&#1086;&#1089;&#1086;&#1073;&#1080;&#1103;\&#1050;&#1086;&#1083;&#1086;&#1089;&#1086;&#1082;%20&#1061;&#1074;&#1086;&#1088;&#1086;&#1089;&#1090;&#1103;&#1085;&#1082;&#1072;%20&#1057;&#1072;&#1084;&#1086;&#1081;&#1083;&#1086;&#1074;&#1072;\&#1056;&#1080;&#1092;&#1084;&#1091;&#1096;&#1082;&#1080;.ppsm" TargetMode="External"/><Relationship Id="rId1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1050;&#1054;&#1053;&#1060;&#1045;&#1056;&#1045;&#1053;&#1062;&#1048;&#1071;.m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5D20265-0FD7-8E9E-F791-14F892803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0369" y="1981201"/>
            <a:ext cx="4633631" cy="1628774"/>
          </a:xfrm>
        </p:spPr>
        <p:txBody>
          <a:bodyPr>
            <a:noAutofit/>
          </a:bodyPr>
          <a:lstStyle/>
          <a:p>
            <a:r>
              <a:rPr lang="ru-RU" sz="2400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</a:rPr>
              <a:t>«Сила игры: применение авторских </a:t>
            </a:r>
            <a:r>
              <a:rPr lang="ru-RU" sz="2400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</a:rPr>
              <a:t>мультимедийных</a:t>
            </a:r>
            <a:r>
              <a:rPr lang="ru-RU" sz="2400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</a:rPr>
              <a:t> игр в логопедической работе»</a:t>
            </a:r>
            <a:endParaRPr lang="ru-RU" sz="2400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8964" y="4169709"/>
            <a:ext cx="5325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200" dirty="0" smtClean="0">
                <a:latin typeface="Book Antiqua" pitchFamily="18" charset="0"/>
              </a:rPr>
              <a:t>Самойлова Екатерина Александровна, учитель-логопед </a:t>
            </a:r>
          </a:p>
          <a:p>
            <a:pPr algn="r">
              <a:defRPr/>
            </a:pPr>
            <a:r>
              <a:rPr lang="ru-RU" sz="1200" dirty="0" smtClean="0">
                <a:latin typeface="Book Antiqua" pitchFamily="18" charset="0"/>
              </a:rPr>
              <a:t>СП ГБОУ СОШ с.Хворостянка «Детский сад «Колосок»</a:t>
            </a:r>
            <a:endParaRPr lang="ru-RU" sz="1200" dirty="0"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61614" y="4835723"/>
            <a:ext cx="53250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smtClean="0">
                <a:latin typeface="Book Antiqua" pitchFamily="18" charset="0"/>
              </a:rPr>
              <a:t>28 </a:t>
            </a:r>
            <a:r>
              <a:rPr lang="ru-RU" sz="1400" dirty="0" smtClean="0">
                <a:latin typeface="Book Antiqua" pitchFamily="18" charset="0"/>
              </a:rPr>
              <a:t> мая 202</a:t>
            </a:r>
            <a:r>
              <a:rPr lang="en-US" sz="1400" dirty="0" smtClean="0">
                <a:latin typeface="Book Antiqua" pitchFamily="18" charset="0"/>
              </a:rPr>
              <a:t>5</a:t>
            </a:r>
            <a:r>
              <a:rPr lang="ru-RU" sz="1400" dirty="0" smtClean="0">
                <a:latin typeface="Book Antiqua" pitchFamily="18" charset="0"/>
              </a:rPr>
              <a:t> года</a:t>
            </a:r>
            <a:endParaRPr lang="ru-RU" sz="1400" dirty="0">
              <a:latin typeface="Book Antiqu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" y="1104900"/>
            <a:ext cx="3641725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5084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305050" y="161925"/>
            <a:ext cx="8334375" cy="581025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27DF9E-C54D-E129-CC4F-9B66B01FE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/>
          <p:nvPr/>
        </p:nvSpPr>
        <p:spPr>
          <a:xfrm flipH="1">
            <a:off x="6570132" y="2116665"/>
            <a:ext cx="1784656" cy="1938869"/>
          </a:xfrm>
          <a:custGeom>
            <a:avLst/>
            <a:gdLst>
              <a:gd name="connsiteX0" fmla="*/ 0 w 1872208"/>
              <a:gd name="connsiteY0" fmla="*/ 0 h 864096"/>
              <a:gd name="connsiteX1" fmla="*/ 1872208 w 1872208"/>
              <a:gd name="connsiteY1" fmla="*/ 0 h 864096"/>
              <a:gd name="connsiteX2" fmla="*/ 1872208 w 1872208"/>
              <a:gd name="connsiteY2" fmla="*/ 864096 h 864096"/>
              <a:gd name="connsiteX3" fmla="*/ 0 w 1872208"/>
              <a:gd name="connsiteY3" fmla="*/ 864096 h 864096"/>
              <a:gd name="connsiteX4" fmla="*/ 0 w 1872208"/>
              <a:gd name="connsiteY4" fmla="*/ 0 h 864096"/>
              <a:gd name="connsiteX0" fmla="*/ 0 w 1872208"/>
              <a:gd name="connsiteY0" fmla="*/ 0 h 1849518"/>
              <a:gd name="connsiteX1" fmla="*/ 1872208 w 1872208"/>
              <a:gd name="connsiteY1" fmla="*/ 0 h 1849518"/>
              <a:gd name="connsiteX2" fmla="*/ 1872208 w 1872208"/>
              <a:gd name="connsiteY2" fmla="*/ 864096 h 1849518"/>
              <a:gd name="connsiteX3" fmla="*/ 230819 w 1872208"/>
              <a:gd name="connsiteY3" fmla="*/ 1849518 h 1849518"/>
              <a:gd name="connsiteX4" fmla="*/ 0 w 1872208"/>
              <a:gd name="connsiteY4" fmla="*/ 0 h 1849518"/>
              <a:gd name="connsiteX0" fmla="*/ 0 w 1650267"/>
              <a:gd name="connsiteY0" fmla="*/ 1784411 h 1849518"/>
              <a:gd name="connsiteX1" fmla="*/ 1650267 w 1650267"/>
              <a:gd name="connsiteY1" fmla="*/ 0 h 1849518"/>
              <a:gd name="connsiteX2" fmla="*/ 1650267 w 1650267"/>
              <a:gd name="connsiteY2" fmla="*/ 864096 h 1849518"/>
              <a:gd name="connsiteX3" fmla="*/ 8878 w 1650267"/>
              <a:gd name="connsiteY3" fmla="*/ 1849518 h 1849518"/>
              <a:gd name="connsiteX4" fmla="*/ 0 w 1650267"/>
              <a:gd name="connsiteY4" fmla="*/ 1784411 h 1849518"/>
              <a:gd name="connsiteX0" fmla="*/ 0 w 1668022"/>
              <a:gd name="connsiteY0" fmla="*/ 1784411 h 1849518"/>
              <a:gd name="connsiteX1" fmla="*/ 1650267 w 1668022"/>
              <a:gd name="connsiteY1" fmla="*/ 0 h 1849518"/>
              <a:gd name="connsiteX2" fmla="*/ 1668022 w 1668022"/>
              <a:gd name="connsiteY2" fmla="*/ 855218 h 1849518"/>
              <a:gd name="connsiteX3" fmla="*/ 8878 w 1668022"/>
              <a:gd name="connsiteY3" fmla="*/ 1849518 h 1849518"/>
              <a:gd name="connsiteX4" fmla="*/ 0 w 1668022"/>
              <a:gd name="connsiteY4" fmla="*/ 1784411 h 1849518"/>
              <a:gd name="connsiteX0" fmla="*/ 0 w 1659145"/>
              <a:gd name="connsiteY0" fmla="*/ 843378 h 1849518"/>
              <a:gd name="connsiteX1" fmla="*/ 1641390 w 1659145"/>
              <a:gd name="connsiteY1" fmla="*/ 0 h 1849518"/>
              <a:gd name="connsiteX2" fmla="*/ 1659145 w 1659145"/>
              <a:gd name="connsiteY2" fmla="*/ 855218 h 1849518"/>
              <a:gd name="connsiteX3" fmla="*/ 1 w 1659145"/>
              <a:gd name="connsiteY3" fmla="*/ 1849518 h 1849518"/>
              <a:gd name="connsiteX4" fmla="*/ 0 w 1659145"/>
              <a:gd name="connsiteY4" fmla="*/ 843378 h 1849518"/>
              <a:gd name="connsiteX0" fmla="*/ 0 w 1659145"/>
              <a:gd name="connsiteY0" fmla="*/ 843378 h 945987"/>
              <a:gd name="connsiteX1" fmla="*/ 1641390 w 1659145"/>
              <a:gd name="connsiteY1" fmla="*/ 0 h 945987"/>
              <a:gd name="connsiteX2" fmla="*/ 1659145 w 1659145"/>
              <a:gd name="connsiteY2" fmla="*/ 855218 h 945987"/>
              <a:gd name="connsiteX3" fmla="*/ 8878 w 1659145"/>
              <a:gd name="connsiteY3" fmla="*/ 890730 h 945987"/>
              <a:gd name="connsiteX4" fmla="*/ 0 w 1659145"/>
              <a:gd name="connsiteY4" fmla="*/ 843378 h 945987"/>
              <a:gd name="connsiteX0" fmla="*/ 17755 w 1676900"/>
              <a:gd name="connsiteY0" fmla="*/ 843378 h 948353"/>
              <a:gd name="connsiteX1" fmla="*/ 1659145 w 1676900"/>
              <a:gd name="connsiteY1" fmla="*/ 0 h 948353"/>
              <a:gd name="connsiteX2" fmla="*/ 1676900 w 1676900"/>
              <a:gd name="connsiteY2" fmla="*/ 855218 h 948353"/>
              <a:gd name="connsiteX3" fmla="*/ 0 w 1676900"/>
              <a:gd name="connsiteY3" fmla="*/ 908486 h 948353"/>
              <a:gd name="connsiteX4" fmla="*/ 17755 w 1676900"/>
              <a:gd name="connsiteY4" fmla="*/ 843378 h 948353"/>
              <a:gd name="connsiteX0" fmla="*/ 8878 w 1676900"/>
              <a:gd name="connsiteY0" fmla="*/ 923277 h 1018421"/>
              <a:gd name="connsiteX1" fmla="*/ 1659145 w 1676900"/>
              <a:gd name="connsiteY1" fmla="*/ 0 h 1018421"/>
              <a:gd name="connsiteX2" fmla="*/ 1676900 w 1676900"/>
              <a:gd name="connsiteY2" fmla="*/ 855218 h 1018421"/>
              <a:gd name="connsiteX3" fmla="*/ 0 w 1676900"/>
              <a:gd name="connsiteY3" fmla="*/ 908486 h 1018421"/>
              <a:gd name="connsiteX4" fmla="*/ 8878 w 1676900"/>
              <a:gd name="connsiteY4" fmla="*/ 923277 h 1018421"/>
              <a:gd name="connsiteX0" fmla="*/ 0 w 1685778"/>
              <a:gd name="connsiteY0" fmla="*/ 905521 h 1002679"/>
              <a:gd name="connsiteX1" fmla="*/ 1668023 w 1685778"/>
              <a:gd name="connsiteY1" fmla="*/ 0 h 1002679"/>
              <a:gd name="connsiteX2" fmla="*/ 1685778 w 1685778"/>
              <a:gd name="connsiteY2" fmla="*/ 855218 h 1002679"/>
              <a:gd name="connsiteX3" fmla="*/ 8878 w 1685778"/>
              <a:gd name="connsiteY3" fmla="*/ 908486 h 1002679"/>
              <a:gd name="connsiteX4" fmla="*/ 0 w 1685778"/>
              <a:gd name="connsiteY4" fmla="*/ 905521 h 1002679"/>
              <a:gd name="connsiteX0" fmla="*/ 0 w 1676900"/>
              <a:gd name="connsiteY0" fmla="*/ 35509 h 908486"/>
              <a:gd name="connsiteX1" fmla="*/ 1659145 w 1676900"/>
              <a:gd name="connsiteY1" fmla="*/ 0 h 908486"/>
              <a:gd name="connsiteX2" fmla="*/ 1676900 w 1676900"/>
              <a:gd name="connsiteY2" fmla="*/ 855218 h 908486"/>
              <a:gd name="connsiteX3" fmla="*/ 0 w 1676900"/>
              <a:gd name="connsiteY3" fmla="*/ 908486 h 908486"/>
              <a:gd name="connsiteX4" fmla="*/ 0 w 1676900"/>
              <a:gd name="connsiteY4" fmla="*/ 35509 h 908486"/>
              <a:gd name="connsiteX0" fmla="*/ 0 w 1676900"/>
              <a:gd name="connsiteY0" fmla="*/ 35509 h 855218"/>
              <a:gd name="connsiteX1" fmla="*/ 1659145 w 1676900"/>
              <a:gd name="connsiteY1" fmla="*/ 0 h 855218"/>
              <a:gd name="connsiteX2" fmla="*/ 1676900 w 1676900"/>
              <a:gd name="connsiteY2" fmla="*/ 855218 h 855218"/>
              <a:gd name="connsiteX3" fmla="*/ 26633 w 1676900"/>
              <a:gd name="connsiteY3" fmla="*/ 198272 h 855218"/>
              <a:gd name="connsiteX4" fmla="*/ 0 w 1676900"/>
              <a:gd name="connsiteY4" fmla="*/ 35509 h 855218"/>
              <a:gd name="connsiteX0" fmla="*/ 0 w 1676900"/>
              <a:gd name="connsiteY0" fmla="*/ 8876 h 855218"/>
              <a:gd name="connsiteX1" fmla="*/ 1659145 w 1676900"/>
              <a:gd name="connsiteY1" fmla="*/ 0 h 855218"/>
              <a:gd name="connsiteX2" fmla="*/ 1676900 w 1676900"/>
              <a:gd name="connsiteY2" fmla="*/ 855218 h 855218"/>
              <a:gd name="connsiteX3" fmla="*/ 26633 w 1676900"/>
              <a:gd name="connsiteY3" fmla="*/ 198272 h 855218"/>
              <a:gd name="connsiteX4" fmla="*/ 0 w 1676900"/>
              <a:gd name="connsiteY4" fmla="*/ 8876 h 855218"/>
              <a:gd name="connsiteX0" fmla="*/ 8878 w 1685778"/>
              <a:gd name="connsiteY0" fmla="*/ 8876 h 855218"/>
              <a:gd name="connsiteX1" fmla="*/ 1668023 w 1685778"/>
              <a:gd name="connsiteY1" fmla="*/ 0 h 855218"/>
              <a:gd name="connsiteX2" fmla="*/ 1685778 w 1685778"/>
              <a:gd name="connsiteY2" fmla="*/ 855218 h 855218"/>
              <a:gd name="connsiteX3" fmla="*/ 0 w 1685778"/>
              <a:gd name="connsiteY3" fmla="*/ 153884 h 855218"/>
              <a:gd name="connsiteX4" fmla="*/ 8878 w 1685778"/>
              <a:gd name="connsiteY4" fmla="*/ 8876 h 855218"/>
              <a:gd name="connsiteX0" fmla="*/ 8878 w 1685778"/>
              <a:gd name="connsiteY0" fmla="*/ 26632 h 872974"/>
              <a:gd name="connsiteX1" fmla="*/ 1676901 w 1685778"/>
              <a:gd name="connsiteY1" fmla="*/ 0 h 872974"/>
              <a:gd name="connsiteX2" fmla="*/ 1685778 w 1685778"/>
              <a:gd name="connsiteY2" fmla="*/ 872974 h 872974"/>
              <a:gd name="connsiteX3" fmla="*/ 0 w 1685778"/>
              <a:gd name="connsiteY3" fmla="*/ 171640 h 872974"/>
              <a:gd name="connsiteX4" fmla="*/ 8878 w 1685778"/>
              <a:gd name="connsiteY4" fmla="*/ 26632 h 872974"/>
              <a:gd name="connsiteX0" fmla="*/ 8878 w 1694655"/>
              <a:gd name="connsiteY0" fmla="*/ 26632 h 801953"/>
              <a:gd name="connsiteX1" fmla="*/ 1676901 w 1694655"/>
              <a:gd name="connsiteY1" fmla="*/ 0 h 801953"/>
              <a:gd name="connsiteX2" fmla="*/ 1694655 w 1694655"/>
              <a:gd name="connsiteY2" fmla="*/ 801953 h 801953"/>
              <a:gd name="connsiteX3" fmla="*/ 0 w 1694655"/>
              <a:gd name="connsiteY3" fmla="*/ 171640 h 801953"/>
              <a:gd name="connsiteX4" fmla="*/ 8878 w 1694655"/>
              <a:gd name="connsiteY4" fmla="*/ 26632 h 801953"/>
              <a:gd name="connsiteX0" fmla="*/ 8878 w 1721288"/>
              <a:gd name="connsiteY0" fmla="*/ 26632 h 872974"/>
              <a:gd name="connsiteX1" fmla="*/ 1676901 w 1721288"/>
              <a:gd name="connsiteY1" fmla="*/ 0 h 872974"/>
              <a:gd name="connsiteX2" fmla="*/ 1721288 w 1721288"/>
              <a:gd name="connsiteY2" fmla="*/ 872974 h 872974"/>
              <a:gd name="connsiteX3" fmla="*/ 0 w 1721288"/>
              <a:gd name="connsiteY3" fmla="*/ 171640 h 872974"/>
              <a:gd name="connsiteX4" fmla="*/ 8878 w 1721288"/>
              <a:gd name="connsiteY4" fmla="*/ 26632 h 872974"/>
              <a:gd name="connsiteX0" fmla="*/ 8878 w 1676901"/>
              <a:gd name="connsiteY0" fmla="*/ 26632 h 855219"/>
              <a:gd name="connsiteX1" fmla="*/ 1676901 w 1676901"/>
              <a:gd name="connsiteY1" fmla="*/ 0 h 855219"/>
              <a:gd name="connsiteX2" fmla="*/ 1676900 w 1676901"/>
              <a:gd name="connsiteY2" fmla="*/ 855219 h 855219"/>
              <a:gd name="connsiteX3" fmla="*/ 0 w 1676901"/>
              <a:gd name="connsiteY3" fmla="*/ 171640 h 855219"/>
              <a:gd name="connsiteX4" fmla="*/ 8878 w 1676901"/>
              <a:gd name="connsiteY4" fmla="*/ 26632 h 855219"/>
              <a:gd name="connsiteX0" fmla="*/ 8878 w 1676901"/>
              <a:gd name="connsiteY0" fmla="*/ 26632 h 943996"/>
              <a:gd name="connsiteX1" fmla="*/ 1676901 w 1676901"/>
              <a:gd name="connsiteY1" fmla="*/ 0 h 943996"/>
              <a:gd name="connsiteX2" fmla="*/ 1668023 w 1676901"/>
              <a:gd name="connsiteY2" fmla="*/ 943996 h 943996"/>
              <a:gd name="connsiteX3" fmla="*/ 0 w 1676901"/>
              <a:gd name="connsiteY3" fmla="*/ 171640 h 943996"/>
              <a:gd name="connsiteX4" fmla="*/ 8878 w 1676901"/>
              <a:gd name="connsiteY4" fmla="*/ 26632 h 943996"/>
              <a:gd name="connsiteX0" fmla="*/ 8878 w 1676901"/>
              <a:gd name="connsiteY0" fmla="*/ 26632 h 864097"/>
              <a:gd name="connsiteX1" fmla="*/ 1676901 w 1676901"/>
              <a:gd name="connsiteY1" fmla="*/ 0 h 864097"/>
              <a:gd name="connsiteX2" fmla="*/ 1659145 w 1676901"/>
              <a:gd name="connsiteY2" fmla="*/ 864097 h 864097"/>
              <a:gd name="connsiteX3" fmla="*/ 0 w 1676901"/>
              <a:gd name="connsiteY3" fmla="*/ 171640 h 864097"/>
              <a:gd name="connsiteX4" fmla="*/ 8878 w 1676901"/>
              <a:gd name="connsiteY4" fmla="*/ 26632 h 864097"/>
              <a:gd name="connsiteX0" fmla="*/ 8878 w 1676901"/>
              <a:gd name="connsiteY0" fmla="*/ 26632 h 997262"/>
              <a:gd name="connsiteX1" fmla="*/ 1676901 w 1676901"/>
              <a:gd name="connsiteY1" fmla="*/ 0 h 997262"/>
              <a:gd name="connsiteX2" fmla="*/ 1641390 w 1676901"/>
              <a:gd name="connsiteY2" fmla="*/ 997262 h 997262"/>
              <a:gd name="connsiteX3" fmla="*/ 0 w 1676901"/>
              <a:gd name="connsiteY3" fmla="*/ 171640 h 997262"/>
              <a:gd name="connsiteX4" fmla="*/ 8878 w 1676901"/>
              <a:gd name="connsiteY4" fmla="*/ 26632 h 997262"/>
              <a:gd name="connsiteX0" fmla="*/ 8878 w 1676901"/>
              <a:gd name="connsiteY0" fmla="*/ 26632 h 855219"/>
              <a:gd name="connsiteX1" fmla="*/ 1676901 w 1676901"/>
              <a:gd name="connsiteY1" fmla="*/ 0 h 855219"/>
              <a:gd name="connsiteX2" fmla="*/ 1650267 w 1676901"/>
              <a:gd name="connsiteY2" fmla="*/ 855219 h 855219"/>
              <a:gd name="connsiteX3" fmla="*/ 0 w 1676901"/>
              <a:gd name="connsiteY3" fmla="*/ 171640 h 855219"/>
              <a:gd name="connsiteX4" fmla="*/ 8878 w 1676901"/>
              <a:gd name="connsiteY4" fmla="*/ 26632 h 855219"/>
              <a:gd name="connsiteX0" fmla="*/ 8878 w 1676901"/>
              <a:gd name="connsiteY0" fmla="*/ 26632 h 935118"/>
              <a:gd name="connsiteX1" fmla="*/ 1676901 w 1676901"/>
              <a:gd name="connsiteY1" fmla="*/ 0 h 935118"/>
              <a:gd name="connsiteX2" fmla="*/ 1668023 w 1676901"/>
              <a:gd name="connsiteY2" fmla="*/ 935118 h 935118"/>
              <a:gd name="connsiteX3" fmla="*/ 0 w 1676901"/>
              <a:gd name="connsiteY3" fmla="*/ 171640 h 935118"/>
              <a:gd name="connsiteX4" fmla="*/ 8878 w 1676901"/>
              <a:gd name="connsiteY4" fmla="*/ 26632 h 935118"/>
              <a:gd name="connsiteX0" fmla="*/ 8878 w 1676901"/>
              <a:gd name="connsiteY0" fmla="*/ 26632 h 855219"/>
              <a:gd name="connsiteX1" fmla="*/ 1676901 w 1676901"/>
              <a:gd name="connsiteY1" fmla="*/ 0 h 855219"/>
              <a:gd name="connsiteX2" fmla="*/ 1659145 w 1676901"/>
              <a:gd name="connsiteY2" fmla="*/ 855219 h 855219"/>
              <a:gd name="connsiteX3" fmla="*/ 0 w 1676901"/>
              <a:gd name="connsiteY3" fmla="*/ 171640 h 855219"/>
              <a:gd name="connsiteX4" fmla="*/ 8878 w 1676901"/>
              <a:gd name="connsiteY4" fmla="*/ 26632 h 855219"/>
              <a:gd name="connsiteX0" fmla="*/ 8878 w 1676901"/>
              <a:gd name="connsiteY0" fmla="*/ 26632 h 864097"/>
              <a:gd name="connsiteX1" fmla="*/ 1676901 w 1676901"/>
              <a:gd name="connsiteY1" fmla="*/ 0 h 864097"/>
              <a:gd name="connsiteX2" fmla="*/ 1668023 w 1676901"/>
              <a:gd name="connsiteY2" fmla="*/ 864097 h 864097"/>
              <a:gd name="connsiteX3" fmla="*/ 0 w 1676901"/>
              <a:gd name="connsiteY3" fmla="*/ 171640 h 864097"/>
              <a:gd name="connsiteX4" fmla="*/ 8878 w 1676901"/>
              <a:gd name="connsiteY4" fmla="*/ 26632 h 864097"/>
              <a:gd name="connsiteX0" fmla="*/ 8878 w 1676901"/>
              <a:gd name="connsiteY0" fmla="*/ 26632 h 642156"/>
              <a:gd name="connsiteX1" fmla="*/ 1676901 w 1676901"/>
              <a:gd name="connsiteY1" fmla="*/ 0 h 642156"/>
              <a:gd name="connsiteX2" fmla="*/ 1659145 w 1676901"/>
              <a:gd name="connsiteY2" fmla="*/ 642156 h 642156"/>
              <a:gd name="connsiteX3" fmla="*/ 0 w 1676901"/>
              <a:gd name="connsiteY3" fmla="*/ 171640 h 642156"/>
              <a:gd name="connsiteX4" fmla="*/ 8878 w 1676901"/>
              <a:gd name="connsiteY4" fmla="*/ 26632 h 642156"/>
              <a:gd name="connsiteX0" fmla="*/ 8878 w 1676901"/>
              <a:gd name="connsiteY0" fmla="*/ 26632 h 864097"/>
              <a:gd name="connsiteX1" fmla="*/ 1676901 w 1676901"/>
              <a:gd name="connsiteY1" fmla="*/ 0 h 864097"/>
              <a:gd name="connsiteX2" fmla="*/ 1659145 w 1676901"/>
              <a:gd name="connsiteY2" fmla="*/ 864097 h 864097"/>
              <a:gd name="connsiteX3" fmla="*/ 0 w 1676901"/>
              <a:gd name="connsiteY3" fmla="*/ 171640 h 864097"/>
              <a:gd name="connsiteX4" fmla="*/ 8878 w 1676901"/>
              <a:gd name="connsiteY4" fmla="*/ 26632 h 864097"/>
              <a:gd name="connsiteX0" fmla="*/ 8878 w 1676901"/>
              <a:gd name="connsiteY0" fmla="*/ 26632 h 943996"/>
              <a:gd name="connsiteX1" fmla="*/ 1676901 w 1676901"/>
              <a:gd name="connsiteY1" fmla="*/ 0 h 943996"/>
              <a:gd name="connsiteX2" fmla="*/ 1659145 w 1676901"/>
              <a:gd name="connsiteY2" fmla="*/ 943996 h 943996"/>
              <a:gd name="connsiteX3" fmla="*/ 0 w 1676901"/>
              <a:gd name="connsiteY3" fmla="*/ 171640 h 943996"/>
              <a:gd name="connsiteX4" fmla="*/ 8878 w 1676901"/>
              <a:gd name="connsiteY4" fmla="*/ 26632 h 943996"/>
              <a:gd name="connsiteX0" fmla="*/ 8878 w 1676901"/>
              <a:gd name="connsiteY0" fmla="*/ 26632 h 872975"/>
              <a:gd name="connsiteX1" fmla="*/ 1676901 w 1676901"/>
              <a:gd name="connsiteY1" fmla="*/ 0 h 872975"/>
              <a:gd name="connsiteX2" fmla="*/ 1668022 w 1676901"/>
              <a:gd name="connsiteY2" fmla="*/ 872975 h 872975"/>
              <a:gd name="connsiteX3" fmla="*/ 0 w 1676901"/>
              <a:gd name="connsiteY3" fmla="*/ 171640 h 872975"/>
              <a:gd name="connsiteX4" fmla="*/ 8878 w 1676901"/>
              <a:gd name="connsiteY4" fmla="*/ 26632 h 872975"/>
              <a:gd name="connsiteX0" fmla="*/ 0 w 1676901"/>
              <a:gd name="connsiteY0" fmla="*/ 0 h 1618700"/>
              <a:gd name="connsiteX1" fmla="*/ 1676901 w 1676901"/>
              <a:gd name="connsiteY1" fmla="*/ 745725 h 1618700"/>
              <a:gd name="connsiteX2" fmla="*/ 1668022 w 1676901"/>
              <a:gd name="connsiteY2" fmla="*/ 1618700 h 1618700"/>
              <a:gd name="connsiteX3" fmla="*/ 0 w 1676901"/>
              <a:gd name="connsiteY3" fmla="*/ 917365 h 1618700"/>
              <a:gd name="connsiteX4" fmla="*/ 0 w 1676901"/>
              <a:gd name="connsiteY4" fmla="*/ 0 h 1618700"/>
              <a:gd name="connsiteX0" fmla="*/ 0 w 1676901"/>
              <a:gd name="connsiteY0" fmla="*/ 0 h 1618700"/>
              <a:gd name="connsiteX1" fmla="*/ 1676901 w 1676901"/>
              <a:gd name="connsiteY1" fmla="*/ 745725 h 1618700"/>
              <a:gd name="connsiteX2" fmla="*/ 1668022 w 1676901"/>
              <a:gd name="connsiteY2" fmla="*/ 1618700 h 1618700"/>
              <a:gd name="connsiteX3" fmla="*/ 0 w 1676901"/>
              <a:gd name="connsiteY3" fmla="*/ 100620 h 1618700"/>
              <a:gd name="connsiteX4" fmla="*/ 0 w 1676901"/>
              <a:gd name="connsiteY4" fmla="*/ 0 h 161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901" h="1618700">
                <a:moveTo>
                  <a:pt x="0" y="0"/>
                </a:moveTo>
                <a:lnTo>
                  <a:pt x="1676901" y="745725"/>
                </a:lnTo>
                <a:cubicBezTo>
                  <a:pt x="1676901" y="1030798"/>
                  <a:pt x="1668022" y="1333627"/>
                  <a:pt x="1668022" y="1618700"/>
                </a:cubicBezTo>
                <a:lnTo>
                  <a:pt x="0" y="10062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5000">
                <a:schemeClr val="accent3">
                  <a:alpha val="0"/>
                </a:schemeClr>
              </a:gs>
              <a:gs pos="80000">
                <a:schemeClr val="accent3">
                  <a:alpha val="85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/>
          <p:nvPr/>
        </p:nvSpPr>
        <p:spPr>
          <a:xfrm flipH="1">
            <a:off x="6525785" y="2039149"/>
            <a:ext cx="1617743" cy="822779"/>
          </a:xfrm>
          <a:custGeom>
            <a:avLst/>
            <a:gdLst>
              <a:gd name="connsiteX0" fmla="*/ 0 w 1872208"/>
              <a:gd name="connsiteY0" fmla="*/ 0 h 864096"/>
              <a:gd name="connsiteX1" fmla="*/ 1872208 w 1872208"/>
              <a:gd name="connsiteY1" fmla="*/ 0 h 864096"/>
              <a:gd name="connsiteX2" fmla="*/ 1872208 w 1872208"/>
              <a:gd name="connsiteY2" fmla="*/ 864096 h 864096"/>
              <a:gd name="connsiteX3" fmla="*/ 0 w 1872208"/>
              <a:gd name="connsiteY3" fmla="*/ 864096 h 864096"/>
              <a:gd name="connsiteX4" fmla="*/ 0 w 1872208"/>
              <a:gd name="connsiteY4" fmla="*/ 0 h 864096"/>
              <a:gd name="connsiteX0" fmla="*/ 0 w 1872208"/>
              <a:gd name="connsiteY0" fmla="*/ 0 h 1849518"/>
              <a:gd name="connsiteX1" fmla="*/ 1872208 w 1872208"/>
              <a:gd name="connsiteY1" fmla="*/ 0 h 1849518"/>
              <a:gd name="connsiteX2" fmla="*/ 1872208 w 1872208"/>
              <a:gd name="connsiteY2" fmla="*/ 864096 h 1849518"/>
              <a:gd name="connsiteX3" fmla="*/ 230819 w 1872208"/>
              <a:gd name="connsiteY3" fmla="*/ 1849518 h 1849518"/>
              <a:gd name="connsiteX4" fmla="*/ 0 w 1872208"/>
              <a:gd name="connsiteY4" fmla="*/ 0 h 1849518"/>
              <a:gd name="connsiteX0" fmla="*/ 0 w 1650267"/>
              <a:gd name="connsiteY0" fmla="*/ 1784411 h 1849518"/>
              <a:gd name="connsiteX1" fmla="*/ 1650267 w 1650267"/>
              <a:gd name="connsiteY1" fmla="*/ 0 h 1849518"/>
              <a:gd name="connsiteX2" fmla="*/ 1650267 w 1650267"/>
              <a:gd name="connsiteY2" fmla="*/ 864096 h 1849518"/>
              <a:gd name="connsiteX3" fmla="*/ 8878 w 1650267"/>
              <a:gd name="connsiteY3" fmla="*/ 1849518 h 1849518"/>
              <a:gd name="connsiteX4" fmla="*/ 0 w 1650267"/>
              <a:gd name="connsiteY4" fmla="*/ 1784411 h 1849518"/>
              <a:gd name="connsiteX0" fmla="*/ 0 w 1668022"/>
              <a:gd name="connsiteY0" fmla="*/ 1784411 h 1849518"/>
              <a:gd name="connsiteX1" fmla="*/ 1650267 w 1668022"/>
              <a:gd name="connsiteY1" fmla="*/ 0 h 1849518"/>
              <a:gd name="connsiteX2" fmla="*/ 1668022 w 1668022"/>
              <a:gd name="connsiteY2" fmla="*/ 855218 h 1849518"/>
              <a:gd name="connsiteX3" fmla="*/ 8878 w 1668022"/>
              <a:gd name="connsiteY3" fmla="*/ 1849518 h 1849518"/>
              <a:gd name="connsiteX4" fmla="*/ 0 w 1668022"/>
              <a:gd name="connsiteY4" fmla="*/ 1784411 h 1849518"/>
              <a:gd name="connsiteX0" fmla="*/ 0 w 1659145"/>
              <a:gd name="connsiteY0" fmla="*/ 843378 h 1849518"/>
              <a:gd name="connsiteX1" fmla="*/ 1641390 w 1659145"/>
              <a:gd name="connsiteY1" fmla="*/ 0 h 1849518"/>
              <a:gd name="connsiteX2" fmla="*/ 1659145 w 1659145"/>
              <a:gd name="connsiteY2" fmla="*/ 855218 h 1849518"/>
              <a:gd name="connsiteX3" fmla="*/ 1 w 1659145"/>
              <a:gd name="connsiteY3" fmla="*/ 1849518 h 1849518"/>
              <a:gd name="connsiteX4" fmla="*/ 0 w 1659145"/>
              <a:gd name="connsiteY4" fmla="*/ 843378 h 1849518"/>
              <a:gd name="connsiteX0" fmla="*/ 0 w 1659145"/>
              <a:gd name="connsiteY0" fmla="*/ 843378 h 945987"/>
              <a:gd name="connsiteX1" fmla="*/ 1641390 w 1659145"/>
              <a:gd name="connsiteY1" fmla="*/ 0 h 945987"/>
              <a:gd name="connsiteX2" fmla="*/ 1659145 w 1659145"/>
              <a:gd name="connsiteY2" fmla="*/ 855218 h 945987"/>
              <a:gd name="connsiteX3" fmla="*/ 8878 w 1659145"/>
              <a:gd name="connsiteY3" fmla="*/ 890730 h 945987"/>
              <a:gd name="connsiteX4" fmla="*/ 0 w 1659145"/>
              <a:gd name="connsiteY4" fmla="*/ 843378 h 945987"/>
              <a:gd name="connsiteX0" fmla="*/ 17755 w 1676900"/>
              <a:gd name="connsiteY0" fmla="*/ 843378 h 948353"/>
              <a:gd name="connsiteX1" fmla="*/ 1659145 w 1676900"/>
              <a:gd name="connsiteY1" fmla="*/ 0 h 948353"/>
              <a:gd name="connsiteX2" fmla="*/ 1676900 w 1676900"/>
              <a:gd name="connsiteY2" fmla="*/ 855218 h 948353"/>
              <a:gd name="connsiteX3" fmla="*/ 0 w 1676900"/>
              <a:gd name="connsiteY3" fmla="*/ 908486 h 948353"/>
              <a:gd name="connsiteX4" fmla="*/ 17755 w 1676900"/>
              <a:gd name="connsiteY4" fmla="*/ 843378 h 948353"/>
              <a:gd name="connsiteX0" fmla="*/ 8878 w 1676900"/>
              <a:gd name="connsiteY0" fmla="*/ 923277 h 1018421"/>
              <a:gd name="connsiteX1" fmla="*/ 1659145 w 1676900"/>
              <a:gd name="connsiteY1" fmla="*/ 0 h 1018421"/>
              <a:gd name="connsiteX2" fmla="*/ 1676900 w 1676900"/>
              <a:gd name="connsiteY2" fmla="*/ 855218 h 1018421"/>
              <a:gd name="connsiteX3" fmla="*/ 0 w 1676900"/>
              <a:gd name="connsiteY3" fmla="*/ 908486 h 1018421"/>
              <a:gd name="connsiteX4" fmla="*/ 8878 w 1676900"/>
              <a:gd name="connsiteY4" fmla="*/ 923277 h 1018421"/>
              <a:gd name="connsiteX0" fmla="*/ 0 w 1685778"/>
              <a:gd name="connsiteY0" fmla="*/ 905521 h 1002679"/>
              <a:gd name="connsiteX1" fmla="*/ 1668023 w 1685778"/>
              <a:gd name="connsiteY1" fmla="*/ 0 h 1002679"/>
              <a:gd name="connsiteX2" fmla="*/ 1685778 w 1685778"/>
              <a:gd name="connsiteY2" fmla="*/ 855218 h 1002679"/>
              <a:gd name="connsiteX3" fmla="*/ 8878 w 1685778"/>
              <a:gd name="connsiteY3" fmla="*/ 908486 h 1002679"/>
              <a:gd name="connsiteX4" fmla="*/ 0 w 1685778"/>
              <a:gd name="connsiteY4" fmla="*/ 905521 h 1002679"/>
              <a:gd name="connsiteX0" fmla="*/ 0 w 1676900"/>
              <a:gd name="connsiteY0" fmla="*/ 35509 h 908486"/>
              <a:gd name="connsiteX1" fmla="*/ 1659145 w 1676900"/>
              <a:gd name="connsiteY1" fmla="*/ 0 h 908486"/>
              <a:gd name="connsiteX2" fmla="*/ 1676900 w 1676900"/>
              <a:gd name="connsiteY2" fmla="*/ 855218 h 908486"/>
              <a:gd name="connsiteX3" fmla="*/ 0 w 1676900"/>
              <a:gd name="connsiteY3" fmla="*/ 908486 h 908486"/>
              <a:gd name="connsiteX4" fmla="*/ 0 w 1676900"/>
              <a:gd name="connsiteY4" fmla="*/ 35509 h 908486"/>
              <a:gd name="connsiteX0" fmla="*/ 0 w 1676900"/>
              <a:gd name="connsiteY0" fmla="*/ 35509 h 855218"/>
              <a:gd name="connsiteX1" fmla="*/ 1659145 w 1676900"/>
              <a:gd name="connsiteY1" fmla="*/ 0 h 855218"/>
              <a:gd name="connsiteX2" fmla="*/ 1676900 w 1676900"/>
              <a:gd name="connsiteY2" fmla="*/ 855218 h 855218"/>
              <a:gd name="connsiteX3" fmla="*/ 26633 w 1676900"/>
              <a:gd name="connsiteY3" fmla="*/ 198272 h 855218"/>
              <a:gd name="connsiteX4" fmla="*/ 0 w 1676900"/>
              <a:gd name="connsiteY4" fmla="*/ 35509 h 855218"/>
              <a:gd name="connsiteX0" fmla="*/ 0 w 1676900"/>
              <a:gd name="connsiteY0" fmla="*/ 8876 h 855218"/>
              <a:gd name="connsiteX1" fmla="*/ 1659145 w 1676900"/>
              <a:gd name="connsiteY1" fmla="*/ 0 h 855218"/>
              <a:gd name="connsiteX2" fmla="*/ 1676900 w 1676900"/>
              <a:gd name="connsiteY2" fmla="*/ 855218 h 855218"/>
              <a:gd name="connsiteX3" fmla="*/ 26633 w 1676900"/>
              <a:gd name="connsiteY3" fmla="*/ 198272 h 855218"/>
              <a:gd name="connsiteX4" fmla="*/ 0 w 1676900"/>
              <a:gd name="connsiteY4" fmla="*/ 8876 h 855218"/>
              <a:gd name="connsiteX0" fmla="*/ 8878 w 1685778"/>
              <a:gd name="connsiteY0" fmla="*/ 8876 h 855218"/>
              <a:gd name="connsiteX1" fmla="*/ 1668023 w 1685778"/>
              <a:gd name="connsiteY1" fmla="*/ 0 h 855218"/>
              <a:gd name="connsiteX2" fmla="*/ 1685778 w 1685778"/>
              <a:gd name="connsiteY2" fmla="*/ 855218 h 855218"/>
              <a:gd name="connsiteX3" fmla="*/ 0 w 1685778"/>
              <a:gd name="connsiteY3" fmla="*/ 153884 h 855218"/>
              <a:gd name="connsiteX4" fmla="*/ 8878 w 1685778"/>
              <a:gd name="connsiteY4" fmla="*/ 8876 h 855218"/>
              <a:gd name="connsiteX0" fmla="*/ 8878 w 1685778"/>
              <a:gd name="connsiteY0" fmla="*/ 26632 h 872974"/>
              <a:gd name="connsiteX1" fmla="*/ 1676901 w 1685778"/>
              <a:gd name="connsiteY1" fmla="*/ 0 h 872974"/>
              <a:gd name="connsiteX2" fmla="*/ 1685778 w 1685778"/>
              <a:gd name="connsiteY2" fmla="*/ 872974 h 872974"/>
              <a:gd name="connsiteX3" fmla="*/ 0 w 1685778"/>
              <a:gd name="connsiteY3" fmla="*/ 171640 h 872974"/>
              <a:gd name="connsiteX4" fmla="*/ 8878 w 1685778"/>
              <a:gd name="connsiteY4" fmla="*/ 26632 h 872974"/>
              <a:gd name="connsiteX0" fmla="*/ 8878 w 1694655"/>
              <a:gd name="connsiteY0" fmla="*/ 26632 h 801953"/>
              <a:gd name="connsiteX1" fmla="*/ 1676901 w 1694655"/>
              <a:gd name="connsiteY1" fmla="*/ 0 h 801953"/>
              <a:gd name="connsiteX2" fmla="*/ 1694655 w 1694655"/>
              <a:gd name="connsiteY2" fmla="*/ 801953 h 801953"/>
              <a:gd name="connsiteX3" fmla="*/ 0 w 1694655"/>
              <a:gd name="connsiteY3" fmla="*/ 171640 h 801953"/>
              <a:gd name="connsiteX4" fmla="*/ 8878 w 1694655"/>
              <a:gd name="connsiteY4" fmla="*/ 26632 h 801953"/>
              <a:gd name="connsiteX0" fmla="*/ 8878 w 1721288"/>
              <a:gd name="connsiteY0" fmla="*/ 26632 h 872974"/>
              <a:gd name="connsiteX1" fmla="*/ 1676901 w 1721288"/>
              <a:gd name="connsiteY1" fmla="*/ 0 h 872974"/>
              <a:gd name="connsiteX2" fmla="*/ 1721288 w 1721288"/>
              <a:gd name="connsiteY2" fmla="*/ 872974 h 872974"/>
              <a:gd name="connsiteX3" fmla="*/ 0 w 1721288"/>
              <a:gd name="connsiteY3" fmla="*/ 171640 h 872974"/>
              <a:gd name="connsiteX4" fmla="*/ 8878 w 1721288"/>
              <a:gd name="connsiteY4" fmla="*/ 26632 h 872974"/>
              <a:gd name="connsiteX0" fmla="*/ 8878 w 1676901"/>
              <a:gd name="connsiteY0" fmla="*/ 26632 h 855219"/>
              <a:gd name="connsiteX1" fmla="*/ 1676901 w 1676901"/>
              <a:gd name="connsiteY1" fmla="*/ 0 h 855219"/>
              <a:gd name="connsiteX2" fmla="*/ 1676900 w 1676901"/>
              <a:gd name="connsiteY2" fmla="*/ 855219 h 855219"/>
              <a:gd name="connsiteX3" fmla="*/ 0 w 1676901"/>
              <a:gd name="connsiteY3" fmla="*/ 171640 h 855219"/>
              <a:gd name="connsiteX4" fmla="*/ 8878 w 1676901"/>
              <a:gd name="connsiteY4" fmla="*/ 26632 h 855219"/>
              <a:gd name="connsiteX0" fmla="*/ 8878 w 1676901"/>
              <a:gd name="connsiteY0" fmla="*/ 26632 h 943996"/>
              <a:gd name="connsiteX1" fmla="*/ 1676901 w 1676901"/>
              <a:gd name="connsiteY1" fmla="*/ 0 h 943996"/>
              <a:gd name="connsiteX2" fmla="*/ 1668023 w 1676901"/>
              <a:gd name="connsiteY2" fmla="*/ 943996 h 943996"/>
              <a:gd name="connsiteX3" fmla="*/ 0 w 1676901"/>
              <a:gd name="connsiteY3" fmla="*/ 171640 h 943996"/>
              <a:gd name="connsiteX4" fmla="*/ 8878 w 1676901"/>
              <a:gd name="connsiteY4" fmla="*/ 26632 h 943996"/>
              <a:gd name="connsiteX0" fmla="*/ 8878 w 1676901"/>
              <a:gd name="connsiteY0" fmla="*/ 26632 h 864097"/>
              <a:gd name="connsiteX1" fmla="*/ 1676901 w 1676901"/>
              <a:gd name="connsiteY1" fmla="*/ 0 h 864097"/>
              <a:gd name="connsiteX2" fmla="*/ 1659145 w 1676901"/>
              <a:gd name="connsiteY2" fmla="*/ 864097 h 864097"/>
              <a:gd name="connsiteX3" fmla="*/ 0 w 1676901"/>
              <a:gd name="connsiteY3" fmla="*/ 171640 h 864097"/>
              <a:gd name="connsiteX4" fmla="*/ 8878 w 1676901"/>
              <a:gd name="connsiteY4" fmla="*/ 26632 h 86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901" h="864097">
                <a:moveTo>
                  <a:pt x="8878" y="26632"/>
                </a:moveTo>
                <a:lnTo>
                  <a:pt x="1676901" y="0"/>
                </a:lnTo>
                <a:cubicBezTo>
                  <a:pt x="1676901" y="285073"/>
                  <a:pt x="1659145" y="579024"/>
                  <a:pt x="1659145" y="864097"/>
                </a:cubicBezTo>
                <a:lnTo>
                  <a:pt x="0" y="171640"/>
                </a:lnTo>
                <a:lnTo>
                  <a:pt x="8878" y="26632"/>
                </a:lnTo>
                <a:close/>
              </a:path>
            </a:pathLst>
          </a:custGeom>
          <a:gradFill flip="none" rotWithShape="1">
            <a:gsLst>
              <a:gs pos="35000">
                <a:schemeClr val="accent2">
                  <a:alpha val="0"/>
                </a:schemeClr>
              </a:gs>
              <a:gs pos="80000">
                <a:schemeClr val="accent2">
                  <a:alpha val="8500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 dirty="0"/>
          </a:p>
        </p:txBody>
      </p:sp>
      <p:sp>
        <p:nvSpPr>
          <p:cNvPr id="6" name="Rectangle 22">
            <a:extLst>
              <a:ext uri="{FF2B5EF4-FFF2-40B4-BE49-F238E27FC236}"/>
            </a:extLst>
          </p:cNvPr>
          <p:cNvSpPr/>
          <p:nvPr/>
        </p:nvSpPr>
        <p:spPr>
          <a:xfrm flipH="1">
            <a:off x="651932" y="937746"/>
            <a:ext cx="5884333" cy="9814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latin typeface="Book Antiqua" pitchFamily="18" charset="0"/>
              </a:rPr>
              <a:t>Повышена мотивации детей к коррекционной работе и, как следствие этого, к исправлению существующих речевых нарушений</a:t>
            </a:r>
            <a:endParaRPr lang="en-US" dirty="0">
              <a:solidFill>
                <a:srgbClr val="FFFFFF"/>
              </a:solidFill>
              <a:latin typeface="Book Antiqua" pitchFamily="18" charset="0"/>
              <a:cs typeface="Arial Unicode MS" pitchFamily="34" charset="-128"/>
            </a:endParaRPr>
          </a:p>
        </p:txBody>
      </p:sp>
      <p:sp>
        <p:nvSpPr>
          <p:cNvPr id="7" name="Rectangle 23">
            <a:extLst>
              <a:ext uri="{FF2B5EF4-FFF2-40B4-BE49-F238E27FC236}"/>
            </a:extLst>
          </p:cNvPr>
          <p:cNvSpPr/>
          <p:nvPr/>
        </p:nvSpPr>
        <p:spPr>
          <a:xfrm flipH="1">
            <a:off x="634065" y="2022911"/>
            <a:ext cx="5910667" cy="82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 smtClean="0">
                <a:latin typeface="Book Antiqua" pitchFamily="18" charset="0"/>
              </a:rPr>
              <a:t>Активизирована речевая и  познавательная деятельность детей</a:t>
            </a:r>
            <a:endParaRPr lang="en-US" dirty="0">
              <a:solidFill>
                <a:srgbClr val="FFFFFF"/>
              </a:solidFill>
              <a:latin typeface="Book Antiqua" pitchFamily="18" charset="0"/>
              <a:cs typeface="Arial Unicode MS" pitchFamily="34" charset="-128"/>
            </a:endParaRPr>
          </a:p>
        </p:txBody>
      </p:sp>
      <p:sp>
        <p:nvSpPr>
          <p:cNvPr id="8" name="Rectangle 4">
            <a:extLst>
              <a:ext uri="{FF2B5EF4-FFF2-40B4-BE49-F238E27FC236}"/>
            </a:extLst>
          </p:cNvPr>
          <p:cNvSpPr/>
          <p:nvPr/>
        </p:nvSpPr>
        <p:spPr>
          <a:xfrm flipH="1">
            <a:off x="6527191" y="942360"/>
            <a:ext cx="1877364" cy="1139223"/>
          </a:xfrm>
          <a:custGeom>
            <a:avLst/>
            <a:gdLst>
              <a:gd name="connsiteX0" fmla="*/ 0 w 1872208"/>
              <a:gd name="connsiteY0" fmla="*/ 0 h 864096"/>
              <a:gd name="connsiteX1" fmla="*/ 1872208 w 1872208"/>
              <a:gd name="connsiteY1" fmla="*/ 0 h 864096"/>
              <a:gd name="connsiteX2" fmla="*/ 1872208 w 1872208"/>
              <a:gd name="connsiteY2" fmla="*/ 864096 h 864096"/>
              <a:gd name="connsiteX3" fmla="*/ 0 w 1872208"/>
              <a:gd name="connsiteY3" fmla="*/ 864096 h 864096"/>
              <a:gd name="connsiteX4" fmla="*/ 0 w 1872208"/>
              <a:gd name="connsiteY4" fmla="*/ 0 h 864096"/>
              <a:gd name="connsiteX0" fmla="*/ 0 w 1872208"/>
              <a:gd name="connsiteY0" fmla="*/ 0 h 1849518"/>
              <a:gd name="connsiteX1" fmla="*/ 1872208 w 1872208"/>
              <a:gd name="connsiteY1" fmla="*/ 0 h 1849518"/>
              <a:gd name="connsiteX2" fmla="*/ 1872208 w 1872208"/>
              <a:gd name="connsiteY2" fmla="*/ 864096 h 1849518"/>
              <a:gd name="connsiteX3" fmla="*/ 230819 w 1872208"/>
              <a:gd name="connsiteY3" fmla="*/ 1849518 h 1849518"/>
              <a:gd name="connsiteX4" fmla="*/ 0 w 1872208"/>
              <a:gd name="connsiteY4" fmla="*/ 0 h 1849518"/>
              <a:gd name="connsiteX0" fmla="*/ 0 w 1650267"/>
              <a:gd name="connsiteY0" fmla="*/ 1784411 h 1849518"/>
              <a:gd name="connsiteX1" fmla="*/ 1650267 w 1650267"/>
              <a:gd name="connsiteY1" fmla="*/ 0 h 1849518"/>
              <a:gd name="connsiteX2" fmla="*/ 1650267 w 1650267"/>
              <a:gd name="connsiteY2" fmla="*/ 864096 h 1849518"/>
              <a:gd name="connsiteX3" fmla="*/ 8878 w 1650267"/>
              <a:gd name="connsiteY3" fmla="*/ 1849518 h 1849518"/>
              <a:gd name="connsiteX4" fmla="*/ 0 w 1650267"/>
              <a:gd name="connsiteY4" fmla="*/ 1784411 h 1849518"/>
              <a:gd name="connsiteX0" fmla="*/ 0 w 1668022"/>
              <a:gd name="connsiteY0" fmla="*/ 1784411 h 1849518"/>
              <a:gd name="connsiteX1" fmla="*/ 1650267 w 1668022"/>
              <a:gd name="connsiteY1" fmla="*/ 0 h 1849518"/>
              <a:gd name="connsiteX2" fmla="*/ 1668022 w 1668022"/>
              <a:gd name="connsiteY2" fmla="*/ 855218 h 1849518"/>
              <a:gd name="connsiteX3" fmla="*/ 8878 w 1668022"/>
              <a:gd name="connsiteY3" fmla="*/ 1849518 h 1849518"/>
              <a:gd name="connsiteX4" fmla="*/ 0 w 1668022"/>
              <a:gd name="connsiteY4" fmla="*/ 1784411 h 1849518"/>
              <a:gd name="connsiteX0" fmla="*/ 0 w 1659145"/>
              <a:gd name="connsiteY0" fmla="*/ 843378 h 1849518"/>
              <a:gd name="connsiteX1" fmla="*/ 1641390 w 1659145"/>
              <a:gd name="connsiteY1" fmla="*/ 0 h 1849518"/>
              <a:gd name="connsiteX2" fmla="*/ 1659145 w 1659145"/>
              <a:gd name="connsiteY2" fmla="*/ 855218 h 1849518"/>
              <a:gd name="connsiteX3" fmla="*/ 1 w 1659145"/>
              <a:gd name="connsiteY3" fmla="*/ 1849518 h 1849518"/>
              <a:gd name="connsiteX4" fmla="*/ 0 w 1659145"/>
              <a:gd name="connsiteY4" fmla="*/ 843378 h 1849518"/>
              <a:gd name="connsiteX0" fmla="*/ 0 w 1659145"/>
              <a:gd name="connsiteY0" fmla="*/ 843378 h 945987"/>
              <a:gd name="connsiteX1" fmla="*/ 1641390 w 1659145"/>
              <a:gd name="connsiteY1" fmla="*/ 0 h 945987"/>
              <a:gd name="connsiteX2" fmla="*/ 1659145 w 1659145"/>
              <a:gd name="connsiteY2" fmla="*/ 855218 h 945987"/>
              <a:gd name="connsiteX3" fmla="*/ 8878 w 1659145"/>
              <a:gd name="connsiteY3" fmla="*/ 890730 h 945987"/>
              <a:gd name="connsiteX4" fmla="*/ 0 w 1659145"/>
              <a:gd name="connsiteY4" fmla="*/ 843378 h 945987"/>
              <a:gd name="connsiteX0" fmla="*/ 17755 w 1676900"/>
              <a:gd name="connsiteY0" fmla="*/ 843378 h 948353"/>
              <a:gd name="connsiteX1" fmla="*/ 1659145 w 1676900"/>
              <a:gd name="connsiteY1" fmla="*/ 0 h 948353"/>
              <a:gd name="connsiteX2" fmla="*/ 1676900 w 1676900"/>
              <a:gd name="connsiteY2" fmla="*/ 855218 h 948353"/>
              <a:gd name="connsiteX3" fmla="*/ 0 w 1676900"/>
              <a:gd name="connsiteY3" fmla="*/ 908486 h 948353"/>
              <a:gd name="connsiteX4" fmla="*/ 17755 w 1676900"/>
              <a:gd name="connsiteY4" fmla="*/ 843378 h 948353"/>
              <a:gd name="connsiteX0" fmla="*/ 8878 w 1676900"/>
              <a:gd name="connsiteY0" fmla="*/ 923277 h 1018421"/>
              <a:gd name="connsiteX1" fmla="*/ 1659145 w 1676900"/>
              <a:gd name="connsiteY1" fmla="*/ 0 h 1018421"/>
              <a:gd name="connsiteX2" fmla="*/ 1676900 w 1676900"/>
              <a:gd name="connsiteY2" fmla="*/ 855218 h 1018421"/>
              <a:gd name="connsiteX3" fmla="*/ 0 w 1676900"/>
              <a:gd name="connsiteY3" fmla="*/ 908486 h 1018421"/>
              <a:gd name="connsiteX4" fmla="*/ 8878 w 1676900"/>
              <a:gd name="connsiteY4" fmla="*/ 923277 h 1018421"/>
              <a:gd name="connsiteX0" fmla="*/ 0 w 1685778"/>
              <a:gd name="connsiteY0" fmla="*/ 905521 h 1002679"/>
              <a:gd name="connsiteX1" fmla="*/ 1668023 w 1685778"/>
              <a:gd name="connsiteY1" fmla="*/ 0 h 1002679"/>
              <a:gd name="connsiteX2" fmla="*/ 1685778 w 1685778"/>
              <a:gd name="connsiteY2" fmla="*/ 855218 h 1002679"/>
              <a:gd name="connsiteX3" fmla="*/ 8878 w 1685778"/>
              <a:gd name="connsiteY3" fmla="*/ 908486 h 1002679"/>
              <a:gd name="connsiteX4" fmla="*/ 0 w 1685778"/>
              <a:gd name="connsiteY4" fmla="*/ 905521 h 1002679"/>
              <a:gd name="connsiteX0" fmla="*/ 0 w 1685778"/>
              <a:gd name="connsiteY0" fmla="*/ 905521 h 1002679"/>
              <a:gd name="connsiteX1" fmla="*/ 1678467 w 1685778"/>
              <a:gd name="connsiteY1" fmla="*/ 0 h 1002679"/>
              <a:gd name="connsiteX2" fmla="*/ 1685778 w 1685778"/>
              <a:gd name="connsiteY2" fmla="*/ 855218 h 1002679"/>
              <a:gd name="connsiteX3" fmla="*/ 8878 w 1685778"/>
              <a:gd name="connsiteY3" fmla="*/ 908486 h 1002679"/>
              <a:gd name="connsiteX4" fmla="*/ 0 w 1685778"/>
              <a:gd name="connsiteY4" fmla="*/ 905521 h 100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5778" h="1002679">
                <a:moveTo>
                  <a:pt x="0" y="905521"/>
                </a:moveTo>
                <a:lnTo>
                  <a:pt x="1678467" y="0"/>
                </a:lnTo>
                <a:lnTo>
                  <a:pt x="1685778" y="855218"/>
                </a:lnTo>
                <a:lnTo>
                  <a:pt x="8878" y="908486"/>
                </a:lnTo>
                <a:cubicBezTo>
                  <a:pt x="8878" y="573106"/>
                  <a:pt x="0" y="1240901"/>
                  <a:pt x="0" y="905521"/>
                </a:cubicBezTo>
                <a:close/>
              </a:path>
            </a:pathLst>
          </a:custGeom>
          <a:gradFill flip="none" rotWithShape="1">
            <a:gsLst>
              <a:gs pos="35000">
                <a:schemeClr val="accent1">
                  <a:alpha val="0"/>
                </a:schemeClr>
              </a:gs>
              <a:gs pos="80000">
                <a:schemeClr val="accent1">
                  <a:alpha val="8500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 dirty="0"/>
          </a:p>
        </p:txBody>
      </p:sp>
      <p:sp>
        <p:nvSpPr>
          <p:cNvPr id="9" name="Text Placeholder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257301" y="196850"/>
            <a:ext cx="8378304" cy="5240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  <a:ea typeface="Cambria" pitchFamily="18" charset="0"/>
              </a:rPr>
              <a:t>Результаты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 Antiqua" pitchFamily="18" charset="0"/>
              <a:ea typeface="Cambria" pitchFamily="18" charset="0"/>
            </a:endParaRPr>
          </a:p>
        </p:txBody>
      </p:sp>
      <p:sp>
        <p:nvSpPr>
          <p:cNvPr id="12" name="Rectangle 23">
            <a:extLst>
              <a:ext uri="{FF2B5EF4-FFF2-40B4-BE49-F238E27FC236}"/>
            </a:extLst>
          </p:cNvPr>
          <p:cNvSpPr/>
          <p:nvPr/>
        </p:nvSpPr>
        <p:spPr>
          <a:xfrm flipH="1">
            <a:off x="640075" y="3047999"/>
            <a:ext cx="5930053" cy="1007534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dirty="0" smtClean="0">
                <a:latin typeface="Book Antiqua" pitchFamily="18" charset="0"/>
              </a:rPr>
              <a:t>Качественно обновлен коррекционно-образовательный процесс, повышена его эффективность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6146" name="Picture 2" descr="https://i.pinimg.com/originals/03/97/df/0397df4f4b428b716fcb1c0b948ad1cf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052"/>
          <a:stretch>
            <a:fillRect/>
          </a:stretch>
        </p:blipFill>
        <p:spPr bwMode="auto">
          <a:xfrm>
            <a:off x="6371071" y="1514211"/>
            <a:ext cx="2772929" cy="2115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4129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35703" t="11806" r="33125" b="10139"/>
          <a:stretch>
            <a:fillRect/>
          </a:stretch>
        </p:blipFill>
        <p:spPr bwMode="auto">
          <a:xfrm>
            <a:off x="5667375" y="170256"/>
            <a:ext cx="1704975" cy="2401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2532" name="Picture 4" descr="https://sun9-53.userapi.com/impg/6eUhZF4814GzLRsuDjFCzfhdH7z8xyjn2tiCww/_LKqirP4WRU.jpg?size=576x652&amp;quality=95&amp;sign=01e964b608d5bd88b75fec5834da4dff&amp;type=album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203200" y="267493"/>
            <a:ext cx="3398848" cy="384730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2534" name="Picture 6" descr="https://sun9-67.userapi.com/impg/599K4eAHrek6_IdNVyGkFsLJrDrAHe-eGd-QUQ/sJEnvXYk604.jpg?size=960x1280&amp;quality=95&amp;sign=2a1ddc14c97a67ec126c0206264983f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7450" y="1266826"/>
            <a:ext cx="2443163" cy="325755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26" name="Picture 2" descr="C:\Users\ekate\Videos\OneDrive\Рабочий стол\Стимулирующ\достижения\мои конкурсы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19975" y="828675"/>
            <a:ext cx="1581150" cy="2235316"/>
          </a:xfrm>
          <a:prstGeom prst="rect">
            <a:avLst/>
          </a:prstGeom>
          <a:noFill/>
        </p:spPr>
      </p:pic>
      <p:pic>
        <p:nvPicPr>
          <p:cNvPr id="1027" name="Picture 3" descr="C:\Users\ekate\Videos\OneDrive\Рабочий стол\Стимулирующ\достижения\мои конкурсы\IMG_20240830_1059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77" y="2571750"/>
            <a:ext cx="1628774" cy="24006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05000" y="266700"/>
            <a:ext cx="8334375" cy="581025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957438-CC3F-A733-18D8-666E54A2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576" y="310885"/>
            <a:ext cx="7686674" cy="527315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Book Antiqua" pitchFamily="18" charset="0"/>
              </a:rPr>
              <a:t>А вы знаете уровень своей </a:t>
            </a:r>
            <a:r>
              <a:rPr lang="ru-RU" sz="2400" dirty="0" err="1" smtClean="0">
                <a:solidFill>
                  <a:schemeClr val="bg1"/>
                </a:solidFill>
                <a:latin typeface="Book Antiqua" pitchFamily="18" charset="0"/>
              </a:rPr>
              <a:t>ИКТ-компетентности</a:t>
            </a:r>
            <a:r>
              <a:rPr lang="ru-RU" sz="2400" dirty="0" smtClean="0">
                <a:solidFill>
                  <a:schemeClr val="bg1"/>
                </a:solidFill>
                <a:latin typeface="Book Antiqua" pitchFamily="18" charset="0"/>
              </a:rPr>
              <a:t>?</a:t>
            </a:r>
            <a:endParaRPr lang="ru-RU" sz="2400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025" name="Picture 1" descr="C:\Users\ekate\Downloads\qr (6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4352" y="1494102"/>
            <a:ext cx="2155295" cy="2155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3970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305050" y="161925"/>
            <a:ext cx="8334375" cy="581025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514350" y="0"/>
            <a:ext cx="862965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Book Antiqua" pitchFamily="18" charset="0"/>
              </a:rPr>
              <a:t>                                     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                               </a:t>
            </a:r>
            <a:r>
              <a:rPr lang="ru-RU" sz="2000" b="1" dirty="0" smtClean="0">
                <a:solidFill>
                  <a:schemeClr val="bg1"/>
                </a:solidFill>
                <a:latin typeface="Book Antiqua" pitchFamily="18" charset="0"/>
              </a:rPr>
              <a:t>Список использованных источников</a:t>
            </a:r>
            <a:endParaRPr lang="ru-RU" b="1" dirty="0" smtClean="0">
              <a:solidFill>
                <a:schemeClr val="bg1"/>
              </a:solidFill>
              <a:latin typeface="Book Antiqua" pitchFamily="18" charset="0"/>
            </a:endParaRPr>
          </a:p>
          <a:p>
            <a:endParaRPr lang="ru-RU" dirty="0"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latin typeface="Book Antiqua" pitchFamily="18" charset="0"/>
              </a:rPr>
              <a:t>Воронова, Е.Н. Воспитать патриота: программы, мероприятия, игры:</a:t>
            </a:r>
            <a:br>
              <a:rPr lang="ru-RU" dirty="0" smtClean="0">
                <a:latin typeface="Book Antiqua" pitchFamily="18" charset="0"/>
              </a:rPr>
            </a:br>
            <a:r>
              <a:rPr lang="ru-RU" dirty="0" smtClean="0">
                <a:latin typeface="Book Antiqua" pitchFamily="18" charset="0"/>
              </a:rPr>
              <a:t>метод. пособие [Текст] / Воронова, Е.Н. – М.: </a:t>
            </a:r>
            <a:r>
              <a:rPr lang="ru-RU" dirty="0" err="1" smtClean="0">
                <a:latin typeface="Book Antiqua" pitchFamily="18" charset="0"/>
              </a:rPr>
              <a:t>Гардарики</a:t>
            </a:r>
            <a:r>
              <a:rPr lang="ru-RU" dirty="0" smtClean="0">
                <a:latin typeface="Book Antiqua" pitchFamily="18" charset="0"/>
              </a:rPr>
              <a:t>, 2008. – 153 с.</a:t>
            </a:r>
          </a:p>
          <a:p>
            <a:pPr>
              <a:buFont typeface="Arial" pitchFamily="34" charset="0"/>
              <a:buChar char="•"/>
            </a:pPr>
            <a:endParaRPr lang="ru-RU" dirty="0"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err="1">
                <a:latin typeface="Book Antiqua" pitchFamily="18" charset="0"/>
              </a:rPr>
              <a:t>Поштарева</a:t>
            </a:r>
            <a:r>
              <a:rPr lang="ru-RU" dirty="0">
                <a:latin typeface="Book Antiqua" pitchFamily="18" charset="0"/>
              </a:rPr>
              <a:t>, Т. Особенности гражданского воспитания дошкольников [Текст] / Т. </a:t>
            </a:r>
            <a:r>
              <a:rPr lang="ru-RU" dirty="0" err="1">
                <a:latin typeface="Book Antiqua" pitchFamily="18" charset="0"/>
              </a:rPr>
              <a:t>Поштарева</a:t>
            </a:r>
            <a:r>
              <a:rPr lang="ru-RU" dirty="0">
                <a:latin typeface="Book Antiqua" pitchFamily="18" charset="0"/>
              </a:rPr>
              <a:t> // Дошкольное воспитание. – 2012. – №10. – С. 14-18.</a:t>
            </a:r>
          </a:p>
          <a:p>
            <a:endParaRPr lang="ru-RU" dirty="0"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Book Antiqua" pitchFamily="18" charset="0"/>
              </a:rPr>
              <a:t>Голованова, М. Государственные символы России / М.Голованова, В.Шергин.- М.: ООО «Издательство «РОСМЭН-ПРЕСС», 2004. - 160 с.5</a:t>
            </a:r>
          </a:p>
          <a:p>
            <a:endParaRPr lang="ru-RU" dirty="0"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Book Antiqua" pitchFamily="18" charset="0"/>
              </a:rPr>
              <a:t> </a:t>
            </a:r>
            <a:r>
              <a:rPr lang="ru-RU" dirty="0" err="1">
                <a:latin typeface="Book Antiqua" pitchFamily="18" charset="0"/>
              </a:rPr>
              <a:t>Зеленова</a:t>
            </a:r>
            <a:r>
              <a:rPr lang="ru-RU" dirty="0">
                <a:latin typeface="Book Antiqua" pitchFamily="18" charset="0"/>
              </a:rPr>
              <a:t> Н.Г. Осипова Л.Е. Мы живем в РОССИИ. ГРАЖДАНСКО-ПАТРИОТИЧЕСКОЕ ВОСПИТАНИЕ ДОШКОЛЬНИКОВ. Старшая группа — М.: Издательство СКРИПТОРИЙ 2003, 2016, 96 с.</a:t>
            </a:r>
          </a:p>
          <a:p>
            <a:pPr>
              <a:buFont typeface="Arial" pitchFamily="34" charset="0"/>
              <a:buChar char="•"/>
            </a:pPr>
            <a:endParaRPr lang="ru-RU" dirty="0"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>
                <a:latin typeface="Book Antiqua" pitchFamily="18" charset="0"/>
              </a:rPr>
              <a:t>Картинный материал использованный в игре </a:t>
            </a:r>
            <a:r>
              <a:rPr lang="ru-RU" b="1" u="sng" dirty="0">
                <a:latin typeface="Book Antiqua" pitchFamily="18" charset="0"/>
                <a:hlinkClick r:id="rId2"/>
              </a:rPr>
              <a:t>https://vk.com/pedagogikavsem</a:t>
            </a:r>
            <a:r>
              <a:rPr lang="ru-RU" b="1" dirty="0">
                <a:latin typeface="Book Antiqua" pitchFamily="18" charset="0"/>
              </a:rPr>
              <a:t> </a:t>
            </a:r>
          </a:p>
          <a:p>
            <a:endParaRPr lang="ru-RU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3275" y="1676401"/>
            <a:ext cx="24574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895475" y="238125"/>
            <a:ext cx="8334375" cy="581025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5084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2362200" y="171450"/>
            <a:ext cx="8334375" cy="581025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9D337-F8ED-F130-51A6-966E78F3F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847" y="230281"/>
            <a:ext cx="6891617" cy="524435"/>
          </a:xfrm>
        </p:spPr>
        <p:txBody>
          <a:bodyPr>
            <a:no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  <a:latin typeface="Book Antiqua" pitchFamily="18" charset="0"/>
              </a:rPr>
              <a:t>Мультимедийные</a:t>
            </a:r>
            <a:r>
              <a:rPr lang="ru-RU" sz="2400" dirty="0" smtClean="0">
                <a:solidFill>
                  <a:schemeClr val="bg1"/>
                </a:solidFill>
                <a:latin typeface="Book Antiqua" pitchFamily="18" charset="0"/>
              </a:rPr>
              <a:t> средства позволяют</a:t>
            </a:r>
            <a:endParaRPr lang="ru-RU" sz="2400" dirty="0">
              <a:solidFill>
                <a:schemeClr val="bg1"/>
              </a:solidFill>
              <a:latin typeface="Book Antiqua" pitchFamily="18" charset="0"/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2781083" y="892969"/>
            <a:ext cx="3581834" cy="4250531"/>
            <a:chOff x="348360" y="2211710"/>
            <a:chExt cx="2545698" cy="2811537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348360" y="4335070"/>
              <a:ext cx="2545698" cy="688177"/>
              <a:chOff x="348360" y="4335070"/>
              <a:chExt cx="2545698" cy="688177"/>
            </a:xfrm>
          </p:grpSpPr>
          <p:sp>
            <p:nvSpPr>
              <p:cNvPr id="11" name="Rectangle 7">
                <a:extLst>
                  <a:ext uri="{FF2B5EF4-FFF2-40B4-BE49-F238E27FC236}"/>
                </a:extLst>
              </p:cNvPr>
              <p:cNvSpPr/>
              <p:nvPr/>
            </p:nvSpPr>
            <p:spPr>
              <a:xfrm rot="358729">
                <a:off x="348360" y="4422214"/>
                <a:ext cx="2379133" cy="601033"/>
              </a:xfrm>
              <a:custGeom>
                <a:avLst/>
                <a:gdLst>
                  <a:gd name="connsiteX0" fmla="*/ 0 w 1546076"/>
                  <a:gd name="connsiteY0" fmla="*/ 0 h 547777"/>
                  <a:gd name="connsiteX1" fmla="*/ 1546076 w 1546076"/>
                  <a:gd name="connsiteY1" fmla="*/ 0 h 547777"/>
                  <a:gd name="connsiteX2" fmla="*/ 1546076 w 1546076"/>
                  <a:gd name="connsiteY2" fmla="*/ 547777 h 547777"/>
                  <a:gd name="connsiteX3" fmla="*/ 0 w 1546076"/>
                  <a:gd name="connsiteY3" fmla="*/ 547777 h 547777"/>
                  <a:gd name="connsiteX4" fmla="*/ 0 w 1546076"/>
                  <a:gd name="connsiteY4" fmla="*/ 0 h 547777"/>
                  <a:gd name="connsiteX0" fmla="*/ 0 w 1546076"/>
                  <a:gd name="connsiteY0" fmla="*/ 0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0 w 1546076"/>
                  <a:gd name="connsiteY4" fmla="*/ 0 h 547777"/>
                  <a:gd name="connsiteX0" fmla="*/ 311437 w 1546076"/>
                  <a:gd name="connsiteY0" fmla="*/ 120616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311437 w 1546076"/>
                  <a:gd name="connsiteY4" fmla="*/ 120616 h 547777"/>
                  <a:gd name="connsiteX0" fmla="*/ 454636 w 1546076"/>
                  <a:gd name="connsiteY0" fmla="*/ 97957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454636 w 1546076"/>
                  <a:gd name="connsiteY4" fmla="*/ 97957 h 547777"/>
                  <a:gd name="connsiteX0" fmla="*/ 454636 w 1714392"/>
                  <a:gd name="connsiteY0" fmla="*/ 100262 h 550082"/>
                  <a:gd name="connsiteX1" fmla="*/ 1714392 w 1714392"/>
                  <a:gd name="connsiteY1" fmla="*/ 0 h 550082"/>
                  <a:gd name="connsiteX2" fmla="*/ 1300823 w 1714392"/>
                  <a:gd name="connsiteY2" fmla="*/ 476166 h 550082"/>
                  <a:gd name="connsiteX3" fmla="*/ 0 w 1714392"/>
                  <a:gd name="connsiteY3" fmla="*/ 550082 h 550082"/>
                  <a:gd name="connsiteX4" fmla="*/ 454636 w 1714392"/>
                  <a:gd name="connsiteY4" fmla="*/ 100262 h 550082"/>
                  <a:gd name="connsiteX0" fmla="*/ 454636 w 1908260"/>
                  <a:gd name="connsiteY0" fmla="*/ 151213 h 601033"/>
                  <a:gd name="connsiteX1" fmla="*/ 1908260 w 1908260"/>
                  <a:gd name="connsiteY1" fmla="*/ 0 h 601033"/>
                  <a:gd name="connsiteX2" fmla="*/ 1300823 w 1908260"/>
                  <a:gd name="connsiteY2" fmla="*/ 527117 h 601033"/>
                  <a:gd name="connsiteX3" fmla="*/ 0 w 1908260"/>
                  <a:gd name="connsiteY3" fmla="*/ 601033 h 601033"/>
                  <a:gd name="connsiteX4" fmla="*/ 454636 w 1908260"/>
                  <a:gd name="connsiteY4" fmla="*/ 151213 h 601033"/>
                  <a:gd name="connsiteX0" fmla="*/ 675642 w 1908260"/>
                  <a:gd name="connsiteY0" fmla="*/ 66773 h 601033"/>
                  <a:gd name="connsiteX1" fmla="*/ 1908260 w 1908260"/>
                  <a:gd name="connsiteY1" fmla="*/ 0 h 601033"/>
                  <a:gd name="connsiteX2" fmla="*/ 1300823 w 1908260"/>
                  <a:gd name="connsiteY2" fmla="*/ 527117 h 601033"/>
                  <a:gd name="connsiteX3" fmla="*/ 0 w 1908260"/>
                  <a:gd name="connsiteY3" fmla="*/ 601033 h 601033"/>
                  <a:gd name="connsiteX4" fmla="*/ 675642 w 1908260"/>
                  <a:gd name="connsiteY4" fmla="*/ 66773 h 601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8260" h="601033">
                    <a:moveTo>
                      <a:pt x="675642" y="66773"/>
                    </a:moveTo>
                    <a:lnTo>
                      <a:pt x="1908260" y="0"/>
                    </a:lnTo>
                    <a:lnTo>
                      <a:pt x="1300823" y="527117"/>
                    </a:lnTo>
                    <a:lnTo>
                      <a:pt x="0" y="601033"/>
                    </a:lnTo>
                    <a:lnTo>
                      <a:pt x="675642" y="6677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softEdge rad="152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" name="Rectangle 7">
                <a:extLst>
                  <a:ext uri="{FF2B5EF4-FFF2-40B4-BE49-F238E27FC236}"/>
                </a:extLst>
              </p:cNvPr>
              <p:cNvSpPr/>
              <p:nvPr/>
            </p:nvSpPr>
            <p:spPr>
              <a:xfrm rot="358729">
                <a:off x="809437" y="4335070"/>
                <a:ext cx="2084621" cy="526631"/>
              </a:xfrm>
              <a:custGeom>
                <a:avLst/>
                <a:gdLst>
                  <a:gd name="connsiteX0" fmla="*/ 0 w 1546076"/>
                  <a:gd name="connsiteY0" fmla="*/ 0 h 547777"/>
                  <a:gd name="connsiteX1" fmla="*/ 1546076 w 1546076"/>
                  <a:gd name="connsiteY1" fmla="*/ 0 h 547777"/>
                  <a:gd name="connsiteX2" fmla="*/ 1546076 w 1546076"/>
                  <a:gd name="connsiteY2" fmla="*/ 547777 h 547777"/>
                  <a:gd name="connsiteX3" fmla="*/ 0 w 1546076"/>
                  <a:gd name="connsiteY3" fmla="*/ 547777 h 547777"/>
                  <a:gd name="connsiteX4" fmla="*/ 0 w 1546076"/>
                  <a:gd name="connsiteY4" fmla="*/ 0 h 547777"/>
                  <a:gd name="connsiteX0" fmla="*/ 0 w 1546076"/>
                  <a:gd name="connsiteY0" fmla="*/ 0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0 w 1546076"/>
                  <a:gd name="connsiteY4" fmla="*/ 0 h 547777"/>
                  <a:gd name="connsiteX0" fmla="*/ 311437 w 1546076"/>
                  <a:gd name="connsiteY0" fmla="*/ 120616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311437 w 1546076"/>
                  <a:gd name="connsiteY4" fmla="*/ 120616 h 547777"/>
                  <a:gd name="connsiteX0" fmla="*/ 454636 w 1546076"/>
                  <a:gd name="connsiteY0" fmla="*/ 97957 h 547777"/>
                  <a:gd name="connsiteX1" fmla="*/ 1546076 w 1546076"/>
                  <a:gd name="connsiteY1" fmla="*/ 0 h 547777"/>
                  <a:gd name="connsiteX2" fmla="*/ 1300823 w 1546076"/>
                  <a:gd name="connsiteY2" fmla="*/ 473861 h 547777"/>
                  <a:gd name="connsiteX3" fmla="*/ 0 w 1546076"/>
                  <a:gd name="connsiteY3" fmla="*/ 547777 h 547777"/>
                  <a:gd name="connsiteX4" fmla="*/ 454636 w 1546076"/>
                  <a:gd name="connsiteY4" fmla="*/ 97957 h 547777"/>
                  <a:gd name="connsiteX0" fmla="*/ 454636 w 1714392"/>
                  <a:gd name="connsiteY0" fmla="*/ 100262 h 550082"/>
                  <a:gd name="connsiteX1" fmla="*/ 1714392 w 1714392"/>
                  <a:gd name="connsiteY1" fmla="*/ 0 h 550082"/>
                  <a:gd name="connsiteX2" fmla="*/ 1300823 w 1714392"/>
                  <a:gd name="connsiteY2" fmla="*/ 476166 h 550082"/>
                  <a:gd name="connsiteX3" fmla="*/ 0 w 1714392"/>
                  <a:gd name="connsiteY3" fmla="*/ 550082 h 550082"/>
                  <a:gd name="connsiteX4" fmla="*/ 454636 w 1714392"/>
                  <a:gd name="connsiteY4" fmla="*/ 100262 h 550082"/>
                  <a:gd name="connsiteX0" fmla="*/ 454636 w 1908260"/>
                  <a:gd name="connsiteY0" fmla="*/ 151213 h 601033"/>
                  <a:gd name="connsiteX1" fmla="*/ 1908260 w 1908260"/>
                  <a:gd name="connsiteY1" fmla="*/ 0 h 601033"/>
                  <a:gd name="connsiteX2" fmla="*/ 1300823 w 1908260"/>
                  <a:gd name="connsiteY2" fmla="*/ 527117 h 601033"/>
                  <a:gd name="connsiteX3" fmla="*/ 0 w 1908260"/>
                  <a:gd name="connsiteY3" fmla="*/ 601033 h 601033"/>
                  <a:gd name="connsiteX4" fmla="*/ 454636 w 1908260"/>
                  <a:gd name="connsiteY4" fmla="*/ 151213 h 601033"/>
                  <a:gd name="connsiteX0" fmla="*/ 675642 w 1908260"/>
                  <a:gd name="connsiteY0" fmla="*/ 66773 h 601033"/>
                  <a:gd name="connsiteX1" fmla="*/ 1908260 w 1908260"/>
                  <a:gd name="connsiteY1" fmla="*/ 0 h 601033"/>
                  <a:gd name="connsiteX2" fmla="*/ 1300823 w 1908260"/>
                  <a:gd name="connsiteY2" fmla="*/ 527117 h 601033"/>
                  <a:gd name="connsiteX3" fmla="*/ 0 w 1908260"/>
                  <a:gd name="connsiteY3" fmla="*/ 601033 h 601033"/>
                  <a:gd name="connsiteX4" fmla="*/ 675642 w 1908260"/>
                  <a:gd name="connsiteY4" fmla="*/ 66773 h 601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8260" h="601033">
                    <a:moveTo>
                      <a:pt x="675642" y="66773"/>
                    </a:moveTo>
                    <a:lnTo>
                      <a:pt x="1908260" y="0"/>
                    </a:lnTo>
                    <a:lnTo>
                      <a:pt x="1300823" y="527117"/>
                    </a:lnTo>
                    <a:lnTo>
                      <a:pt x="0" y="601033"/>
                    </a:lnTo>
                    <a:lnTo>
                      <a:pt x="675642" y="66773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softEdge rad="152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933500" y="2211710"/>
              <a:ext cx="1262236" cy="2599908"/>
              <a:chOff x="1619672" y="2211710"/>
              <a:chExt cx="1262236" cy="2599908"/>
            </a:xfrm>
          </p:grpSpPr>
          <p:sp>
            <p:nvSpPr>
              <p:cNvPr id="8" name="Rectangle 5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691680" y="3947522"/>
                <a:ext cx="864096" cy="86409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scene3d>
                <a:camera prst="perspectiveRight">
                  <a:rot lat="598412" lon="1237643" rev="0"/>
                </a:camera>
                <a:lightRig rig="threePt" dir="t"/>
              </a:scene3d>
              <a:sp3d extrusionH="819150" prstMaterial="flat">
                <a:bevelT w="44450" h="25400"/>
                <a:extrusionClr>
                  <a:schemeClr val="accent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4100" b="1" spc="38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cs typeface="Arial" pitchFamily="34" charset="0"/>
                </a:endParaRPr>
              </a:p>
            </p:txBody>
          </p:sp>
          <p:sp>
            <p:nvSpPr>
              <p:cNvPr id="9" name="Rectangle 6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2017812" y="3077696"/>
                <a:ext cx="864096" cy="86409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scene3d>
                <a:camera prst="perspectiveRight">
                  <a:rot lat="300000" lon="20699968" rev="0"/>
                </a:camera>
                <a:lightRig rig="threePt" dir="t"/>
              </a:scene3d>
              <a:sp3d extrusionH="819150" prstMaterial="flat">
                <a:bevelT w="44450" h="44450"/>
                <a:extrusionClr>
                  <a:schemeClr val="accent2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4100" b="1" spc="38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cs typeface="Arial" pitchFamily="34" charset="0"/>
                </a:endParaRPr>
              </a:p>
            </p:txBody>
          </p:sp>
          <p:sp>
            <p:nvSpPr>
              <p:cNvPr id="10" name="Rectangle 8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619672" y="2211710"/>
                <a:ext cx="864096" cy="86409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scene3d>
                <a:camera prst="perspectiveRight">
                  <a:rot lat="0" lon="1499958" rev="0"/>
                </a:camera>
                <a:lightRig rig="threePt" dir="t"/>
              </a:scene3d>
              <a:sp3d extrusionH="819150" prstMaterial="flat">
                <a:bevelT w="38100" h="44450"/>
                <a:extrusionClr>
                  <a:schemeClr val="accent3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4100" b="1" spc="38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cs typeface="Arial" pitchFamily="34" charset="0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/>
            </a:extLst>
          </p:cNvPr>
          <p:cNvSpPr txBox="1"/>
          <p:nvPr/>
        </p:nvSpPr>
        <p:spPr bwMode="auto">
          <a:xfrm>
            <a:off x="6432947" y="2193132"/>
            <a:ext cx="2711053" cy="1177245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ru-RU" dirty="0" smtClean="0">
                <a:latin typeface="Book Antiqua" pitchFamily="18" charset="0"/>
              </a:rPr>
              <a:t>индивидуализировать обучение детей с нарушениями развития</a:t>
            </a:r>
            <a:endParaRPr lang="ko-KR" altLang="en-US" sz="1100" b="1" dirty="0">
              <a:latin typeface="Book Antiqua" pitchFamily="18" charset="0"/>
              <a:cs typeface="Arial" pitchFamily="34" charset="0"/>
            </a:endParaRPr>
          </a:p>
        </p:txBody>
      </p: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341710" y="791766"/>
            <a:ext cx="2743830" cy="923330"/>
            <a:chOff x="194751" y="2934556"/>
            <a:chExt cx="2640783" cy="1231808"/>
          </a:xfrm>
        </p:grpSpPr>
        <p:sp>
          <p:nvSpPr>
            <p:cNvPr id="15" name="TextBox 14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545332" y="2934556"/>
              <a:ext cx="2290202" cy="12318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ru-RU" dirty="0" smtClean="0">
                  <a:latin typeface="Book Antiqua" pitchFamily="18" charset="0"/>
                </a:rPr>
                <a:t>оптимизировать педагогический процесс</a:t>
              </a:r>
              <a:endParaRPr lang="ru-RU" dirty="0">
                <a:latin typeface="Book Antiqua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194751" y="3114042"/>
              <a:ext cx="2609237" cy="2874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endParaRPr lang="ko-KR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7" name="Group 20"/>
          <p:cNvGrpSpPr>
            <a:grpSpLocks/>
          </p:cNvGrpSpPr>
          <p:nvPr/>
        </p:nvGrpSpPr>
        <p:grpSpPr bwMode="auto">
          <a:xfrm>
            <a:off x="316006" y="3489512"/>
            <a:ext cx="2979644" cy="923330"/>
            <a:chOff x="-10238" y="4631154"/>
            <a:chExt cx="2867741" cy="1231155"/>
          </a:xfrm>
        </p:grpSpPr>
        <p:sp>
          <p:nvSpPr>
            <p:cNvPr id="18" name="TextBox 17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-10238" y="4631154"/>
              <a:ext cx="2792111" cy="1231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dirty="0" smtClean="0">
                  <a:latin typeface="Book Antiqua" pitchFamily="18" charset="0"/>
                </a:rPr>
                <a:t>значительно повысить эффективность любой деятельности</a:t>
              </a:r>
              <a:endParaRPr lang="ko-KR" altLang="en-US" b="1" dirty="0">
                <a:latin typeface="Book Antiqua" pitchFamily="18" charset="0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248266" y="5020377"/>
              <a:ext cx="2609237" cy="3077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altLang="ko-KR" sz="9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 </a:t>
              </a:r>
              <a:endPara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0" name="Rectangle 24">
            <a:extLst>
              <a:ext uri="{FF2B5EF4-FFF2-40B4-BE49-F238E27FC236}"/>
            </a:extLst>
          </p:cNvPr>
          <p:cNvSpPr/>
          <p:nvPr/>
        </p:nvSpPr>
        <p:spPr>
          <a:xfrm>
            <a:off x="6358212" y="1984337"/>
            <a:ext cx="84967" cy="7481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25">
            <a:extLst>
              <a:ext uri="{FF2B5EF4-FFF2-40B4-BE49-F238E27FC236}"/>
            </a:extLst>
          </p:cNvPr>
          <p:cNvSpPr/>
          <p:nvPr/>
        </p:nvSpPr>
        <p:spPr>
          <a:xfrm>
            <a:off x="3199210" y="824669"/>
            <a:ext cx="84966" cy="7481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ectangle 26">
            <a:extLst>
              <a:ext uri="{FF2B5EF4-FFF2-40B4-BE49-F238E27FC236}"/>
            </a:extLst>
          </p:cNvPr>
          <p:cNvSpPr/>
          <p:nvPr/>
        </p:nvSpPr>
        <p:spPr>
          <a:xfrm>
            <a:off x="3320654" y="3521434"/>
            <a:ext cx="84966" cy="7481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Chevron 78">
            <a:extLst>
              <a:ext uri="{FF2B5EF4-FFF2-40B4-BE49-F238E27FC236}"/>
            </a:extLst>
          </p:cNvPr>
          <p:cNvSpPr/>
          <p:nvPr/>
        </p:nvSpPr>
        <p:spPr>
          <a:xfrm>
            <a:off x="5927488" y="2196628"/>
            <a:ext cx="203037" cy="270348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Chevron 79">
            <a:extLst>
              <a:ext uri="{FF2B5EF4-FFF2-40B4-BE49-F238E27FC236}"/>
            </a:extLst>
          </p:cNvPr>
          <p:cNvSpPr/>
          <p:nvPr/>
        </p:nvSpPr>
        <p:spPr>
          <a:xfrm rot="10800000">
            <a:off x="3436143" y="1072765"/>
            <a:ext cx="203037" cy="271452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Chevron 80">
            <a:extLst>
              <a:ext uri="{FF2B5EF4-FFF2-40B4-BE49-F238E27FC236}"/>
            </a:extLst>
          </p:cNvPr>
          <p:cNvSpPr/>
          <p:nvPr/>
        </p:nvSpPr>
        <p:spPr>
          <a:xfrm rot="10800000">
            <a:off x="3564730" y="3790961"/>
            <a:ext cx="203037" cy="271452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309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351" y="349046"/>
            <a:ext cx="7902948" cy="4445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3859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895475" y="238125"/>
            <a:ext cx="8334375" cy="581025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820A2FB-FA92-D4CD-495B-C4F3030EE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Table 2"/>
          <p:cNvGraphicFramePr>
            <a:graphicFrameLocks noGrp="1"/>
          </p:cNvGraphicFramePr>
          <p:nvPr/>
        </p:nvGraphicFramePr>
        <p:xfrm>
          <a:off x="1924050" y="1154043"/>
          <a:ext cx="1612526" cy="3135869"/>
        </p:xfrm>
        <a:graphic>
          <a:graphicData uri="http://schemas.openxmlformats.org/drawingml/2006/table">
            <a:tbl>
              <a:tblPr/>
              <a:tblGrid>
                <a:gridCol w="164917"/>
                <a:gridCol w="1283837"/>
                <a:gridCol w="163772"/>
              </a:tblGrid>
              <a:tr h="160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ubrey Pro" pitchFamily="2" charset="0"/>
                          <a:ea typeface="Arial Unicode MS" pitchFamily="34" charset="-128"/>
                          <a:cs typeface="Arial" pitchFamily="34" charset="0"/>
                        </a:rPr>
                        <a:t>02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ubrey Pro" pitchFamily="2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1681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интерактивное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решение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заданий,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поставленных в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процессе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коррекционного воздействия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6" name="Block Arc 14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 rot="2700000">
            <a:off x="2655094" y="898058"/>
            <a:ext cx="185738" cy="540544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4"/>
          <p:cNvGraphicFramePr>
            <a:graphicFrameLocks noGrp="1"/>
          </p:cNvGraphicFramePr>
          <p:nvPr/>
        </p:nvGraphicFramePr>
        <p:xfrm>
          <a:off x="3637430" y="1144518"/>
          <a:ext cx="1596638" cy="3430429"/>
        </p:xfrm>
        <a:graphic>
          <a:graphicData uri="http://schemas.openxmlformats.org/drawingml/2006/table">
            <a:tbl>
              <a:tblPr/>
              <a:tblGrid>
                <a:gridCol w="175651"/>
                <a:gridCol w="1245336"/>
                <a:gridCol w="175651"/>
              </a:tblGrid>
              <a:tr h="207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ubrey Pro" pitchFamily="2" charset="0"/>
                          <a:ea typeface="Arial Unicode MS" pitchFamily="34" charset="-128"/>
                          <a:cs typeface="Arial" pitchFamily="34" charset="0"/>
                        </a:rPr>
                        <a:t>03</a:t>
                      </a:r>
                      <a:endParaRPr kumimoji="0" lang="ko-KR" alt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ubrey Pro" pitchFamily="2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</a:tr>
              <a:tr h="18973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игровая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форма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обучения,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интересная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для детей,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не вызывает у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ребенка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негативного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отношения, и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вся работа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педагога с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ребенком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воспринимается как игра.</a:t>
                      </a: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9034"/>
                    </a:solidFill>
                  </a:tcPr>
                </a:tc>
              </a:tr>
            </a:tbl>
          </a:graphicData>
        </a:graphic>
      </p:graphicFrame>
      <p:sp>
        <p:nvSpPr>
          <p:cNvPr id="8" name="Block Arc 14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 rot="2700000">
            <a:off x="4373166" y="898058"/>
            <a:ext cx="185738" cy="540544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71450" y="1154043"/>
          <a:ext cx="1543051" cy="3070860"/>
        </p:xfrm>
        <a:graphic>
          <a:graphicData uri="http://schemas.openxmlformats.org/drawingml/2006/table">
            <a:tbl>
              <a:tblPr/>
              <a:tblGrid>
                <a:gridCol w="166688"/>
                <a:gridCol w="1213803"/>
                <a:gridCol w="162560"/>
              </a:tblGrid>
              <a:tr h="160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ubrey Pro" pitchFamily="2" charset="0"/>
                          <a:ea typeface="Arial Unicode MS" pitchFamily="34" charset="-128"/>
                          <a:cs typeface="Arial" pitchFamily="34" charset="0"/>
                        </a:rPr>
                        <a:t>01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ubrey Pro" pitchFamily="2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</a:tr>
              <a:tr h="2148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438275" algn="l"/>
                        </a:tabLs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системный и деятельностный подход к коррекции нарушенного речевого развития</a:t>
                      </a:r>
                      <a:endParaRPr kumimoji="0" lang="ru-RU" altLang="ko-KR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 Antiqua" pitchFamily="18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76E4"/>
                    </a:solidFill>
                  </a:tcPr>
                </a:tc>
              </a:tr>
            </a:tbl>
          </a:graphicData>
        </a:graphic>
      </p:graphicFrame>
      <p:sp>
        <p:nvSpPr>
          <p:cNvPr id="10" name="Block Arc 14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 rot="2700000">
            <a:off x="936427" y="872460"/>
            <a:ext cx="186929" cy="540544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11" name="Table 4"/>
          <p:cNvGraphicFramePr>
            <a:graphicFrameLocks noGrp="1"/>
          </p:cNvGraphicFramePr>
          <p:nvPr/>
        </p:nvGraphicFramePr>
        <p:xfrm>
          <a:off x="5386388" y="1165949"/>
          <a:ext cx="1744345" cy="3933349"/>
        </p:xfrm>
        <a:graphic>
          <a:graphicData uri="http://schemas.openxmlformats.org/drawingml/2006/table">
            <a:tbl>
              <a:tblPr/>
              <a:tblGrid>
                <a:gridCol w="162560"/>
                <a:gridCol w="1419225"/>
                <a:gridCol w="162560"/>
              </a:tblGrid>
              <a:tr h="207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ubrey Pro" pitchFamily="2" charset="0"/>
                          <a:ea typeface="Arial Unicode MS" pitchFamily="34" charset="-128"/>
                          <a:cs typeface="Arial" pitchFamily="34" charset="0"/>
                        </a:rPr>
                        <a:t>0</a:t>
                      </a:r>
                      <a:r>
                        <a:rPr kumimoji="0" lang="ru-RU" altLang="ko-KR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ubrey Pro" pitchFamily="2" charset="0"/>
                          <a:ea typeface="Arial Unicode MS" pitchFamily="34" charset="-128"/>
                          <a:cs typeface="Arial" pitchFamily="34" charset="0"/>
                        </a:rPr>
                        <a:t>4</a:t>
                      </a:r>
                      <a:endParaRPr kumimoji="0" lang="ko-KR" alt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ubrey Pro" pitchFamily="2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</a:tr>
              <a:tr h="2148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полисенсорное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воздействие, при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котором слуховое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восприятие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информации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сочетается с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опорой на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зрительный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контроль, что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позволяет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задействовать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сохранные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анализаторы и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способствует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активизации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компенсаторных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механизмов</a:t>
                      </a:r>
                      <a:endParaRPr kumimoji="0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 Antiqua" pitchFamily="18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43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4"/>
          <p:cNvGraphicFramePr>
            <a:graphicFrameLocks noGrp="1"/>
          </p:cNvGraphicFramePr>
          <p:nvPr/>
        </p:nvGraphicFramePr>
        <p:xfrm>
          <a:off x="7314010" y="1144518"/>
          <a:ext cx="1637110" cy="2935129"/>
        </p:xfrm>
        <a:graphic>
          <a:graphicData uri="http://schemas.openxmlformats.org/drawingml/2006/table">
            <a:tbl>
              <a:tblPr/>
              <a:tblGrid>
                <a:gridCol w="175022"/>
                <a:gridCol w="1287066"/>
                <a:gridCol w="175022"/>
              </a:tblGrid>
              <a:tr h="2071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5257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ubrey Pro" pitchFamily="2" charset="0"/>
                          <a:ea typeface="Arial Unicode MS" pitchFamily="34" charset="-128"/>
                          <a:cs typeface="Arial" pitchFamily="34" charset="0"/>
                        </a:rPr>
                        <a:t>0</a:t>
                      </a:r>
                      <a:r>
                        <a:rPr kumimoji="0" lang="ru-RU" altLang="ko-KR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ubrey Pro" pitchFamily="2" charset="0"/>
                          <a:ea typeface="Arial Unicode MS" pitchFamily="34" charset="-128"/>
                          <a:cs typeface="Arial" pitchFamily="34" charset="0"/>
                        </a:rPr>
                        <a:t>5</a:t>
                      </a:r>
                      <a:endParaRPr kumimoji="0" lang="ko-KR" alt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ubrey Pro" pitchFamily="2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19202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дифференцированный подход к обучению,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возможность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выбора по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сложности или объему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варианты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Book Antiqua" pitchFamily="18" charset="0"/>
                          <a:ea typeface="+mn-ea"/>
                          <a:cs typeface="+mn-cs"/>
                        </a:rPr>
                        <a:t>заданий и игр </a:t>
                      </a:r>
                      <a:endParaRPr kumimoji="0" lang="ko-KR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 Antiqua" pitchFamily="18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6B1D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3" name="Block Arc 14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 rot="2700000">
            <a:off x="6197799" y="870079"/>
            <a:ext cx="185738" cy="539353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14" name="Block Arc 14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 rot="2700000">
            <a:off x="8048030" y="870079"/>
            <a:ext cx="185738" cy="539353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62150" y="243185"/>
            <a:ext cx="71818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Book Antiqua" pitchFamily="18" charset="0"/>
              </a:rPr>
              <a:t>Принципы, положенные в основу создания коррекционных игр </a:t>
            </a:r>
          </a:p>
          <a:p>
            <a:pPr lvl="0" algn="ctr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Book Antiqua" pitchFamily="18" charset="0"/>
              </a:rPr>
              <a:t>для детей с нарушением речи</a:t>
            </a:r>
            <a:endParaRPr lang="en-US" sz="1600" b="1" dirty="0">
              <a:solidFill>
                <a:schemeClr val="bg1"/>
              </a:solidFill>
              <a:latin typeface="Book Antiqu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485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удоку.jpg">
            <a:hlinkClick r:id="rId3" action="ppaction://hlinkpres?slideindex=1&amp;slidetitle=Слайд 1" highlightClick="1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913" y="1900436"/>
            <a:ext cx="1845540" cy="13841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 descr="Судоку.jpg">
            <a:hlinkClick r:id="rId5" action="ppaction://hlinkpres?slideindex=1&amp;slidetitle=Слайд 1" highlightClick="1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76153" y="244252"/>
            <a:ext cx="1845540" cy="13841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 descr="Судоку.jpg">
            <a:hlinkClick r:id="rId7" action="ppaction://hlinkpres?slideindex=1&amp;slidetitle=Слайд 1" highlightClick="1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5913" y="244252"/>
            <a:ext cx="1845540" cy="13841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 descr="Судоку.jpg">
            <a:hlinkClick r:id="rId9" action="ppaction://hlinkpres?slideindex=1&amp;slidetitle=Слайд 1" highlightClick="1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36393" y="244252"/>
            <a:ext cx="1845540" cy="13841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 descr="Судоку.jpg">
            <a:hlinkClick r:id="rId11" action="ppaction://hlinkpres?slideindex=1&amp;slidetitle="/>
            <a:hlinkHover r:id="" action="ppaction://noaction" highlightClick="1">
              <a:snd r:embed="rId2" name="chimes.wav"/>
            </a:hlinkHover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36393" y="3556620"/>
            <a:ext cx="1845539" cy="10381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 descr="Судоку.jpg">
            <a:hlinkClick r:id="rId13" action="ppaction://hlinkpres?slideindex=1&amp;slidetitle=Слайд 1" highlightClick="1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676153" y="1900436"/>
            <a:ext cx="1845540" cy="13841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 descr="Судоку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836393" y="1900436"/>
            <a:ext cx="1845540" cy="13841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Рисунок 10" descr="Судоку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15913" y="3556620"/>
            <a:ext cx="1845539" cy="10381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Рисунок 11" descr="Судоку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676153" y="3556620"/>
            <a:ext cx="1845539" cy="11534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Рисунок 12" descr="Судоку.jpg">
            <a:hlinkClick r:id="rId13" action="ppaction://hlinkpres?slideindex=1&amp;slidetitle=Слайд 1" highlightClick="1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010028" y="367957"/>
            <a:ext cx="1845540" cy="11534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Рисунок 13" descr="Судоку.jpg">
            <a:hlinkClick r:id="rId13" action="ppaction://hlinkpres?slideindex=1&amp;slidetitle=Слайд 1" highlightClick="1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000503" y="1995019"/>
            <a:ext cx="1845540" cy="11534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Рисунок 14" descr="Судоку.jpg">
            <a:hlinkClick r:id="rId13" action="ppaction://hlinkpres?slideindex=1&amp;slidetitle=Слайд 1" highlightClick="1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029078" y="3549830"/>
            <a:ext cx="1845540" cy="103811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xmlns="" val="43859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351" y="349046"/>
            <a:ext cx="7866249" cy="4424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3859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603" t="5004" r="6788" b="4636"/>
          <a:stretch>
            <a:fillRect/>
          </a:stretch>
        </p:blipFill>
        <p:spPr bwMode="auto">
          <a:xfrm rot="21194763">
            <a:off x="110580" y="1190625"/>
            <a:ext cx="3426691" cy="208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1" y="163511"/>
            <a:ext cx="6400800" cy="1417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s://sun9-43.userapi.com/impg/ahmdgC_FcYxIMSb2toTVGeBmWjkU7svaIh1e-A/fCpLEqe59Pg.jpg?size=2560x1920&amp;quality=95&amp;sign=b7926c8d3910200995b33c62f7de148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4449" y="1874043"/>
            <a:ext cx="3635375" cy="2726532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l="13385" t="4720" r="3319" b="5605"/>
          <a:stretch>
            <a:fillRect/>
          </a:stretch>
        </p:blipFill>
        <p:spPr bwMode="auto">
          <a:xfrm rot="21353732">
            <a:off x="955904" y="2739158"/>
            <a:ext cx="3444604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305050" y="161925"/>
            <a:ext cx="8334375" cy="581025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1" name="Picture 1" descr="C:\Users\ekate\Videos\OneDrive\Рабочий стол\ФОТО МУЛЬТ\тафи мульт\СП ГБОУ СОШ с.Хворостянка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6945" y="1866901"/>
            <a:ext cx="3785440" cy="283845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122" name="Picture 2" descr="C:\Users\ekate\Videos\OneDrive\Рабочий стол\ФОТО МУЛЬТ\тафи мульт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75" y="904875"/>
            <a:ext cx="4381499" cy="30099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0" name="Text Placeholder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257301" y="196850"/>
            <a:ext cx="8378304" cy="5240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  <a:ea typeface="Cambria" pitchFamily="18" charset="0"/>
              </a:rPr>
              <a:t>Создаем мультфильмы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 Antiqu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952500"/>
            <a:ext cx="4487334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6681" y="2571750"/>
            <a:ext cx="3533969" cy="216693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1543050" y="161925"/>
            <a:ext cx="9096375" cy="581025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 Placeholder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257301" y="196850"/>
            <a:ext cx="8378304" cy="5240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  <a:ea typeface="Cambria" pitchFamily="18" charset="0"/>
              </a:rPr>
              <a:t>Использование дополненной реальности и Яндекс Алисы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 Antiqua" pitchFamily="18" charset="0"/>
              <a:ea typeface="Cambria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491</TotalTime>
  <Words>218</Words>
  <Application>Microsoft Office PowerPoint</Application>
  <PresentationFormat>Экран (16:9)</PresentationFormat>
  <Paragraphs>77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Мультимедийные средства позволяют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А вы знаете уровень своей ИКТ-компетентности?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 Смит</dc:creator>
  <cp:lastModifiedBy>Екатерина Самойлова</cp:lastModifiedBy>
  <cp:revision>10</cp:revision>
  <dcterms:created xsi:type="dcterms:W3CDTF">2024-02-07T05:57:41Z</dcterms:created>
  <dcterms:modified xsi:type="dcterms:W3CDTF">2025-05-12T06:15:24Z</dcterms:modified>
</cp:coreProperties>
</file>