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50" r:id="rId2"/>
    <p:sldId id="380" r:id="rId3"/>
    <p:sldId id="365" r:id="rId4"/>
    <p:sldId id="375" r:id="rId5"/>
    <p:sldId id="376" r:id="rId6"/>
    <p:sldId id="367" r:id="rId7"/>
    <p:sldId id="366" r:id="rId8"/>
    <p:sldId id="364" r:id="rId9"/>
    <p:sldId id="379" r:id="rId10"/>
    <p:sldId id="368" r:id="rId11"/>
    <p:sldId id="363" r:id="rId12"/>
    <p:sldId id="370" r:id="rId13"/>
    <p:sldId id="362" r:id="rId14"/>
    <p:sldId id="353" r:id="rId15"/>
    <p:sldId id="352" r:id="rId16"/>
    <p:sldId id="356" r:id="rId17"/>
    <p:sldId id="360" r:id="rId18"/>
    <p:sldId id="361" r:id="rId19"/>
    <p:sldId id="359" r:id="rId20"/>
    <p:sldId id="357" r:id="rId21"/>
    <p:sldId id="377" r:id="rId22"/>
    <p:sldId id="354" r:id="rId23"/>
    <p:sldId id="358" r:id="rId24"/>
    <p:sldId id="319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>
      <p:cViewPr varScale="1">
        <p:scale>
          <a:sx n="72" d="100"/>
          <a:sy n="72" d="100"/>
        </p:scale>
        <p:origin x="12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130D1-2FE2-49DA-A5AF-9DBD627C35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40AC3-D7D8-4057-89B9-EC7966A7C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6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id="{DAABAE2F-EC70-48E2-9F25-7A3906799C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id="{F01849DF-3F3F-4E44-B815-4AF241AC0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0C5DECC9-1C55-4E74-A13C-0DC2C93C1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54742A4-874A-48CE-88C7-6DBAA289FFD4}" type="slidenum">
              <a:rPr lang="ru-RU" altLang="ru-RU" smtClean="0"/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FAB4CF5-3501-4711-9BE4-111BCE42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354162"/>
          </a:xfrm>
        </p:spPr>
        <p:txBody>
          <a:bodyPr>
            <a:noAutofit/>
          </a:bodyPr>
          <a:lstStyle/>
          <a:p>
            <a:r>
              <a:rPr lang="ru-RU" sz="1800" b="1">
                <a:solidFill>
                  <a:srgbClr val="002060"/>
                </a:solidFill>
                <a:latin typeface="Times New Roman" pitchFamily="18" charset="0"/>
                <a:ea typeface="Yu Gothic Light" pitchFamily="34" charset="-128"/>
                <a:cs typeface="Times New Roman" pitchFamily="18" charset="0"/>
              </a:rPr>
              <a:t>Муниципальное бюджетное дошкольное образовательное учреждение детский сад № 8 комбинированного вида </a:t>
            </a:r>
            <a:br>
              <a:rPr lang="ru-RU" sz="1800" b="1">
                <a:solidFill>
                  <a:srgbClr val="002060"/>
                </a:solidFill>
                <a:latin typeface="Times New Roman" pitchFamily="18" charset="0"/>
                <a:ea typeface="Yu Gothic Light" pitchFamily="34" charset="-128"/>
                <a:cs typeface="Times New Roman" pitchFamily="18" charset="0"/>
              </a:rPr>
            </a:br>
            <a:r>
              <a:rPr lang="ru-RU" sz="1800" b="1">
                <a:solidFill>
                  <a:srgbClr val="002060"/>
                </a:solidFill>
                <a:latin typeface="Times New Roman" pitchFamily="18" charset="0"/>
                <a:ea typeface="Yu Gothic Light" pitchFamily="34" charset="-128"/>
                <a:cs typeface="Times New Roman" pitchFamily="18" charset="0"/>
              </a:rPr>
              <a:t>муниципального образования </a:t>
            </a:r>
            <a:br>
              <a:rPr lang="ru-RU" sz="1800" b="1">
                <a:solidFill>
                  <a:srgbClr val="002060"/>
                </a:solidFill>
                <a:latin typeface="Times New Roman" pitchFamily="18" charset="0"/>
                <a:ea typeface="Yu Gothic Light" pitchFamily="34" charset="-128"/>
                <a:cs typeface="Times New Roman" pitchFamily="18" charset="0"/>
              </a:rPr>
            </a:br>
            <a:r>
              <a:rPr lang="ru-RU" sz="1800" b="1">
                <a:solidFill>
                  <a:srgbClr val="002060"/>
                </a:solidFill>
                <a:latin typeface="Times New Roman" pitchFamily="18" charset="0"/>
                <a:ea typeface="Yu Gothic Light" pitchFamily="34" charset="-128"/>
                <a:cs typeface="Times New Roman" pitchFamily="18" charset="0"/>
              </a:rPr>
              <a:t>Щербиновский район станица Старощербиновская</a:t>
            </a:r>
            <a:endParaRPr lang="ru-RU" sz="1800">
              <a:solidFill>
                <a:srgbClr val="C000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F6410B8-2321-44BD-BFF5-0379D41DF762}"/>
              </a:ext>
            </a:extLst>
          </p:cNvPr>
          <p:cNvSpPr/>
          <p:nvPr/>
        </p:nvSpPr>
        <p:spPr>
          <a:xfrm>
            <a:off x="251520" y="1575644"/>
            <a:ext cx="8229600" cy="1565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Сообщение из опыта работы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«Вязаная графика, как мощный инструмент  в развитии эмоционального интеллекта дошкольников с ОВЗ 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475AD5D-E86A-4D1A-8388-1EBD988483B5}"/>
              </a:ext>
            </a:extLst>
          </p:cNvPr>
          <p:cNvSpPr/>
          <p:nvPr/>
        </p:nvSpPr>
        <p:spPr>
          <a:xfrm>
            <a:off x="5004048" y="4221088"/>
            <a:ext cx="3754760" cy="23622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just">
              <a:buNone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педагог-психолог высшей квалификационной категории Вивчарь Вера Николаевна</a:t>
            </a:r>
          </a:p>
          <a:p>
            <a:pPr algn="just">
              <a:buNone/>
            </a:pP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Ноябрь  2024 год.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C01D12-5541-41A6-A1D4-97E71E464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" r="2134" b="10317"/>
          <a:stretch>
            <a:fillRect/>
          </a:stretch>
        </p:blipFill>
        <p:spPr>
          <a:xfrm>
            <a:off x="611560" y="3449430"/>
            <a:ext cx="2286191" cy="31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238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14981" y="25678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err="1"/>
              <a:t>чыччычы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0E0E6A-28F5-4863-BA85-CAF96D046A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2798" y="2780928"/>
            <a:ext cx="5040560" cy="374441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0F0C2F-5004-4CE0-824C-0A35B1C91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105" y="1858955"/>
            <a:ext cx="3466391" cy="46502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E5A347-CC39-4415-ABB1-6904C09EE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98" y="271289"/>
            <a:ext cx="1773880" cy="229361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26E9AD4-04D9-4F18-AD2F-E1CC03B98864}"/>
              </a:ext>
            </a:extLst>
          </p:cNvPr>
          <p:cNvSpPr/>
          <p:nvPr/>
        </p:nvSpPr>
        <p:spPr>
          <a:xfrm>
            <a:off x="1065830" y="0"/>
            <a:ext cx="89289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Всероссийский конкурс</a:t>
            </a:r>
          </a:p>
          <a:p>
            <a:pPr algn="ctr"/>
            <a:r>
              <a:rPr 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ТАФИ</a:t>
            </a:r>
          </a:p>
        </p:txBody>
      </p:sp>
    </p:spTree>
    <p:extLst>
      <p:ext uri="{BB962C8B-B14F-4D97-AF65-F5344CB8AC3E}">
        <p14:creationId xmlns:p14="http://schemas.microsoft.com/office/powerpoint/2010/main" val="4569289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B4B53E-5DF7-4575-959A-2812BE20EB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568951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810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843073-0912-4720-8E3C-2170A4D47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7"/>
            <a:ext cx="4575419" cy="33935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797EE5-7F14-4E99-9170-ED8DEC3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921476"/>
            <a:ext cx="4575419" cy="2703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852B36-EDE5-4454-B32B-4046D8D1E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533" y="3915705"/>
            <a:ext cx="3934621" cy="26972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907DCD-6398-4D9E-BFAB-76B55E4D7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460254"/>
            <a:ext cx="36480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3188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9426ED-8010-411A-869B-F990BDA06B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781119" y="3670566"/>
            <a:ext cx="2335852" cy="337370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BE41F5-271C-471F-985D-9FE29D5F5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90" y="176625"/>
            <a:ext cx="5534025" cy="39528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5139E3-4DBA-4D0D-B8A7-F20623D97E4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11196" y="239669"/>
            <a:ext cx="2870614" cy="29012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0FC171-D4FC-499B-9A01-A24FA753DCB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436262" y="4222082"/>
            <a:ext cx="3373707" cy="231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570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84454D-A5A7-4423-B5C3-6ED01C2C2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9592"/>
            <a:ext cx="2721868" cy="35832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69384F-86A6-4B6F-A4DC-4369E5DBA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680" y="349627"/>
            <a:ext cx="3628653" cy="34831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868BC5-E72F-433B-BCF6-5CC7572A6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3957607"/>
            <a:ext cx="2055191" cy="25202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4C0462-BC97-4AD3-8050-40A81E1DE18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64753" y="3987883"/>
            <a:ext cx="528637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3902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4A03DE-53B4-4CBC-8E11-B235A58CC3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0512" y="781676"/>
            <a:ext cx="2880320" cy="26642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8F9EE2-1ADB-46C3-ABD0-549028BF9E5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59291" y="2852936"/>
            <a:ext cx="2772308" cy="25922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870DC8-61F1-46D4-854E-12F080C32D4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30162" y="3842386"/>
            <a:ext cx="2880320" cy="26642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2AB45C-BE69-4546-A59B-421326DE1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526" y="654094"/>
            <a:ext cx="2772308" cy="266429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903F15-BF14-4A1B-9274-EE1A60F43F81}"/>
              </a:ext>
            </a:extLst>
          </p:cNvPr>
          <p:cNvSpPr/>
          <p:nvPr/>
        </p:nvSpPr>
        <p:spPr>
          <a:xfrm>
            <a:off x="2939545" y="1130841"/>
            <a:ext cx="32247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Находчивый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B1A8429-EB9F-4A8E-8287-982E511A51C6}"/>
              </a:ext>
            </a:extLst>
          </p:cNvPr>
          <p:cNvSpPr/>
          <p:nvPr/>
        </p:nvSpPr>
        <p:spPr>
          <a:xfrm>
            <a:off x="450736" y="3803771"/>
            <a:ext cx="26099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</a:t>
            </a:r>
            <a:r>
              <a:rPr lang="ru-RU" sz="4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ыпленок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1245F1C-B4C9-40C2-8DA0-89F0BA514AFD}"/>
              </a:ext>
            </a:extLst>
          </p:cNvPr>
          <p:cNvSpPr/>
          <p:nvPr/>
        </p:nvSpPr>
        <p:spPr>
          <a:xfrm>
            <a:off x="3149471" y="5589240"/>
            <a:ext cx="26099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Пик</a:t>
            </a:r>
            <a:endParaRPr lang="ru-RU" sz="4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26412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175515-02E3-43D9-8E44-C541CBBBA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2736304" cy="29782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A652FD-1AC9-4A6B-8D0B-24FC14397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992" y="3491739"/>
            <a:ext cx="2736304" cy="30861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4B6FCF-0D71-4623-8F48-8F3E8A360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862" y="3515362"/>
            <a:ext cx="2802237" cy="30861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DDD90F-86C5-4818-B25B-62303C42F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825" y="229535"/>
            <a:ext cx="2867166" cy="30986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2CFC68-8DE6-4184-A47F-A10696D71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198" y="235557"/>
            <a:ext cx="2829603" cy="30986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587E29-ED66-41A9-811F-AB44E6457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34" y="3509742"/>
            <a:ext cx="2347478" cy="3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9256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6C700B-8EF1-48CD-9C99-37486D9505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8611" y="980728"/>
            <a:ext cx="3996343" cy="53157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E13777-5C7C-440C-BA23-5D46527CB80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99046" y="4005064"/>
            <a:ext cx="3996343" cy="25982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18561B-EE77-4180-A587-A30359CD1E9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92080" y="254668"/>
            <a:ext cx="3024336" cy="36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3276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FAB16A-57FB-4CF0-B85C-9681AF189D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67104" y="3690994"/>
            <a:ext cx="3888432" cy="26023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70CDE6-3394-4E86-9B53-BCF77AD2A4C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0249" y="3705058"/>
            <a:ext cx="2050263" cy="26277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4338DD-0BBA-486C-86EC-DE7FCB80E83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746474" y="3705058"/>
            <a:ext cx="1825526" cy="26277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D6317B-764E-43AC-87C3-E6A2AD92DEF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72088" y="311538"/>
            <a:ext cx="4176464" cy="22428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49015C-0EB8-4E4C-94B6-6211419B5CE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845671" y="311538"/>
            <a:ext cx="3888432" cy="224287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729367-9CD7-46D4-AD75-8D6026B83565}"/>
              </a:ext>
            </a:extLst>
          </p:cNvPr>
          <p:cNvSpPr/>
          <p:nvPr/>
        </p:nvSpPr>
        <p:spPr>
          <a:xfrm>
            <a:off x="1600501" y="2654006"/>
            <a:ext cx="5896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СМЕШНЫЕ СТРАХИ</a:t>
            </a:r>
          </a:p>
        </p:txBody>
      </p:sp>
    </p:spTree>
    <p:extLst>
      <p:ext uri="{BB962C8B-B14F-4D97-AF65-F5344CB8AC3E}">
        <p14:creationId xmlns:p14="http://schemas.microsoft.com/office/powerpoint/2010/main" val="176625792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EA91BB-DE53-446D-86C1-A42DC3C04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332656"/>
            <a:ext cx="2764233" cy="38164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456853-E0D6-4939-8E37-DF149A08A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625" y="2060848"/>
            <a:ext cx="2750750" cy="35283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B1CE7D-DECB-4357-B540-31019D9C3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462" y="321169"/>
            <a:ext cx="2308947" cy="30645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21B245-1D2A-4627-9711-E81A55CE836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360472" y="3498968"/>
            <a:ext cx="2308948" cy="305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254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>
                <a:solidFill>
                  <a:srgbClr val="C00000"/>
                </a:solidFill>
              </a:rPr>
              <a:t>Эмоциональный интеллект</a:t>
            </a:r>
            <a:r>
              <a:rPr lang="ru-RU" sz="3200">
                <a:solidFill>
                  <a:srgbClr val="C00000"/>
                </a:solidFill>
              </a:rPr>
              <a:t> </a:t>
            </a:r>
            <a:r>
              <a:rPr lang="ru-RU" sz="3200">
                <a:solidFill>
                  <a:srgbClr val="002060"/>
                </a:solidFill>
              </a:rPr>
              <a:t>– это способность адекватного постижения, оценки и выражения, собственных эмоций, способность понимания эмоций других людей, это знания об эмоциях; способность управления ими. </a:t>
            </a:r>
          </a:p>
          <a:p>
            <a:pPr algn="ctr"/>
            <a:r>
              <a:rPr lang="ru-RU" sz="3200">
                <a:solidFill>
                  <a:srgbClr val="002060"/>
                </a:solidFill>
              </a:rPr>
              <a:t>Именно это содействует эмоциональному и интеллектуальному росту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14000124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22745A-7DF5-4DCE-B617-75E6732E3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60648"/>
            <a:ext cx="2880320" cy="29207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6C1FA9-09F9-49C2-B8A4-DBCF9DF56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364" y="266655"/>
            <a:ext cx="2769947" cy="28548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40EDD2-2FBF-4CD1-AEDD-C6C80C6B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191" y="3429000"/>
            <a:ext cx="3108375" cy="31013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D6567-5832-4044-B8B4-78D61E98B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685" y="326566"/>
            <a:ext cx="2610222" cy="27949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3A8113-2D58-4B32-8E0C-0C7677262E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34" y="3428537"/>
            <a:ext cx="3172786" cy="31013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E0285E-A990-4051-B462-169BF38473DC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541394" y="3428536"/>
            <a:ext cx="2091613" cy="310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540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Вязаная графика (текстильные карандаши)</a:t>
            </a:r>
          </a:p>
          <a:p>
            <a:pPr algn="ctr"/>
            <a:r>
              <a:rPr lang="ru-RU" sz="2800" b="1">
                <a:solidFill>
                  <a:srgbClr val="C00000"/>
                </a:solidFill>
              </a:rPr>
              <a:t>помогает детям: </a:t>
            </a:r>
          </a:p>
          <a:p>
            <a:pPr algn="just"/>
            <a:r>
              <a:rPr lang="ru-RU" sz="2800">
                <a:solidFill>
                  <a:schemeClr val="tx2">
                    <a:lumMod val="50000"/>
                  </a:schemeClr>
                </a:solidFill>
              </a:rPr>
              <a:t>• развивать чувства границ, меры при создании картин;</a:t>
            </a:r>
          </a:p>
          <a:p>
            <a:pPr algn="just"/>
            <a:r>
              <a:rPr lang="ru-RU" sz="2800">
                <a:solidFill>
                  <a:schemeClr val="tx2">
                    <a:lumMod val="50000"/>
                  </a:schemeClr>
                </a:solidFill>
              </a:rPr>
              <a:t>•развивать восприятия цвета и осуществление исследования сочетаний цвета (осуществление ребёнком проб, получение нового опыта, сенсорного впечатления);</a:t>
            </a:r>
          </a:p>
          <a:p>
            <a:pPr algn="just"/>
            <a:r>
              <a:rPr lang="ru-RU" sz="2800">
                <a:solidFill>
                  <a:schemeClr val="tx2">
                    <a:lumMod val="50000"/>
                  </a:schemeClr>
                </a:solidFill>
              </a:rPr>
              <a:t>• пробуждать вкус к художественной импровизации;</a:t>
            </a:r>
          </a:p>
          <a:p>
            <a:pPr algn="just"/>
            <a:r>
              <a:rPr lang="ru-RU" sz="2800">
                <a:solidFill>
                  <a:schemeClr val="tx2">
                    <a:lumMod val="50000"/>
                  </a:schemeClr>
                </a:solidFill>
              </a:rPr>
              <a:t>• проявлять чувство формы, цвета;</a:t>
            </a:r>
          </a:p>
          <a:p>
            <a:pPr algn="just"/>
            <a:r>
              <a:rPr lang="ru-RU" sz="2800">
                <a:solidFill>
                  <a:schemeClr val="tx2">
                    <a:lumMod val="50000"/>
                  </a:schemeClr>
                </a:solidFill>
              </a:rPr>
              <a:t>• развивать образное и творческое мышление;</a:t>
            </a:r>
          </a:p>
          <a:p>
            <a:pPr algn="just"/>
            <a:r>
              <a:rPr lang="ru-RU" sz="2800">
                <a:solidFill>
                  <a:schemeClr val="tx2">
                    <a:lumMod val="50000"/>
                  </a:schemeClr>
                </a:solidFill>
              </a:rPr>
              <a:t>• развивать эмоциональный интеллект;</a:t>
            </a:r>
            <a:endParaRPr lang="ru-RU" sz="2800">
              <a:solidFill>
                <a:srgbClr val="002060"/>
              </a:solidFill>
            </a:endParaRPr>
          </a:p>
          <a:p>
            <a:pPr algn="just"/>
            <a:r>
              <a:rPr lang="ru-RU" sz="2800">
                <a:solidFill>
                  <a:schemeClr val="tx2">
                    <a:lumMod val="50000"/>
                  </a:schemeClr>
                </a:solidFill>
              </a:rPr>
              <a:t>• обучаться самостоятельной игре, усидчивости, умению сосредоточиться на поставленной задаче.</a:t>
            </a:r>
          </a:p>
        </p:txBody>
      </p:sp>
    </p:spTree>
    <p:extLst>
      <p:ext uri="{BB962C8B-B14F-4D97-AF65-F5344CB8AC3E}">
        <p14:creationId xmlns:p14="http://schemas.microsoft.com/office/powerpoint/2010/main" val="312251900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D7704E-3CFB-40D1-9680-BA1EB230C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3" y="3352165"/>
            <a:ext cx="2880320" cy="31093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7F5687-F740-436C-A157-992899708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31185"/>
            <a:ext cx="3975770" cy="28064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C45ADF-AA41-4D59-A443-FB95EFBCE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12" y="1484784"/>
            <a:ext cx="436964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9493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119383-8ED1-4AD4-8FB9-47943D87C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57" y="343762"/>
            <a:ext cx="2446697" cy="19442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8A0492-D2A8-42F7-B468-1795802FC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922" y="260648"/>
            <a:ext cx="4019550" cy="41719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3791DB-07C0-4518-9A28-E223443AD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82" y="2515108"/>
            <a:ext cx="3924300" cy="4076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F8A222-1783-41B5-86F6-2FEF0FB8E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511" y="4553458"/>
            <a:ext cx="1880372" cy="200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503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>
            <a:extLst>
              <a:ext uri="{FF2B5EF4-FFF2-40B4-BE49-F238E27FC236}">
                <a16:creationId xmlns:a16="http://schemas.microsoft.com/office/drawing/2014/main" id="{DD71349F-FA4F-4021-B561-AD0BFB0727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4375" y="714375"/>
            <a:ext cx="7958138" cy="279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E167DA-F407-4ECD-806F-4C51138E39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8928992" cy="6480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799D38-ADC3-4658-9344-EA7B2E358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60" y="308773"/>
            <a:ext cx="2427474" cy="30963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AEAB7F-3BCE-430A-9A8C-8293636E9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729" y="308773"/>
            <a:ext cx="2284542" cy="3096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EAF63A-94C7-4EBB-8E82-3F70452E0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566" y="322456"/>
            <a:ext cx="2210836" cy="31065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E716C6-A89F-4783-8D36-AD567232E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849" y="3766606"/>
            <a:ext cx="2636096" cy="26132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0663D9-64CE-4D40-A0E5-346270670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8479" y="3890827"/>
            <a:ext cx="2860923" cy="24890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86B64F-8D86-4E37-B822-E793BEFE39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4350" y="3890827"/>
            <a:ext cx="2683268" cy="248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8536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>
                <a:solidFill>
                  <a:srgbClr val="C00000"/>
                </a:solidFill>
              </a:rPr>
              <a:t>В развитии эмоционального интеллекта у детей с ОВЗ приоритетными задачами являются:</a:t>
            </a:r>
          </a:p>
          <a:p>
            <a:pPr algn="just"/>
            <a:r>
              <a:rPr lang="ru-RU" sz="320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3200">
                <a:solidFill>
                  <a:srgbClr val="680000"/>
                </a:solidFill>
              </a:rPr>
              <a:t> </a:t>
            </a:r>
            <a:r>
              <a:rPr lang="ru-RU" sz="3200">
                <a:solidFill>
                  <a:schemeClr val="tx2">
                    <a:lumMod val="50000"/>
                  </a:schemeClr>
                </a:solidFill>
              </a:rPr>
              <a:t>создание атмосферы эмоциональной безопасности;</a:t>
            </a:r>
          </a:p>
          <a:p>
            <a:pPr algn="just"/>
            <a:r>
              <a:rPr lang="ru-RU" sz="3200">
                <a:solidFill>
                  <a:schemeClr val="tx2">
                    <a:lumMod val="50000"/>
                  </a:schemeClr>
                </a:solidFill>
              </a:rPr>
              <a:t>- переживание совместных эмоциональных состояний (радoсть, удивление);</a:t>
            </a:r>
          </a:p>
          <a:p>
            <a:pPr algn="just"/>
            <a:r>
              <a:rPr lang="ru-RU" sz="3200">
                <a:solidFill>
                  <a:schemeClr val="tx2">
                    <a:lumMod val="50000"/>
                  </a:schemeClr>
                </a:solidFill>
              </a:rPr>
              <a:t>- развитие умения обращать внимание и реагировать на мимику и жесты взрослoгo;</a:t>
            </a:r>
          </a:p>
          <a:p>
            <a:pPr algn="just"/>
            <a:r>
              <a:rPr lang="ru-RU" sz="3200">
                <a:solidFill>
                  <a:schemeClr val="tx2">
                    <a:lumMod val="50000"/>
                  </a:schemeClr>
                </a:solidFill>
              </a:rPr>
              <a:t>-      формировать позитивный образ своего «я»;</a:t>
            </a:r>
          </a:p>
          <a:p>
            <a:pPr algn="just"/>
            <a:r>
              <a:rPr lang="ru-RU" sz="3200">
                <a:solidFill>
                  <a:schemeClr val="tx2">
                    <a:lumMod val="50000"/>
                  </a:schemeClr>
                </a:solidFill>
              </a:rPr>
              <a:t>- содействовать оптимизации детско- родительских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36189638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298654-5562-4A87-84E7-2411E53111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92899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9531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233264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5ED5F4-3124-42AE-873D-A694A293A8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2955" y="1814105"/>
            <a:ext cx="4320480" cy="474066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B846DA-2A3B-4D48-AA4B-7EB0FF8F0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300" y="1802246"/>
            <a:ext cx="4161745" cy="4752528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FD8CA95-1F89-4072-9E6C-27BEFA4117B9}"/>
              </a:ext>
            </a:extLst>
          </p:cNvPr>
          <p:cNvSpPr/>
          <p:nvPr/>
        </p:nvSpPr>
        <p:spPr>
          <a:xfrm>
            <a:off x="611560" y="548680"/>
            <a:ext cx="7632848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и разработчик сенсорно-текстильных пособий торгового знака ТАФИ - Фицнер Татьяна Дмитриевна.</a:t>
            </a:r>
          </a:p>
        </p:txBody>
      </p:sp>
    </p:spTree>
    <p:extLst>
      <p:ext uri="{BB962C8B-B14F-4D97-AF65-F5344CB8AC3E}">
        <p14:creationId xmlns:p14="http://schemas.microsoft.com/office/powerpoint/2010/main" val="25190516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C94738-49D1-46ED-8C84-022D1DC8F8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68144" y="3429000"/>
            <a:ext cx="3024336" cy="31683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756E2C-BA77-4AF3-8C5E-1F3D0DBDA3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260648"/>
            <a:ext cx="2808312" cy="33843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C2A58D-31C6-4E86-B2EE-0D4AA34882D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03848" y="2420888"/>
            <a:ext cx="2366813" cy="316835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BE520AF-8117-4F55-821D-0D65CDB86A54}"/>
              </a:ext>
            </a:extLst>
          </p:cNvPr>
          <p:cNvSpPr/>
          <p:nvPr/>
        </p:nvSpPr>
        <p:spPr>
          <a:xfrm>
            <a:off x="3491880" y="404664"/>
            <a:ext cx="5328592" cy="18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«Вязаная графика» - это игра открытого типа, где не прописан заведомо сценарий и есть место для фантазии.</a:t>
            </a:r>
          </a:p>
        </p:txBody>
      </p:sp>
    </p:spTree>
    <p:extLst>
      <p:ext uri="{BB962C8B-B14F-4D97-AF65-F5344CB8AC3E}">
        <p14:creationId xmlns:p14="http://schemas.microsoft.com/office/powerpoint/2010/main" val="7453289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251520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BF82B2-CF70-45E9-8EF1-36504EE25A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50504" y="2096852"/>
            <a:ext cx="5472608" cy="41044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D01CC9-4FF2-4C48-85DB-C03D22AA65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332656"/>
            <a:ext cx="525658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435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BE7BA6-3AC1-42F0-BF29-0BF553A77E65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/>
              <a:t> </a:t>
            </a:r>
          </a:p>
          <a:p>
            <a:pPr algn="ctr"/>
            <a:r>
              <a:rPr lang="ru-RU" sz="3200" b="1">
                <a:solidFill>
                  <a:srgbClr val="C00000"/>
                </a:solidFill>
              </a:rPr>
              <a:t>Вязаная графика построена на основе следующих принципов: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>
                <a:solidFill>
                  <a:srgbClr val="002060"/>
                </a:solidFill>
              </a:rPr>
              <a:t>принцип опоры на интерес;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>
                <a:solidFill>
                  <a:srgbClr val="002060"/>
                </a:solidFill>
              </a:rPr>
              <a:t>принцип наглядности;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>
                <a:solidFill>
                  <a:srgbClr val="002060"/>
                </a:solidFill>
              </a:rPr>
              <a:t>принцип активности и сознательности;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>
                <a:solidFill>
                  <a:srgbClr val="002060"/>
                </a:solidFill>
              </a:rPr>
              <a:t>принцип комфортности;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>
                <a:solidFill>
                  <a:srgbClr val="002060"/>
                </a:solidFill>
              </a:rPr>
              <a:t>принцип постепенности;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>
                <a:solidFill>
                  <a:srgbClr val="002060"/>
                </a:solidFill>
              </a:rPr>
              <a:t>принцип индивидуального подхода;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>
                <a:solidFill>
                  <a:srgbClr val="002060"/>
                </a:solidFill>
              </a:rPr>
              <a:t>принцип взаимного сотрудничества и доброжелательности;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>
                <a:solidFill>
                  <a:srgbClr val="002060"/>
                </a:solidFill>
              </a:rPr>
              <a:t>принцип обратной связи.</a:t>
            </a:r>
          </a:p>
          <a:p>
            <a:endParaRPr lang="ru-RU" sz="2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9435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6687</TotalTime>
  <Words>315</Words>
  <Application>Microsoft Office PowerPoint</Application>
  <PresentationFormat>Экран (4:3)</PresentationFormat>
  <Paragraphs>46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Monotype Corsiva</vt:lpstr>
      <vt:lpstr>Times New Roman</vt:lpstr>
      <vt:lpstr>Тема Office</vt:lpstr>
      <vt:lpstr>Муниципальное бюджетное дошкольное образовательное учреждение детский сад № 8 комбинированного вида  муниципального образования  Щербиновский район станица Старощербиновская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VERA</cp:lastModifiedBy>
  <cp:revision>211</cp:revision>
  <dcterms:created xsi:type="dcterms:W3CDTF">2021-01-20T13:11:09Z</dcterms:created>
  <dcterms:modified xsi:type="dcterms:W3CDTF">2024-11-11T16:11:55Z</dcterms:modified>
</cp:coreProperties>
</file>