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4" r:id="rId2"/>
    <p:sldId id="275" r:id="rId3"/>
    <p:sldId id="383" r:id="rId4"/>
    <p:sldId id="385" r:id="rId5"/>
    <p:sldId id="386" r:id="rId6"/>
    <p:sldId id="387" r:id="rId7"/>
    <p:sldId id="389" r:id="rId8"/>
    <p:sldId id="312" r:id="rId9"/>
    <p:sldId id="390" r:id="rId10"/>
    <p:sldId id="391" r:id="rId11"/>
    <p:sldId id="392" r:id="rId12"/>
    <p:sldId id="316" r:id="rId13"/>
    <p:sldId id="381" r:id="rId14"/>
    <p:sldId id="290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66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285C-E961-4E87-BC8B-8E5E54EB4B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8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12"/>
          <p:cNvSpPr>
            <a:spLocks noChangeArrowheads="1"/>
          </p:cNvSpPr>
          <p:nvPr/>
        </p:nvSpPr>
        <p:spPr bwMode="auto">
          <a:xfrm>
            <a:off x="1975967" y="1526870"/>
            <a:ext cx="8890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C00000"/>
                </a:solidFill>
              </a:rPr>
              <a:t> </a:t>
            </a:r>
          </a:p>
          <a:p>
            <a:pPr algn="ctr" eaLnBrk="1" hangingPunct="1"/>
            <a:endParaRPr lang="ru-RU" altLang="ru-RU" sz="3200" b="1">
              <a:solidFill>
                <a:srgbClr val="C00000"/>
              </a:solidFill>
            </a:endParaRPr>
          </a:p>
        </p:txBody>
      </p:sp>
      <p:sp>
        <p:nvSpPr>
          <p:cNvPr id="3077" name="Прямоугольник 13"/>
          <p:cNvSpPr>
            <a:spLocks noChangeArrowheads="1"/>
          </p:cNvSpPr>
          <p:nvPr/>
        </p:nvSpPr>
        <p:spPr bwMode="auto">
          <a:xfrm>
            <a:off x="203199" y="5028017"/>
            <a:ext cx="66886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МБДОУ № 11 «Родничок»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г.Тихорецка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Турапина Елена Анатольевна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Прямоугольник 1"/>
          <p:cNvSpPr>
            <a:spLocks noChangeArrowheads="1"/>
          </p:cNvSpPr>
          <p:nvPr/>
        </p:nvSpPr>
        <p:spPr bwMode="auto">
          <a:xfrm>
            <a:off x="1995611" y="503237"/>
            <a:ext cx="813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>
              <a:solidFill>
                <a:srgbClr val="FF0000"/>
              </a:solidFill>
            </a:endParaRPr>
          </a:p>
        </p:txBody>
      </p:sp>
      <p:sp>
        <p:nvSpPr>
          <p:cNvPr id="3079" name="Прямоугольник 3"/>
          <p:cNvSpPr>
            <a:spLocks noChangeArrowheads="1"/>
          </p:cNvSpPr>
          <p:nvPr/>
        </p:nvSpPr>
        <p:spPr bwMode="auto">
          <a:xfrm>
            <a:off x="827405" y="1034427"/>
            <a:ext cx="972693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метафорических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ассоциативных карт (МАК) в индивидуальной и групповой работе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ДОО в целях профилактики эмоционального выгорания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3573226"/>
            <a:ext cx="4643120" cy="2996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работа с МАК «Ресурсы»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9" y="3944620"/>
            <a:ext cx="3638248" cy="272868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0" y="3860438"/>
            <a:ext cx="3750489" cy="281286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567" y="2040438"/>
            <a:ext cx="3992155" cy="29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4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групповой работы</a:t>
            </a:r>
            <a:br>
              <a:rPr lang="ru-RU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267097"/>
            <a:ext cx="10515600" cy="219456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05" y="3335928"/>
            <a:ext cx="4696095" cy="3522071"/>
          </a:xfrm>
        </p:spPr>
      </p:pic>
    </p:spTree>
    <p:extLst>
      <p:ext uri="{BB962C8B-B14F-4D97-AF65-F5344CB8AC3E}">
        <p14:creationId xmlns:p14="http://schemas.microsoft.com/office/powerpoint/2010/main" val="159426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с МАК «Дерево как образ человека»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234804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6117" y="3441065"/>
            <a:ext cx="3905068" cy="2928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5011" y="2161676"/>
            <a:ext cx="3767908" cy="2825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1507" y="3462484"/>
            <a:ext cx="3717200" cy="2787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800"/>
          </a:xfrm>
        </p:spPr>
        <p:txBody>
          <a:bodyPr>
            <a:normAutofit/>
          </a:bodyPr>
          <a:lstStyle/>
          <a:p>
            <a:pPr algn="ctr"/>
            <a:r>
              <a:rPr lang="ru-RU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с МАК «Дерево как образ человека»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083" y="1763663"/>
            <a:ext cx="4029482" cy="3022111"/>
          </a:xfrm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292850" y="1177925"/>
            <a:ext cx="5181600" cy="4351338"/>
          </a:xfrm>
        </p:spPr>
        <p:txBody>
          <a:bodyPr>
            <a:normAutofit fontScale="95000"/>
          </a:bodyPr>
          <a:lstStyle/>
          <a:p>
            <a:endParaRPr lang="ru-RU" altLang="en-US" dirty="0">
              <a:sym typeface="+mn-e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4490" y="1741309"/>
            <a:ext cx="3850640" cy="2887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134" y="1861458"/>
            <a:ext cx="2606159" cy="32265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 метафорических карт (Архетипы и тени, ПРАВДА, Тотемные животные, Семейная история)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95" y="2402258"/>
            <a:ext cx="2533333" cy="3380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466" y="1690688"/>
            <a:ext cx="2285714" cy="33619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5" y="3463759"/>
            <a:ext cx="3232505" cy="2319451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4" y="1690688"/>
            <a:ext cx="2683251" cy="409252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66910" y="1785926"/>
            <a:ext cx="8072494" cy="4786346"/>
          </a:xfrm>
        </p:spPr>
        <p:txBody>
          <a:bodyPr>
            <a:noAutofit/>
          </a:bodyPr>
          <a:lstStyle/>
          <a:p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22" y="1785926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611505" y="1160145"/>
            <a:ext cx="515366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своему содержанию карты - это метафорическое пространство, на которое человек проецирует себя и свой внутренний мир (переживания, чувства, актуальные потребности и пр.) Одна и та же картинка вызывает совершенно разные образы у разных людей, поскольку каждый пропускает её через призму своих актуальных переживаний. Более того, один и тот же человек в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разные периоды жизни, находясь в разных эмоциональных состояниях, может совершенно по-разному интерпретировать одну и туже карточку. Таким образом, описывая карту, клиент рассказывает о себе и своей жизни.</a:t>
            </a:r>
            <a:endParaRPr lang="ru-RU" sz="20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73466" y="2390503"/>
            <a:ext cx="3427854" cy="3063512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90335" y="3155315"/>
            <a:ext cx="3263265" cy="43516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788" y="511889"/>
            <a:ext cx="3173911" cy="31482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05" y="154305"/>
            <a:ext cx="4887958" cy="873125"/>
          </a:xfrm>
        </p:spPr>
        <p:txBody>
          <a:bodyPr>
            <a:normAutofit/>
          </a:bodyPr>
          <a:lstStyle/>
          <a:p>
            <a:pPr algn="ctr"/>
            <a:r>
              <a:rPr lang="ru-RU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МАК</a:t>
            </a:r>
            <a:endParaRPr lang="ru-RU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Универсальные – работают с широким кругом запросов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Эмоции судьбы,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Дерево как символ человека, Возможности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Кто же Я?, 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тебя,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Метафора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женской идентичности,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Действовать Обладать,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Сила времени и др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91692" cy="4118769"/>
          </a:xfrm>
        </p:spPr>
      </p:pic>
    </p:spTree>
    <p:extLst>
      <p:ext uri="{BB962C8B-B14F-4D97-AF65-F5344CB8AC3E}">
        <p14:creationId xmlns:p14="http://schemas.microsoft.com/office/powerpoint/2010/main" val="98216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Ресурсные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Большая Маленькая 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женская миссия,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Жизнь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чудо,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радости,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счастья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Ресурсы,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сердца и др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1663" y="1391106"/>
            <a:ext cx="5290274" cy="4284618"/>
          </a:xfrm>
        </p:spPr>
      </p:pic>
    </p:spTree>
    <p:extLst>
      <p:ext uri="{BB962C8B-B14F-4D97-AF65-F5344CB8AC3E}">
        <p14:creationId xmlns:p14="http://schemas.microsoft.com/office/powerpoint/2010/main" val="160176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Семейные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Семейные ценности,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истории,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счастья, 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Мастерская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семейных историй, Между нами,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Мастерская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отношений,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тебя,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Секреты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отношений, 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Мужчина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женщина и др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0758" y="1835333"/>
            <a:ext cx="4846322" cy="4153989"/>
          </a:xfrm>
        </p:spPr>
      </p:pic>
    </p:spTree>
    <p:extLst>
      <p:ext uri="{BB962C8B-B14F-4D97-AF65-F5344CB8AC3E}">
        <p14:creationId xmlns:p14="http://schemas.microsoft.com/office/powerpoint/2010/main" val="401770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93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работы с травмой, страхами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Кнуты и пряники,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сундука прошлого,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Темная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сторона, 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Аллегории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Мемори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Тинейджеры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67" y="1825625"/>
            <a:ext cx="5009659" cy="4185199"/>
          </a:xfrm>
        </p:spPr>
      </p:pic>
    </p:spTree>
    <p:extLst>
      <p:ext uri="{BB962C8B-B14F-4D97-AF65-F5344CB8AC3E}">
        <p14:creationId xmlns:p14="http://schemas.microsoft.com/office/powerpoint/2010/main" val="128505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-180340">
              <a:spcBef>
                <a:spcPts val="95"/>
              </a:spcBef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выборе карт каждый специалист опирается на свой профессиональный опыт, интуицию и запросы клиентов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11876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0700" y="1514104"/>
            <a:ext cx="4118769" cy="4741816"/>
          </a:xfrm>
        </p:spPr>
      </p:pic>
    </p:spTree>
    <p:extLst>
      <p:ext uri="{BB962C8B-B14F-4D97-AF65-F5344CB8AC3E}">
        <p14:creationId xmlns:p14="http://schemas.microsoft.com/office/powerpoint/2010/main" val="205096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«Лучше один раз увидеть, чем сто раз услышать»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732" y="2453528"/>
            <a:ext cx="4940300" cy="386864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7866" y="2474141"/>
            <a:ext cx="4940300" cy="382741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р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с МАК «Я и все-все-все»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92" y="2201911"/>
            <a:ext cx="3219268" cy="24144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0028" y="3281583"/>
            <a:ext cx="3246181" cy="243463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403" y="2249126"/>
            <a:ext cx="3596992" cy="2697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0129" y="3312303"/>
            <a:ext cx="3380420" cy="25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5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325</Words>
  <Application>Microsoft Office PowerPoint</Application>
  <PresentationFormat>Широкоэкранный</PresentationFormat>
  <Paragraphs>52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МАК</vt:lpstr>
      <vt:lpstr>Универсальные – работают с широким кругом запросов </vt:lpstr>
      <vt:lpstr>Ресурсные</vt:lpstr>
      <vt:lpstr>Семейные </vt:lpstr>
      <vt:lpstr>Для работы с травмой, страхами </vt:lpstr>
      <vt:lpstr>При выборе карт каждый специалист опирается на свой профессиональный опыт, интуицию и запросы клиентов</vt:lpstr>
      <vt:lpstr>«Лучше один раз увидеть, чем сто раз услышать»</vt:lpstr>
      <vt:lpstr>Групповая работа с МАК «Я и все-все-все»</vt:lpstr>
      <vt:lpstr>Групповая работа с МАК «Ресурсы»</vt:lpstr>
      <vt:lpstr>Преимущества групповой работы </vt:lpstr>
      <vt:lpstr>Индивидуальная работа с МАК «Дерево как образ человека»</vt:lpstr>
      <vt:lpstr>Индивидуальная работа с МАК «Дерево как образ человека»</vt:lpstr>
      <vt:lpstr>Многообразие метафорических карт (Архетипы и тени, ПРАВДА, Тотемные животные, Семейная история)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Евгения</dc:creator>
  <cp:lastModifiedBy>Специалисты</cp:lastModifiedBy>
  <cp:revision>67</cp:revision>
  <dcterms:created xsi:type="dcterms:W3CDTF">2021-02-03T09:06:00Z</dcterms:created>
  <dcterms:modified xsi:type="dcterms:W3CDTF">2024-02-14T10:07:22Z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