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Comfortaa Bold" charset="0"/>
      <p:regular r:id="rId26"/>
    </p:embeddedFont>
    <p:embeddedFont>
      <p:font typeface="Calibri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-1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image" Target="../media/image6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56.sv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70.svg"/><Relationship Id="rId7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72.sv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13" Type="http://schemas.openxmlformats.org/officeDocument/2006/relationships/image" Target="../media/image62.png"/><Relationship Id="rId3" Type="http://schemas.openxmlformats.org/officeDocument/2006/relationships/image" Target="../media/image77.svg"/><Relationship Id="rId7" Type="http://schemas.openxmlformats.org/officeDocument/2006/relationships/image" Target="../media/image59.png"/><Relationship Id="rId12" Type="http://schemas.openxmlformats.org/officeDocument/2006/relationships/image" Target="../media/image86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11" Type="http://schemas.openxmlformats.org/officeDocument/2006/relationships/image" Target="../media/image61.png"/><Relationship Id="rId5" Type="http://schemas.openxmlformats.org/officeDocument/2006/relationships/image" Target="../media/image58.png"/><Relationship Id="rId10" Type="http://schemas.openxmlformats.org/officeDocument/2006/relationships/image" Target="../media/image84.svg"/><Relationship Id="rId4" Type="http://schemas.openxmlformats.org/officeDocument/2006/relationships/image" Target="../media/image57.jpeg"/><Relationship Id="rId9" Type="http://schemas.openxmlformats.org/officeDocument/2006/relationships/image" Target="../media/image60.png"/><Relationship Id="rId14" Type="http://schemas.openxmlformats.org/officeDocument/2006/relationships/image" Target="../media/image8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101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3" Type="http://schemas.openxmlformats.org/officeDocument/2006/relationships/image" Target="../media/image107.svg"/><Relationship Id="rId7" Type="http://schemas.openxmlformats.org/officeDocument/2006/relationships/image" Target="../media/image8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10.sv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jpeg"/><Relationship Id="rId7" Type="http://schemas.openxmlformats.org/officeDocument/2006/relationships/image" Target="../media/image14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2.svg"/><Relationship Id="rId4" Type="http://schemas.openxmlformats.org/officeDocument/2006/relationships/image" Target="../media/image8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3" Type="http://schemas.openxmlformats.org/officeDocument/2006/relationships/image" Target="../media/image107.svg"/><Relationship Id="rId7" Type="http://schemas.openxmlformats.org/officeDocument/2006/relationships/image" Target="../media/image8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112.svg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112.svg"/><Relationship Id="rId7" Type="http://schemas.openxmlformats.org/officeDocument/2006/relationships/image" Target="../media/image119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117.svg"/><Relationship Id="rId10" Type="http://schemas.openxmlformats.org/officeDocument/2006/relationships/image" Target="../media/image87.jpeg"/><Relationship Id="rId4" Type="http://schemas.openxmlformats.org/officeDocument/2006/relationships/image" Target="../media/image84.png"/><Relationship Id="rId9" Type="http://schemas.openxmlformats.org/officeDocument/2006/relationships/image" Target="../media/image12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78.jpeg"/><Relationship Id="rId4" Type="http://schemas.openxmlformats.org/officeDocument/2006/relationships/image" Target="../media/image12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jpeg"/><Relationship Id="rId7" Type="http://schemas.openxmlformats.org/officeDocument/2006/relationships/image" Target="../media/image21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5.svg"/><Relationship Id="rId7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7.sv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28.png"/><Relationship Id="rId10" Type="http://schemas.openxmlformats.org/officeDocument/2006/relationships/image" Target="../media/image44.sv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6.svg"/><Relationship Id="rId7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48.sv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795695"/>
            <a:ext cx="18288000" cy="2491305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3" name="TextBox 3"/>
          <p:cNvSpPr txBox="1"/>
          <p:nvPr/>
        </p:nvSpPr>
        <p:spPr>
          <a:xfrm>
            <a:off x="7468937" y="8629570"/>
            <a:ext cx="958086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omfortaa Bold"/>
              </a:rPr>
              <a:t>Представлено воспитателем Поповой Я. А.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861894" y="2165493"/>
            <a:ext cx="3359731" cy="50487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52246" y="646501"/>
            <a:ext cx="3537300" cy="56391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6289" y="4906940"/>
            <a:ext cx="5729260" cy="461465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318342">
            <a:off x="4454177" y="281535"/>
            <a:ext cx="4433399" cy="145093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6822183">
            <a:off x="15805615" y="6845766"/>
            <a:ext cx="3285190" cy="1248372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5973146" y="2170837"/>
            <a:ext cx="12136829" cy="5472206"/>
            <a:chOff x="0" y="0"/>
            <a:chExt cx="16182439" cy="729627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3137447"/>
              <a:ext cx="16182439" cy="41442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17"/>
                </a:lnSpc>
              </a:pPr>
              <a:r>
                <a:rPr lang="en-US" sz="10925" dirty="0" err="1">
                  <a:solidFill>
                    <a:srgbClr val="0070C0"/>
                  </a:solidFill>
                  <a:latin typeface="Arturo"/>
                </a:rPr>
                <a:t>Педагогическая</a:t>
              </a:r>
              <a:r>
                <a:rPr lang="en-US" sz="10925" dirty="0">
                  <a:solidFill>
                    <a:srgbClr val="0070C0"/>
                  </a:solidFill>
                  <a:latin typeface="Arturo"/>
                </a:rPr>
                <a:t> </a:t>
              </a:r>
              <a:r>
                <a:rPr lang="en-US" sz="10925" dirty="0" err="1">
                  <a:solidFill>
                    <a:srgbClr val="0070C0"/>
                  </a:solidFill>
                  <a:latin typeface="Arturo"/>
                </a:rPr>
                <a:t>находка</a:t>
              </a:r>
              <a:endParaRPr lang="en-US" sz="10925" dirty="0">
                <a:solidFill>
                  <a:srgbClr val="0070C0"/>
                </a:solidFill>
                <a:latin typeface="Arturo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9497"/>
              <a:ext cx="16182439" cy="2809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Comfortaa Bold"/>
                </a:rPr>
                <a:t>Муниципальное образование Мостовский район посёлок Мостовской</a:t>
              </a:r>
            </a:p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Comfortaa Bold"/>
                </a:rPr>
                <a:t>МБДОУ "Детский сад №1 Берёзка" </a:t>
              </a:r>
            </a:p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Comfortaa Bold"/>
                </a:rPr>
                <a:t>посёлка Мостовского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7879649"/>
            <a:ext cx="16230600" cy="1378651"/>
            <a:chOff x="0" y="0"/>
            <a:chExt cx="8663208" cy="7358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663208" cy="735866"/>
            </a:xfrm>
            <a:custGeom>
              <a:avLst/>
              <a:gdLst/>
              <a:ahLst/>
              <a:cxnLst/>
              <a:rect l="l" t="t" r="r" b="b"/>
              <a:pathLst>
                <a:path w="8663208" h="735866">
                  <a:moveTo>
                    <a:pt x="8538748" y="735866"/>
                  </a:moveTo>
                  <a:lnTo>
                    <a:pt x="124460" y="735866"/>
                  </a:lnTo>
                  <a:cubicBezTo>
                    <a:pt x="55880" y="735866"/>
                    <a:pt x="0" y="679986"/>
                    <a:pt x="0" y="6114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538748" y="0"/>
                  </a:lnTo>
                  <a:cubicBezTo>
                    <a:pt x="8607328" y="0"/>
                    <a:pt x="8663208" y="55880"/>
                    <a:pt x="8663208" y="124460"/>
                  </a:cubicBezTo>
                  <a:lnTo>
                    <a:pt x="8663208" y="611406"/>
                  </a:lnTo>
                  <a:cubicBezTo>
                    <a:pt x="8663208" y="679986"/>
                    <a:pt x="8607328" y="735866"/>
                    <a:pt x="8538748" y="73586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98007" y="7087019"/>
            <a:ext cx="2369626" cy="23696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60820" y="1542578"/>
            <a:ext cx="6729072" cy="81501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700" y="239660"/>
            <a:ext cx="6787199" cy="49038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792121" y="5354492"/>
            <a:ext cx="6249951" cy="493250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786125" y="737807"/>
            <a:ext cx="9678462" cy="515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8"/>
              </a:lnSpc>
            </a:pPr>
            <a:r>
              <a:rPr lang="en-US" sz="2970">
                <a:solidFill>
                  <a:srgbClr val="004AAD"/>
                </a:solidFill>
                <a:latin typeface="Arturo Bold"/>
              </a:rPr>
              <a:t>ОКСАНА СЕМЁНОВНА УШАКОВА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3792" y="0"/>
            <a:ext cx="9661234" cy="4807405"/>
            <a:chOff x="0" y="0"/>
            <a:chExt cx="4519493" cy="22488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19493" cy="2248888"/>
            </a:xfrm>
            <a:custGeom>
              <a:avLst/>
              <a:gdLst/>
              <a:ahLst/>
              <a:cxnLst/>
              <a:rect l="l" t="t" r="r" b="b"/>
              <a:pathLst>
                <a:path w="4519493" h="2248888">
                  <a:moveTo>
                    <a:pt x="4395033" y="2248888"/>
                  </a:moveTo>
                  <a:lnTo>
                    <a:pt x="124460" y="2248888"/>
                  </a:lnTo>
                  <a:cubicBezTo>
                    <a:pt x="55880" y="2248888"/>
                    <a:pt x="0" y="2193008"/>
                    <a:pt x="0" y="21244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95033" y="0"/>
                  </a:lnTo>
                  <a:cubicBezTo>
                    <a:pt x="4463613" y="0"/>
                    <a:pt x="4519493" y="55880"/>
                    <a:pt x="4519493" y="124460"/>
                  </a:cubicBezTo>
                  <a:lnTo>
                    <a:pt x="4519493" y="2124428"/>
                  </a:lnTo>
                  <a:cubicBezTo>
                    <a:pt x="4519493" y="2193008"/>
                    <a:pt x="4463613" y="2248888"/>
                    <a:pt x="4395033" y="2248888"/>
                  </a:cubicBezTo>
                  <a:close/>
                </a:path>
              </a:pathLst>
            </a:custGeom>
            <a:solidFill>
              <a:srgbClr val="EDECED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6256" t="5819" r="12883" b="12633"/>
          <a:stretch>
            <a:fillRect/>
          </a:stretch>
        </p:blipFill>
        <p:spPr>
          <a:xfrm>
            <a:off x="13586156" y="262550"/>
            <a:ext cx="3379304" cy="34786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215118">
            <a:off x="17259300" y="222716"/>
            <a:ext cx="931453" cy="11185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b="52137"/>
          <a:stretch>
            <a:fillRect/>
          </a:stretch>
        </p:blipFill>
        <p:spPr>
          <a:xfrm>
            <a:off x="9053447" y="302383"/>
            <a:ext cx="3407488" cy="33990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35854" y="261488"/>
            <a:ext cx="2584098" cy="34399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208342" y="-175868"/>
            <a:ext cx="5583646" cy="43146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60673" y="4052035"/>
            <a:ext cx="6385744" cy="360422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261156" y="5573554"/>
            <a:ext cx="6526488" cy="36847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 l="6350" t="2222" b="4137"/>
          <a:stretch>
            <a:fillRect/>
          </a:stretch>
        </p:blipFill>
        <p:spPr>
          <a:xfrm>
            <a:off x="14698979" y="5320973"/>
            <a:ext cx="2680611" cy="424703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930111">
            <a:off x="1053041" y="8058280"/>
            <a:ext cx="2036546" cy="182548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3787644" y="3890225"/>
            <a:ext cx="4915864" cy="458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8"/>
              </a:lnSpc>
            </a:pPr>
            <a:r>
              <a:rPr lang="en-US" sz="2775">
                <a:solidFill>
                  <a:srgbClr val="FF1616"/>
                </a:solidFill>
                <a:latin typeface="Arturo Bold"/>
              </a:rPr>
              <a:t>ФЕДОСОВА И.Е.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053447" y="3802166"/>
            <a:ext cx="4946839" cy="461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1"/>
              </a:lnSpc>
            </a:pPr>
            <a:r>
              <a:rPr lang="en-US" sz="2793">
                <a:solidFill>
                  <a:srgbClr val="FF1616"/>
                </a:solidFill>
                <a:latin typeface="Arturo Bold"/>
              </a:rPr>
              <a:t>ЗАГВОЗДКИН В.К.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9626" y="3989545"/>
            <a:ext cx="12168701" cy="2235671"/>
            <a:chOff x="0" y="0"/>
            <a:chExt cx="6495138" cy="11933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95138" cy="1193307"/>
            </a:xfrm>
            <a:custGeom>
              <a:avLst/>
              <a:gdLst/>
              <a:ahLst/>
              <a:cxnLst/>
              <a:rect l="l" t="t" r="r" b="b"/>
              <a:pathLst>
                <a:path w="6495138" h="1193307">
                  <a:moveTo>
                    <a:pt x="6370678" y="1193306"/>
                  </a:moveTo>
                  <a:lnTo>
                    <a:pt x="124460" y="1193306"/>
                  </a:lnTo>
                  <a:cubicBezTo>
                    <a:pt x="55880" y="1193306"/>
                    <a:pt x="0" y="1137426"/>
                    <a:pt x="0" y="10688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370678" y="0"/>
                  </a:lnTo>
                  <a:cubicBezTo>
                    <a:pt x="6439258" y="0"/>
                    <a:pt x="6495138" y="55880"/>
                    <a:pt x="6495138" y="124460"/>
                  </a:cubicBezTo>
                  <a:lnTo>
                    <a:pt x="6495138" y="1068847"/>
                  </a:lnTo>
                  <a:cubicBezTo>
                    <a:pt x="6495138" y="1137427"/>
                    <a:pt x="6439258" y="1193307"/>
                    <a:pt x="6370678" y="119330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59626" y="7280698"/>
            <a:ext cx="12168701" cy="2235671"/>
            <a:chOff x="0" y="0"/>
            <a:chExt cx="6495138" cy="11933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495138" cy="1193307"/>
            </a:xfrm>
            <a:custGeom>
              <a:avLst/>
              <a:gdLst/>
              <a:ahLst/>
              <a:cxnLst/>
              <a:rect l="l" t="t" r="r" b="b"/>
              <a:pathLst>
                <a:path w="6495138" h="1193307">
                  <a:moveTo>
                    <a:pt x="6370678" y="1193306"/>
                  </a:moveTo>
                  <a:lnTo>
                    <a:pt x="124460" y="1193306"/>
                  </a:lnTo>
                  <a:cubicBezTo>
                    <a:pt x="55880" y="1193306"/>
                    <a:pt x="0" y="1137426"/>
                    <a:pt x="0" y="10688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370678" y="0"/>
                  </a:lnTo>
                  <a:cubicBezTo>
                    <a:pt x="6439258" y="0"/>
                    <a:pt x="6495138" y="55880"/>
                    <a:pt x="6495138" y="124460"/>
                  </a:cubicBezTo>
                  <a:lnTo>
                    <a:pt x="6495138" y="1068847"/>
                  </a:lnTo>
                  <a:cubicBezTo>
                    <a:pt x="6495138" y="1137427"/>
                    <a:pt x="6439258" y="1193307"/>
                    <a:pt x="6370678" y="119330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148610" y="729198"/>
            <a:ext cx="1922365" cy="192236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23286" t="18602" r="62027" b="61366"/>
          <a:stretch>
            <a:fillRect/>
          </a:stretch>
        </p:blipFill>
        <p:spPr>
          <a:xfrm>
            <a:off x="878660" y="729198"/>
            <a:ext cx="2653292" cy="20357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47870" y="2962502"/>
            <a:ext cx="3969088" cy="462952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b="50504"/>
          <a:stretch>
            <a:fillRect/>
          </a:stretch>
        </p:blipFill>
        <p:spPr>
          <a:xfrm>
            <a:off x="11067588" y="5447398"/>
            <a:ext cx="6003387" cy="428925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863739" y="781050"/>
            <a:ext cx="10874999" cy="170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45"/>
              </a:lnSpc>
            </a:pPr>
            <a:r>
              <a:rPr lang="en-US" sz="9621">
                <a:solidFill>
                  <a:srgbClr val="346BC8"/>
                </a:solidFill>
                <a:latin typeface="Arsenica Antiqua ExtraBold"/>
              </a:rPr>
              <a:t>ВИМ</a:t>
            </a:r>
            <a:r>
              <a:rPr lang="en-US" sz="9621">
                <a:solidFill>
                  <a:srgbClr val="F75B56"/>
                </a:solidFill>
                <a:latin typeface="Arsenica Antiqua ExtraBold"/>
              </a:rPr>
              <a:t>мель</a:t>
            </a:r>
            <a:r>
              <a:rPr lang="en-US" sz="9621">
                <a:solidFill>
                  <a:srgbClr val="346BC8"/>
                </a:solidFill>
                <a:latin typeface="Arsenica Antiqua ExtraBold"/>
              </a:rPr>
              <a:t>БУХ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485335" y="4099468"/>
            <a:ext cx="10063890" cy="1177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8"/>
              </a:lnSpc>
            </a:pPr>
            <a:r>
              <a:rPr lang="en-US" sz="6260" dirty="0">
                <a:solidFill>
                  <a:srgbClr val="008037"/>
                </a:solidFill>
                <a:latin typeface="Arsenica Antiqua ExtraBold Bold"/>
              </a:rPr>
              <a:t>- МНОГОГРАННОСТЬ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144239" y="673957"/>
            <a:ext cx="2369626" cy="2369626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7544467"/>
            <a:ext cx="18288000" cy="2742533"/>
          </a:xfrm>
          <a:prstGeom prst="rect">
            <a:avLst/>
          </a:prstGeom>
          <a:solidFill>
            <a:srgbClr val="EDECED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75966" y="5297159"/>
            <a:ext cx="3498030" cy="48339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b="52658"/>
          <a:stretch>
            <a:fillRect/>
          </a:stretch>
        </p:blipFill>
        <p:spPr>
          <a:xfrm>
            <a:off x="13211595" y="3734683"/>
            <a:ext cx="4632899" cy="58330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 l="2654" b="50000"/>
          <a:stretch>
            <a:fillRect/>
          </a:stretch>
        </p:blipFill>
        <p:spPr>
          <a:xfrm>
            <a:off x="5694216" y="673957"/>
            <a:ext cx="6899569" cy="70401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75966" y="1169904"/>
            <a:ext cx="5006492" cy="23163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694216" y="7924922"/>
            <a:ext cx="6652845" cy="193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9"/>
              </a:lnSpc>
              <a:spcBef>
                <a:spcPct val="0"/>
              </a:spcBef>
            </a:pPr>
            <a:r>
              <a:rPr lang="en-US" sz="3914">
                <a:solidFill>
                  <a:srgbClr val="1D4E89"/>
                </a:solidFill>
                <a:latin typeface="Arturo"/>
              </a:rPr>
              <a:t>Отсутствие ограничения </a:t>
            </a:r>
          </a:p>
          <a:p>
            <a:pPr algn="ctr">
              <a:lnSpc>
                <a:spcPts val="5089"/>
              </a:lnSpc>
              <a:spcBef>
                <a:spcPct val="0"/>
              </a:spcBef>
            </a:pPr>
            <a:r>
              <a:rPr lang="en-US" sz="3914">
                <a:solidFill>
                  <a:srgbClr val="1D4E89"/>
                </a:solidFill>
                <a:latin typeface="Arturo"/>
              </a:rPr>
              <a:t>на детское речевое </a:t>
            </a:r>
          </a:p>
          <a:p>
            <a:pPr algn="ctr">
              <a:lnSpc>
                <a:spcPts val="5089"/>
              </a:lnSpc>
              <a:spcBef>
                <a:spcPct val="0"/>
              </a:spcBef>
            </a:pPr>
            <a:r>
              <a:rPr lang="en-US" sz="3914">
                <a:solidFill>
                  <a:srgbClr val="1D4E89"/>
                </a:solidFill>
                <a:latin typeface="Arturo"/>
              </a:rPr>
              <a:t>творчество!!!!!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96787" y="187070"/>
            <a:ext cx="2397522" cy="19398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28960" y="1928790"/>
            <a:ext cx="12262293" cy="82157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001147" flipV="1">
            <a:off x="2671991" y="2500511"/>
            <a:ext cx="1767166" cy="49922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357522" y="214278"/>
            <a:ext cx="14515208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13"/>
              </a:lnSpc>
              <a:spcBef>
                <a:spcPct val="0"/>
              </a:spcBef>
            </a:pPr>
            <a:r>
              <a:rPr lang="en-US" sz="5933" dirty="0">
                <a:solidFill>
                  <a:srgbClr val="0070C0"/>
                </a:solidFill>
                <a:latin typeface="Arturo"/>
              </a:rPr>
              <a:t>МНОГОГРАННОСТЬ НОВЫХ ЗНАНИЙ</a:t>
            </a:r>
          </a:p>
        </p:txBody>
      </p:sp>
      <p:sp>
        <p:nvSpPr>
          <p:cNvPr id="6" name="TextBox 6"/>
          <p:cNvSpPr txBox="1"/>
          <p:nvPr/>
        </p:nvSpPr>
        <p:spPr>
          <a:xfrm rot="970302">
            <a:off x="601509" y="2643835"/>
            <a:ext cx="2596738" cy="794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8"/>
              </a:lnSpc>
            </a:pPr>
            <a:r>
              <a:rPr lang="en-US" sz="2452">
                <a:solidFill>
                  <a:srgbClr val="FF1616"/>
                </a:solidFill>
                <a:latin typeface="Arturo"/>
              </a:rPr>
              <a:t>Что начинается</a:t>
            </a:r>
          </a:p>
          <a:p>
            <a:pPr algn="ctr">
              <a:lnSpc>
                <a:spcPts val="3188"/>
              </a:lnSpc>
              <a:spcBef>
                <a:spcPct val="0"/>
              </a:spcBef>
            </a:pPr>
            <a:r>
              <a:rPr lang="en-US" sz="2452">
                <a:solidFill>
                  <a:srgbClr val="FF1616"/>
                </a:solidFill>
                <a:latin typeface="Arturo"/>
              </a:rPr>
              <a:t> на букву "А"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7097" y="4749644"/>
            <a:ext cx="2596738" cy="119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8"/>
              </a:lnSpc>
              <a:spcBef>
                <a:spcPct val="0"/>
              </a:spcBef>
            </a:pPr>
            <a:r>
              <a:rPr lang="en-US" sz="2452">
                <a:solidFill>
                  <a:srgbClr val="008037"/>
                </a:solidFill>
                <a:latin typeface="Arturo"/>
              </a:rPr>
              <a:t>Найдите все "РРРычащие" слова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578986" flipV="1">
            <a:off x="2847008" y="4766140"/>
            <a:ext cx="1664547" cy="47023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42298" y="7424926"/>
            <a:ext cx="2596738" cy="159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8"/>
              </a:lnSpc>
              <a:spcBef>
                <a:spcPct val="0"/>
              </a:spcBef>
            </a:pPr>
            <a:r>
              <a:rPr lang="en-US" sz="2452">
                <a:solidFill>
                  <a:srgbClr val="004AAD"/>
                </a:solidFill>
                <a:latin typeface="Arturo"/>
              </a:rPr>
              <a:t>Как ты думаешь, что делает мальчик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640251">
            <a:off x="2445878" y="8395455"/>
            <a:ext cx="1607410" cy="45409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5975022" y="1543023"/>
            <a:ext cx="2312978" cy="362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0"/>
              </a:lnSpc>
              <a:spcBef>
                <a:spcPct val="0"/>
              </a:spcBef>
            </a:pPr>
            <a:r>
              <a:rPr lang="en-US" sz="2184">
                <a:solidFill>
                  <a:srgbClr val="8C52FF"/>
                </a:solidFill>
                <a:latin typeface="Arturo"/>
              </a:rPr>
              <a:t>Что это такое?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9484802" flipV="1">
            <a:off x="15771893" y="2159142"/>
            <a:ext cx="1287699" cy="36377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5691262" y="7424926"/>
            <a:ext cx="2596738" cy="79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8"/>
              </a:lnSpc>
              <a:spcBef>
                <a:spcPct val="0"/>
              </a:spcBef>
            </a:pPr>
            <a:r>
              <a:rPr lang="en-US" sz="2452">
                <a:solidFill>
                  <a:srgbClr val="CB6CE6"/>
                </a:solidFill>
                <a:latin typeface="Arturo"/>
              </a:rPr>
              <a:t>Куда идёт девочка?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9484802" flipV="1">
            <a:off x="15822457" y="8667318"/>
            <a:ext cx="1287699" cy="3637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5833142" y="4049142"/>
            <a:ext cx="2312978" cy="1420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0"/>
              </a:lnSpc>
              <a:spcBef>
                <a:spcPct val="0"/>
              </a:spcBef>
            </a:pPr>
            <a:r>
              <a:rPr lang="en-US" sz="2184">
                <a:solidFill>
                  <a:srgbClr val="F26419"/>
                </a:solidFill>
                <a:latin typeface="Arturo"/>
              </a:rPr>
              <a:t>Сколько рабочих работают на втором этаже? 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0800000" flipV="1">
            <a:off x="15092391" y="5589926"/>
            <a:ext cx="1526481" cy="4312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9626" y="3989545"/>
            <a:ext cx="12168701" cy="2235671"/>
            <a:chOff x="0" y="0"/>
            <a:chExt cx="6495138" cy="11933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95138" cy="1193307"/>
            </a:xfrm>
            <a:custGeom>
              <a:avLst/>
              <a:gdLst/>
              <a:ahLst/>
              <a:cxnLst/>
              <a:rect l="l" t="t" r="r" b="b"/>
              <a:pathLst>
                <a:path w="6495138" h="1193307">
                  <a:moveTo>
                    <a:pt x="6370678" y="1193306"/>
                  </a:moveTo>
                  <a:lnTo>
                    <a:pt x="124460" y="1193306"/>
                  </a:lnTo>
                  <a:cubicBezTo>
                    <a:pt x="55880" y="1193306"/>
                    <a:pt x="0" y="1137426"/>
                    <a:pt x="0" y="10688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370678" y="0"/>
                  </a:lnTo>
                  <a:cubicBezTo>
                    <a:pt x="6439258" y="0"/>
                    <a:pt x="6495138" y="55880"/>
                    <a:pt x="6495138" y="124460"/>
                  </a:cubicBezTo>
                  <a:lnTo>
                    <a:pt x="6495138" y="1068847"/>
                  </a:lnTo>
                  <a:cubicBezTo>
                    <a:pt x="6495138" y="1137427"/>
                    <a:pt x="6439258" y="1193307"/>
                    <a:pt x="6370678" y="119330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7231002"/>
            <a:ext cx="12168701" cy="2235671"/>
            <a:chOff x="0" y="0"/>
            <a:chExt cx="6495138" cy="11933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495138" cy="1193307"/>
            </a:xfrm>
            <a:custGeom>
              <a:avLst/>
              <a:gdLst/>
              <a:ahLst/>
              <a:cxnLst/>
              <a:rect l="l" t="t" r="r" b="b"/>
              <a:pathLst>
                <a:path w="6495138" h="1193307">
                  <a:moveTo>
                    <a:pt x="6370678" y="1193306"/>
                  </a:moveTo>
                  <a:lnTo>
                    <a:pt x="124460" y="1193306"/>
                  </a:lnTo>
                  <a:cubicBezTo>
                    <a:pt x="55880" y="1193306"/>
                    <a:pt x="0" y="1137426"/>
                    <a:pt x="0" y="10688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370678" y="0"/>
                  </a:lnTo>
                  <a:cubicBezTo>
                    <a:pt x="6439258" y="0"/>
                    <a:pt x="6495138" y="55880"/>
                    <a:pt x="6495138" y="124460"/>
                  </a:cubicBezTo>
                  <a:lnTo>
                    <a:pt x="6495138" y="1068847"/>
                  </a:lnTo>
                  <a:cubicBezTo>
                    <a:pt x="6495138" y="1137427"/>
                    <a:pt x="6439258" y="1193307"/>
                    <a:pt x="6370678" y="119330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585393" y="395287"/>
            <a:ext cx="2369626" cy="236962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23286" t="18602" r="62027" b="61366"/>
          <a:stretch>
            <a:fillRect/>
          </a:stretch>
        </p:blipFill>
        <p:spPr>
          <a:xfrm>
            <a:off x="878660" y="729198"/>
            <a:ext cx="2653292" cy="20357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502" y="3211840"/>
            <a:ext cx="4726134" cy="56465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14668" t="37432" r="14033"/>
          <a:stretch>
            <a:fillRect/>
          </a:stretch>
        </p:blipFill>
        <p:spPr>
          <a:xfrm>
            <a:off x="10572760" y="5286376"/>
            <a:ext cx="4690267" cy="411590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863739" y="781050"/>
            <a:ext cx="10874999" cy="170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45"/>
              </a:lnSpc>
            </a:pPr>
            <a:r>
              <a:rPr lang="en-US" sz="9621">
                <a:solidFill>
                  <a:srgbClr val="346BC8"/>
                </a:solidFill>
                <a:latin typeface="Arsenica Antiqua ExtraBold"/>
              </a:rPr>
              <a:t>ВИМ</a:t>
            </a:r>
            <a:r>
              <a:rPr lang="en-US" sz="9621">
                <a:solidFill>
                  <a:srgbClr val="F75B56"/>
                </a:solidFill>
                <a:latin typeface="Arsenica Antiqua ExtraBold"/>
              </a:rPr>
              <a:t>мель</a:t>
            </a:r>
            <a:r>
              <a:rPr lang="en-US" sz="9621">
                <a:solidFill>
                  <a:srgbClr val="346BC8"/>
                </a:solidFill>
                <a:latin typeface="Arsenica Antiqua ExtraBold"/>
              </a:rPr>
              <a:t>БУХ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000596" y="4143368"/>
            <a:ext cx="9996402" cy="7477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15"/>
              </a:lnSpc>
            </a:pPr>
            <a:r>
              <a:rPr lang="en-US" sz="4858" dirty="0">
                <a:solidFill>
                  <a:srgbClr val="008037"/>
                </a:solidFill>
                <a:latin typeface="Arsenica Antiqua ExtraBold Bold"/>
              </a:rPr>
              <a:t>- БЕСЦЕННЫЙ ОПЫТ </a:t>
            </a:r>
            <a:r>
              <a:rPr lang="en-US" sz="4858" dirty="0" smtClean="0">
                <a:solidFill>
                  <a:srgbClr val="008037"/>
                </a:solidFill>
                <a:latin typeface="Arsenica Antiqua ExtraBold Bold"/>
              </a:rPr>
              <a:t>ДЕТЕЙ</a:t>
            </a:r>
            <a:endParaRPr lang="en-US" sz="4858" dirty="0">
              <a:solidFill>
                <a:srgbClr val="008037"/>
              </a:solidFill>
              <a:latin typeface="Arsenica Antiqua ExtraBol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9626" y="3989545"/>
            <a:ext cx="12168701" cy="2235671"/>
            <a:chOff x="0" y="0"/>
            <a:chExt cx="6495138" cy="11933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95138" cy="1193307"/>
            </a:xfrm>
            <a:custGeom>
              <a:avLst/>
              <a:gdLst/>
              <a:ahLst/>
              <a:cxnLst/>
              <a:rect l="l" t="t" r="r" b="b"/>
              <a:pathLst>
                <a:path w="6495138" h="1193307">
                  <a:moveTo>
                    <a:pt x="6370678" y="1193306"/>
                  </a:moveTo>
                  <a:lnTo>
                    <a:pt x="124460" y="1193306"/>
                  </a:lnTo>
                  <a:cubicBezTo>
                    <a:pt x="55880" y="1193306"/>
                    <a:pt x="0" y="1137426"/>
                    <a:pt x="0" y="10688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370678" y="0"/>
                  </a:lnTo>
                  <a:cubicBezTo>
                    <a:pt x="6439258" y="0"/>
                    <a:pt x="6495138" y="55880"/>
                    <a:pt x="6495138" y="124460"/>
                  </a:cubicBezTo>
                  <a:lnTo>
                    <a:pt x="6495138" y="1068847"/>
                  </a:lnTo>
                  <a:cubicBezTo>
                    <a:pt x="6495138" y="1137427"/>
                    <a:pt x="6439258" y="1193307"/>
                    <a:pt x="6370678" y="119330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59626" y="7280698"/>
            <a:ext cx="12168701" cy="2235671"/>
            <a:chOff x="0" y="0"/>
            <a:chExt cx="6495138" cy="11933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495138" cy="1193307"/>
            </a:xfrm>
            <a:custGeom>
              <a:avLst/>
              <a:gdLst/>
              <a:ahLst/>
              <a:cxnLst/>
              <a:rect l="l" t="t" r="r" b="b"/>
              <a:pathLst>
                <a:path w="6495138" h="1193307">
                  <a:moveTo>
                    <a:pt x="6370678" y="1193306"/>
                  </a:moveTo>
                  <a:lnTo>
                    <a:pt x="124460" y="1193306"/>
                  </a:lnTo>
                  <a:cubicBezTo>
                    <a:pt x="55880" y="1193306"/>
                    <a:pt x="0" y="1137426"/>
                    <a:pt x="0" y="10688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370678" y="0"/>
                  </a:lnTo>
                  <a:cubicBezTo>
                    <a:pt x="6439258" y="0"/>
                    <a:pt x="6495138" y="55880"/>
                    <a:pt x="6495138" y="124460"/>
                  </a:cubicBezTo>
                  <a:lnTo>
                    <a:pt x="6495138" y="1068847"/>
                  </a:lnTo>
                  <a:cubicBezTo>
                    <a:pt x="6495138" y="1137427"/>
                    <a:pt x="6439258" y="1193307"/>
                    <a:pt x="6370678" y="119330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23286" t="18602" r="62027" b="61366"/>
          <a:stretch>
            <a:fillRect/>
          </a:stretch>
        </p:blipFill>
        <p:spPr>
          <a:xfrm>
            <a:off x="878660" y="729198"/>
            <a:ext cx="2653292" cy="203571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92766" y="8024757"/>
            <a:ext cx="2373973" cy="29832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t="2400" b="52911"/>
          <a:stretch>
            <a:fillRect/>
          </a:stretch>
        </p:blipFill>
        <p:spPr>
          <a:xfrm>
            <a:off x="744137" y="2982841"/>
            <a:ext cx="9732754" cy="52016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b="50489"/>
          <a:stretch>
            <a:fillRect/>
          </a:stretch>
        </p:blipFill>
        <p:spPr>
          <a:xfrm>
            <a:off x="11257515" y="2621945"/>
            <a:ext cx="4435251" cy="566355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863739" y="781050"/>
            <a:ext cx="10874999" cy="170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45"/>
              </a:lnSpc>
            </a:pPr>
            <a:r>
              <a:rPr lang="en-US" sz="9621">
                <a:solidFill>
                  <a:srgbClr val="346BC8"/>
                </a:solidFill>
                <a:latin typeface="Arsenica Antiqua ExtraBold"/>
              </a:rPr>
              <a:t>ВИМ</a:t>
            </a:r>
            <a:r>
              <a:rPr lang="en-US" sz="9621">
                <a:solidFill>
                  <a:srgbClr val="F75B56"/>
                </a:solidFill>
                <a:latin typeface="Arsenica Antiqua ExtraBold"/>
              </a:rPr>
              <a:t>мель</a:t>
            </a:r>
            <a:r>
              <a:rPr lang="en-US" sz="9621">
                <a:solidFill>
                  <a:srgbClr val="346BC8"/>
                </a:solidFill>
                <a:latin typeface="Arsenica Antiqua ExtraBold"/>
              </a:rPr>
              <a:t>БУХ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33397" y="8718493"/>
            <a:ext cx="12021205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7"/>
              </a:lnSpc>
            </a:pPr>
            <a:r>
              <a:rPr lang="en-US" sz="6113" dirty="0">
                <a:solidFill>
                  <a:srgbClr val="0070C0"/>
                </a:solidFill>
                <a:latin typeface="Arturo Bold"/>
              </a:rPr>
              <a:t>УВЛЕКАЮТСЯ ВСЕ ДЕТИ!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0037"/>
          <a:stretch>
            <a:fillRect/>
          </a:stretch>
        </p:blipFill>
        <p:spPr>
          <a:xfrm>
            <a:off x="1028700" y="517488"/>
            <a:ext cx="2589255" cy="22764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50000"/>
          <a:stretch>
            <a:fillRect/>
          </a:stretch>
        </p:blipFill>
        <p:spPr>
          <a:xfrm>
            <a:off x="527582" y="2653981"/>
            <a:ext cx="4853371" cy="63392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b="50000"/>
          <a:stretch>
            <a:fillRect/>
          </a:stretch>
        </p:blipFill>
        <p:spPr>
          <a:xfrm>
            <a:off x="12879053" y="2527621"/>
            <a:ext cx="4549716" cy="63265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2416" t="697" r="17977" b="2201"/>
          <a:stretch>
            <a:fillRect/>
          </a:stretch>
        </p:blipFill>
        <p:spPr>
          <a:xfrm>
            <a:off x="5703830" y="2351230"/>
            <a:ext cx="6880340" cy="47207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871899" y="8257227"/>
            <a:ext cx="1712272" cy="172166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203256" y="717513"/>
            <a:ext cx="12226975" cy="1423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73"/>
              </a:lnSpc>
              <a:spcBef>
                <a:spcPct val="0"/>
              </a:spcBef>
            </a:pPr>
            <a:r>
              <a:rPr lang="en-US" sz="10673">
                <a:solidFill>
                  <a:srgbClr val="1D4E89"/>
                </a:solidFill>
                <a:latin typeface="Arturo"/>
              </a:rPr>
              <a:t>Ребёнок</a:t>
            </a:r>
            <a:r>
              <a:rPr lang="en-US" sz="10673">
                <a:solidFill>
                  <a:srgbClr val="5E17EB"/>
                </a:solidFill>
                <a:latin typeface="Arturo"/>
              </a:rPr>
              <a:t> </a:t>
            </a:r>
            <a:r>
              <a:rPr lang="en-US" sz="10673">
                <a:solidFill>
                  <a:srgbClr val="FF1616"/>
                </a:solidFill>
                <a:latin typeface="Arturo"/>
              </a:rPr>
              <a:t>– автор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61313" y="7679207"/>
            <a:ext cx="7418189" cy="1611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38"/>
              </a:lnSpc>
              <a:spcBef>
                <a:spcPct val="0"/>
              </a:spcBef>
            </a:pPr>
            <a:r>
              <a:rPr lang="en-US" sz="3138" dirty="0" err="1">
                <a:solidFill>
                  <a:srgbClr val="004AAD"/>
                </a:solidFill>
                <a:latin typeface="Arturo"/>
              </a:rPr>
              <a:t>Составляем</a:t>
            </a:r>
            <a:r>
              <a:rPr lang="en-US" sz="3138" dirty="0">
                <a:solidFill>
                  <a:srgbClr val="004AAD"/>
                </a:solidFill>
                <a:latin typeface="Arturo"/>
              </a:rPr>
              <a:t> </a:t>
            </a:r>
            <a:r>
              <a:rPr lang="en-US" sz="3138" dirty="0" err="1">
                <a:solidFill>
                  <a:srgbClr val="004AAD"/>
                </a:solidFill>
                <a:latin typeface="Arturo"/>
              </a:rPr>
              <a:t>свою</a:t>
            </a:r>
            <a:r>
              <a:rPr lang="en-US" sz="3138" dirty="0">
                <a:solidFill>
                  <a:srgbClr val="004AAD"/>
                </a:solidFill>
                <a:latin typeface="Arturo"/>
              </a:rPr>
              <a:t> </a:t>
            </a:r>
            <a:r>
              <a:rPr lang="en-US" sz="3138" dirty="0" err="1">
                <a:solidFill>
                  <a:srgbClr val="004AAD"/>
                </a:solidFill>
                <a:latin typeface="Arturo"/>
              </a:rPr>
              <a:t>книгу-картинку</a:t>
            </a:r>
            <a:r>
              <a:rPr lang="en-US" sz="3138" dirty="0">
                <a:solidFill>
                  <a:srgbClr val="004AAD"/>
                </a:solidFill>
                <a:latin typeface="Arturo"/>
              </a:rPr>
              <a:t>!</a:t>
            </a:r>
          </a:p>
          <a:p>
            <a:pPr algn="ctr">
              <a:lnSpc>
                <a:spcPts val="3138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3138"/>
              </a:lnSpc>
              <a:spcBef>
                <a:spcPct val="0"/>
              </a:spcBef>
            </a:pPr>
            <a:r>
              <a:rPr lang="en-US" sz="3138" dirty="0" err="1">
                <a:solidFill>
                  <a:srgbClr val="FF0000"/>
                </a:solidFill>
                <a:latin typeface="Arturo"/>
              </a:rPr>
              <a:t>Угадали</a:t>
            </a:r>
            <a:r>
              <a:rPr lang="en-US" sz="3138" dirty="0">
                <a:solidFill>
                  <a:srgbClr val="FF0000"/>
                </a:solidFill>
                <a:latin typeface="Arturo"/>
              </a:rPr>
              <a:t> </a:t>
            </a:r>
            <a:r>
              <a:rPr lang="en-US" sz="3138" dirty="0" err="1">
                <a:solidFill>
                  <a:srgbClr val="FF0000"/>
                </a:solidFill>
                <a:latin typeface="Arturo"/>
              </a:rPr>
              <a:t>тему</a:t>
            </a:r>
            <a:r>
              <a:rPr lang="en-US" sz="3138" dirty="0">
                <a:solidFill>
                  <a:srgbClr val="FF0000"/>
                </a:solidFill>
                <a:latin typeface="Arturo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9626" y="3989545"/>
            <a:ext cx="12168701" cy="2235671"/>
            <a:chOff x="0" y="0"/>
            <a:chExt cx="6495138" cy="11933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95138" cy="1193307"/>
            </a:xfrm>
            <a:custGeom>
              <a:avLst/>
              <a:gdLst/>
              <a:ahLst/>
              <a:cxnLst/>
              <a:rect l="l" t="t" r="r" b="b"/>
              <a:pathLst>
                <a:path w="6495138" h="1193307">
                  <a:moveTo>
                    <a:pt x="6370678" y="1193306"/>
                  </a:moveTo>
                  <a:lnTo>
                    <a:pt x="124460" y="1193306"/>
                  </a:lnTo>
                  <a:cubicBezTo>
                    <a:pt x="55880" y="1193306"/>
                    <a:pt x="0" y="1137426"/>
                    <a:pt x="0" y="10688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370678" y="0"/>
                  </a:lnTo>
                  <a:cubicBezTo>
                    <a:pt x="6439258" y="0"/>
                    <a:pt x="6495138" y="55880"/>
                    <a:pt x="6495138" y="124460"/>
                  </a:cubicBezTo>
                  <a:lnTo>
                    <a:pt x="6495138" y="1068847"/>
                  </a:lnTo>
                  <a:cubicBezTo>
                    <a:pt x="6495138" y="1137427"/>
                    <a:pt x="6439258" y="1193307"/>
                    <a:pt x="6370678" y="119330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59626" y="7280698"/>
            <a:ext cx="12168701" cy="2235671"/>
            <a:chOff x="0" y="0"/>
            <a:chExt cx="6495138" cy="11933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495138" cy="1193307"/>
            </a:xfrm>
            <a:custGeom>
              <a:avLst/>
              <a:gdLst/>
              <a:ahLst/>
              <a:cxnLst/>
              <a:rect l="l" t="t" r="r" b="b"/>
              <a:pathLst>
                <a:path w="6495138" h="1193307">
                  <a:moveTo>
                    <a:pt x="6370678" y="1193306"/>
                  </a:moveTo>
                  <a:lnTo>
                    <a:pt x="124460" y="1193306"/>
                  </a:lnTo>
                  <a:cubicBezTo>
                    <a:pt x="55880" y="1193306"/>
                    <a:pt x="0" y="1137426"/>
                    <a:pt x="0" y="10688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370678" y="0"/>
                  </a:lnTo>
                  <a:cubicBezTo>
                    <a:pt x="6439258" y="0"/>
                    <a:pt x="6495138" y="55880"/>
                    <a:pt x="6495138" y="124460"/>
                  </a:cubicBezTo>
                  <a:lnTo>
                    <a:pt x="6495138" y="1068847"/>
                  </a:lnTo>
                  <a:cubicBezTo>
                    <a:pt x="6495138" y="1137427"/>
                    <a:pt x="6439258" y="1193307"/>
                    <a:pt x="6370678" y="119330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585393" y="395287"/>
            <a:ext cx="2369626" cy="236962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23286" t="18602" r="62027" b="61366"/>
          <a:stretch>
            <a:fillRect/>
          </a:stretch>
        </p:blipFill>
        <p:spPr>
          <a:xfrm>
            <a:off x="878660" y="729198"/>
            <a:ext cx="2653292" cy="20357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74913" y="3278139"/>
            <a:ext cx="3938047" cy="470812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b="50838"/>
          <a:stretch>
            <a:fillRect/>
          </a:stretch>
        </p:blipFill>
        <p:spPr>
          <a:xfrm>
            <a:off x="10623171" y="5336607"/>
            <a:ext cx="6036008" cy="430546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863739" y="781050"/>
            <a:ext cx="10874999" cy="170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45"/>
              </a:lnSpc>
            </a:pPr>
            <a:r>
              <a:rPr lang="en-US" sz="9621">
                <a:solidFill>
                  <a:srgbClr val="346BC8"/>
                </a:solidFill>
                <a:latin typeface="Arsenica Antiqua ExtraBold"/>
              </a:rPr>
              <a:t>ВИМ</a:t>
            </a:r>
            <a:r>
              <a:rPr lang="en-US" sz="9621">
                <a:solidFill>
                  <a:srgbClr val="F75B56"/>
                </a:solidFill>
                <a:latin typeface="Arsenica Antiqua ExtraBold"/>
              </a:rPr>
              <a:t>мель</a:t>
            </a:r>
            <a:r>
              <a:rPr lang="en-US" sz="9621">
                <a:solidFill>
                  <a:srgbClr val="346BC8"/>
                </a:solidFill>
                <a:latin typeface="Arsenica Antiqua ExtraBold"/>
              </a:rPr>
              <a:t>БУХ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188101" y="3779995"/>
            <a:ext cx="10180971" cy="1106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3"/>
              </a:lnSpc>
            </a:pPr>
            <a:r>
              <a:rPr lang="en-US" sz="5910" dirty="0">
                <a:solidFill>
                  <a:srgbClr val="004AAD"/>
                </a:solidFill>
                <a:latin typeface="Arsenica Antiqua ExtraBold Bold"/>
              </a:rPr>
              <a:t>- УНИВЕРСАЛЬНОСТЬ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358182" y="1928790"/>
            <a:ext cx="1857388" cy="2961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2626" b="2626"/>
          <a:stretch>
            <a:fillRect/>
          </a:stretch>
        </p:blipFill>
        <p:spPr>
          <a:xfrm>
            <a:off x="842832" y="2055756"/>
            <a:ext cx="5992416" cy="40524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715" r="715" b="3364"/>
          <a:stretch>
            <a:fillRect/>
          </a:stretch>
        </p:blipFill>
        <p:spPr>
          <a:xfrm>
            <a:off x="11328175" y="2055756"/>
            <a:ext cx="6155137" cy="40883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l="13122" t="14496" r="22789" b="10136"/>
          <a:stretch>
            <a:fillRect/>
          </a:stretch>
        </p:blipFill>
        <p:spPr>
          <a:xfrm>
            <a:off x="6286480" y="6572260"/>
            <a:ext cx="5334000" cy="35283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752316">
            <a:off x="66395" y="8268035"/>
            <a:ext cx="4077460" cy="133444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63496" y="352664"/>
            <a:ext cx="17761008" cy="1784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77"/>
              </a:lnSpc>
              <a:spcBef>
                <a:spcPct val="0"/>
              </a:spcBef>
            </a:pPr>
            <a:r>
              <a:rPr lang="en-US" sz="6877">
                <a:solidFill>
                  <a:srgbClr val="004AAD"/>
                </a:solidFill>
                <a:latin typeface="Arturo"/>
              </a:rPr>
              <a:t>УНИВЕРСАЛЬНОСТЬ ИСПОЛЬЗОВАНИЯ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930082" y="6215070"/>
            <a:ext cx="5806595" cy="89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7"/>
              </a:lnSpc>
            </a:pPr>
            <a:r>
              <a:rPr lang="en-US" sz="2713" dirty="0" err="1">
                <a:solidFill>
                  <a:srgbClr val="498463"/>
                </a:solidFill>
                <a:latin typeface="Arturo"/>
              </a:rPr>
              <a:t>Ознакомление</a:t>
            </a:r>
            <a:r>
              <a:rPr lang="en-US" sz="2713" dirty="0">
                <a:solidFill>
                  <a:srgbClr val="498463"/>
                </a:solidFill>
                <a:latin typeface="Arturo"/>
              </a:rPr>
              <a:t> с </a:t>
            </a:r>
            <a:r>
              <a:rPr lang="en-US" sz="2713" dirty="0" err="1">
                <a:solidFill>
                  <a:srgbClr val="498463"/>
                </a:solidFill>
                <a:latin typeface="Arturo"/>
              </a:rPr>
              <a:t>окружающем</a:t>
            </a:r>
            <a:r>
              <a:rPr lang="en-US" sz="2713" dirty="0">
                <a:solidFill>
                  <a:srgbClr val="498463"/>
                </a:solidFill>
                <a:latin typeface="Arturo"/>
              </a:rPr>
              <a:t> </a:t>
            </a:r>
          </a:p>
          <a:p>
            <a:pPr algn="ctr">
              <a:lnSpc>
                <a:spcPts val="3527"/>
              </a:lnSpc>
              <a:spcBef>
                <a:spcPct val="0"/>
              </a:spcBef>
            </a:pPr>
            <a:r>
              <a:rPr lang="en-US" sz="2713" dirty="0" err="1">
                <a:solidFill>
                  <a:srgbClr val="498463"/>
                </a:solidFill>
                <a:latin typeface="Arturo"/>
              </a:rPr>
              <a:t>миром</a:t>
            </a:r>
            <a:endParaRPr lang="en-US" sz="2713" dirty="0">
              <a:solidFill>
                <a:srgbClr val="498463"/>
              </a:solidFill>
              <a:latin typeface="Artur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42944" y="6215070"/>
            <a:ext cx="4750225" cy="935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7"/>
              </a:lnSpc>
            </a:pPr>
            <a:r>
              <a:rPr lang="en-US" sz="2843" dirty="0" err="1">
                <a:solidFill>
                  <a:srgbClr val="5E17EB"/>
                </a:solidFill>
                <a:latin typeface="Arturo"/>
              </a:rPr>
              <a:t>Правила</a:t>
            </a:r>
            <a:r>
              <a:rPr lang="en-US" sz="2843" dirty="0">
                <a:solidFill>
                  <a:srgbClr val="5E17EB"/>
                </a:solidFill>
                <a:latin typeface="Arturo"/>
              </a:rPr>
              <a:t> </a:t>
            </a:r>
            <a:r>
              <a:rPr lang="en-US" sz="2843" dirty="0" err="1">
                <a:solidFill>
                  <a:srgbClr val="5E17EB"/>
                </a:solidFill>
                <a:latin typeface="Arturo"/>
              </a:rPr>
              <a:t>поведения</a:t>
            </a:r>
            <a:r>
              <a:rPr lang="en-US" sz="2843" dirty="0">
                <a:solidFill>
                  <a:srgbClr val="5E17EB"/>
                </a:solidFill>
                <a:latin typeface="Arturo"/>
              </a:rPr>
              <a:t> в </a:t>
            </a:r>
          </a:p>
          <a:p>
            <a:pPr algn="ctr">
              <a:lnSpc>
                <a:spcPts val="3697"/>
              </a:lnSpc>
              <a:spcBef>
                <a:spcPct val="0"/>
              </a:spcBef>
            </a:pPr>
            <a:r>
              <a:rPr lang="en-US" sz="2843" dirty="0" err="1">
                <a:solidFill>
                  <a:srgbClr val="5E17EB"/>
                </a:solidFill>
                <a:latin typeface="Arturo"/>
              </a:rPr>
              <a:t>общественных</a:t>
            </a:r>
            <a:r>
              <a:rPr lang="en-US" sz="2843" dirty="0">
                <a:solidFill>
                  <a:srgbClr val="5E17EB"/>
                </a:solidFill>
                <a:latin typeface="Arturo"/>
              </a:rPr>
              <a:t> </a:t>
            </a:r>
            <a:r>
              <a:rPr lang="en-US" sz="2843" dirty="0" err="1">
                <a:solidFill>
                  <a:srgbClr val="5E17EB"/>
                </a:solidFill>
                <a:latin typeface="Arturo"/>
              </a:rPr>
              <a:t>местах</a:t>
            </a:r>
            <a:endParaRPr lang="en-US" sz="2843" dirty="0">
              <a:solidFill>
                <a:srgbClr val="5E17EB"/>
              </a:solidFill>
              <a:latin typeface="Artur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143868" y="6000756"/>
            <a:ext cx="1853088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6"/>
              </a:lnSpc>
              <a:spcBef>
                <a:spcPct val="0"/>
              </a:spcBef>
            </a:pPr>
            <a:r>
              <a:rPr lang="en-US" sz="3020" dirty="0">
                <a:solidFill>
                  <a:srgbClr val="FF1616"/>
                </a:solidFill>
                <a:latin typeface="Arturo"/>
              </a:rPr>
              <a:t>ОБЖ</a:t>
            </a:r>
          </a:p>
        </p:txBody>
      </p:sp>
      <p:sp>
        <p:nvSpPr>
          <p:cNvPr id="14" name="Тройная стрелка влево/вправо/вверх 13"/>
          <p:cNvSpPr/>
          <p:nvPr/>
        </p:nvSpPr>
        <p:spPr>
          <a:xfrm rot="10800000">
            <a:off x="7429488" y="4786310"/>
            <a:ext cx="3143272" cy="1143008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6822183">
            <a:off x="15552813" y="7684935"/>
            <a:ext cx="3593022" cy="13653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795695"/>
            <a:ext cx="18288000" cy="2491305"/>
          </a:xfrm>
          <a:prstGeom prst="rect">
            <a:avLst/>
          </a:prstGeom>
          <a:solidFill>
            <a:srgbClr val="EDECED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4509" t="18996" r="4411" b="11609"/>
          <a:stretch>
            <a:fillRect/>
          </a:stretch>
        </p:blipFill>
        <p:spPr>
          <a:xfrm>
            <a:off x="2500266" y="2285980"/>
            <a:ext cx="6261652" cy="477078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277757" y="254033"/>
            <a:ext cx="11732485" cy="2214821"/>
            <a:chOff x="0" y="-63317"/>
            <a:chExt cx="15643313" cy="2953095"/>
          </a:xfrm>
        </p:grpSpPr>
        <p:sp>
          <p:nvSpPr>
            <p:cNvPr id="7" name="TextBox 7"/>
            <p:cNvSpPr txBox="1"/>
            <p:nvPr/>
          </p:nvSpPr>
          <p:spPr>
            <a:xfrm>
              <a:off x="0" y="1064153"/>
              <a:ext cx="15643313" cy="1825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28"/>
                </a:lnSpc>
              </a:pPr>
              <a:r>
                <a:rPr lang="en-US" sz="8940" u="sng">
                  <a:solidFill>
                    <a:srgbClr val="F75B56"/>
                  </a:solidFill>
                  <a:latin typeface="Arturo Heavy"/>
                </a:rPr>
                <a:t>ДАР</a:t>
              </a:r>
              <a:r>
                <a:rPr lang="en-US" sz="8940">
                  <a:solidFill>
                    <a:srgbClr val="F75B56"/>
                  </a:solidFill>
                  <a:latin typeface="Arturo Heavy"/>
                </a:rPr>
                <a:t>!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3317"/>
              <a:ext cx="15643313" cy="10601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98"/>
                </a:lnSpc>
                <a:spcBef>
                  <a:spcPct val="0"/>
                </a:spcBef>
              </a:pPr>
              <a:r>
                <a:rPr lang="en-US" sz="4768" dirty="0" err="1">
                  <a:solidFill>
                    <a:srgbClr val="000000"/>
                  </a:solidFill>
                  <a:latin typeface="Arturo"/>
                </a:rPr>
                <a:t>Коллеги</a:t>
              </a:r>
              <a:r>
                <a:rPr lang="en-US" sz="4768" dirty="0">
                  <a:solidFill>
                    <a:srgbClr val="000000"/>
                  </a:solidFill>
                  <a:latin typeface="Arturo"/>
                </a:rPr>
                <a:t>, </a:t>
              </a:r>
              <a:r>
                <a:rPr lang="en-US" sz="4768" dirty="0">
                  <a:solidFill>
                    <a:srgbClr val="0070C0"/>
                  </a:solidFill>
                  <a:latin typeface="Arturo"/>
                </a:rPr>
                <a:t>ОДАРИТЕ РЕБЕНКА!</a:t>
              </a:r>
            </a:p>
          </p:txBody>
        </p:sp>
      </p:grpSp>
      <p:pic>
        <p:nvPicPr>
          <p:cNvPr id="9" name="Рисунок 8" descr="Дети-в-детский-сад-Берёзка-бегут-как-на-праздник-1024x7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24" y="2357418"/>
            <a:ext cx="6708774" cy="4677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95954" y="6569059"/>
            <a:ext cx="6122698" cy="34843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2350524" y="6032384"/>
            <a:ext cx="5447132" cy="3733762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318342">
            <a:off x="110428" y="1276734"/>
            <a:ext cx="4433399" cy="1450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93643" y="591805"/>
            <a:ext cx="2229170" cy="355374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752316">
            <a:off x="44631" y="8581353"/>
            <a:ext cx="2740880" cy="8970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l="3300" t="10794" r="2120" b="11431"/>
          <a:stretch>
            <a:fillRect/>
          </a:stretch>
        </p:blipFill>
        <p:spPr>
          <a:xfrm>
            <a:off x="3286084" y="2071666"/>
            <a:ext cx="11671462" cy="71981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761701" y="6960447"/>
            <a:ext cx="1074983" cy="830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566249">
            <a:off x="7997453" y="5342984"/>
            <a:ext cx="842344" cy="65071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63496" y="352664"/>
            <a:ext cx="17761008" cy="1784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77"/>
              </a:lnSpc>
              <a:spcBef>
                <a:spcPct val="0"/>
              </a:spcBef>
            </a:pPr>
            <a:r>
              <a:rPr lang="en-US" sz="6877">
                <a:solidFill>
                  <a:srgbClr val="004AAD"/>
                </a:solidFill>
                <a:latin typeface="Arturo"/>
              </a:rPr>
              <a:t>УНИВЕРСАЛЬНОСТЬ ИСПОЛЬЗОВАНИЯ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31830" y="9255702"/>
            <a:ext cx="8892674" cy="834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9"/>
              </a:lnSpc>
              <a:spcBef>
                <a:spcPct val="0"/>
              </a:spcBef>
            </a:pPr>
            <a:r>
              <a:rPr lang="en-US" sz="5230">
                <a:solidFill>
                  <a:srgbClr val="9B3E29"/>
                </a:solidFill>
                <a:latin typeface="Arturo"/>
              </a:rPr>
              <a:t>КУЛЬТУРНЫЕ ПРАКТИКИ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2643142" y="2428856"/>
            <a:ext cx="4643470" cy="107157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endCxn id="6" idx="1"/>
          </p:cNvCxnSpPr>
          <p:nvPr/>
        </p:nvCxnSpPr>
        <p:spPr>
          <a:xfrm>
            <a:off x="2571704" y="2714608"/>
            <a:ext cx="5537749" cy="266772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2428828" y="3000360"/>
            <a:ext cx="4714908" cy="385765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752316">
            <a:off x="44631" y="8581353"/>
            <a:ext cx="2740880" cy="89701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446934">
            <a:off x="5105400" y="3134912"/>
            <a:ext cx="1686047" cy="52056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938158" y="2089586"/>
            <a:ext cx="5096672" cy="834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9"/>
              </a:lnSpc>
              <a:spcBef>
                <a:spcPct val="0"/>
              </a:spcBef>
            </a:pPr>
            <a:r>
              <a:rPr lang="en-US" sz="5230">
                <a:solidFill>
                  <a:srgbClr val="9B3E29"/>
                </a:solidFill>
                <a:latin typeface="Arturo"/>
              </a:rPr>
              <a:t>Развитие речи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578143" flipH="1">
            <a:off x="2115378" y="3152238"/>
            <a:ext cx="1686047" cy="5205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140075" y="5147602"/>
            <a:ext cx="2020037" cy="21784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296186" y="5282574"/>
            <a:ext cx="2166589" cy="21784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 b="9827"/>
          <a:stretch>
            <a:fillRect/>
          </a:stretch>
        </p:blipFill>
        <p:spPr>
          <a:xfrm rot="-5400000">
            <a:off x="10402829" y="449782"/>
            <a:ext cx="5855915" cy="938743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63496" y="352664"/>
            <a:ext cx="17761008" cy="1784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77"/>
              </a:lnSpc>
              <a:spcBef>
                <a:spcPct val="0"/>
              </a:spcBef>
            </a:pPr>
            <a:r>
              <a:rPr lang="en-US" sz="6877">
                <a:solidFill>
                  <a:srgbClr val="004AAD"/>
                </a:solidFill>
                <a:latin typeface="Arturo"/>
              </a:rPr>
              <a:t>УНИВЕРСАЛЬНОСТЬ ИСПОЛЬЗОВАНИЯ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01823" y="4309157"/>
            <a:ext cx="8153995" cy="838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9"/>
              </a:lnSpc>
              <a:spcBef>
                <a:spcPct val="0"/>
              </a:spcBef>
            </a:pPr>
            <a:r>
              <a:rPr lang="en-US" sz="5230">
                <a:solidFill>
                  <a:srgbClr val="9B3E29"/>
                </a:solidFill>
                <a:latin typeface="Arturo"/>
              </a:rPr>
              <a:t>  </a:t>
            </a:r>
            <a:r>
              <a:rPr lang="en-US" sz="5230">
                <a:solidFill>
                  <a:srgbClr val="2C5585"/>
                </a:solidFill>
                <a:latin typeface="Arturo"/>
              </a:rPr>
              <a:t> ДИАЛОГ</a:t>
            </a:r>
            <a:r>
              <a:rPr lang="en-US" sz="5230">
                <a:solidFill>
                  <a:srgbClr val="9B3E29"/>
                </a:solidFill>
                <a:latin typeface="Arturo"/>
              </a:rPr>
              <a:t>      </a:t>
            </a:r>
            <a:r>
              <a:rPr lang="en-US" sz="5230">
                <a:solidFill>
                  <a:srgbClr val="008037"/>
                </a:solidFill>
                <a:latin typeface="Arturo"/>
              </a:rPr>
              <a:t>МОНОЛОГ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373573" y="8377890"/>
            <a:ext cx="9914427" cy="1307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6"/>
              </a:lnSpc>
              <a:spcBef>
                <a:spcPct val="0"/>
              </a:spcBef>
            </a:pPr>
            <a:r>
              <a:rPr lang="en-US" sz="3997">
                <a:solidFill>
                  <a:srgbClr val="004AAD"/>
                </a:solidFill>
                <a:latin typeface="Arturo"/>
              </a:rPr>
              <a:t>Этот Виммельбух сделали мои "Непоседы"....</a:t>
            </a:r>
            <a:r>
              <a:rPr lang="en-US" sz="3997">
                <a:solidFill>
                  <a:srgbClr val="9B3E29"/>
                </a:solidFill>
                <a:latin typeface="Arturo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9626" y="3989545"/>
            <a:ext cx="12168701" cy="2235671"/>
            <a:chOff x="0" y="0"/>
            <a:chExt cx="6495138" cy="11933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95138" cy="1193307"/>
            </a:xfrm>
            <a:custGeom>
              <a:avLst/>
              <a:gdLst/>
              <a:ahLst/>
              <a:cxnLst/>
              <a:rect l="l" t="t" r="r" b="b"/>
              <a:pathLst>
                <a:path w="6495138" h="1193307">
                  <a:moveTo>
                    <a:pt x="6370678" y="1193306"/>
                  </a:moveTo>
                  <a:lnTo>
                    <a:pt x="124460" y="1193306"/>
                  </a:lnTo>
                  <a:cubicBezTo>
                    <a:pt x="55880" y="1193306"/>
                    <a:pt x="0" y="1137426"/>
                    <a:pt x="0" y="10688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370678" y="0"/>
                  </a:lnTo>
                  <a:cubicBezTo>
                    <a:pt x="6439258" y="0"/>
                    <a:pt x="6495138" y="55880"/>
                    <a:pt x="6495138" y="124460"/>
                  </a:cubicBezTo>
                  <a:lnTo>
                    <a:pt x="6495138" y="1068847"/>
                  </a:lnTo>
                  <a:cubicBezTo>
                    <a:pt x="6495138" y="1137427"/>
                    <a:pt x="6439258" y="1193307"/>
                    <a:pt x="6370678" y="119330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59626" y="7280698"/>
            <a:ext cx="12168701" cy="2235671"/>
            <a:chOff x="0" y="0"/>
            <a:chExt cx="6495138" cy="11933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495138" cy="1193307"/>
            </a:xfrm>
            <a:custGeom>
              <a:avLst/>
              <a:gdLst/>
              <a:ahLst/>
              <a:cxnLst/>
              <a:rect l="l" t="t" r="r" b="b"/>
              <a:pathLst>
                <a:path w="6495138" h="1193307">
                  <a:moveTo>
                    <a:pt x="6370678" y="1193306"/>
                  </a:moveTo>
                  <a:lnTo>
                    <a:pt x="124460" y="1193306"/>
                  </a:lnTo>
                  <a:cubicBezTo>
                    <a:pt x="55880" y="1193306"/>
                    <a:pt x="0" y="1137426"/>
                    <a:pt x="0" y="10688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370678" y="0"/>
                  </a:lnTo>
                  <a:cubicBezTo>
                    <a:pt x="6439258" y="0"/>
                    <a:pt x="6495138" y="55880"/>
                    <a:pt x="6495138" y="124460"/>
                  </a:cubicBezTo>
                  <a:lnTo>
                    <a:pt x="6495138" y="1068847"/>
                  </a:lnTo>
                  <a:cubicBezTo>
                    <a:pt x="6495138" y="1137427"/>
                    <a:pt x="6439258" y="1193307"/>
                    <a:pt x="6370678" y="119330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585393" y="395287"/>
            <a:ext cx="2369626" cy="236962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23286" t="18602" r="62027" b="61366"/>
          <a:stretch>
            <a:fillRect/>
          </a:stretch>
        </p:blipFill>
        <p:spPr>
          <a:xfrm>
            <a:off x="878660" y="729198"/>
            <a:ext cx="2653292" cy="20357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77300" y="3330276"/>
            <a:ext cx="5284640" cy="528464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159975" y="3989545"/>
            <a:ext cx="6631985" cy="362824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863739" y="781050"/>
            <a:ext cx="10874999" cy="170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45"/>
              </a:lnSpc>
            </a:pPr>
            <a:r>
              <a:rPr lang="en-US" sz="9621">
                <a:solidFill>
                  <a:srgbClr val="346BC8"/>
                </a:solidFill>
                <a:latin typeface="Arsenica Antiqua ExtraBold"/>
              </a:rPr>
              <a:t>ВИМ</a:t>
            </a:r>
            <a:r>
              <a:rPr lang="en-US" sz="9621">
                <a:solidFill>
                  <a:srgbClr val="F75B56"/>
                </a:solidFill>
                <a:latin typeface="Arsenica Antiqua ExtraBold"/>
              </a:rPr>
              <a:t>мель</a:t>
            </a:r>
            <a:r>
              <a:rPr lang="en-US" sz="9621">
                <a:solidFill>
                  <a:srgbClr val="346BC8"/>
                </a:solidFill>
                <a:latin typeface="Arsenica Antiqua ExtraBold"/>
              </a:rPr>
              <a:t>БУХ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734299" y="4625311"/>
            <a:ext cx="6039391" cy="1347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13"/>
              </a:lnSpc>
            </a:pPr>
            <a:r>
              <a:rPr lang="en-US" sz="7164" dirty="0">
                <a:solidFill>
                  <a:srgbClr val="6FBE0B"/>
                </a:solidFill>
                <a:latin typeface="Arsenica Antiqua ExtraBold Bold"/>
              </a:rPr>
              <a:t>- ХОРОШО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9626" y="3989545"/>
            <a:ext cx="12168701" cy="2235671"/>
            <a:chOff x="0" y="0"/>
            <a:chExt cx="6495138" cy="11933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95138" cy="1193307"/>
            </a:xfrm>
            <a:custGeom>
              <a:avLst/>
              <a:gdLst/>
              <a:ahLst/>
              <a:cxnLst/>
              <a:rect l="l" t="t" r="r" b="b"/>
              <a:pathLst>
                <a:path w="6495138" h="1193307">
                  <a:moveTo>
                    <a:pt x="6370678" y="1193306"/>
                  </a:moveTo>
                  <a:lnTo>
                    <a:pt x="124460" y="1193306"/>
                  </a:lnTo>
                  <a:cubicBezTo>
                    <a:pt x="55880" y="1193306"/>
                    <a:pt x="0" y="1137426"/>
                    <a:pt x="0" y="10688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370678" y="0"/>
                  </a:lnTo>
                  <a:cubicBezTo>
                    <a:pt x="6439258" y="0"/>
                    <a:pt x="6495138" y="55880"/>
                    <a:pt x="6495138" y="124460"/>
                  </a:cubicBezTo>
                  <a:lnTo>
                    <a:pt x="6495138" y="1068847"/>
                  </a:lnTo>
                  <a:cubicBezTo>
                    <a:pt x="6495138" y="1137427"/>
                    <a:pt x="6439258" y="1193307"/>
                    <a:pt x="6370678" y="119330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59626" y="7280698"/>
            <a:ext cx="12168701" cy="2235671"/>
            <a:chOff x="0" y="0"/>
            <a:chExt cx="6495138" cy="11933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495138" cy="1193307"/>
            </a:xfrm>
            <a:custGeom>
              <a:avLst/>
              <a:gdLst/>
              <a:ahLst/>
              <a:cxnLst/>
              <a:rect l="l" t="t" r="r" b="b"/>
              <a:pathLst>
                <a:path w="6495138" h="1193307">
                  <a:moveTo>
                    <a:pt x="6370678" y="1193306"/>
                  </a:moveTo>
                  <a:lnTo>
                    <a:pt x="124460" y="1193306"/>
                  </a:lnTo>
                  <a:cubicBezTo>
                    <a:pt x="55880" y="1193306"/>
                    <a:pt x="0" y="1137426"/>
                    <a:pt x="0" y="10688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370678" y="0"/>
                  </a:lnTo>
                  <a:cubicBezTo>
                    <a:pt x="6439258" y="0"/>
                    <a:pt x="6495138" y="55880"/>
                    <a:pt x="6495138" y="124460"/>
                  </a:cubicBezTo>
                  <a:lnTo>
                    <a:pt x="6495138" y="1068847"/>
                  </a:lnTo>
                  <a:cubicBezTo>
                    <a:pt x="6495138" y="1137427"/>
                    <a:pt x="6439258" y="1193307"/>
                    <a:pt x="6370678" y="119330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23286" t="18602" r="62027" b="61366"/>
          <a:stretch>
            <a:fillRect/>
          </a:stretch>
        </p:blipFill>
        <p:spPr>
          <a:xfrm rot="-1495585">
            <a:off x="2519085" y="1518236"/>
            <a:ext cx="1243761" cy="95426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384709">
            <a:off x="2123126" y="602107"/>
            <a:ext cx="3565761" cy="2418234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5876655" y="2690150"/>
            <a:ext cx="6078385" cy="7119435"/>
            <a:chOff x="0" y="0"/>
            <a:chExt cx="4597400" cy="5384800"/>
          </a:xfrm>
        </p:grpSpPr>
        <p:sp>
          <p:nvSpPr>
            <p:cNvPr id="9" name="Freeform 9"/>
            <p:cNvSpPr/>
            <p:nvPr/>
          </p:nvSpPr>
          <p:spPr>
            <a:xfrm>
              <a:off x="350520" y="69850"/>
              <a:ext cx="4161790" cy="4737100"/>
            </a:xfrm>
            <a:custGeom>
              <a:avLst/>
              <a:gdLst/>
              <a:ahLst/>
              <a:cxnLst/>
              <a:rect l="l" t="t" r="r" b="b"/>
              <a:pathLst>
                <a:path w="4161790" h="4737100">
                  <a:moveTo>
                    <a:pt x="4149090" y="327660"/>
                  </a:moveTo>
                  <a:lnTo>
                    <a:pt x="398780" y="1270"/>
                  </a:lnTo>
                  <a:cubicBezTo>
                    <a:pt x="391160" y="0"/>
                    <a:pt x="384810" y="6350"/>
                    <a:pt x="383540" y="13970"/>
                  </a:cubicBezTo>
                  <a:lnTo>
                    <a:pt x="1270" y="4395470"/>
                  </a:lnTo>
                  <a:cubicBezTo>
                    <a:pt x="0" y="4403090"/>
                    <a:pt x="6350" y="4409440"/>
                    <a:pt x="13970" y="4409440"/>
                  </a:cubicBezTo>
                  <a:lnTo>
                    <a:pt x="3764280" y="4735830"/>
                  </a:lnTo>
                  <a:cubicBezTo>
                    <a:pt x="3771900" y="4737100"/>
                    <a:pt x="3778250" y="4730750"/>
                    <a:pt x="3779520" y="4723130"/>
                  </a:cubicBezTo>
                  <a:lnTo>
                    <a:pt x="4161790" y="341630"/>
                  </a:lnTo>
                  <a:cubicBezTo>
                    <a:pt x="4161790" y="335280"/>
                    <a:pt x="4156710" y="328930"/>
                    <a:pt x="4149090" y="327660"/>
                  </a:cubicBezTo>
                  <a:close/>
                  <a:moveTo>
                    <a:pt x="3934460" y="529590"/>
                  </a:moveTo>
                  <a:lnTo>
                    <a:pt x="3652520" y="3763010"/>
                  </a:lnTo>
                  <a:cubicBezTo>
                    <a:pt x="3651250" y="3770630"/>
                    <a:pt x="3644900" y="3775710"/>
                    <a:pt x="3638550" y="3775710"/>
                  </a:cubicBezTo>
                  <a:lnTo>
                    <a:pt x="269240" y="3482340"/>
                  </a:lnTo>
                  <a:cubicBezTo>
                    <a:pt x="261620" y="3481070"/>
                    <a:pt x="256540" y="3474720"/>
                    <a:pt x="256540" y="3468370"/>
                  </a:cubicBezTo>
                  <a:lnTo>
                    <a:pt x="538480" y="233680"/>
                  </a:lnTo>
                  <a:cubicBezTo>
                    <a:pt x="539750" y="226060"/>
                    <a:pt x="546100" y="220980"/>
                    <a:pt x="553720" y="220980"/>
                  </a:cubicBezTo>
                  <a:lnTo>
                    <a:pt x="3921760" y="514350"/>
                  </a:lnTo>
                  <a:cubicBezTo>
                    <a:pt x="3929380" y="515620"/>
                    <a:pt x="3934460" y="521970"/>
                    <a:pt x="3934460" y="52959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605790" y="289560"/>
              <a:ext cx="3679190" cy="3557270"/>
            </a:xfrm>
            <a:custGeom>
              <a:avLst/>
              <a:gdLst/>
              <a:ahLst/>
              <a:cxnLst/>
              <a:rect l="l" t="t" r="r" b="b"/>
              <a:pathLst>
                <a:path w="3679190" h="3557270">
                  <a:moveTo>
                    <a:pt x="3666490" y="294640"/>
                  </a:moveTo>
                  <a:lnTo>
                    <a:pt x="297180" y="1270"/>
                  </a:lnTo>
                  <a:cubicBezTo>
                    <a:pt x="289560" y="0"/>
                    <a:pt x="283210" y="6350"/>
                    <a:pt x="281940" y="13970"/>
                  </a:cubicBezTo>
                  <a:lnTo>
                    <a:pt x="1270" y="3247390"/>
                  </a:lnTo>
                  <a:cubicBezTo>
                    <a:pt x="0" y="3255010"/>
                    <a:pt x="6350" y="3261360"/>
                    <a:pt x="13970" y="3262630"/>
                  </a:cubicBezTo>
                  <a:lnTo>
                    <a:pt x="3382010" y="3556000"/>
                  </a:lnTo>
                  <a:cubicBezTo>
                    <a:pt x="3389630" y="3557270"/>
                    <a:pt x="3395980" y="3550920"/>
                    <a:pt x="3397250" y="3543300"/>
                  </a:cubicBezTo>
                  <a:lnTo>
                    <a:pt x="3679190" y="309880"/>
                  </a:lnTo>
                  <a:cubicBezTo>
                    <a:pt x="3679190" y="302260"/>
                    <a:pt x="3674110" y="295910"/>
                    <a:pt x="3666490" y="294640"/>
                  </a:cubicBezTo>
                  <a:close/>
                </a:path>
              </a:pathLst>
            </a:custGeom>
            <a:blipFill>
              <a:blip r:embed="rId5"/>
              <a:stretch>
                <a:fillRect l="-17709" r="-17709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877570" y="289560"/>
              <a:ext cx="3407410" cy="3554730"/>
            </a:xfrm>
            <a:custGeom>
              <a:avLst/>
              <a:gdLst/>
              <a:ahLst/>
              <a:cxnLst/>
              <a:rect l="l" t="t" r="r" b="b"/>
              <a:pathLst>
                <a:path w="3407410" h="3554730">
                  <a:moveTo>
                    <a:pt x="3407410" y="304800"/>
                  </a:moveTo>
                  <a:cubicBezTo>
                    <a:pt x="3407410" y="304800"/>
                    <a:pt x="3406140" y="297180"/>
                    <a:pt x="3395980" y="294640"/>
                  </a:cubicBezTo>
                  <a:lnTo>
                    <a:pt x="3394710" y="294640"/>
                  </a:lnTo>
                  <a:lnTo>
                    <a:pt x="3383280" y="293370"/>
                  </a:lnTo>
                  <a:lnTo>
                    <a:pt x="15240" y="0"/>
                  </a:lnTo>
                  <a:cubicBezTo>
                    <a:pt x="8890" y="0"/>
                    <a:pt x="1270" y="1270"/>
                    <a:pt x="0" y="8890"/>
                  </a:cubicBezTo>
                  <a:lnTo>
                    <a:pt x="1270" y="15240"/>
                  </a:lnTo>
                  <a:cubicBezTo>
                    <a:pt x="3810" y="12700"/>
                    <a:pt x="8890" y="10160"/>
                    <a:pt x="13970" y="10160"/>
                  </a:cubicBezTo>
                  <a:lnTo>
                    <a:pt x="3393440" y="304800"/>
                  </a:lnTo>
                  <a:lnTo>
                    <a:pt x="3398520" y="304800"/>
                  </a:lnTo>
                  <a:lnTo>
                    <a:pt x="3116580" y="3543300"/>
                  </a:lnTo>
                  <a:cubicBezTo>
                    <a:pt x="3116580" y="3548380"/>
                    <a:pt x="3114040" y="3552190"/>
                    <a:pt x="3110230" y="3554730"/>
                  </a:cubicBezTo>
                  <a:lnTo>
                    <a:pt x="3114040" y="3554730"/>
                  </a:lnTo>
                  <a:cubicBezTo>
                    <a:pt x="3120390" y="3554730"/>
                    <a:pt x="3126740" y="3550920"/>
                    <a:pt x="3126740" y="3544570"/>
                  </a:cubicBezTo>
                  <a:lnTo>
                    <a:pt x="3407410" y="30480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353060" y="4452620"/>
              <a:ext cx="3789680" cy="356870"/>
            </a:xfrm>
            <a:custGeom>
              <a:avLst/>
              <a:gdLst/>
              <a:ahLst/>
              <a:cxnLst/>
              <a:rect l="l" t="t" r="r" b="b"/>
              <a:pathLst>
                <a:path w="3789680" h="356870">
                  <a:moveTo>
                    <a:pt x="15240" y="15240"/>
                  </a:moveTo>
                  <a:cubicBezTo>
                    <a:pt x="7620" y="13970"/>
                    <a:pt x="2540" y="762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780790" y="356870"/>
                  </a:lnTo>
                  <a:cubicBezTo>
                    <a:pt x="3784600" y="356870"/>
                    <a:pt x="3787140" y="355600"/>
                    <a:pt x="3789680" y="354330"/>
                  </a:cubicBezTo>
                  <a:lnTo>
                    <a:pt x="3775710" y="342900"/>
                  </a:lnTo>
                  <a:lnTo>
                    <a:pt x="15240" y="1524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353060" y="74930"/>
              <a:ext cx="396240" cy="4408170"/>
            </a:xfrm>
            <a:custGeom>
              <a:avLst/>
              <a:gdLst/>
              <a:ahLst/>
              <a:cxnLst/>
              <a:rect l="l" t="t" r="r" b="b"/>
              <a:pathLst>
                <a:path w="396240" h="4408170">
                  <a:moveTo>
                    <a:pt x="13970" y="4392930"/>
                  </a:moveTo>
                  <a:lnTo>
                    <a:pt x="396240" y="8890"/>
                  </a:lnTo>
                  <a:lnTo>
                    <a:pt x="387350" y="0"/>
                  </a:lnTo>
                  <a:cubicBezTo>
                    <a:pt x="384810" y="1270"/>
                    <a:pt x="383540" y="5080"/>
                    <a:pt x="382270" y="8890"/>
                  </a:cubicBezTo>
                  <a:lnTo>
                    <a:pt x="1270" y="4391660"/>
                  </a:lnTo>
                  <a:cubicBezTo>
                    <a:pt x="0" y="4399280"/>
                    <a:pt x="6350" y="4405630"/>
                    <a:pt x="13970" y="4406900"/>
                  </a:cubicBezTo>
                  <a:lnTo>
                    <a:pt x="27940" y="4408170"/>
                  </a:lnTo>
                  <a:cubicBezTo>
                    <a:pt x="19050" y="4406900"/>
                    <a:pt x="13970" y="4400550"/>
                    <a:pt x="13970" y="439293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591820" y="292100"/>
              <a:ext cx="297180" cy="3260090"/>
            </a:xfrm>
            <a:custGeom>
              <a:avLst/>
              <a:gdLst/>
              <a:ahLst/>
              <a:cxnLst/>
              <a:rect l="l" t="t" r="r" b="b"/>
              <a:pathLst>
                <a:path w="297180" h="3260090">
                  <a:moveTo>
                    <a:pt x="15240" y="3244850"/>
                  </a:moveTo>
                  <a:lnTo>
                    <a:pt x="297180" y="11430"/>
                  </a:lnTo>
                  <a:lnTo>
                    <a:pt x="297180" y="8890"/>
                  </a:lnTo>
                  <a:lnTo>
                    <a:pt x="288290" y="0"/>
                  </a:lnTo>
                  <a:cubicBezTo>
                    <a:pt x="285750" y="2540"/>
                    <a:pt x="283210" y="5080"/>
                    <a:pt x="283210" y="10160"/>
                  </a:cubicBezTo>
                  <a:lnTo>
                    <a:pt x="1270" y="3243580"/>
                  </a:lnTo>
                  <a:cubicBezTo>
                    <a:pt x="0" y="3251200"/>
                    <a:pt x="6350" y="3257550"/>
                    <a:pt x="13970" y="3258820"/>
                  </a:cubicBezTo>
                  <a:lnTo>
                    <a:pt x="27940" y="3260090"/>
                  </a:lnTo>
                  <a:cubicBezTo>
                    <a:pt x="20320" y="3258820"/>
                    <a:pt x="13970" y="3252470"/>
                    <a:pt x="15240" y="3244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FFF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593090" y="3526790"/>
              <a:ext cx="3404870" cy="322580"/>
            </a:xfrm>
            <a:custGeom>
              <a:avLst/>
              <a:gdLst/>
              <a:ahLst/>
              <a:cxnLst/>
              <a:rect l="l" t="t" r="r" b="b"/>
              <a:pathLst>
                <a:path w="3404870" h="322580">
                  <a:moveTo>
                    <a:pt x="3399790" y="308610"/>
                  </a:moveTo>
                  <a:lnTo>
                    <a:pt x="3395980" y="308610"/>
                  </a:lnTo>
                  <a:lnTo>
                    <a:pt x="15240" y="13970"/>
                  </a:lnTo>
                  <a:cubicBezTo>
                    <a:pt x="7620" y="12700"/>
                    <a:pt x="2540" y="635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394710" y="322580"/>
                  </a:lnTo>
                  <a:cubicBezTo>
                    <a:pt x="3398520" y="322580"/>
                    <a:pt x="3402330" y="321310"/>
                    <a:pt x="3404870" y="318770"/>
                  </a:cubicBezTo>
                  <a:lnTo>
                    <a:pt x="3399790" y="30861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749300" y="8001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741680" y="71120"/>
              <a:ext cx="3789680" cy="355600"/>
            </a:xfrm>
            <a:custGeom>
              <a:avLst/>
              <a:gdLst/>
              <a:ahLst/>
              <a:cxnLst/>
              <a:rect l="l" t="t" r="r" b="b"/>
              <a:pathLst>
                <a:path w="3789680" h="355600">
                  <a:moveTo>
                    <a:pt x="3776980" y="327660"/>
                  </a:moveTo>
                  <a:lnTo>
                    <a:pt x="22860" y="1270"/>
                  </a:lnTo>
                  <a:lnTo>
                    <a:pt x="10160" y="0"/>
                  </a:lnTo>
                  <a:cubicBezTo>
                    <a:pt x="6350" y="0"/>
                    <a:pt x="2540" y="1270"/>
                    <a:pt x="0" y="3810"/>
                  </a:cubicBezTo>
                  <a:lnTo>
                    <a:pt x="7620" y="12700"/>
                  </a:lnTo>
                  <a:lnTo>
                    <a:pt x="8890" y="12700"/>
                  </a:lnTo>
                  <a:lnTo>
                    <a:pt x="3775710" y="340360"/>
                  </a:lnTo>
                  <a:cubicBezTo>
                    <a:pt x="3783330" y="341630"/>
                    <a:pt x="3788410" y="347980"/>
                    <a:pt x="3788410" y="355600"/>
                  </a:cubicBezTo>
                  <a:lnTo>
                    <a:pt x="3789680" y="341630"/>
                  </a:lnTo>
                  <a:cubicBezTo>
                    <a:pt x="3789680" y="335280"/>
                    <a:pt x="3784600" y="328930"/>
                    <a:pt x="3776980" y="3276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4130040" y="408940"/>
              <a:ext cx="400050" cy="4396740"/>
            </a:xfrm>
            <a:custGeom>
              <a:avLst/>
              <a:gdLst/>
              <a:ahLst/>
              <a:cxnLst/>
              <a:rect l="l" t="t" r="r" b="b"/>
              <a:pathLst>
                <a:path w="400050" h="4396740">
                  <a:moveTo>
                    <a:pt x="19050" y="4387850"/>
                  </a:moveTo>
                  <a:lnTo>
                    <a:pt x="400050" y="13970"/>
                  </a:lnTo>
                  <a:cubicBezTo>
                    <a:pt x="400050" y="13970"/>
                    <a:pt x="392430" y="5080"/>
                    <a:pt x="389890" y="2540"/>
                  </a:cubicBezTo>
                  <a:cubicBezTo>
                    <a:pt x="389890" y="2540"/>
                    <a:pt x="387350" y="0"/>
                    <a:pt x="382270" y="0"/>
                  </a:cubicBezTo>
                  <a:lnTo>
                    <a:pt x="0" y="4385310"/>
                  </a:lnTo>
                  <a:lnTo>
                    <a:pt x="13970" y="4396740"/>
                  </a:lnTo>
                  <a:cubicBezTo>
                    <a:pt x="16510" y="4395470"/>
                    <a:pt x="19050" y="4391660"/>
                    <a:pt x="19050" y="4387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78740" y="900430"/>
              <a:ext cx="3792220" cy="4425950"/>
            </a:xfrm>
            <a:custGeom>
              <a:avLst/>
              <a:gdLst/>
              <a:ahLst/>
              <a:cxnLst/>
              <a:rect l="l" t="t" r="r" b="b"/>
              <a:pathLst>
                <a:path w="3792220" h="4425950">
                  <a:moveTo>
                    <a:pt x="377825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3778250" y="4425950"/>
                  </a:lnTo>
                  <a:cubicBezTo>
                    <a:pt x="3785870" y="4425950"/>
                    <a:pt x="3792220" y="4419600"/>
                    <a:pt x="3792220" y="4411980"/>
                  </a:cubicBezTo>
                  <a:lnTo>
                    <a:pt x="3792220" y="12700"/>
                  </a:lnTo>
                  <a:cubicBezTo>
                    <a:pt x="3792220" y="5080"/>
                    <a:pt x="3785870" y="0"/>
                    <a:pt x="3778250" y="0"/>
                  </a:cubicBezTo>
                  <a:close/>
                  <a:moveTo>
                    <a:pt x="3582670" y="218440"/>
                  </a:moveTo>
                  <a:lnTo>
                    <a:pt x="3582670" y="3464560"/>
                  </a:lnTo>
                  <a:cubicBezTo>
                    <a:pt x="3582670" y="3472180"/>
                    <a:pt x="3576320" y="3478530"/>
                    <a:pt x="3568700" y="3478530"/>
                  </a:cubicBezTo>
                  <a:lnTo>
                    <a:pt x="186690" y="3478530"/>
                  </a:lnTo>
                  <a:cubicBezTo>
                    <a:pt x="179070" y="3478530"/>
                    <a:pt x="172720" y="3472180"/>
                    <a:pt x="172720" y="3464560"/>
                  </a:cubicBezTo>
                  <a:lnTo>
                    <a:pt x="172720" y="218440"/>
                  </a:lnTo>
                  <a:cubicBezTo>
                    <a:pt x="172720" y="210820"/>
                    <a:pt x="179070" y="204470"/>
                    <a:pt x="186690" y="204470"/>
                  </a:cubicBezTo>
                  <a:lnTo>
                    <a:pt x="3568700" y="204470"/>
                  </a:lnTo>
                  <a:cubicBezTo>
                    <a:pt x="3576320" y="204470"/>
                    <a:pt x="3582670" y="210820"/>
                    <a:pt x="3582670" y="21844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251460" y="110490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9950" y="6350"/>
                    <a:pt x="3403600" y="0"/>
                    <a:pt x="3395980" y="0"/>
                  </a:cubicBezTo>
                  <a:close/>
                </a:path>
              </a:pathLst>
            </a:custGeom>
            <a:blipFill>
              <a:blip r:embed="rId6"/>
              <a:stretch>
                <a:fillRect l="-1327" r="-24250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240030" y="1106170"/>
              <a:ext cx="3421380" cy="3274060"/>
            </a:xfrm>
            <a:custGeom>
              <a:avLst/>
              <a:gdLst/>
              <a:ahLst/>
              <a:cxnLst/>
              <a:rect l="l" t="t" r="r" b="b"/>
              <a:pathLst>
                <a:path w="3421380" h="3274060">
                  <a:moveTo>
                    <a:pt x="3421380" y="8890"/>
                  </a:moveTo>
                  <a:cubicBezTo>
                    <a:pt x="3421380" y="8890"/>
                    <a:pt x="3418840" y="1270"/>
                    <a:pt x="3408680" y="0"/>
                  </a:cubicBezTo>
                  <a:lnTo>
                    <a:pt x="13970" y="0"/>
                  </a:lnTo>
                  <a:cubicBezTo>
                    <a:pt x="7620" y="0"/>
                    <a:pt x="0" y="2540"/>
                    <a:pt x="0" y="10160"/>
                  </a:cubicBezTo>
                  <a:lnTo>
                    <a:pt x="2540" y="16510"/>
                  </a:lnTo>
                  <a:cubicBezTo>
                    <a:pt x="5080" y="12700"/>
                    <a:pt x="10160" y="11430"/>
                    <a:pt x="13970" y="11430"/>
                  </a:cubicBezTo>
                  <a:lnTo>
                    <a:pt x="3411220" y="11430"/>
                  </a:lnTo>
                  <a:lnTo>
                    <a:pt x="3411220" y="3262630"/>
                  </a:lnTo>
                  <a:cubicBezTo>
                    <a:pt x="3411220" y="3267710"/>
                    <a:pt x="3408680" y="3271520"/>
                    <a:pt x="3406140" y="3274060"/>
                  </a:cubicBezTo>
                  <a:lnTo>
                    <a:pt x="3409950" y="3274060"/>
                  </a:lnTo>
                  <a:cubicBezTo>
                    <a:pt x="3416300" y="3274060"/>
                    <a:pt x="3421380" y="3268980"/>
                    <a:pt x="3421380" y="3262630"/>
                  </a:cubicBezTo>
                  <a:lnTo>
                    <a:pt x="3421380" y="889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81280" y="5299710"/>
              <a:ext cx="3804920" cy="27940"/>
            </a:xfrm>
            <a:custGeom>
              <a:avLst/>
              <a:gdLst/>
              <a:ahLst/>
              <a:cxnLst/>
              <a:rect l="l" t="t" r="r" b="b"/>
              <a:pathLst>
                <a:path w="3804920" h="27940">
                  <a:moveTo>
                    <a:pt x="13970" y="13970"/>
                  </a:move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796030" y="27940"/>
                  </a:lnTo>
                  <a:cubicBezTo>
                    <a:pt x="3799840" y="27940"/>
                    <a:pt x="3802380" y="26670"/>
                    <a:pt x="3804920" y="24130"/>
                  </a:cubicBezTo>
                  <a:lnTo>
                    <a:pt x="3790950" y="13970"/>
                  </a:lnTo>
                  <a:lnTo>
                    <a:pt x="13970" y="1397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81280" y="904240"/>
              <a:ext cx="27940" cy="4422140"/>
            </a:xfrm>
            <a:custGeom>
              <a:avLst/>
              <a:gdLst/>
              <a:ahLst/>
              <a:cxnLst/>
              <a:rect l="l" t="t" r="r" b="b"/>
              <a:pathLst>
                <a:path w="27940" h="4422140">
                  <a:moveTo>
                    <a:pt x="12700" y="4409440"/>
                  </a:moveTo>
                  <a:lnTo>
                    <a:pt x="12700" y="8890"/>
                  </a:lnTo>
                  <a:lnTo>
                    <a:pt x="3810" y="0"/>
                  </a:lnTo>
                  <a:cubicBezTo>
                    <a:pt x="1270" y="2540"/>
                    <a:pt x="0" y="5080"/>
                    <a:pt x="0" y="8890"/>
                  </a:cubicBezTo>
                  <a:lnTo>
                    <a:pt x="0" y="4408170"/>
                  </a:lnTo>
                  <a:cubicBezTo>
                    <a:pt x="0" y="4415790"/>
                    <a:pt x="6350" y="4422140"/>
                    <a:pt x="13970" y="4422140"/>
                  </a:cubicBezTo>
                  <a:lnTo>
                    <a:pt x="27940" y="4422140"/>
                  </a:lnTo>
                  <a:cubicBezTo>
                    <a:pt x="19050" y="4422140"/>
                    <a:pt x="12700" y="4415790"/>
                    <a:pt x="12700" y="440944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238760" y="1108710"/>
              <a:ext cx="27940" cy="3270250"/>
            </a:xfrm>
            <a:custGeom>
              <a:avLst/>
              <a:gdLst/>
              <a:ahLst/>
              <a:cxnLst/>
              <a:rect l="l" t="t" r="r" b="b"/>
              <a:pathLst>
                <a:path w="27940" h="3270250">
                  <a:moveTo>
                    <a:pt x="12700" y="3256280"/>
                  </a:moveTo>
                  <a:lnTo>
                    <a:pt x="12700" y="7620"/>
                  </a:lnTo>
                  <a:lnTo>
                    <a:pt x="3810" y="0"/>
                  </a:lnTo>
                  <a:cubicBezTo>
                    <a:pt x="1270" y="2540"/>
                    <a:pt x="0" y="6350"/>
                    <a:pt x="0" y="10160"/>
                  </a:cubicBezTo>
                  <a:lnTo>
                    <a:pt x="0" y="3256280"/>
                  </a:lnTo>
                  <a:cubicBezTo>
                    <a:pt x="0" y="3263900"/>
                    <a:pt x="6350" y="3270250"/>
                    <a:pt x="13970" y="3270250"/>
                  </a:cubicBezTo>
                  <a:lnTo>
                    <a:pt x="27940" y="3270250"/>
                  </a:lnTo>
                  <a:cubicBezTo>
                    <a:pt x="19050" y="3270250"/>
                    <a:pt x="12700" y="3263900"/>
                    <a:pt x="12700" y="32562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FFFF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240030" y="4354830"/>
              <a:ext cx="3417570" cy="27940"/>
            </a:xfrm>
            <a:custGeom>
              <a:avLst/>
              <a:gdLst/>
              <a:ahLst/>
              <a:cxnLst/>
              <a:rect l="l" t="t" r="r" b="b"/>
              <a:pathLst>
                <a:path w="3417570" h="27940">
                  <a:moveTo>
                    <a:pt x="3411220" y="12700"/>
                  </a:moveTo>
                  <a:cubicBezTo>
                    <a:pt x="3409950" y="12700"/>
                    <a:pt x="3408680" y="13970"/>
                    <a:pt x="3407410" y="13970"/>
                  </a:cubicBezTo>
                  <a:lnTo>
                    <a:pt x="13970" y="13970"/>
                  </a:ln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407410" y="27940"/>
                  </a:lnTo>
                  <a:cubicBezTo>
                    <a:pt x="3411220" y="27940"/>
                    <a:pt x="3415030" y="25400"/>
                    <a:pt x="3417570" y="22860"/>
                  </a:cubicBezTo>
                  <a:lnTo>
                    <a:pt x="3411220" y="12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93980" y="90932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85090" y="899160"/>
              <a:ext cx="3806190" cy="27940"/>
            </a:xfrm>
            <a:custGeom>
              <a:avLst/>
              <a:gdLst/>
              <a:ahLst/>
              <a:cxnLst/>
              <a:rect l="l" t="t" r="r" b="b"/>
              <a:pathLst>
                <a:path w="3806190" h="27940">
                  <a:moveTo>
                    <a:pt x="3790950" y="0"/>
                  </a:moveTo>
                  <a:lnTo>
                    <a:pt x="10160" y="0"/>
                  </a:lnTo>
                  <a:cubicBezTo>
                    <a:pt x="6350" y="0"/>
                    <a:pt x="2540" y="2540"/>
                    <a:pt x="0" y="5080"/>
                  </a:cubicBezTo>
                  <a:lnTo>
                    <a:pt x="8890" y="13970"/>
                  </a:lnTo>
                  <a:lnTo>
                    <a:pt x="3792220" y="13970"/>
                  </a:lnTo>
                  <a:cubicBezTo>
                    <a:pt x="3799840" y="13970"/>
                    <a:pt x="3806190" y="20320"/>
                    <a:pt x="3806190" y="27940"/>
                  </a:cubicBezTo>
                  <a:lnTo>
                    <a:pt x="3806190" y="13970"/>
                  </a:lnTo>
                  <a:cubicBezTo>
                    <a:pt x="3804920" y="6350"/>
                    <a:pt x="3798570" y="0"/>
                    <a:pt x="37909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3869690" y="910590"/>
              <a:ext cx="20320" cy="4413250"/>
            </a:xfrm>
            <a:custGeom>
              <a:avLst/>
              <a:gdLst/>
              <a:ahLst/>
              <a:cxnLst/>
              <a:rect l="l" t="t" r="r" b="b"/>
              <a:pathLst>
                <a:path w="20320" h="4413250">
                  <a:moveTo>
                    <a:pt x="20320" y="4401820"/>
                  </a:moveTo>
                  <a:lnTo>
                    <a:pt x="20320" y="12700"/>
                  </a:lnTo>
                  <a:cubicBezTo>
                    <a:pt x="20320" y="12700"/>
                    <a:pt x="11430" y="5080"/>
                    <a:pt x="8890" y="2540"/>
                  </a:cubicBezTo>
                  <a:cubicBezTo>
                    <a:pt x="8890" y="2540"/>
                    <a:pt x="6350" y="0"/>
                    <a:pt x="0" y="0"/>
                  </a:cubicBezTo>
                  <a:lnTo>
                    <a:pt x="0" y="4403090"/>
                  </a:lnTo>
                  <a:lnTo>
                    <a:pt x="15240" y="4413250"/>
                  </a:lnTo>
                  <a:cubicBezTo>
                    <a:pt x="19050" y="4410710"/>
                    <a:pt x="20320" y="4406900"/>
                    <a:pt x="20320" y="44018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214262" y="7715776"/>
            <a:ext cx="1462474" cy="1987057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6252453" y="58685"/>
            <a:ext cx="9474237" cy="1682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21"/>
              </a:lnSpc>
            </a:pPr>
            <a:r>
              <a:rPr lang="en-US" sz="9434">
                <a:solidFill>
                  <a:srgbClr val="346BC8"/>
                </a:solidFill>
                <a:latin typeface="Arsenica Antiqua ExtraBold"/>
              </a:rPr>
              <a:t>ВИМ</a:t>
            </a:r>
            <a:r>
              <a:rPr lang="en-US" sz="9434">
                <a:solidFill>
                  <a:srgbClr val="F75B56"/>
                </a:solidFill>
                <a:latin typeface="Arsenica Antiqua ExtraBold"/>
              </a:rPr>
              <a:t>мель</a:t>
            </a:r>
            <a:r>
              <a:rPr lang="en-US" sz="9434">
                <a:solidFill>
                  <a:srgbClr val="346BC8"/>
                </a:solidFill>
                <a:latin typeface="Arsenica Antiqua ExtraBold"/>
              </a:rPr>
              <a:t>БУХ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598080" y="1725499"/>
            <a:ext cx="11661220" cy="1175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13"/>
              </a:lnSpc>
            </a:pPr>
            <a:r>
              <a:rPr lang="en-US" sz="7164" u="sng">
                <a:solidFill>
                  <a:srgbClr val="43B262"/>
                </a:solidFill>
                <a:latin typeface="Arturo Bold"/>
              </a:rPr>
              <a:t>Хороший результат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521922" y="8900666"/>
            <a:ext cx="3692340" cy="459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6"/>
              </a:lnSpc>
              <a:spcBef>
                <a:spcPct val="0"/>
              </a:spcBef>
            </a:pPr>
            <a:r>
              <a:rPr lang="en-US" sz="2912">
                <a:solidFill>
                  <a:srgbClr val="FF1616"/>
                </a:solidFill>
                <a:latin typeface="Arturo"/>
              </a:rPr>
              <a:t>ОДАРЕННЫЕ ДЕТИ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37752" y="3960970"/>
            <a:ext cx="3960328" cy="1420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6"/>
              </a:lnSpc>
              <a:spcBef>
                <a:spcPct val="0"/>
              </a:spcBef>
            </a:pPr>
            <a:r>
              <a:rPr lang="en-US" sz="2912">
                <a:solidFill>
                  <a:srgbClr val="008037"/>
                </a:solidFill>
                <a:latin typeface="Arturo"/>
              </a:rPr>
              <a:t>Мы классно рассказываем разные истории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21450" y="7687201"/>
            <a:ext cx="4981129" cy="944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6"/>
              </a:lnSpc>
            </a:pPr>
            <a:r>
              <a:rPr lang="en-US" sz="2912">
                <a:solidFill>
                  <a:srgbClr val="142F92"/>
                </a:solidFill>
                <a:latin typeface="Arturo"/>
              </a:rPr>
              <a:t>Мы любим придумывать </a:t>
            </a:r>
          </a:p>
          <a:p>
            <a:pPr algn="ctr">
              <a:lnSpc>
                <a:spcPts val="3786"/>
              </a:lnSpc>
              <a:spcBef>
                <a:spcPct val="0"/>
              </a:spcBef>
            </a:pPr>
            <a:r>
              <a:rPr lang="en-US" sz="2912">
                <a:solidFill>
                  <a:srgbClr val="142F92"/>
                </a:solidFill>
                <a:latin typeface="Arturo"/>
              </a:rPr>
              <a:t>интересные игры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59626" y="5822418"/>
            <a:ext cx="4304777" cy="927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6"/>
              </a:lnSpc>
            </a:pPr>
            <a:r>
              <a:rPr lang="en-US" sz="2912">
                <a:solidFill>
                  <a:srgbClr val="FF1616"/>
                </a:solidFill>
                <a:latin typeface="Arturo"/>
              </a:rPr>
              <a:t>Мы много нового </a:t>
            </a:r>
          </a:p>
          <a:p>
            <a:pPr algn="ctr">
              <a:lnSpc>
                <a:spcPts val="3786"/>
              </a:lnSpc>
              <a:spcBef>
                <a:spcPct val="0"/>
              </a:spcBef>
            </a:pPr>
            <a:r>
              <a:rPr lang="en-US" sz="2912">
                <a:solidFill>
                  <a:srgbClr val="FF1616"/>
                </a:solidFill>
                <a:latin typeface="Arturo"/>
              </a:rPr>
              <a:t>и интересного узнали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281990" y="3298362"/>
            <a:ext cx="4811464" cy="944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6"/>
              </a:lnSpc>
            </a:pPr>
            <a:r>
              <a:rPr lang="en-US" sz="2912">
                <a:solidFill>
                  <a:srgbClr val="A04516"/>
                </a:solidFill>
                <a:latin typeface="Arturo"/>
              </a:rPr>
              <a:t>У нас хорошая память, </a:t>
            </a:r>
          </a:p>
          <a:p>
            <a:pPr algn="ctr">
              <a:lnSpc>
                <a:spcPts val="3786"/>
              </a:lnSpc>
              <a:spcBef>
                <a:spcPct val="0"/>
              </a:spcBef>
            </a:pPr>
            <a:r>
              <a:rPr lang="en-US" sz="2912">
                <a:solidFill>
                  <a:srgbClr val="A04516"/>
                </a:solidFill>
                <a:latin typeface="Arturo"/>
              </a:rPr>
              <a:t>мы очень внимательные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397970" y="5329477"/>
            <a:ext cx="5208984" cy="1420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6"/>
              </a:lnSpc>
            </a:pPr>
            <a:r>
              <a:rPr lang="en-US" sz="2912">
                <a:solidFill>
                  <a:srgbClr val="008037"/>
                </a:solidFill>
                <a:latin typeface="Arturo"/>
              </a:rPr>
              <a:t>Мы любим общаться</a:t>
            </a:r>
          </a:p>
          <a:p>
            <a:pPr algn="ctr">
              <a:lnSpc>
                <a:spcPts val="3786"/>
              </a:lnSpc>
            </a:pPr>
            <a:r>
              <a:rPr lang="en-US" sz="2912">
                <a:solidFill>
                  <a:srgbClr val="008037"/>
                </a:solidFill>
                <a:latin typeface="Arturo"/>
              </a:rPr>
              <a:t> с друзьями, родителями и</a:t>
            </a:r>
          </a:p>
          <a:p>
            <a:pPr algn="ctr">
              <a:lnSpc>
                <a:spcPts val="3786"/>
              </a:lnSpc>
              <a:spcBef>
                <a:spcPct val="0"/>
              </a:spcBef>
            </a:pPr>
            <a:r>
              <a:rPr lang="en-US" sz="2912">
                <a:solidFill>
                  <a:srgbClr val="008037"/>
                </a:solidFill>
                <a:latin typeface="Arturo"/>
              </a:rPr>
              <a:t>с воспитателями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397970" y="8092112"/>
            <a:ext cx="4345010" cy="539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  <a:spcBef>
                <a:spcPct val="0"/>
              </a:spcBef>
            </a:pPr>
            <a:r>
              <a:rPr lang="en-US" sz="3322">
                <a:solidFill>
                  <a:srgbClr val="FF1616"/>
                </a:solidFill>
                <a:latin typeface="Arturo"/>
              </a:rPr>
              <a:t>Мы любим ЧИТАТЬ!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284" r="54810" b="57660"/>
          <a:stretch>
            <a:fillRect/>
          </a:stretch>
        </p:blipFill>
        <p:spPr>
          <a:xfrm>
            <a:off x="3569249" y="144801"/>
            <a:ext cx="9874118" cy="73707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46630" y="8023036"/>
            <a:ext cx="2132416" cy="22319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79046" y="8104023"/>
            <a:ext cx="1923998" cy="20699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287331" y="8050776"/>
            <a:ext cx="1994313" cy="20810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27507" y="8104023"/>
            <a:ext cx="1742294" cy="20833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544313" y="8132249"/>
            <a:ext cx="1600256" cy="19180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283311" y="8132249"/>
            <a:ext cx="1856402" cy="191807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920818" y="1414255"/>
            <a:ext cx="5199790" cy="4230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8"/>
              </a:lnSpc>
            </a:pPr>
            <a:r>
              <a:rPr lang="en-US" sz="2137">
                <a:solidFill>
                  <a:srgbClr val="FF1616"/>
                </a:solidFill>
                <a:latin typeface="Arturo Bold"/>
              </a:rPr>
              <a:t>Адрес нашей академии:</a:t>
            </a:r>
          </a:p>
          <a:p>
            <a:pPr algn="ctr">
              <a:lnSpc>
                <a:spcPts val="2778"/>
              </a:lnSpc>
            </a:pPr>
            <a:r>
              <a:rPr lang="en-US" sz="2137">
                <a:solidFill>
                  <a:srgbClr val="120D4F"/>
                </a:solidFill>
                <a:latin typeface="Arturo Bold"/>
              </a:rPr>
              <a:t>Краснодарский край Мостовский район посёлок Мостовской </a:t>
            </a:r>
          </a:p>
          <a:p>
            <a:pPr algn="ctr">
              <a:lnSpc>
                <a:spcPts val="2778"/>
              </a:lnSpc>
            </a:pPr>
            <a:r>
              <a:rPr lang="en-US" sz="2137">
                <a:solidFill>
                  <a:srgbClr val="120D4F"/>
                </a:solidFill>
                <a:latin typeface="Arturo Bold"/>
              </a:rPr>
              <a:t>МБДОУ "Детский сад №1 Берёзка" </a:t>
            </a:r>
          </a:p>
          <a:p>
            <a:pPr algn="ctr">
              <a:lnSpc>
                <a:spcPts val="2778"/>
              </a:lnSpc>
            </a:pPr>
            <a:r>
              <a:rPr lang="en-US" sz="2137">
                <a:solidFill>
                  <a:srgbClr val="120D4F"/>
                </a:solidFill>
                <a:latin typeface="Arturo Bold"/>
              </a:rPr>
              <a:t>группа "Непоседы"</a:t>
            </a:r>
          </a:p>
          <a:p>
            <a:pPr algn="ctr">
              <a:lnSpc>
                <a:spcPts val="2778"/>
              </a:lnSpc>
            </a:pPr>
            <a:endParaRPr/>
          </a:p>
          <a:p>
            <a:pPr algn="ctr">
              <a:lnSpc>
                <a:spcPts val="2778"/>
              </a:lnSpc>
            </a:pPr>
            <a:r>
              <a:rPr lang="en-US" sz="2137">
                <a:solidFill>
                  <a:srgbClr val="FF1616"/>
                </a:solidFill>
                <a:latin typeface="Arturo Bold"/>
              </a:rPr>
              <a:t>сайт: </a:t>
            </a:r>
            <a:r>
              <a:rPr lang="en-US" sz="2137">
                <a:solidFill>
                  <a:srgbClr val="F75B56"/>
                </a:solidFill>
                <a:latin typeface="Arturo Bold"/>
              </a:rPr>
              <a:t> </a:t>
            </a:r>
          </a:p>
          <a:p>
            <a:pPr algn="ctr">
              <a:lnSpc>
                <a:spcPts val="2778"/>
              </a:lnSpc>
            </a:pPr>
            <a:r>
              <a:rPr lang="en-US" sz="2137">
                <a:solidFill>
                  <a:srgbClr val="142F92"/>
                </a:solidFill>
                <a:latin typeface="Arturo Bold"/>
              </a:rPr>
              <a:t>http://www.dou-berezka.ru</a:t>
            </a:r>
          </a:p>
          <a:p>
            <a:pPr algn="ctr">
              <a:lnSpc>
                <a:spcPts val="2778"/>
              </a:lnSpc>
            </a:pPr>
            <a:endParaRPr/>
          </a:p>
          <a:p>
            <a:pPr algn="ctr">
              <a:lnSpc>
                <a:spcPts val="2778"/>
              </a:lnSpc>
            </a:pPr>
            <a:r>
              <a:rPr lang="en-US" sz="2137">
                <a:solidFill>
                  <a:srgbClr val="FF1616"/>
                </a:solidFill>
                <a:latin typeface="Arturo Bold"/>
              </a:rPr>
              <a:t>Электронная почта:</a:t>
            </a:r>
            <a:r>
              <a:rPr lang="en-US" sz="2137">
                <a:solidFill>
                  <a:srgbClr val="F75B56"/>
                </a:solidFill>
                <a:latin typeface="Arturo Bold"/>
              </a:rPr>
              <a:t>  </a:t>
            </a:r>
          </a:p>
          <a:p>
            <a:pPr algn="ctr">
              <a:lnSpc>
                <a:spcPts val="2778"/>
              </a:lnSpc>
              <a:spcBef>
                <a:spcPct val="0"/>
              </a:spcBef>
            </a:pPr>
            <a:r>
              <a:rPr lang="en-US" sz="2137">
                <a:solidFill>
                  <a:srgbClr val="142F92"/>
                </a:solidFill>
                <a:latin typeface="Arturo Bold"/>
              </a:rPr>
              <a:t>      iana-diana@list.ru      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81644" y="9072326"/>
            <a:ext cx="2449328" cy="968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1"/>
              </a:lnSpc>
              <a:spcBef>
                <a:spcPct val="0"/>
              </a:spcBef>
            </a:pPr>
            <a:r>
              <a:rPr lang="en-US" sz="5924">
                <a:solidFill>
                  <a:srgbClr val="120D4F"/>
                </a:solidFill>
                <a:latin typeface="Arturo Bold"/>
              </a:rPr>
              <a:t>мель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904261"/>
            <a:ext cx="18288000" cy="3382739"/>
          </a:xfrm>
          <a:prstGeom prst="rect">
            <a:avLst/>
          </a:prstGeom>
          <a:solidFill>
            <a:srgbClr val="EDECED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59626" y="3627781"/>
            <a:ext cx="3717914" cy="3717914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 cstate="print"/>
              <a:stretch>
                <a:fillRect l="-24874" r="-24874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380799" y="3627781"/>
            <a:ext cx="3717914" cy="3717914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22576" r="-22576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5220212" y="3627781"/>
            <a:ext cx="3717914" cy="3717914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4" cstate="print"/>
              <a:stretch>
                <a:fillRect l="-11595" r="-3843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541386" y="3627781"/>
            <a:ext cx="3717914" cy="3717914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l="-15947" r="-15947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059626" y="7840537"/>
            <a:ext cx="3717914" cy="1237266"/>
            <a:chOff x="0" y="0"/>
            <a:chExt cx="1984465" cy="660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84465" cy="660400"/>
            </a:xfrm>
            <a:custGeom>
              <a:avLst/>
              <a:gdLst/>
              <a:ahLst/>
              <a:cxnLst/>
              <a:rect l="l" t="t" r="r" b="b"/>
              <a:pathLst>
                <a:path w="1984465" h="660400">
                  <a:moveTo>
                    <a:pt x="1860005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60005" y="0"/>
                  </a:lnTo>
                  <a:cubicBezTo>
                    <a:pt x="1928585" y="0"/>
                    <a:pt x="1984465" y="55880"/>
                    <a:pt x="1984465" y="124460"/>
                  </a:cubicBezTo>
                  <a:lnTo>
                    <a:pt x="1984465" y="535940"/>
                  </a:lnTo>
                  <a:cubicBezTo>
                    <a:pt x="1984465" y="604520"/>
                    <a:pt x="1928585" y="660400"/>
                    <a:pt x="1860005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5220212" y="7840537"/>
            <a:ext cx="3717914" cy="1237266"/>
            <a:chOff x="0" y="0"/>
            <a:chExt cx="1984465" cy="660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84465" cy="660400"/>
            </a:xfrm>
            <a:custGeom>
              <a:avLst/>
              <a:gdLst/>
              <a:ahLst/>
              <a:cxnLst/>
              <a:rect l="l" t="t" r="r" b="b"/>
              <a:pathLst>
                <a:path w="1984465" h="660400">
                  <a:moveTo>
                    <a:pt x="1860005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60005" y="0"/>
                  </a:lnTo>
                  <a:cubicBezTo>
                    <a:pt x="1928585" y="0"/>
                    <a:pt x="1984465" y="55880"/>
                    <a:pt x="1984465" y="124460"/>
                  </a:cubicBezTo>
                  <a:lnTo>
                    <a:pt x="1984465" y="535940"/>
                  </a:lnTo>
                  <a:cubicBezTo>
                    <a:pt x="1984465" y="604520"/>
                    <a:pt x="1928585" y="660400"/>
                    <a:pt x="1860005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9380799" y="7840537"/>
            <a:ext cx="3717914" cy="1237266"/>
            <a:chOff x="0" y="0"/>
            <a:chExt cx="1984465" cy="660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84465" cy="660400"/>
            </a:xfrm>
            <a:custGeom>
              <a:avLst/>
              <a:gdLst/>
              <a:ahLst/>
              <a:cxnLst/>
              <a:rect l="l" t="t" r="r" b="b"/>
              <a:pathLst>
                <a:path w="1984465" h="660400">
                  <a:moveTo>
                    <a:pt x="1860005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60005" y="0"/>
                  </a:lnTo>
                  <a:cubicBezTo>
                    <a:pt x="1928585" y="0"/>
                    <a:pt x="1984465" y="55880"/>
                    <a:pt x="1984465" y="124460"/>
                  </a:cubicBezTo>
                  <a:lnTo>
                    <a:pt x="1984465" y="535940"/>
                  </a:lnTo>
                  <a:cubicBezTo>
                    <a:pt x="1984465" y="604520"/>
                    <a:pt x="1928585" y="660400"/>
                    <a:pt x="1860005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3323744" y="7840537"/>
            <a:ext cx="4153198" cy="1382121"/>
            <a:chOff x="0" y="0"/>
            <a:chExt cx="1984465" cy="660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84465" cy="660400"/>
            </a:xfrm>
            <a:custGeom>
              <a:avLst/>
              <a:gdLst/>
              <a:ahLst/>
              <a:cxnLst/>
              <a:rect l="l" t="t" r="r" b="b"/>
              <a:pathLst>
                <a:path w="1984465" h="660400">
                  <a:moveTo>
                    <a:pt x="1860005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60005" y="0"/>
                  </a:lnTo>
                  <a:cubicBezTo>
                    <a:pt x="1928585" y="0"/>
                    <a:pt x="1984465" y="55880"/>
                    <a:pt x="1984465" y="124460"/>
                  </a:cubicBezTo>
                  <a:lnTo>
                    <a:pt x="1984465" y="535940"/>
                  </a:lnTo>
                  <a:cubicBezTo>
                    <a:pt x="1984465" y="604520"/>
                    <a:pt x="1928585" y="660400"/>
                    <a:pt x="1860005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3194063" y="571007"/>
            <a:ext cx="12678439" cy="2385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70"/>
              </a:lnSpc>
            </a:pPr>
            <a:r>
              <a:rPr lang="en-US" sz="7725" dirty="0">
                <a:solidFill>
                  <a:srgbClr val="0070C0"/>
                </a:solidFill>
                <a:latin typeface="Arturo"/>
              </a:rPr>
              <a:t>У </a:t>
            </a:r>
            <a:r>
              <a:rPr lang="en-US" sz="7725" dirty="0" err="1">
                <a:solidFill>
                  <a:srgbClr val="0070C0"/>
                </a:solidFill>
                <a:latin typeface="Arturo"/>
              </a:rPr>
              <a:t>каждого</a:t>
            </a:r>
            <a:r>
              <a:rPr lang="en-US" sz="7725" dirty="0">
                <a:solidFill>
                  <a:srgbClr val="0070C0"/>
                </a:solidFill>
                <a:latin typeface="Arturo"/>
              </a:rPr>
              <a:t> </a:t>
            </a:r>
            <a:r>
              <a:rPr lang="en-US" sz="7725" dirty="0" err="1">
                <a:solidFill>
                  <a:srgbClr val="0070C0"/>
                </a:solidFill>
                <a:latin typeface="Arturo"/>
              </a:rPr>
              <a:t>педагога</a:t>
            </a:r>
            <a:r>
              <a:rPr lang="en-US" sz="7725" dirty="0">
                <a:solidFill>
                  <a:srgbClr val="0070C0"/>
                </a:solidFill>
                <a:latin typeface="Arturo"/>
              </a:rPr>
              <a:t> </a:t>
            </a:r>
            <a:r>
              <a:rPr lang="en-US" sz="7725" dirty="0" err="1">
                <a:solidFill>
                  <a:srgbClr val="0070C0"/>
                </a:solidFill>
                <a:latin typeface="Arturo"/>
              </a:rPr>
              <a:t>свой</a:t>
            </a:r>
            <a:r>
              <a:rPr lang="en-US" sz="7725" dirty="0">
                <a:solidFill>
                  <a:srgbClr val="0070C0"/>
                </a:solidFill>
                <a:latin typeface="Arturo"/>
              </a:rPr>
              <a:t> </a:t>
            </a:r>
            <a:r>
              <a:rPr lang="en-US" sz="7725" dirty="0">
                <a:solidFill>
                  <a:srgbClr val="FF1616"/>
                </a:solidFill>
                <a:latin typeface="Arturo"/>
              </a:rPr>
              <a:t>ДАР! 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98375">
            <a:off x="13678512" y="8070021"/>
            <a:ext cx="4524657" cy="171937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 rot="1470388">
            <a:off x="14445461" y="774738"/>
            <a:ext cx="3374270" cy="104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1D4E89"/>
                </a:solidFill>
                <a:latin typeface="Comfortaa Bold Bold"/>
              </a:rPr>
              <a:t>Вам</a:t>
            </a:r>
            <a:r>
              <a:rPr lang="en-US" sz="3200" dirty="0">
                <a:solidFill>
                  <a:srgbClr val="1D4E89"/>
                </a:solidFill>
                <a:latin typeface="Comfortaa Bold Bold"/>
              </a:rPr>
              <a:t> </a:t>
            </a:r>
            <a:r>
              <a:rPr lang="en-US" sz="3200" dirty="0" err="1">
                <a:solidFill>
                  <a:srgbClr val="1D4E89"/>
                </a:solidFill>
                <a:latin typeface="Comfortaa Bold Bold"/>
              </a:rPr>
              <a:t>есть</a:t>
            </a:r>
            <a:r>
              <a:rPr lang="en-US" sz="3200" dirty="0">
                <a:solidFill>
                  <a:srgbClr val="1D4E89"/>
                </a:solidFill>
                <a:latin typeface="Comfortaa Bold Bold"/>
              </a:rPr>
              <a:t> </a:t>
            </a:r>
            <a:r>
              <a:rPr lang="en-US" sz="3200" dirty="0" err="1">
                <a:solidFill>
                  <a:srgbClr val="1D4E89"/>
                </a:solidFill>
                <a:latin typeface="Comfortaa Bold Bold"/>
              </a:rPr>
              <a:t>что</a:t>
            </a:r>
            <a:r>
              <a:rPr lang="en-US" sz="3200" dirty="0">
                <a:solidFill>
                  <a:srgbClr val="1D4E89"/>
                </a:solidFill>
                <a:latin typeface="Comfortaa Bold Bold"/>
              </a:rPr>
              <a:t> </a:t>
            </a:r>
            <a:r>
              <a:rPr lang="en-US" sz="3200" dirty="0" err="1">
                <a:solidFill>
                  <a:srgbClr val="1D4E89"/>
                </a:solidFill>
                <a:latin typeface="Comfortaa Bold Bold"/>
              </a:rPr>
              <a:t>подарить</a:t>
            </a:r>
            <a:endParaRPr lang="en-US" sz="3200" dirty="0">
              <a:solidFill>
                <a:srgbClr val="1D4E89"/>
              </a:solidFill>
              <a:latin typeface="Comfortaa Bold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31448" y="7937834"/>
            <a:ext cx="3374270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200">
                <a:solidFill>
                  <a:srgbClr val="008037"/>
                </a:solidFill>
                <a:latin typeface="Comfortaa Bold Bold"/>
              </a:rPr>
              <a:t>Творчество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538756" y="8010262"/>
            <a:ext cx="1683097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200">
                <a:solidFill>
                  <a:srgbClr val="FF1616"/>
                </a:solidFill>
                <a:latin typeface="Comfortaa Bold Bold"/>
              </a:rPr>
              <a:t>Музыка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323744" y="7937834"/>
            <a:ext cx="4153198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200">
                <a:solidFill>
                  <a:srgbClr val="5E17EB"/>
                </a:solidFill>
                <a:latin typeface="Comfortaa Bold Bold"/>
              </a:rPr>
              <a:t>Конструирование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532804" y="7937834"/>
            <a:ext cx="1462088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200">
                <a:solidFill>
                  <a:srgbClr val="F26419"/>
                </a:solidFill>
                <a:latin typeface="Comfortaa Bold Bold"/>
              </a:rPr>
              <a:t>Театр</a:t>
            </a: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318342">
            <a:off x="271501" y="656958"/>
            <a:ext cx="4828443" cy="15802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337" r="5337"/>
          <a:stretch>
            <a:fillRect/>
          </a:stretch>
        </p:blipFill>
        <p:spPr>
          <a:xfrm>
            <a:off x="10292879" y="3136522"/>
            <a:ext cx="7363986" cy="43452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3284" r="54810" b="45385"/>
          <a:stretch>
            <a:fillRect/>
          </a:stretch>
        </p:blipFill>
        <p:spPr>
          <a:xfrm>
            <a:off x="309510" y="625193"/>
            <a:ext cx="9874118" cy="950770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501323" y="990600"/>
            <a:ext cx="5925826" cy="1096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4000" dirty="0" err="1" smtClean="0">
                <a:solidFill>
                  <a:srgbClr val="F75B56"/>
                </a:solidFill>
                <a:latin typeface="Arturo Bold"/>
              </a:rPr>
              <a:t>Попова</a:t>
            </a:r>
            <a:r>
              <a:rPr lang="ru-RU" sz="4000" dirty="0" smtClean="0">
                <a:solidFill>
                  <a:srgbClr val="F75B56"/>
                </a:solidFill>
                <a:latin typeface="Arturo Bold"/>
              </a:rPr>
              <a:t> </a:t>
            </a:r>
            <a:r>
              <a:rPr lang="en-US" sz="4000" dirty="0" smtClean="0">
                <a:solidFill>
                  <a:srgbClr val="F75B56"/>
                </a:solidFill>
                <a:latin typeface="Arturo Bold"/>
              </a:rPr>
              <a:t> </a:t>
            </a:r>
            <a:r>
              <a:rPr lang="en-US" sz="4000" dirty="0" err="1">
                <a:solidFill>
                  <a:srgbClr val="F75B56"/>
                </a:solidFill>
                <a:latin typeface="Arturo Bold"/>
              </a:rPr>
              <a:t>Яна</a:t>
            </a:r>
            <a:r>
              <a:rPr lang="en-US" sz="4000" dirty="0">
                <a:solidFill>
                  <a:srgbClr val="F75B56"/>
                </a:solidFill>
                <a:latin typeface="Arturo Bold"/>
              </a:rPr>
              <a:t> </a:t>
            </a:r>
            <a:r>
              <a:rPr lang="en-US" sz="4000" dirty="0" err="1">
                <a:solidFill>
                  <a:srgbClr val="F75B56"/>
                </a:solidFill>
                <a:latin typeface="Arturo Bold"/>
              </a:rPr>
              <a:t>Александровна</a:t>
            </a:r>
            <a:endParaRPr lang="en-US" sz="4000" dirty="0">
              <a:solidFill>
                <a:srgbClr val="F75B56"/>
              </a:solidFill>
              <a:latin typeface="Artur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9094"/>
          <a:stretch>
            <a:fillRect/>
          </a:stretch>
        </p:blipFill>
        <p:spPr>
          <a:xfrm>
            <a:off x="14632303" y="209552"/>
            <a:ext cx="2905411" cy="35537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789248">
            <a:off x="-1010030" y="7854540"/>
            <a:ext cx="4077460" cy="13344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906449" y="2494482"/>
            <a:ext cx="11357885" cy="761998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16817" y="-85725"/>
            <a:ext cx="13447517" cy="2744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26"/>
              </a:lnSpc>
              <a:spcBef>
                <a:spcPct val="0"/>
              </a:spcBef>
            </a:pPr>
            <a:r>
              <a:rPr lang="en-US" sz="8251" dirty="0" err="1">
                <a:solidFill>
                  <a:srgbClr val="0070C0"/>
                </a:solidFill>
                <a:latin typeface="Arturo Bold"/>
              </a:rPr>
              <a:t>Необычное</a:t>
            </a:r>
            <a:r>
              <a:rPr lang="en-US" sz="8251" dirty="0">
                <a:solidFill>
                  <a:srgbClr val="0070C0"/>
                </a:solidFill>
                <a:latin typeface="Arturo Bold"/>
              </a:rPr>
              <a:t> </a:t>
            </a:r>
            <a:r>
              <a:rPr lang="en-US" sz="8251" dirty="0" err="1">
                <a:solidFill>
                  <a:srgbClr val="0070C0"/>
                </a:solidFill>
                <a:latin typeface="Arturo Bold"/>
              </a:rPr>
              <a:t>слово</a:t>
            </a:r>
            <a:r>
              <a:rPr lang="en-US" sz="8251" dirty="0">
                <a:solidFill>
                  <a:srgbClr val="0070C0"/>
                </a:solidFill>
                <a:latin typeface="Arturo Bold"/>
              </a:rPr>
              <a:t> </a:t>
            </a:r>
            <a:r>
              <a:rPr lang="en-US" sz="8251" dirty="0" err="1">
                <a:solidFill>
                  <a:srgbClr val="FF1616"/>
                </a:solidFill>
                <a:latin typeface="Arturo Bold"/>
              </a:rPr>
              <a:t>ВИМмельБУХ</a:t>
            </a:r>
            <a:endParaRPr lang="en-US" sz="8251" dirty="0">
              <a:solidFill>
                <a:srgbClr val="FF1616"/>
              </a:solidFill>
              <a:latin typeface="Arturo Bold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6822183">
            <a:off x="14694726" y="7159052"/>
            <a:ext cx="4812835" cy="18288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6822183">
            <a:off x="14614481" y="7157267"/>
            <a:ext cx="4812835" cy="18288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9626" y="3989545"/>
            <a:ext cx="12168701" cy="2235671"/>
            <a:chOff x="0" y="0"/>
            <a:chExt cx="6495138" cy="11933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95138" cy="1193307"/>
            </a:xfrm>
            <a:custGeom>
              <a:avLst/>
              <a:gdLst/>
              <a:ahLst/>
              <a:cxnLst/>
              <a:rect l="l" t="t" r="r" b="b"/>
              <a:pathLst>
                <a:path w="6495138" h="1193307">
                  <a:moveTo>
                    <a:pt x="6370678" y="1193306"/>
                  </a:moveTo>
                  <a:lnTo>
                    <a:pt x="124460" y="1193306"/>
                  </a:lnTo>
                  <a:cubicBezTo>
                    <a:pt x="55880" y="1193306"/>
                    <a:pt x="0" y="1137426"/>
                    <a:pt x="0" y="10688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370678" y="0"/>
                  </a:lnTo>
                  <a:cubicBezTo>
                    <a:pt x="6439258" y="0"/>
                    <a:pt x="6495138" y="55880"/>
                    <a:pt x="6495138" y="124460"/>
                  </a:cubicBezTo>
                  <a:lnTo>
                    <a:pt x="6495138" y="1068847"/>
                  </a:lnTo>
                  <a:cubicBezTo>
                    <a:pt x="6495138" y="1137427"/>
                    <a:pt x="6439258" y="1193307"/>
                    <a:pt x="6370678" y="119330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59626" y="7280698"/>
            <a:ext cx="12168701" cy="2235671"/>
            <a:chOff x="0" y="0"/>
            <a:chExt cx="6495138" cy="11933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495138" cy="1193307"/>
            </a:xfrm>
            <a:custGeom>
              <a:avLst/>
              <a:gdLst/>
              <a:ahLst/>
              <a:cxnLst/>
              <a:rect l="l" t="t" r="r" b="b"/>
              <a:pathLst>
                <a:path w="6495138" h="1193307">
                  <a:moveTo>
                    <a:pt x="6370678" y="1193306"/>
                  </a:moveTo>
                  <a:lnTo>
                    <a:pt x="124460" y="1193306"/>
                  </a:lnTo>
                  <a:cubicBezTo>
                    <a:pt x="55880" y="1193306"/>
                    <a:pt x="0" y="1137426"/>
                    <a:pt x="0" y="10688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370678" y="0"/>
                  </a:lnTo>
                  <a:cubicBezTo>
                    <a:pt x="6439258" y="0"/>
                    <a:pt x="6495138" y="55880"/>
                    <a:pt x="6495138" y="124460"/>
                  </a:cubicBezTo>
                  <a:lnTo>
                    <a:pt x="6495138" y="1068847"/>
                  </a:lnTo>
                  <a:cubicBezTo>
                    <a:pt x="6495138" y="1137427"/>
                    <a:pt x="6439258" y="1193307"/>
                    <a:pt x="6370678" y="119330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3228327" y="3211840"/>
            <a:ext cx="4030973" cy="6046460"/>
            <a:chOff x="0" y="0"/>
            <a:chExt cx="6350000" cy="9525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30179" r="-20546" b="-102106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504262" y="2486025"/>
            <a:ext cx="2369626" cy="236962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23286" t="18602" r="62027" b="61366"/>
          <a:stretch>
            <a:fillRect/>
          </a:stretch>
        </p:blipFill>
        <p:spPr>
          <a:xfrm>
            <a:off x="878660" y="729198"/>
            <a:ext cx="2653292" cy="20357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2922677"/>
            <a:ext cx="6046178" cy="633562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863739" y="781050"/>
            <a:ext cx="10874999" cy="170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45"/>
              </a:lnSpc>
            </a:pPr>
            <a:r>
              <a:rPr lang="en-US" sz="9621" dirty="0" err="1">
                <a:solidFill>
                  <a:srgbClr val="346BC8"/>
                </a:solidFill>
                <a:latin typeface="Arsenica Antiqua ExtraBold"/>
              </a:rPr>
              <a:t>ВИМ</a:t>
            </a:r>
            <a:r>
              <a:rPr lang="en-US" sz="9621" dirty="0" err="1">
                <a:solidFill>
                  <a:srgbClr val="F75B56"/>
                </a:solidFill>
                <a:latin typeface="Arsenica Antiqua ExtraBold"/>
              </a:rPr>
              <a:t>мель</a:t>
            </a:r>
            <a:r>
              <a:rPr lang="en-US" sz="9621" dirty="0" err="1">
                <a:solidFill>
                  <a:srgbClr val="346BC8"/>
                </a:solidFill>
                <a:latin typeface="Arsenica Antiqua ExtraBold"/>
              </a:rPr>
              <a:t>БУХ</a:t>
            </a:r>
            <a:endParaRPr lang="en-US" sz="9621" dirty="0">
              <a:solidFill>
                <a:srgbClr val="346BC8"/>
              </a:solidFill>
              <a:latin typeface="Arsenica Antiqua Extra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14297" y="5430986"/>
            <a:ext cx="8259406" cy="1109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3"/>
              </a:lnSpc>
            </a:pPr>
            <a:r>
              <a:rPr lang="en-US" sz="5910" dirty="0">
                <a:solidFill>
                  <a:srgbClr val="38B6FF"/>
                </a:solidFill>
                <a:latin typeface="Arsenica Antiqua ExtraBold Bold"/>
              </a:rPr>
              <a:t>- ВОСПИТАНИЕ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09615" y="7637847"/>
            <a:ext cx="3091161" cy="24897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23286" t="18602" r="62027" b="61366"/>
          <a:stretch>
            <a:fillRect/>
          </a:stretch>
        </p:blipFill>
        <p:spPr>
          <a:xfrm>
            <a:off x="878660" y="729198"/>
            <a:ext cx="2653292" cy="20357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b="51598"/>
          <a:stretch>
            <a:fillRect/>
          </a:stretch>
        </p:blipFill>
        <p:spPr>
          <a:xfrm>
            <a:off x="6203285" y="2486025"/>
            <a:ext cx="11551822" cy="72771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28760" y="4313465"/>
            <a:ext cx="3996382" cy="193353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863739" y="781050"/>
            <a:ext cx="10874999" cy="170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45"/>
              </a:lnSpc>
            </a:pPr>
            <a:r>
              <a:rPr lang="en-US" sz="9621">
                <a:solidFill>
                  <a:srgbClr val="346BC8"/>
                </a:solidFill>
                <a:latin typeface="Arsenica Antiqua ExtraBold"/>
              </a:rPr>
              <a:t>ВИМ</a:t>
            </a:r>
            <a:r>
              <a:rPr lang="en-US" sz="9621">
                <a:solidFill>
                  <a:srgbClr val="F75B56"/>
                </a:solidFill>
                <a:latin typeface="Arsenica Antiqua ExtraBold"/>
              </a:rPr>
              <a:t>мель</a:t>
            </a:r>
            <a:r>
              <a:rPr lang="en-US" sz="9621">
                <a:solidFill>
                  <a:srgbClr val="346BC8"/>
                </a:solidFill>
                <a:latin typeface="Arsenica Antiqua ExtraBold"/>
              </a:rPr>
              <a:t>БУХ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98269" y="3342861"/>
            <a:ext cx="5805016" cy="1344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4"/>
              </a:lnSpc>
            </a:pPr>
            <a:r>
              <a:rPr lang="en-US" sz="4149">
                <a:solidFill>
                  <a:srgbClr val="008037"/>
                </a:solidFill>
                <a:latin typeface="Arturo Bold"/>
              </a:rPr>
              <a:t>ПЕРСОНАЖИ</a:t>
            </a:r>
          </a:p>
          <a:p>
            <a:pPr algn="ctr">
              <a:lnSpc>
                <a:spcPts val="5394"/>
              </a:lnSpc>
              <a:spcBef>
                <a:spcPct val="0"/>
              </a:spcBef>
            </a:pPr>
            <a:r>
              <a:rPr lang="en-US" sz="4149">
                <a:solidFill>
                  <a:srgbClr val="004AAD"/>
                </a:solidFill>
                <a:latin typeface="Arturo Bold"/>
              </a:rPr>
              <a:t>ПРЕДМЕТЫ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8269" y="5918752"/>
            <a:ext cx="5805016" cy="1344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4"/>
              </a:lnSpc>
              <a:spcBef>
                <a:spcPct val="0"/>
              </a:spcBef>
            </a:pPr>
            <a:r>
              <a:rPr lang="en-US" sz="4149">
                <a:solidFill>
                  <a:srgbClr val="F75B56"/>
                </a:solidFill>
                <a:latin typeface="Arturo Bold"/>
              </a:rPr>
              <a:t>Единая смысловая идея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324339">
            <a:off x="1050299" y="230885"/>
            <a:ext cx="1305515" cy="15956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3879" y="3711554"/>
            <a:ext cx="6136193" cy="61361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822143" y="8092556"/>
            <a:ext cx="1557930" cy="19041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899263" y="3777840"/>
            <a:ext cx="4560441" cy="6083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082191" y="3728818"/>
            <a:ext cx="6101665" cy="610166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380136">
            <a:off x="11369305" y="3679231"/>
            <a:ext cx="1425772" cy="174261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2876798" y="2208755"/>
            <a:ext cx="4382502" cy="1569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>
                <a:solidFill>
                  <a:srgbClr val="1D4E89"/>
                </a:solidFill>
                <a:latin typeface="Arturo Bold"/>
              </a:rPr>
              <a:t>Невероятное количество историй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607774" y="810349"/>
            <a:ext cx="14116666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 dirty="0" err="1">
                <a:solidFill>
                  <a:srgbClr val="C00000"/>
                </a:solidFill>
                <a:latin typeface="Arturo"/>
              </a:rPr>
              <a:t>Разнообразные</a:t>
            </a:r>
            <a:r>
              <a:rPr lang="en-US" sz="9000" dirty="0">
                <a:solidFill>
                  <a:srgbClr val="C00000"/>
                </a:solidFill>
                <a:latin typeface="Arturo"/>
              </a:rPr>
              <a:t> </a:t>
            </a:r>
            <a:r>
              <a:rPr lang="en-US" sz="9000" dirty="0" err="1">
                <a:solidFill>
                  <a:srgbClr val="C00000"/>
                </a:solidFill>
                <a:latin typeface="Arturo"/>
              </a:rPr>
              <a:t>темы</a:t>
            </a:r>
            <a:endParaRPr lang="en-US" sz="9000" dirty="0">
              <a:solidFill>
                <a:srgbClr val="C00000"/>
              </a:solidFill>
              <a:latin typeface="Artur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2666344"/>
            <a:ext cx="4471645" cy="104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>
                <a:solidFill>
                  <a:srgbClr val="1D4E89"/>
                </a:solidFill>
                <a:latin typeface="Arturo Bold"/>
              </a:rPr>
              <a:t>Множество сюжетных линий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99263" y="2705007"/>
            <a:ext cx="4418159" cy="1072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7"/>
              </a:lnSpc>
            </a:pPr>
            <a:r>
              <a:rPr lang="en-US" sz="3275">
                <a:solidFill>
                  <a:srgbClr val="1D4E89"/>
                </a:solidFill>
                <a:latin typeface="Arturo Bold"/>
              </a:rPr>
              <a:t>Множество деталий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789248">
            <a:off x="14644968" y="477229"/>
            <a:ext cx="4077460" cy="13344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930346" y="1000096"/>
            <a:ext cx="2233341" cy="23219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l="23286" t="18602" r="62027" b="61366"/>
          <a:stretch>
            <a:fillRect/>
          </a:stretch>
        </p:blipFill>
        <p:spPr>
          <a:xfrm>
            <a:off x="1523163" y="126592"/>
            <a:ext cx="2653292" cy="20357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51982" y="3060511"/>
            <a:ext cx="3971733" cy="47406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b="52145"/>
          <a:stretch>
            <a:fillRect/>
          </a:stretch>
        </p:blipFill>
        <p:spPr>
          <a:xfrm>
            <a:off x="11572892" y="3286112"/>
            <a:ext cx="6516138" cy="453562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215042" y="7143764"/>
            <a:ext cx="3222446" cy="1541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2"/>
              </a:lnSpc>
            </a:pPr>
            <a:r>
              <a:rPr lang="en-US" sz="2371" dirty="0" err="1">
                <a:solidFill>
                  <a:srgbClr val="120D4F"/>
                </a:solidFill>
                <a:latin typeface="Arturo Bold"/>
              </a:rPr>
              <a:t>wimmeln</a:t>
            </a:r>
            <a:r>
              <a:rPr lang="en-US" sz="2371" dirty="0">
                <a:solidFill>
                  <a:srgbClr val="120D4F"/>
                </a:solidFill>
                <a:latin typeface="Arturo Bold"/>
              </a:rPr>
              <a:t>- </a:t>
            </a:r>
            <a:r>
              <a:rPr lang="en-US" sz="2371" dirty="0" err="1">
                <a:solidFill>
                  <a:srgbClr val="120D4F"/>
                </a:solidFill>
                <a:latin typeface="Arturo Bold Italics"/>
              </a:rPr>
              <a:t>роиться</a:t>
            </a:r>
            <a:endParaRPr lang="en-US" sz="2371" dirty="0">
              <a:solidFill>
                <a:srgbClr val="120D4F"/>
              </a:solidFill>
              <a:latin typeface="Arturo Bold Italics"/>
            </a:endParaRPr>
          </a:p>
          <a:p>
            <a:pPr algn="ctr">
              <a:lnSpc>
                <a:spcPts val="3242"/>
              </a:lnSpc>
            </a:pPr>
            <a:r>
              <a:rPr lang="en-US" sz="2316" dirty="0" err="1">
                <a:solidFill>
                  <a:srgbClr val="120D4F"/>
                </a:solidFill>
                <a:latin typeface="Arturo Bold"/>
              </a:rPr>
              <a:t>Buch</a:t>
            </a:r>
            <a:r>
              <a:rPr lang="en-US" sz="2316" dirty="0">
                <a:solidFill>
                  <a:srgbClr val="120D4F"/>
                </a:solidFill>
                <a:latin typeface="Arturo Bold"/>
              </a:rPr>
              <a:t>- </a:t>
            </a:r>
            <a:r>
              <a:rPr lang="en-US" sz="2316" dirty="0" err="1">
                <a:solidFill>
                  <a:srgbClr val="120D4F"/>
                </a:solidFill>
                <a:latin typeface="Arturo Bold Italics"/>
              </a:rPr>
              <a:t>книга</a:t>
            </a:r>
            <a:endParaRPr lang="en-US" sz="2316" dirty="0">
              <a:solidFill>
                <a:srgbClr val="120D4F"/>
              </a:solidFill>
              <a:latin typeface="Arturo Bold Italics"/>
            </a:endParaRPr>
          </a:p>
          <a:p>
            <a:pPr>
              <a:lnSpc>
                <a:spcPts val="2989"/>
              </a:lnSpc>
            </a:pPr>
            <a:endParaRPr/>
          </a:p>
          <a:p>
            <a:pPr>
              <a:lnSpc>
                <a:spcPts val="2989"/>
              </a:lnSpc>
              <a:spcBef>
                <a:spcPct val="0"/>
              </a:spcBef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4426956" y="52388"/>
            <a:ext cx="10874999" cy="170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45"/>
              </a:lnSpc>
            </a:pPr>
            <a:r>
              <a:rPr lang="en-US" sz="9621">
                <a:solidFill>
                  <a:srgbClr val="346BC8"/>
                </a:solidFill>
                <a:latin typeface="Arsenica Antiqua ExtraBold"/>
              </a:rPr>
              <a:t>ВИМ</a:t>
            </a:r>
            <a:r>
              <a:rPr lang="en-US" sz="9621">
                <a:solidFill>
                  <a:srgbClr val="F75B56"/>
                </a:solidFill>
                <a:latin typeface="Arsenica Antiqua ExtraBold"/>
              </a:rPr>
              <a:t>мель</a:t>
            </a:r>
            <a:r>
              <a:rPr lang="en-US" sz="9621">
                <a:solidFill>
                  <a:srgbClr val="346BC8"/>
                </a:solidFill>
                <a:latin typeface="Arsenica Antiqua ExtraBold"/>
              </a:rPr>
              <a:t>БУХ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76455" y="4485590"/>
            <a:ext cx="6696456" cy="110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9"/>
              </a:lnSpc>
            </a:pPr>
            <a:r>
              <a:rPr lang="en-US" sz="5892" dirty="0">
                <a:solidFill>
                  <a:srgbClr val="FF1616"/>
                </a:solidFill>
                <a:latin typeface="Arsenica Antiqua ExtraBold Bold"/>
              </a:rPr>
              <a:t>-  ИСТОРИЯ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358578" y="7858144"/>
            <a:ext cx="6541305" cy="1454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0"/>
              </a:lnSpc>
              <a:spcBef>
                <a:spcPct val="0"/>
              </a:spcBef>
            </a:pPr>
            <a:r>
              <a:rPr lang="en-US" sz="4408" dirty="0" err="1">
                <a:solidFill>
                  <a:srgbClr val="004AAD"/>
                </a:solidFill>
                <a:latin typeface="Arturo Bold"/>
              </a:rPr>
              <a:t>Али</a:t>
            </a:r>
            <a:r>
              <a:rPr lang="en-US" sz="4408" dirty="0">
                <a:solidFill>
                  <a:srgbClr val="004AAD"/>
                </a:solidFill>
                <a:latin typeface="Arturo Bold"/>
              </a:rPr>
              <a:t> </a:t>
            </a:r>
            <a:r>
              <a:rPr lang="en-US" sz="4408" dirty="0" err="1">
                <a:solidFill>
                  <a:srgbClr val="004AAD"/>
                </a:solidFill>
                <a:latin typeface="Arturo Bold"/>
              </a:rPr>
              <a:t>Митгуш</a:t>
            </a:r>
            <a:r>
              <a:rPr lang="en-US" sz="4408" dirty="0">
                <a:solidFill>
                  <a:srgbClr val="004AAD"/>
                </a:solidFill>
                <a:latin typeface="Arturo Bold"/>
              </a:rPr>
              <a:t> -</a:t>
            </a:r>
            <a:r>
              <a:rPr lang="en-US" sz="4408" dirty="0">
                <a:solidFill>
                  <a:srgbClr val="000000"/>
                </a:solidFill>
                <a:latin typeface="Arturo Bold"/>
              </a:rPr>
              <a:t> </a:t>
            </a:r>
          </a:p>
          <a:p>
            <a:pPr algn="ctr">
              <a:lnSpc>
                <a:spcPts val="5730"/>
              </a:lnSpc>
              <a:spcBef>
                <a:spcPct val="0"/>
              </a:spcBef>
            </a:pPr>
            <a:r>
              <a:rPr lang="en-US" sz="4408" dirty="0" err="1">
                <a:solidFill>
                  <a:srgbClr val="F75B56"/>
                </a:solidFill>
                <a:latin typeface="Arturo Bold"/>
              </a:rPr>
              <a:t>немецкий</a:t>
            </a:r>
            <a:r>
              <a:rPr lang="en-US" sz="4408" dirty="0">
                <a:solidFill>
                  <a:srgbClr val="F75B56"/>
                </a:solidFill>
                <a:latin typeface="Arturo Bold"/>
              </a:rPr>
              <a:t> </a:t>
            </a:r>
            <a:r>
              <a:rPr lang="en-US" sz="4408" dirty="0" err="1">
                <a:solidFill>
                  <a:srgbClr val="F75B56"/>
                </a:solidFill>
                <a:latin typeface="Arturo Bold"/>
              </a:rPr>
              <a:t>художник</a:t>
            </a:r>
            <a:endParaRPr lang="en-US" sz="4408" dirty="0">
              <a:solidFill>
                <a:srgbClr val="F75B56"/>
              </a:solidFill>
              <a:latin typeface="Artur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274</Words>
  <Application>Microsoft Office PowerPoint</Application>
  <PresentationFormat>Произвольный</PresentationFormat>
  <Paragraphs>96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5" baseType="lpstr">
      <vt:lpstr>Arial</vt:lpstr>
      <vt:lpstr>Comfortaa Bold</vt:lpstr>
      <vt:lpstr>Arturo</vt:lpstr>
      <vt:lpstr>Arturo Heavy</vt:lpstr>
      <vt:lpstr>Comfortaa Bold Bold</vt:lpstr>
      <vt:lpstr>Arturo Bold</vt:lpstr>
      <vt:lpstr>Arsenica Antiqua ExtraBold</vt:lpstr>
      <vt:lpstr>Arsenica Antiqua ExtraBold Bold</vt:lpstr>
      <vt:lpstr>Arturo Bold Italics</vt:lpstr>
      <vt:lpstr>Calibri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Разноцветный Иллюстрация Групповой проект Бланк Образование Презентация</dc:title>
  <dc:creator>Admin</dc:creator>
  <cp:lastModifiedBy>Пользователь Windows</cp:lastModifiedBy>
  <cp:revision>32</cp:revision>
  <dcterms:created xsi:type="dcterms:W3CDTF">2006-08-16T00:00:00Z</dcterms:created>
  <dcterms:modified xsi:type="dcterms:W3CDTF">2022-02-04T12:05:07Z</dcterms:modified>
  <dc:identifier>DAE3M98nb0Q</dc:identifier>
</cp:coreProperties>
</file>