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1" r:id="rId6"/>
    <p:sldId id="262" r:id="rId7"/>
    <p:sldId id="263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751"/>
    <a:srgbClr val="CB3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639" y="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270699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Сенсорное развитие детей младшего возраста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посредством дидактических игр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1660" y="529381"/>
            <a:ext cx="65527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детский сад № 1 «Сказка» пгт. Джубга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муниципального образования Туапсинский район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912389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воспитатель: Авжян О.А.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80899" y="5949280"/>
            <a:ext cx="782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14" t="68925" b="10098"/>
          <a:stretch>
            <a:fillRect/>
          </a:stretch>
        </p:blipFill>
        <p:spPr bwMode="auto">
          <a:xfrm>
            <a:off x="1115616" y="4434070"/>
            <a:ext cx="7344816" cy="1448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72816"/>
            <a:ext cx="5112568" cy="30963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группе имеются тематические сенсорные контейнеры, наполненные  предметами из разного материала, дидактические пособия, игры.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Дидактический материал привлекает ребёнка красивым (эстетичным) внешним видом, мотивирует к игровым действиям.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15719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Таким образом, применение игровых технологий повышает результативность образовательной деятельности.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11560" y="699454"/>
            <a:ext cx="7704856" cy="56092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ФОП ДО определяет задачи в области познавательного развития детей 2-3 лет:</a:t>
            </a:r>
            <a:endParaRPr kumimoji="0" lang="ru-RU" sz="105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развивать разные виды восприятия: зрительное, слуховое, осязательное, вкусовое, обонятельное;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развивать наглядно-действенное мышление в процессе решения познавательных практических задач;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совершенствовать обследовательские действия: выделение цвета, формы, величины, сравнение предметов между собой по этим признакам и количеству, использовать один предмет в качестве образца, подбирая пары, группы;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56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формировать у детей простейшие представления о геометрических фигурах, величине и количестве предметов на основе чувственного познания.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5638" algn="l"/>
              </a:tabLst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Реализация задач происходит в процессе предметной и игровой деятельности.</a:t>
            </a:r>
            <a:r>
              <a:rPr kumimoji="0" lang="ru-RU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Малыши от ощущений переходят к развитию восприятия, что способствует освоению сенсорных эталонов.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816248"/>
            <a:ext cx="8064896" cy="44319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Сенсорные эталоны и познавательные действия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подбор и группировка предметов, по заданному образцу: цвет, форма, величина;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сравнение предметов между собой по этим признакам и количеству;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подбор пары, групп предметов;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-освоение простейших действий, основанных на перестановке предметов, изменении способа их расположения, количества;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действия  на переливание, пересыпание предметов;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56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действия с игрушками, имитирующими орудия труда (заколачивание молоточком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втулочек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верстачок, сборка каталок с помощью деревянных или пластмассовых винтов);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56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использование детьми предметов-орудий в самостоятельной игровой и бытовой деятельности с целью решения практических задач.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55638" algn="l"/>
              </a:tabLst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ds04.infourok.ru/uploads/ex/0a99/0018e9c8-db729e47/img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938"/>
          <a:stretch>
            <a:fillRect/>
          </a:stretch>
        </p:blipFill>
        <p:spPr bwMode="auto">
          <a:xfrm>
            <a:off x="2267744" y="4581128"/>
            <a:ext cx="48245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051720" y="4581128"/>
            <a:ext cx="576064" cy="620688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Овал 6"/>
          <p:cNvSpPr/>
          <p:nvPr/>
        </p:nvSpPr>
        <p:spPr>
          <a:xfrm flipH="1">
            <a:off x="6876256" y="4509120"/>
            <a:ext cx="576064" cy="556667"/>
          </a:xfrm>
          <a:prstGeom prst="ellipse">
            <a:avLst/>
          </a:prstGeom>
          <a:blipFill rotWithShape="0">
            <a:blip r:embed="rId5" cstate="print">
              <a:lum bright="-10000"/>
            </a:blip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3292" b="13599"/>
          <a:stretch>
            <a:fillRect/>
          </a:stretch>
        </p:blipFill>
        <p:spPr bwMode="auto">
          <a:xfrm>
            <a:off x="4139952" y="5373216"/>
            <a:ext cx="1654575" cy="1209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877569"/>
            <a:ext cx="8064896" cy="52398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Представляю опыт работы в данном направлении,  исходя из задач в области познавательного развития детей 2-3 лет. Организуя познавательную и игровую деятельность, применяю наглядные, практические и словесные методы и приемы. Учитывая, что игра является основным видом деятельности и формой организации детей, большая роль в развитии сенсорных способностей детей отводится дидактической игре.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Использую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игровые приемы: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чтение малых фольклорных форм (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песенок);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-920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игровых ситуаций (кукла заболела, хочет спать, есть);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-920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обыгрывание игрушек, предметов (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Чудесный мешочек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-920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изменение местонахождения игрушек;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-920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показ предметов в разных действиях (кукла спит, ходит);</a:t>
            </a:r>
            <a:endParaRPr kumimoji="0" 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-920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элементы	драматизации.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1371600" marR="0" lvl="3" indent="-920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27584" y="680862"/>
            <a:ext cx="8064896" cy="21236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Варианты использования дидактических игр по направлениям сенсорного развития детей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С детьми младшего дошкольного возраста организую дидактические игры с предметами (игрушками) с кубиками, крупной  мозаикой,  LEGO – конструктором, вкладышами, пирамидками. 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Настольно-печатные игры – увлекательное занятие для детей. Они разные по типам: парные картинки, разрезные картинки.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icture background"/>
          <p:cNvPicPr/>
          <p:nvPr/>
        </p:nvPicPr>
        <p:blipFill>
          <a:blip r:embed="rId3" cstate="print"/>
          <a:srcRect l="4566" t="6226" r="5722" b="7198"/>
          <a:stretch>
            <a:fillRect/>
          </a:stretch>
        </p:blipFill>
        <p:spPr bwMode="auto">
          <a:xfrm>
            <a:off x="1259632" y="2924944"/>
            <a:ext cx="1944216" cy="136815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>
            <a:clrChange>
              <a:clrFrom>
                <a:srgbClr val="F1E5E9"/>
              </a:clrFrom>
              <a:clrTo>
                <a:srgbClr val="F1E5E9">
                  <a:alpha val="0"/>
                </a:srgbClr>
              </a:clrTo>
            </a:clrChange>
          </a:blip>
          <a:srcRect l="2575" b="4195"/>
          <a:stretch>
            <a:fillRect/>
          </a:stretch>
        </p:blipFill>
        <p:spPr bwMode="auto">
          <a:xfrm>
            <a:off x="3707904" y="2924944"/>
            <a:ext cx="1944216" cy="136815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5" cstate="print"/>
          <a:srcRect l="7302" t="8756" r="6520" b="6452"/>
          <a:stretch>
            <a:fillRect/>
          </a:stretch>
        </p:blipFill>
        <p:spPr bwMode="auto">
          <a:xfrm>
            <a:off x="3491880" y="4653136"/>
            <a:ext cx="1800200" cy="172819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6" cstate="print"/>
          <a:srcRect l="5901" t="18491" r="6374" b="14480"/>
          <a:stretch>
            <a:fillRect/>
          </a:stretch>
        </p:blipFill>
        <p:spPr bwMode="auto">
          <a:xfrm>
            <a:off x="6084168" y="2996952"/>
            <a:ext cx="2088232" cy="1368152"/>
          </a:xfrm>
          <a:prstGeom prst="rect">
            <a:avLst/>
          </a:prstGeom>
          <a:noFill/>
          <a:ln w="31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149" name="Picture 5" descr="Picture backgroun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4581128"/>
            <a:ext cx="2016224" cy="2016224"/>
          </a:xfrm>
          <a:prstGeom prst="rect">
            <a:avLst/>
          </a:prstGeom>
          <a:noFill/>
        </p:spPr>
      </p:pic>
      <p:pic>
        <p:nvPicPr>
          <p:cNvPr id="6151" name="Picture 7" descr="Picture background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36" t="17131" b="15663"/>
          <a:stretch>
            <a:fillRect/>
          </a:stretch>
        </p:blipFill>
        <p:spPr bwMode="auto">
          <a:xfrm>
            <a:off x="5652120" y="4869160"/>
            <a:ext cx="2296046" cy="1584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886" y="2986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306715"/>
            <a:ext cx="8280920" cy="30008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9963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Цвет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9963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Цвет - это свойство предметов, которое первым обращает на себя внимание, позволяет выделить объект среди других и запомнить его.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9963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игр для закрепления представлений о цвете: развивать умение детей различать и называть четыре основных цвета (желтый, красный, синий, зеленый), группировать по цвету.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79963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представлений о цвете осуществляю последовательно: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779963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предлагаю детям выбрать цвет по наглядному образцу «Подбери по цвету» и т.д.).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7799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найти картонную карточку и соединить половинки цветных кружков.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779963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игровое пособие изготовлено для пополнения РППС в группе, предусматривает взаимодействие детей в паре, возможность выбора игрового материала.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779963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FBI\AppData\Local\Temp\Rar$DI03.608\image-28-06-25-05-06-7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371" y="3645023"/>
            <a:ext cx="3255580" cy="249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FBI\AppData\Local\Temp\Rar$DI35.807\image-28-06-25-05-06-15.jpeg"/>
          <p:cNvPicPr>
            <a:picLocks noChangeAspect="1" noChangeArrowheads="1"/>
          </p:cNvPicPr>
          <p:nvPr/>
        </p:nvPicPr>
        <p:blipFill>
          <a:blip r:embed="rId4" cstate="print"/>
          <a:srcRect l="19068"/>
          <a:stretch>
            <a:fillRect/>
          </a:stretch>
        </p:blipFill>
        <p:spPr bwMode="auto">
          <a:xfrm>
            <a:off x="2859237" y="3639734"/>
            <a:ext cx="2627527" cy="261502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4550114" y="6142295"/>
            <a:ext cx="554360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44416" y="6345780"/>
            <a:ext cx="554360" cy="4823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1800" y="6198555"/>
            <a:ext cx="504056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292080" y="5805264"/>
            <a:ext cx="504056" cy="4823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C:\Users\FBI\AppData\Local\Temp\Rar$DI17.4012\image-28-06-25-05-06-6.jpeg"/>
          <p:cNvPicPr/>
          <p:nvPr/>
        </p:nvPicPr>
        <p:blipFill>
          <a:blip r:embed="rId5" cstate="print"/>
          <a:srcRect t="16813" r="19357" b="7091"/>
          <a:stretch>
            <a:fillRect/>
          </a:stretch>
        </p:blipFill>
        <p:spPr bwMode="auto">
          <a:xfrm>
            <a:off x="295085" y="3625950"/>
            <a:ext cx="2404672" cy="264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Кольцо 13"/>
          <p:cNvSpPr/>
          <p:nvPr/>
        </p:nvSpPr>
        <p:spPr>
          <a:xfrm>
            <a:off x="952948" y="5893854"/>
            <a:ext cx="504056" cy="482352"/>
          </a:xfrm>
          <a:prstGeom prst="donut">
            <a:avLst>
              <a:gd name="adj" fmla="val 262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261286" y="6062456"/>
            <a:ext cx="504056" cy="482352"/>
          </a:xfrm>
          <a:prstGeom prst="donut">
            <a:avLst>
              <a:gd name="adj" fmla="val 2620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7812360" y="6046440"/>
            <a:ext cx="504056" cy="482352"/>
          </a:xfrm>
          <a:prstGeom prst="donut">
            <a:avLst>
              <a:gd name="adj" fmla="val 262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1188753" y="6198555"/>
            <a:ext cx="504056" cy="482352"/>
          </a:xfrm>
          <a:prstGeom prst="donut">
            <a:avLst>
              <a:gd name="adj" fmla="val 26204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Кольцо 15">
            <a:extLst>
              <a:ext uri="{FF2B5EF4-FFF2-40B4-BE49-F238E27FC236}">
                <a16:creationId xmlns:a16="http://schemas.microsoft.com/office/drawing/2014/main" id="{203F27A5-2E9A-41EF-D59A-BC3AB605F292}"/>
              </a:ext>
            </a:extLst>
          </p:cNvPr>
          <p:cNvSpPr/>
          <p:nvPr/>
        </p:nvSpPr>
        <p:spPr>
          <a:xfrm>
            <a:off x="2276012" y="6198131"/>
            <a:ext cx="504056" cy="482352"/>
          </a:xfrm>
          <a:prstGeom prst="donut">
            <a:avLst>
              <a:gd name="adj" fmla="val 262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124B90-EEF1-8FD7-EA43-6EB27883E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6013945"/>
            <a:ext cx="506012" cy="4816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3A398E-359A-6D82-16E2-64C0CBECD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5253" y="6104967"/>
            <a:ext cx="554784" cy="4816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980728"/>
            <a:ext cx="7200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779963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закрепления результата играем в игры «Украсим кукле платье», «Платье радуги», «Найди пару»,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«Подбери пуговицы к одежде», «Привяжи шарик за ниточку», «Посади бабочку на цветок», «Найди колеса к машинкам».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BI\AppData\Local\Temp\Rar$DI00.227\image-28-06-25-05-06-13.jpe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47531" y="2492896"/>
            <a:ext cx="4224469" cy="3168352"/>
          </a:xfrm>
          <a:prstGeom prst="rect">
            <a:avLst/>
          </a:prstGeom>
          <a:noFill/>
        </p:spPr>
      </p:pic>
      <p:pic>
        <p:nvPicPr>
          <p:cNvPr id="8" name="Picture 2" descr="C:\Users\FBI\AppData\Local\Temp\Rar$DI15.183\image-28-06-25-05-06-12.jpeg"/>
          <p:cNvPicPr>
            <a:picLocks noChangeAspect="1" noChangeArrowheads="1"/>
          </p:cNvPicPr>
          <p:nvPr/>
        </p:nvPicPr>
        <p:blipFill>
          <a:blip r:embed="rId4" cstate="print"/>
          <a:srcRect l="11562" b="12132"/>
          <a:stretch>
            <a:fillRect/>
          </a:stretch>
        </p:blipFill>
        <p:spPr bwMode="auto">
          <a:xfrm>
            <a:off x="4792259" y="3645024"/>
            <a:ext cx="4131482" cy="307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5536" y="735212"/>
            <a:ext cx="8568952" cy="20621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Форма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материальные объекты окружающего мира имеют ту или иную внешнюю видимую форму и величину. Форма - это внешнее очертание, наружный вид предмета. Форма окружает ребенка повсюду – листья и плоды деревьев, силуэты животных, посуда, мебель и т.д.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дидактических играх для закрепления представлений о форме предметов формирую умения различать предметы по форме, подбирать нужные формы методом зрительного соотнесения, сравнивать предметы разной формы, группировать предметы в соответствии с их формой.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данных игр развивать умение различать предметы по форме, нанизывать, группировать, размещать вкладыши разной формы в соответствующие отверстия.</a:t>
            </a:r>
          </a:p>
        </p:txBody>
      </p:sp>
      <p:pic>
        <p:nvPicPr>
          <p:cNvPr id="5" name="Рисунок 4" descr="C:\Users\FBI\AppData\Local\Temp\Rar$DI16.8165\image-28-06-25-05-06-14.jpeg"/>
          <p:cNvPicPr/>
          <p:nvPr/>
        </p:nvPicPr>
        <p:blipFill>
          <a:blip r:embed="rId3" cstate="print"/>
          <a:srcRect l="8333" r="8333"/>
          <a:stretch>
            <a:fillRect/>
          </a:stretch>
        </p:blipFill>
        <p:spPr bwMode="auto">
          <a:xfrm>
            <a:off x="4680012" y="4367789"/>
            <a:ext cx="2484276" cy="218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BI\AppData\Local\Temp\Rar$DI16.2082\image-28-06-25-05-06-11.jpeg"/>
          <p:cNvPicPr/>
          <p:nvPr/>
        </p:nvPicPr>
        <p:blipFill>
          <a:blip r:embed="rId4" cstate="print"/>
          <a:srcRect r="10218" b="14035"/>
          <a:stretch>
            <a:fillRect/>
          </a:stretch>
        </p:blipFill>
        <p:spPr bwMode="auto">
          <a:xfrm>
            <a:off x="179512" y="3068960"/>
            <a:ext cx="237626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FBI\AppData\Local\Temp\Rar$DI15.1616\image-28-06-25-05-06-4.jpeg"/>
          <p:cNvPicPr/>
          <p:nvPr/>
        </p:nvPicPr>
        <p:blipFill>
          <a:blip r:embed="rId5" cstate="print"/>
          <a:srcRect t="7143"/>
          <a:stretch>
            <a:fillRect/>
          </a:stretch>
        </p:blipFill>
        <p:spPr bwMode="auto">
          <a:xfrm>
            <a:off x="2623508" y="4359116"/>
            <a:ext cx="1996808" cy="219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FBI\AppData\Local\Temp\Rar$DI17.0207\image-28-06-25-05-06-10.jpeg"/>
          <p:cNvPicPr/>
          <p:nvPr/>
        </p:nvPicPr>
        <p:blipFill>
          <a:blip r:embed="rId6" cstate="print"/>
          <a:srcRect l="6293" r="19293" b="9191"/>
          <a:stretch>
            <a:fillRect/>
          </a:stretch>
        </p:blipFill>
        <p:spPr bwMode="auto">
          <a:xfrm>
            <a:off x="6928848" y="3047256"/>
            <a:ext cx="20356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131840" y="3501008"/>
            <a:ext cx="554360" cy="50405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3501008"/>
            <a:ext cx="720080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3501008"/>
            <a:ext cx="576064" cy="4823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012160" y="3501008"/>
            <a:ext cx="772672" cy="48235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Wave Green Powerpoint Templates Abstract, Blue, Green, L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55576" y="414113"/>
            <a:ext cx="7776864" cy="421653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Величина - это свойство предметов отражающая их размер, объем, длину, высоту. Для формирования у детей представлений о величине предметов окружающего мира обращаю внимание на величину предметов.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Организую игры  «Какой мяч больше», «Самый большой кубик», «Найди кубик (большой или маленький).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Для усложнения содержания дидактических игр и упражнений в игровые действия детей с предметами включаю задания для ориентации на 2-3 свойства одновременно: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- собирание одноцветных, а затем и разноцветных пирамидок из 4-5 и более колец, располагая их по убывающей величине; </a:t>
            </a:r>
          </a:p>
          <a:p>
            <a:pPr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различных по форме и цвету башенок из 2-3 геометрических форм-вкладышей.</a:t>
            </a:r>
          </a:p>
          <a:p>
            <a:pPr algn="just"/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FBI\AppData\Local\Temp\Rar$DI17.9301\image-28-06-25-05-06-8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191254"/>
            <a:ext cx="331236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445224"/>
            <a:ext cx="1418523" cy="1063892"/>
          </a:xfrm>
          <a:prstGeom prst="rect">
            <a:avLst/>
          </a:prstGeom>
          <a:noFill/>
        </p:spPr>
      </p:pic>
      <p:pic>
        <p:nvPicPr>
          <p:cNvPr id="14" name="Picture 6" descr="Picture backgroun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5805264"/>
            <a:ext cx="690836" cy="690836"/>
          </a:xfrm>
          <a:prstGeom prst="rect">
            <a:avLst/>
          </a:prstGeom>
          <a:noFill/>
        </p:spPr>
      </p:pic>
      <p:sp>
        <p:nvSpPr>
          <p:cNvPr id="15" name="Кольцо 14"/>
          <p:cNvSpPr/>
          <p:nvPr/>
        </p:nvSpPr>
        <p:spPr>
          <a:xfrm>
            <a:off x="4716016" y="4941168"/>
            <a:ext cx="792088" cy="792088"/>
          </a:xfrm>
          <a:prstGeom prst="donut">
            <a:avLst>
              <a:gd name="adj" fmla="val 2620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4139952" y="5661248"/>
            <a:ext cx="648072" cy="648072"/>
          </a:xfrm>
          <a:prstGeom prst="donut">
            <a:avLst>
              <a:gd name="adj" fmla="val 2620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838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FBI</dc:creator>
  <cp:lastModifiedBy>Светлана В</cp:lastModifiedBy>
  <cp:revision>32</cp:revision>
  <dcterms:created xsi:type="dcterms:W3CDTF">2025-06-22T17:17:31Z</dcterms:created>
  <dcterms:modified xsi:type="dcterms:W3CDTF">2025-07-03T08:55:13Z</dcterms:modified>
</cp:coreProperties>
</file>