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tableStyles.xml" Type="http://schemas.openxmlformats.org/officeDocument/2006/relationships/tableStyles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" name="Shape 29"/>
          <p:cNvSpPr txBox="false"/>
          <p:nvPr isPhoto="false"/>
        </p:nvSpPr>
        <p:spPr>
          <a:xfrm flipH="false" flipV="false" rot="0">
            <a:off x="514350" y="5349902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" name="Shape 30"/>
          <p:cNvSpPr txBox="true"/>
          <p:nvPr isPhoto="false">
            <p:ph idx="1" type="title"/>
          </p:nvPr>
        </p:nvSpPr>
        <p:spPr>
          <a:xfrm flipH="false" flipV="false" rot="0"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1" name="Shape 31"/>
          <p:cNvSpPr txBox="true"/>
          <p:nvPr isPhoto="false">
            <p:ph idx="0" type="subTitle"/>
          </p:nvPr>
        </p:nvSpPr>
        <p:spPr>
          <a:xfrm flipH="false" flipV="false" rot="0"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defPPr/>
            <a:lvl1pPr algn="l" indent="0" lvl="0" marL="0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xfrm flipH="false" flipV="false" rot="0">
            <a:off x="8229600" y="6473952"/>
            <a:ext cx="758952" cy="2468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5" name="GroupShape 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" name="Shape 16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7" name="Shape 17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8" name="Shape 1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19" name="Shape 1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0" name="Shape 2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vertTitleAndTx">
  <p:cSld name="Vertical Title and Text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1" type="title"/>
          </p:nvPr>
        </p:nvSpPr>
        <p:spPr>
          <a:xfrm flipH="false" flipV="false" rot="0"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7" name="Shape 37"/>
          <p:cNvSpPr txBox="true"/>
          <p:nvPr isPhoto="false">
            <p:ph idx="0" type="body"/>
          </p:nvPr>
        </p:nvSpPr>
        <p:spPr>
          <a:xfrm flipH="false" flipV="false" rot="0"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8" name="Shape 5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59" name="Shape 59"/>
          <p:cNvSpPr txBox="true"/>
          <p:nvPr isPhoto="false">
            <p:ph idx="11" type="ftr"/>
          </p:nvPr>
        </p:nvSpPr>
        <p:spPr>
          <a:xfrm flipH="false" flipV="false" rot="0"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0" name="Shape 60"/>
          <p:cNvSpPr txBox="true"/>
          <p:nvPr isPhoto="false">
            <p:ph idx="12" type="sldNum"/>
          </p:nvPr>
        </p:nvSpPr>
        <p:spPr>
          <a:xfrm flipH="false" flipV="false" rot="0">
            <a:off x="8229600" y="6473952"/>
            <a:ext cx="758952" cy="2468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secHead">
  <p:cSld name="Title and Subtitle">
    <p:bg>
      <p:bgRef idx="1003">
        <a:schemeClr val="dk2"/>
      </p:bgRef>
    </p:bg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false"/>
          <p:nvPr isPhoto="false"/>
        </p:nvSpPr>
        <p:spPr>
          <a:xfrm flipH="false" flipV="false" rot="0">
            <a:off x="514350" y="3444902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1" name="Shape 71"/>
          <p:cNvSpPr txBox="true"/>
          <p:nvPr isPhoto="false">
            <p:ph idx="0" type="body"/>
          </p:nvPr>
        </p:nvSpPr>
        <p:spPr>
          <a:xfrm flipH="false" flipV="false" rot="0"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defPPr/>
            <a:lvl1pPr algn="r" indent="0" lvl="0" marL="0">
              <a:buNone/>
              <a:defRPr sz="2000">
                <a:solidFill>
                  <a:schemeClr val="lt2"/>
                </a:solidFill>
              </a:defRPr>
            </a:lvl1pPr>
            <a:lvl2pPr lvl="1">
              <a:buNone/>
              <a:defRPr sz="1800">
                <a:solidFill>
                  <a:schemeClr val="lt1"/>
                </a:solidFill>
              </a:defRPr>
            </a:lvl2pPr>
            <a:lvl3pPr lvl="2">
              <a:buNone/>
              <a:defRPr sz="1600">
                <a:solidFill>
                  <a:schemeClr val="lt1"/>
                </a:solidFill>
              </a:defRPr>
            </a:lvl3pPr>
            <a:lvl4pPr lvl="3">
              <a:buNone/>
              <a:defRPr sz="1400">
                <a:solidFill>
                  <a:schemeClr val="lt1"/>
                </a:solidFill>
              </a:defRPr>
            </a:lvl4pPr>
            <a:lvl5pPr lvl="4">
              <a:buNone/>
              <a:defRPr sz="1400">
                <a:solidFill>
                  <a:schemeClr val="lt1"/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2" name="Shape 7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73" name="Shape 7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4" name="Shape 7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75" name="Shape 75"/>
          <p:cNvSpPr txBox="true"/>
          <p:nvPr isPhoto="false">
            <p:ph idx="1" type="title"/>
          </p:nvPr>
        </p:nvSpPr>
        <p:spPr>
          <a:xfrm flipH="false" flipV="false" rot="0">
            <a:off x="180475" y="2947085"/>
            <a:ext cx="8686800" cy="1184824"/>
          </a:xfrm>
          <a:prstGeom prst="rect">
            <a:avLst/>
          </a:prstGeom>
        </p:spPr>
        <p:txBody>
          <a:bodyPr anchor="t"/>
          <a:lstStyle>
            <a:defPPr/>
            <a:lvl1pPr algn="r" lvl="0"/>
          </a:lstStyle>
          <a:p>
            <a:r>
              <a:t>Образец заголовка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0" name="GroupShape 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" name="Shape 11"/>
          <p:cNvSpPr txBox="true"/>
          <p:nvPr isPhoto="false">
            <p:ph idx="1" type="title"/>
          </p:nvPr>
        </p:nvSpPr>
        <p:spPr>
          <a:xfrm flipH="false" flipV="false" rot="0">
            <a:off x="301752" y="457200"/>
            <a:ext cx="8686800" cy="84124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2" name="Shape 1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13" name="Shape 1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4" name="Shape 1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1" type="title"/>
          </p:nvPr>
        </p:nvSpPr>
        <p:spPr>
          <a:xfrm flipH="false" flipV="false" rot="0">
            <a:off x="301752" y="457200"/>
            <a:ext cx="8686800" cy="84124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8" name="Shape 78"/>
          <p:cNvSpPr txBox="true"/>
          <p:nvPr isPhoto="false">
            <p:ph idx="0" type="body"/>
          </p:nvPr>
        </p:nvSpPr>
        <p:spPr>
          <a:xfrm flipH="false" flipV="false" rot="0"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9" name="Shape 79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0" name="Shape 8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81" name="Shape 8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2" name="Shape 8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blank">
  <p:cSld name="Blank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43" name="Shape 4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4" name="Shape 4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woTxTwoObj">
  <p:cSld name="Comparison">
    <p:spTree>
      <p:nvGrpSpPr>
        <p:cNvPr hidden="false" id="45" name="GroupShape 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6" name="Shape 46"/>
          <p:cNvSpPr txBox="true"/>
          <p:nvPr isPhoto="false">
            <p:ph idx="1" type="title"/>
          </p:nvPr>
        </p:nvSpPr>
        <p:spPr>
          <a:xfrm flipH="false" flipV="false" rot="0">
            <a:off x="304800" y="5410200"/>
            <a:ext cx="8610600" cy="88265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7" name="Shape 47"/>
          <p:cNvSpPr txBox="true"/>
          <p:nvPr isPhoto="false">
            <p:ph idx="0" type="body"/>
          </p:nvPr>
        </p:nvSpPr>
        <p:spPr>
          <a:xfrm flipH="false" flipV="false" rot="0"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defPPr/>
            <a:lvl1pPr indent="0" lvl="0" marL="0">
              <a:buNone/>
              <a:defRPr b="false" baseline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8" name="Shape 48"/>
          <p:cNvSpPr txBox="true"/>
          <p:nvPr isPhoto="false">
            <p:ph idx="3" type="body"/>
          </p:nvPr>
        </p:nvSpPr>
        <p:spPr>
          <a:xfrm flipH="false" flipV="false" rot="0"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defPPr/>
            <a:lvl1pPr indent="0" lvl="0" marL="0">
              <a:buNone/>
              <a:defRPr b="false" baseline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9" name="Shape 49"/>
          <p:cNvSpPr txBox="true"/>
          <p:nvPr isPhoto="false">
            <p:ph idx="2" type="body"/>
          </p:nvPr>
        </p:nvSpPr>
        <p:spPr>
          <a:xfrm flipH="false" flipV="false" rot="0"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0" name="Shape 50"/>
          <p:cNvSpPr txBox="true"/>
          <p:nvPr isPhoto="false">
            <p:ph idx="4" type="body"/>
          </p:nvPr>
        </p:nvSpPr>
        <p:spPr>
          <a:xfrm flipH="false" flipV="false" rot="0">
            <a:off x="4648730" y="1316037"/>
            <a:ext cx="4288535" cy="39417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xfrm flipH="false" flipV="false" rot="0">
            <a:off x="8229600" y="6477000"/>
            <a:ext cx="762000" cy="2468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54" name="Shape 54"/>
          <p:cNvSpPr txBox="false"/>
          <p:nvPr isPhoto="false"/>
        </p:nvSpPr>
        <p:spPr>
          <a:xfrm flipH="false" flipV="false" rot="0">
            <a:off x="514350" y="6019800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Tx">
  <p:cSld name="Title, Text and Object">
    <p:spTree>
      <p:nvGrpSpPr>
        <p:cNvPr hidden="false" id="61" name="GroupShape 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" name="Shape 62"/>
          <p:cNvSpPr txBox="false"/>
          <p:nvPr isPhoto="false"/>
        </p:nvSpPr>
        <p:spPr>
          <a:xfrm flipH="false" flipV="false" rot="0">
            <a:off x="514350" y="5849117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" name="Shape 63"/>
          <p:cNvSpPr txBox="true"/>
          <p:nvPr isPhoto="false">
            <p:ph idx="1" type="title"/>
          </p:nvPr>
        </p:nvSpPr>
        <p:spPr>
          <a:xfrm flipH="false" flipV="false" rot="0">
            <a:off x="457200" y="5486400"/>
            <a:ext cx="8458200" cy="520700"/>
          </a:xfrm>
          <a:prstGeom prst="rect">
            <a:avLst/>
          </a:prstGeom>
        </p:spPr>
        <p:txBody>
          <a:bodyPr anchor="ctr"/>
          <a:lstStyle>
            <a:defPPr/>
            <a:lvl1pPr algn="l" lvl="0">
              <a:buNone/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4" name="Shape 64"/>
          <p:cNvSpPr txBox="true"/>
          <p:nvPr isPhoto="false">
            <p:ph idx="2" type="body"/>
          </p:nvPr>
        </p:nvSpPr>
        <p:spPr>
          <a:xfrm flipH="false" flipV="false" rot="0"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5" name="Shape 65"/>
          <p:cNvSpPr txBox="true"/>
          <p:nvPr isPhoto="false">
            <p:ph idx="0" type="body"/>
          </p:nvPr>
        </p:nvSpPr>
        <p:spPr>
          <a:xfrm flipH="false" flipV="false" rot="0"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21" name="GroupShape 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" name="Shape 22"/>
          <p:cNvSpPr txBox="true"/>
          <p:nvPr isPhoto="false">
            <p:ph idx="0" type="body"/>
          </p:nvPr>
        </p:nvSpPr>
        <p:spPr>
          <a:xfrm flipH="false" flipV="false" rot="0"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prstDash val="solid"/>
          </a:ln>
        </p:spPr>
        <p:txBody>
          <a:bodyPr/>
          <a:lstStyle>
            <a:defPPr/>
            <a:lvl1pPr indent="0" lvl="0" marL="0">
              <a:buNone/>
              <a:defRPr sz="3200"/>
            </a:lvl1pPr>
          </a:lstStyle>
          <a:p>
            <a:r>
              <a:t>Вставка рисунка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18.10.2023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26" name="Shape 26"/>
          <p:cNvSpPr txBox="true"/>
          <p:nvPr isPhoto="false">
            <p:ph idx="1" type="title"/>
          </p:nvPr>
        </p:nvSpPr>
        <p:spPr>
          <a:xfrm flipH="false" flipV="false" rot="0">
            <a:off x="381000" y="4993760"/>
            <a:ext cx="5867400" cy="522287"/>
          </a:xfrm>
          <a:prstGeom prst="rect">
            <a:avLst/>
          </a:prstGeom>
        </p:spPr>
        <p:txBody>
          <a:bodyPr anchor="ctr"/>
          <a:lstStyle>
            <a:defPPr/>
            <a:lvl1pPr algn="l" lvl="0">
              <a:buNone/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7" name="Shape 27"/>
          <p:cNvSpPr txBox="true"/>
          <p:nvPr isPhoto="false">
            <p:ph idx="2" type="body"/>
          </p:nvPr>
        </p:nvSpPr>
        <p:spPr>
          <a:xfrm flipH="false" flipV="false" rot="0"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defPPr/>
            <a:lvl1pPr indent="0" lvl="0" marL="0">
              <a:buNone/>
              <a:defRPr sz="14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3">
        <a:schemeClr val="bg2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514350" y="1050898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" name="Shape 3"/>
          <p:cNvSpPr txBox="true"/>
          <p:nvPr isPhoto="false">
            <p:ph idx="0" type="body"/>
          </p:nvPr>
        </p:nvSpPr>
        <p:spPr>
          <a:xfrm flipH="false" flipV="false" rot="0">
            <a:off x="304800" y="1554162"/>
            <a:ext cx="86868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6477000" y="76200"/>
            <a:ext cx="2514600" cy="288925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l" indent="0" lvl="0" marL="0"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18.10.2023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76200"/>
            <a:ext cx="3352800" cy="288925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r" indent="0" lvl="0" marL="0"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229600" y="6477000"/>
            <a:ext cx="762000" cy="244475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r" indent="0" lvl="0" marL="0"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sp>
        <p:nvSpPr>
          <p:cNvPr hidden="false" id="7" name="Shape 7"/>
          <p:cNvSpPr txBox="true"/>
          <p:nvPr isPhoto="false">
            <p:ph idx="1" type="title"/>
          </p:nvPr>
        </p:nvSpPr>
        <p:spPr>
          <a:xfrm flipH="false" flipV="false" rot="0">
            <a:off x="304800" y="457200"/>
            <a:ext cx="8686800" cy="8382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8" name="Shape 8"/>
          <p:cNvSpPr txBox="false"/>
          <p:nvPr isPhoto="false"/>
        </p:nvSpPr>
        <p:spPr>
          <a:xfrm flipH="false" flipV="false" rot="0">
            <a:off x="514350" y="1050898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" name="Shape 9"/>
          <p:cNvSpPr txBox="false"/>
          <p:nvPr isPhoto="false"/>
        </p:nvSpPr>
        <p:spPr>
          <a:xfrm flipH="false" flipV="false" rot="0">
            <a:off x="514350" y="1057986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buNone/>
        <a:defRPr baseline="0" cap="all" sz="36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Clr>
          <a:schemeClr val="accent1"/>
        </a:buClr>
        <a:buSzPts val="224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algn="l" indent="-285750" lvl="1" marL="742950">
        <a:buClr>
          <a:schemeClr val="accent1"/>
        </a:buClr>
        <a:buSzPts val="196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algn="l" indent="-228600" lvl="2" marL="1143000">
        <a:buClr>
          <a:schemeClr val="accent1"/>
        </a:buClr>
        <a:buSzPts val="1679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algn="l" indent="-228600" lvl="3" marL="1600200">
        <a:buClr>
          <a:schemeClr val="accent1"/>
        </a:buClr>
        <a:buSzPts val="14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algn="l" indent="-228600" lvl="4" marL="2057400">
        <a:buClr>
          <a:schemeClr val="accent1"/>
        </a:buClr>
        <a:buSzPts val="1080"/>
        <a:buFont typeface="Wingdings 2"/>
        <a:buChar char="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algn="l" indent="-228600" lvl="5" marL="2514600">
        <a:buClr>
          <a:schemeClr val="accent1"/>
        </a:buClr>
        <a:buSzPts val="108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algn="l" indent="-228600" lvl="6" marL="2971800">
        <a:buClr>
          <a:schemeClr val="accent1"/>
        </a:buClr>
        <a:buSzPts val="96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algn="l" indent="-228600" lvl="7" marL="3429000">
        <a:buClr>
          <a:schemeClr val="accent1"/>
        </a:buClr>
        <a:buSzPts val="960"/>
        <a:buFont typeface="Wingdings 2"/>
        <a:buChar char=""/>
        <a:defRPr baseline="0" sz="1600">
          <a:solidFill>
            <a:schemeClr val="tx2"/>
          </a:solidFill>
          <a:latin typeface="+mn-lt"/>
          <a:ea typeface="+mn-ea"/>
          <a:cs typeface="+mn-cs"/>
        </a:defRPr>
      </a:lvl8pPr>
      <a:lvl9pPr algn="l" indent="-228600" lvl="8" marL="3886200">
        <a:buClr>
          <a:schemeClr val="accent1"/>
        </a:buClr>
        <a:buSzPts val="839"/>
        <a:buFont typeface="Wingdings 2"/>
        <a:buChar char=""/>
        <a:defRPr baseline="0"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3" name="GroupShape 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4" name="Shape 84"/>
          <p:cNvSpPr txBox="true"/>
          <p:nvPr isPhoto="false">
            <p:ph idx="1" type="title"/>
          </p:nvPr>
        </p:nvSpPr>
        <p:spPr>
          <a:xfrm flipH="false" flipV="false" rot="0">
            <a:off x="611560" y="2276872"/>
            <a:ext cx="7848600" cy="192722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Системная работа с педагогами ДОО по профилактике эмоционального выгорания средствами арт-методик</a:t>
            </a:r>
          </a:p>
        </p:txBody>
      </p:sp>
      <p:sp>
        <p:nvSpPr>
          <p:cNvPr hidden="false" id="85" name="Shape 85"/>
          <p:cNvSpPr txBox="true"/>
          <p:nvPr isPhoto="false">
            <p:ph idx="0" type="subTitle"/>
          </p:nvPr>
        </p:nvSpPr>
        <p:spPr>
          <a:xfrm flipH="false" flipV="false" rot="0">
            <a:off x="3563888" y="5373216"/>
            <a:ext cx="5328592" cy="9144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Педагог-психолог МАДОУ №37</a:t>
            </a:r>
          </a:p>
          <a:p>
            <a:r>
              <a:t>Овсепян Маргарита Эдуардовна</a:t>
            </a: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6" name="GroupShape 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7" name="Shape 87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8" name="Shape 88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indent="0" marL="0">
              <a:buNone/>
            </a:pPr>
            <a:r>
              <a:t>Синдром эмоционального выгорания на работе официально стал медицинским диагнозом. Всемирная организация здравоохранения включила его в последнюю версию Международной классификации болезней – этим документом руководствуются медики всего мира при диагностике заболеваний. Обновленная МКБ-11 вступит в силу в январе 2022 года.</a:t>
            </a: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9" name="GroupShape 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0" name="Shape 90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1" name="Shape 91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3" name="Picture 93"/>
          <p:cNvPicPr preferRelativeResize="true"/>
          <p:nvPr isPhoto="false"/>
        </p:nvPicPr>
        <p:blipFill>
          <a:blip r:embed="rId1"/>
          <a:srcRect b="9053" l="0" r="0" t="-1"/>
          <a:stretch/>
        </p:blipFill>
        <p:spPr>
          <a:xfrm flipH="false" flipV="false" rot="0">
            <a:off x="467544" y="-1"/>
            <a:ext cx="7812360" cy="6847238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5" name="Shape 95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6" name="Shape 96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8" name="Picture 9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752128"/>
            <a:ext cx="9142548" cy="5499206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9" name="GroupShape 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0" name="Shape 100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Системна работа с педагогами </a:t>
            </a:r>
            <a:r>
              <a:t>ДОу</a:t>
            </a:r>
          </a:p>
        </p:txBody>
      </p:sp>
      <p:sp>
        <p:nvSpPr>
          <p:cNvPr hidden="false" id="101" name="Shape 101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Работать каждый месяц</a:t>
            </a:r>
          </a:p>
          <a:p>
            <a:r>
              <a:t>Сопровождать педагогов в выполнении заданий</a:t>
            </a:r>
          </a:p>
          <a:p>
            <a:r>
              <a:t>Каждый последующий этап продолжение следующего или тематически похож на </a:t>
            </a:r>
            <a:r>
              <a:t>предидущий</a:t>
            </a: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2" name="GroupShape 1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3" name="Shape 103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например</a:t>
            </a:r>
          </a:p>
        </p:txBody>
      </p:sp>
      <p:sp>
        <p:nvSpPr>
          <p:cNvPr hidden="false" id="104" name="Shape 104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Сентябрь-рисование выгорания и уныния, отправление их на кораблике по реке</a:t>
            </a:r>
          </a:p>
          <a:p>
            <a:r>
              <a:t>Октябрь-создать мини сад из природного материала и миниатюр</a:t>
            </a:r>
          </a:p>
          <a:p>
            <a:r>
              <a:t>Ноябрь-фотографирование миниатюр, просмотр фотографий других авторов</a:t>
            </a:r>
          </a:p>
          <a:p>
            <a:r>
              <a:t>Декабрь-танцевальная игра, показ движений. Избавляющих от </a:t>
            </a:r>
            <a:r>
              <a:t>зажимов,элементы</a:t>
            </a:r>
            <a:r>
              <a:t> </a:t>
            </a:r>
            <a:r>
              <a:t>зумбы,бочаты</a:t>
            </a:r>
            <a:r>
              <a:t>.</a:t>
            </a:r>
          </a:p>
          <a:p>
            <a:r>
              <a:t>Январь-</a:t>
            </a:r>
            <a:r>
              <a:t>й</a:t>
            </a:r>
            <a:r>
              <a:t>ога и ее элементы для психологической разгрузки</a:t>
            </a:r>
          </a:p>
          <a:p>
            <a:r>
              <a:t>И т.д.</a:t>
            </a: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5" name="GroupShape 1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6" name="Shape 106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08" name="Picture 108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1115616" y="620688"/>
            <a:ext cx="6840760" cy="5902111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9" name="GroupShape 1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0" name="Shape 110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Спасибо за внимание</a:t>
            </a:r>
          </a:p>
        </p:txBody>
      </p:sp>
      <p:sp>
        <p:nvSpPr>
          <p:cNvPr hidden="false" id="111" name="Shape 111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13" name="Picture 11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3528" y="1268760"/>
            <a:ext cx="8578924" cy="5130197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</a:gradFill>
      </a:fillStyleLst>
      <a:lnStyleLst>
        <a:ln w="100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noFill/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MyOffice-CoreFramework-Android/31-1191.801.8978.819.1@3a1110cd217cfef7bfaea0d80df387ac68f3aaa9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2024-02-19T09:44:54Z</dcterms:modified>
</cp:coreProperties>
</file>