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6" r:id="rId3"/>
    <p:sldId id="259" r:id="rId4"/>
    <p:sldId id="261" r:id="rId5"/>
    <p:sldId id="257" r:id="rId6"/>
    <p:sldId id="258" r:id="rId7"/>
    <p:sldId id="262" r:id="rId8"/>
    <p:sldId id="267" r:id="rId9"/>
    <p:sldId id="263" r:id="rId10"/>
    <p:sldId id="26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CA7E3-083C-4DFA-9D8D-7E135C17540C}" type="datetimeFigureOut">
              <a:rPr lang="ru-RU" smtClean="0"/>
              <a:pPr/>
              <a:t>01.07.2025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2F169F-DCBE-4239-9444-155F5A39576D}" type="slidenum">
              <a:rPr lang="ru-RU" smtClean="0"/>
              <a:pPr/>
              <a:t>‹#›</a:t>
            </a:fld>
            <a:endParaRPr lang="ru-RU"/>
          </a:p>
        </p:txBody>
      </p:sp>
    </p:spTree>
    <p:extLst>
      <p:ext uri="{BB962C8B-B14F-4D97-AF65-F5344CB8AC3E}">
        <p14:creationId xmlns:p14="http://schemas.microsoft.com/office/powerpoint/2010/main" val="314559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2F169F-DCBE-4239-9444-155F5A39576D}"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F98C9EC-AB44-A748-01ED-44E6790740B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90C3758C-175A-2E8B-6303-B3D30150EF71}"/>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158C98B2-26D1-96AB-C7A2-D3B047193BC6}"/>
              </a:ext>
            </a:extLst>
          </p:cNvPr>
          <p:cNvSpPr>
            <a:spLocks noGrp="1"/>
          </p:cNvSpPr>
          <p:nvPr>
            <p:ph type="body" idx="1"/>
          </p:nvPr>
        </p:nvSpPr>
        <p:spPr/>
        <p:txBody>
          <a:bodyPr>
            <a:normAutofit/>
          </a:bodyPr>
          <a:lstStyle/>
          <a:p>
            <a:endParaRPr lang="ru-RU" dirty="0"/>
          </a:p>
        </p:txBody>
      </p:sp>
      <p:sp>
        <p:nvSpPr>
          <p:cNvPr id="4" name="Номер слайда 3">
            <a:extLst>
              <a:ext uri="{FF2B5EF4-FFF2-40B4-BE49-F238E27FC236}">
                <a16:creationId xmlns:a16="http://schemas.microsoft.com/office/drawing/2014/main" xmlns="" id="{10105CE8-7491-48E7-712E-028228F1A317}"/>
              </a:ext>
            </a:extLst>
          </p:cNvPr>
          <p:cNvSpPr>
            <a:spLocks noGrp="1"/>
          </p:cNvSpPr>
          <p:nvPr>
            <p:ph type="sldNum" sz="quarter" idx="10"/>
          </p:nvPr>
        </p:nvSpPr>
        <p:spPr/>
        <p:txBody>
          <a:bodyPr/>
          <a:lstStyle/>
          <a:p>
            <a:fld id="{B62F169F-DCBE-4239-9444-155F5A39576D}" type="slidenum">
              <a:rPr lang="ru-RU" smtClean="0"/>
              <a:pPr/>
              <a:t>8</a:t>
            </a:fld>
            <a:endParaRPr lang="ru-RU"/>
          </a:p>
        </p:txBody>
      </p:sp>
    </p:spTree>
    <p:extLst>
      <p:ext uri="{BB962C8B-B14F-4D97-AF65-F5344CB8AC3E}">
        <p14:creationId xmlns:p14="http://schemas.microsoft.com/office/powerpoint/2010/main" val="1098228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BC4CC7F-0C66-4E18-A377-CC1AFCF0DAF6}" type="datetimeFigureOut">
              <a:rPr lang="ru-RU" smtClean="0"/>
              <a:pPr/>
              <a:t>01.07.2025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20FE2-8095-4345-BB84-828EADC61C0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C4CC7F-0C66-4E18-A377-CC1AFCF0DAF6}" type="datetimeFigureOut">
              <a:rPr lang="ru-RU" smtClean="0"/>
              <a:pPr/>
              <a:t>01.07.2025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20FE2-8095-4345-BB84-828EADC61C0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C4CC7F-0C66-4E18-A377-CC1AFCF0DAF6}" type="datetimeFigureOut">
              <a:rPr lang="ru-RU" smtClean="0"/>
              <a:pPr/>
              <a:t>01.07.2025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20FE2-8095-4345-BB84-828EADC61C0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C4CC7F-0C66-4E18-A377-CC1AFCF0DAF6}" type="datetimeFigureOut">
              <a:rPr lang="ru-RU" smtClean="0"/>
              <a:pPr/>
              <a:t>01.07.2025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20FE2-8095-4345-BB84-828EADC61C0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BC4CC7F-0C66-4E18-A377-CC1AFCF0DAF6}" type="datetimeFigureOut">
              <a:rPr lang="ru-RU" smtClean="0"/>
              <a:pPr/>
              <a:t>01.07.2025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420FE2-8095-4345-BB84-828EADC61C0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BC4CC7F-0C66-4E18-A377-CC1AFCF0DAF6}" type="datetimeFigureOut">
              <a:rPr lang="ru-RU" smtClean="0"/>
              <a:pPr/>
              <a:t>01.07.2025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420FE2-8095-4345-BB84-828EADC61C0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BC4CC7F-0C66-4E18-A377-CC1AFCF0DAF6}" type="datetimeFigureOut">
              <a:rPr lang="ru-RU" smtClean="0"/>
              <a:pPr/>
              <a:t>01.07.2025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420FE2-8095-4345-BB84-828EADC61C0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BC4CC7F-0C66-4E18-A377-CC1AFCF0DAF6}" type="datetimeFigureOut">
              <a:rPr lang="ru-RU" smtClean="0"/>
              <a:pPr/>
              <a:t>01.07.2025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420FE2-8095-4345-BB84-828EADC61C0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C4CC7F-0C66-4E18-A377-CC1AFCF0DAF6}" type="datetimeFigureOut">
              <a:rPr lang="ru-RU" smtClean="0"/>
              <a:pPr/>
              <a:t>01.07.2025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420FE2-8095-4345-BB84-828EADC61C0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BC4CC7F-0C66-4E18-A377-CC1AFCF0DAF6}" type="datetimeFigureOut">
              <a:rPr lang="ru-RU" smtClean="0"/>
              <a:pPr/>
              <a:t>01.07.2025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420FE2-8095-4345-BB84-828EADC61C0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BC4CC7F-0C66-4E18-A377-CC1AFCF0DAF6}" type="datetimeFigureOut">
              <a:rPr lang="ru-RU" smtClean="0"/>
              <a:pPr/>
              <a:t>01.07.2025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420FE2-8095-4345-BB84-828EADC61C0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4CC7F-0C66-4E18-A377-CC1AFCF0DAF6}" type="datetimeFigureOut">
              <a:rPr lang="ru-RU" smtClean="0"/>
              <a:pPr/>
              <a:t>01.07.2025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20FE2-8095-4345-BB84-828EADC61C0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D:\Desktop\lG-rCfA7crU.jpg"/>
          <p:cNvPicPr>
            <a:picLocks noChangeAspect="1" noChangeArrowheads="1"/>
          </p:cNvPicPr>
          <p:nvPr/>
        </p:nvPicPr>
        <p:blipFill>
          <a:blip r:embed="rId2"/>
          <a:srcRect/>
          <a:stretch>
            <a:fillRect/>
          </a:stretch>
        </p:blipFill>
        <p:spPr bwMode="auto">
          <a:xfrm>
            <a:off x="-642974" y="0"/>
            <a:ext cx="9786974" cy="6858000"/>
          </a:xfrm>
          <a:prstGeom prst="rect">
            <a:avLst/>
          </a:prstGeom>
          <a:noFill/>
        </p:spPr>
      </p:pic>
      <p:sp>
        <p:nvSpPr>
          <p:cNvPr id="6" name="TextBox 5"/>
          <p:cNvSpPr txBox="1"/>
          <p:nvPr/>
        </p:nvSpPr>
        <p:spPr>
          <a:xfrm>
            <a:off x="1357290" y="2000240"/>
            <a:ext cx="5786478" cy="1754326"/>
          </a:xfrm>
          <a:prstGeom prst="rect">
            <a:avLst/>
          </a:prstGeom>
          <a:noFill/>
        </p:spPr>
        <p:txBody>
          <a:bodyPr wrap="square" rtlCol="0">
            <a:spAutoFit/>
          </a:bodyPr>
          <a:lstStyle/>
          <a:p>
            <a:pPr algn="ctr"/>
            <a:r>
              <a:rPr lang="ru-RU" sz="3600" dirty="0" smtClean="0">
                <a:solidFill>
                  <a:srgbClr val="FF0000"/>
                </a:solidFill>
              </a:rPr>
              <a:t>Игры для развития мелкой моторики у детей раннего возраста</a:t>
            </a:r>
            <a:endParaRPr lang="ru-RU" sz="3600" dirty="0">
              <a:solidFill>
                <a:srgbClr val="FF0000"/>
              </a:solidFill>
            </a:endParaRPr>
          </a:p>
        </p:txBody>
      </p:sp>
      <p:sp>
        <p:nvSpPr>
          <p:cNvPr id="7" name="TextBox 6"/>
          <p:cNvSpPr txBox="1"/>
          <p:nvPr/>
        </p:nvSpPr>
        <p:spPr>
          <a:xfrm>
            <a:off x="6000760" y="3857628"/>
            <a:ext cx="2786082" cy="523220"/>
          </a:xfrm>
          <a:prstGeom prst="rect">
            <a:avLst/>
          </a:prstGeom>
          <a:noFill/>
        </p:spPr>
        <p:txBody>
          <a:bodyPr wrap="square" rtlCol="0">
            <a:spAutoFit/>
          </a:bodyPr>
          <a:lstStyle/>
          <a:p>
            <a:r>
              <a:rPr lang="ru-RU" sz="1400" dirty="0">
                <a:solidFill>
                  <a:srgbClr val="7030A0"/>
                </a:solidFill>
                <a:latin typeface="Times New Roman" panose="02020603050405020304" pitchFamily="18" charset="0"/>
                <a:cs typeface="Times New Roman" panose="02020603050405020304" pitchFamily="18" charset="0"/>
              </a:rPr>
              <a:t>МБДОУ №11 «Родничок»</a:t>
            </a:r>
          </a:p>
          <a:p>
            <a:r>
              <a:rPr lang="ru-RU" sz="1400" dirty="0">
                <a:solidFill>
                  <a:srgbClr val="7030A0"/>
                </a:solidFill>
                <a:latin typeface="Times New Roman" panose="02020603050405020304" pitchFamily="18" charset="0"/>
                <a:cs typeface="Times New Roman" panose="02020603050405020304" pitchFamily="18" charset="0"/>
              </a:rPr>
              <a:t>Учитель-логопед Ю.Н. </a:t>
            </a:r>
            <a:r>
              <a:rPr lang="ru-RU" sz="1400" dirty="0" err="1">
                <a:solidFill>
                  <a:srgbClr val="7030A0"/>
                </a:solidFill>
                <a:latin typeface="Times New Roman" panose="02020603050405020304" pitchFamily="18" charset="0"/>
                <a:cs typeface="Times New Roman" panose="02020603050405020304" pitchFamily="18" charset="0"/>
              </a:rPr>
              <a:t>Бровина</a:t>
            </a:r>
            <a:endParaRPr lang="ru-RU" sz="14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esktop\_5pzNddUh6A.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3" name="TextBox 2"/>
          <p:cNvSpPr txBox="1"/>
          <p:nvPr/>
        </p:nvSpPr>
        <p:spPr>
          <a:xfrm>
            <a:off x="3500430" y="1214422"/>
            <a:ext cx="2786082" cy="707886"/>
          </a:xfrm>
          <a:prstGeom prst="rect">
            <a:avLst/>
          </a:prstGeom>
          <a:noFill/>
        </p:spPr>
        <p:txBody>
          <a:bodyPr wrap="square" rtlCol="0">
            <a:spAutoFit/>
          </a:bodyPr>
          <a:lstStyle/>
          <a:p>
            <a:r>
              <a:rPr lang="ru-RU" sz="4000" dirty="0">
                <a:solidFill>
                  <a:srgbClr val="FF0000"/>
                </a:solidFill>
              </a:rPr>
              <a:t>СПАСИБО</a:t>
            </a:r>
          </a:p>
        </p:txBody>
      </p:sp>
      <p:sp>
        <p:nvSpPr>
          <p:cNvPr id="4" name="TextBox 3"/>
          <p:cNvSpPr txBox="1"/>
          <p:nvPr/>
        </p:nvSpPr>
        <p:spPr>
          <a:xfrm>
            <a:off x="3000364" y="2500306"/>
            <a:ext cx="4071966" cy="707886"/>
          </a:xfrm>
          <a:prstGeom prst="rect">
            <a:avLst/>
          </a:prstGeom>
          <a:noFill/>
        </p:spPr>
        <p:txBody>
          <a:bodyPr wrap="square" rtlCol="0">
            <a:spAutoFit/>
          </a:bodyPr>
          <a:lstStyle/>
          <a:p>
            <a:r>
              <a:rPr lang="ru-RU" sz="4000" dirty="0">
                <a:solidFill>
                  <a:srgbClr val="FF0000"/>
                </a:solidFill>
              </a:rPr>
              <a:t>ЗА ВНИМАНИЕ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sktop\Новая папка (4)\ZAZFAAIjuiQ.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a:extLst>
              <a:ext uri="{FF2B5EF4-FFF2-40B4-BE49-F238E27FC236}">
                <a16:creationId xmlns:a16="http://schemas.microsoft.com/office/drawing/2014/main" xmlns="" id="{A9FE9AC4-2629-A45D-3D0F-0545DDCFE9B7}"/>
              </a:ext>
            </a:extLst>
          </p:cNvPr>
          <p:cNvSpPr txBox="1"/>
          <p:nvPr/>
        </p:nvSpPr>
        <p:spPr>
          <a:xfrm>
            <a:off x="928662" y="1343802"/>
            <a:ext cx="7891810" cy="3785652"/>
          </a:xfrm>
          <a:prstGeom prst="rect">
            <a:avLst/>
          </a:prstGeom>
          <a:noFill/>
        </p:spPr>
        <p:txBody>
          <a:bodyPr wrap="square">
            <a:spAutoFit/>
          </a:bodyPr>
          <a:lstStyle/>
          <a:p>
            <a:r>
              <a:rPr lang="ru-RU" sz="2000" dirty="0">
                <a:solidFill>
                  <a:srgbClr val="000000"/>
                </a:solidFill>
                <a:effectLst/>
                <a:latin typeface="Times New Roman" panose="02020603050405020304" pitchFamily="18" charset="0"/>
                <a:ea typeface="Times New Roman" panose="02020603050405020304" pitchFamily="18" charset="0"/>
              </a:rPr>
              <a:t>Мелкая моторика — это последовательность и точность движений, необходимых для осуществления различных действий с мелкими предметами, с помощью задействования кистей и пальцев рук. Мелкая моторика прослеживается у детей с раннего возраста, когда они только-только учатся держать игрушку. Сначала идёт развитие кисти, движений пальцев, затем формируется становление речи. Формирование речи через развитие мелкой моторики происходит за счёт воздействия нервных окончаний на отделы мозга, отвечающие за моторику и речь, которые находятся рядом друг с другом. Помимо основной функции – развития речи – мелкая моторика влияет на становление психических процессов: мышления, памяти, воображения, способности к ориентации в пространстве.</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997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sktop\Новая папка (4)\ZAZFAAIjuiQ.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F:\КЦ фото 25г\IMG_20250116_112853_219.jpg"/>
          <p:cNvPicPr/>
          <p:nvPr/>
        </p:nvPicPr>
        <p:blipFill>
          <a:blip r:embed="rId3" cstate="print"/>
          <a:srcRect/>
          <a:stretch>
            <a:fillRect/>
          </a:stretch>
        </p:blipFill>
        <p:spPr bwMode="auto">
          <a:xfrm>
            <a:off x="971600" y="2000240"/>
            <a:ext cx="3100334" cy="3786214"/>
          </a:xfrm>
          <a:prstGeom prst="rect">
            <a:avLst/>
          </a:prstGeom>
          <a:noFill/>
          <a:ln w="9525">
            <a:noFill/>
            <a:miter lim="800000"/>
            <a:headEnd/>
            <a:tailEnd/>
          </a:ln>
        </p:spPr>
      </p:pic>
      <p:pic>
        <p:nvPicPr>
          <p:cNvPr id="4" name="Рисунок 3" descr="F:\КЦ фото 25г\IMG_20250116_113120_948.jpg"/>
          <p:cNvPicPr/>
          <p:nvPr/>
        </p:nvPicPr>
        <p:blipFill>
          <a:blip r:embed="rId4" cstate="print"/>
          <a:srcRect/>
          <a:stretch>
            <a:fillRect/>
          </a:stretch>
        </p:blipFill>
        <p:spPr bwMode="auto">
          <a:xfrm>
            <a:off x="4714876" y="2060848"/>
            <a:ext cx="3000396" cy="3725606"/>
          </a:xfrm>
          <a:prstGeom prst="rect">
            <a:avLst/>
          </a:prstGeom>
          <a:noFill/>
          <a:ln w="9525">
            <a:noFill/>
            <a:miter lim="800000"/>
            <a:headEnd/>
            <a:tailEnd/>
          </a:ln>
        </p:spPr>
      </p:pic>
      <p:sp>
        <p:nvSpPr>
          <p:cNvPr id="2" name="TextBox 1"/>
          <p:cNvSpPr txBox="1"/>
          <p:nvPr/>
        </p:nvSpPr>
        <p:spPr>
          <a:xfrm>
            <a:off x="2411760" y="1000108"/>
            <a:ext cx="4320480" cy="646331"/>
          </a:xfrm>
          <a:prstGeom prst="rect">
            <a:avLst/>
          </a:prstGeom>
          <a:noFill/>
        </p:spPr>
        <p:txBody>
          <a:bodyPr wrap="square" rtlCol="0">
            <a:spAutoFit/>
          </a:bodyPr>
          <a:lstStyle/>
          <a:p>
            <a:r>
              <a:rPr lang="ru-RU" sz="3600" dirty="0"/>
              <a:t>Деревянная </a:t>
            </a:r>
            <a:r>
              <a:rPr lang="ru-RU" sz="3600" dirty="0" err="1"/>
              <a:t>мозайка</a:t>
            </a:r>
            <a:endParaRPr lang="ru-RU"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esktop\ZAZFAAIjuiQ.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F:\КЦ фото 25г\IMG_20250116_113625_875.jpg"/>
          <p:cNvPicPr/>
          <p:nvPr/>
        </p:nvPicPr>
        <p:blipFill>
          <a:blip r:embed="rId3" cstate="print"/>
          <a:srcRect/>
          <a:stretch>
            <a:fillRect/>
          </a:stretch>
        </p:blipFill>
        <p:spPr bwMode="auto">
          <a:xfrm>
            <a:off x="1000100" y="1643050"/>
            <a:ext cx="3071833" cy="4071966"/>
          </a:xfrm>
          <a:prstGeom prst="rect">
            <a:avLst/>
          </a:prstGeom>
          <a:noFill/>
          <a:ln w="9525">
            <a:noFill/>
            <a:miter lim="800000"/>
            <a:headEnd/>
            <a:tailEnd/>
          </a:ln>
        </p:spPr>
      </p:pic>
      <p:pic>
        <p:nvPicPr>
          <p:cNvPr id="4" name="Рисунок 3" descr="F:\КЦ фото 25г\IMG_20250116_113646_481.jpg"/>
          <p:cNvPicPr/>
          <p:nvPr/>
        </p:nvPicPr>
        <p:blipFill>
          <a:blip r:embed="rId4" cstate="print"/>
          <a:srcRect/>
          <a:stretch>
            <a:fillRect/>
          </a:stretch>
        </p:blipFill>
        <p:spPr bwMode="auto">
          <a:xfrm>
            <a:off x="4714876" y="1643050"/>
            <a:ext cx="3000396" cy="4071966"/>
          </a:xfrm>
          <a:prstGeom prst="rect">
            <a:avLst/>
          </a:prstGeom>
          <a:noFill/>
          <a:ln w="9525">
            <a:noFill/>
            <a:miter lim="800000"/>
            <a:headEnd/>
            <a:tailEnd/>
          </a:ln>
        </p:spPr>
      </p:pic>
      <p:sp>
        <p:nvSpPr>
          <p:cNvPr id="2" name="TextBox 1"/>
          <p:cNvSpPr txBox="1"/>
          <p:nvPr/>
        </p:nvSpPr>
        <p:spPr>
          <a:xfrm>
            <a:off x="3143240" y="928670"/>
            <a:ext cx="2920639" cy="584775"/>
          </a:xfrm>
          <a:prstGeom prst="rect">
            <a:avLst/>
          </a:prstGeom>
          <a:noFill/>
        </p:spPr>
        <p:txBody>
          <a:bodyPr wrap="square" rtlCol="0">
            <a:spAutoFit/>
          </a:bodyPr>
          <a:lstStyle/>
          <a:p>
            <a:r>
              <a:rPr lang="ru-RU" sz="3200" dirty="0"/>
              <a:t>Одень барашка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esktop\ZAZFAAIjuiQ.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F:\фото кц\декабрь 24\IMG_20250109_114049_421.jpg"/>
          <p:cNvPicPr/>
          <p:nvPr/>
        </p:nvPicPr>
        <p:blipFill>
          <a:blip r:embed="rId3" cstate="print"/>
          <a:srcRect/>
          <a:stretch>
            <a:fillRect/>
          </a:stretch>
        </p:blipFill>
        <p:spPr bwMode="auto">
          <a:xfrm>
            <a:off x="928662" y="1714488"/>
            <a:ext cx="3357586" cy="4071966"/>
          </a:xfrm>
          <a:prstGeom prst="rect">
            <a:avLst/>
          </a:prstGeom>
          <a:noFill/>
          <a:ln w="9525">
            <a:noFill/>
            <a:miter lim="800000"/>
            <a:headEnd/>
            <a:tailEnd/>
          </a:ln>
        </p:spPr>
      </p:pic>
      <p:pic>
        <p:nvPicPr>
          <p:cNvPr id="4" name="Рисунок 3" descr="F:\фото кц\декабрь 24\IMG_20250109_113906_143.jpg"/>
          <p:cNvPicPr/>
          <p:nvPr/>
        </p:nvPicPr>
        <p:blipFill>
          <a:blip r:embed="rId4" cstate="print"/>
          <a:srcRect/>
          <a:stretch>
            <a:fillRect/>
          </a:stretch>
        </p:blipFill>
        <p:spPr bwMode="auto">
          <a:xfrm>
            <a:off x="4714876" y="1785926"/>
            <a:ext cx="3214710" cy="3929090"/>
          </a:xfrm>
          <a:prstGeom prst="rect">
            <a:avLst/>
          </a:prstGeom>
          <a:noFill/>
          <a:ln w="9525">
            <a:noFill/>
            <a:miter lim="800000"/>
            <a:headEnd/>
            <a:tailEnd/>
          </a:ln>
        </p:spPr>
      </p:pic>
      <p:sp>
        <p:nvSpPr>
          <p:cNvPr id="2" name="TextBox 1"/>
          <p:cNvSpPr txBox="1"/>
          <p:nvPr/>
        </p:nvSpPr>
        <p:spPr>
          <a:xfrm>
            <a:off x="2571736" y="1071546"/>
            <a:ext cx="3590090" cy="584775"/>
          </a:xfrm>
          <a:prstGeom prst="rect">
            <a:avLst/>
          </a:prstGeom>
          <a:noFill/>
        </p:spPr>
        <p:txBody>
          <a:bodyPr wrap="square" rtlCol="0">
            <a:spAutoFit/>
          </a:bodyPr>
          <a:lstStyle/>
          <a:p>
            <a:r>
              <a:rPr lang="ru-RU" sz="3200" dirty="0"/>
              <a:t>Крупная </a:t>
            </a:r>
            <a:r>
              <a:rPr lang="ru-RU" sz="3200" dirty="0" err="1"/>
              <a:t>мозайка</a:t>
            </a:r>
            <a:endParaRPr lang="ru-RU"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esktop\ZAZFAAIjuiQ.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Рисунок 4" descr="F:\фото кц\декабрь 24\IMG_20250109_115433_842.jpg"/>
          <p:cNvPicPr/>
          <p:nvPr/>
        </p:nvPicPr>
        <p:blipFill>
          <a:blip r:embed="rId3" cstate="print"/>
          <a:srcRect/>
          <a:stretch>
            <a:fillRect/>
          </a:stretch>
        </p:blipFill>
        <p:spPr bwMode="auto">
          <a:xfrm>
            <a:off x="1071539" y="1714488"/>
            <a:ext cx="3500461" cy="4143404"/>
          </a:xfrm>
          <a:prstGeom prst="rect">
            <a:avLst/>
          </a:prstGeom>
          <a:noFill/>
          <a:ln w="9525">
            <a:noFill/>
            <a:miter lim="800000"/>
            <a:headEnd/>
            <a:tailEnd/>
          </a:ln>
        </p:spPr>
      </p:pic>
      <p:pic>
        <p:nvPicPr>
          <p:cNvPr id="6" name="Рисунок 5" descr="F:\фото кц\фото 2024\IMG_20241203_115248_979.jpg"/>
          <p:cNvPicPr/>
          <p:nvPr/>
        </p:nvPicPr>
        <p:blipFill>
          <a:blip r:embed="rId4" cstate="print"/>
          <a:srcRect/>
          <a:stretch>
            <a:fillRect/>
          </a:stretch>
        </p:blipFill>
        <p:spPr bwMode="auto">
          <a:xfrm>
            <a:off x="4857752" y="1714488"/>
            <a:ext cx="3143272" cy="4071965"/>
          </a:xfrm>
          <a:prstGeom prst="rect">
            <a:avLst/>
          </a:prstGeom>
          <a:noFill/>
          <a:ln w="9525">
            <a:noFill/>
            <a:miter lim="800000"/>
            <a:headEnd/>
            <a:tailEnd/>
          </a:ln>
        </p:spPr>
      </p:pic>
      <p:sp>
        <p:nvSpPr>
          <p:cNvPr id="3" name="TextBox 2"/>
          <p:cNvSpPr txBox="1"/>
          <p:nvPr/>
        </p:nvSpPr>
        <p:spPr>
          <a:xfrm>
            <a:off x="2786050" y="928670"/>
            <a:ext cx="3080657" cy="584775"/>
          </a:xfrm>
          <a:prstGeom prst="rect">
            <a:avLst/>
          </a:prstGeom>
          <a:noFill/>
        </p:spPr>
        <p:txBody>
          <a:bodyPr wrap="square" rtlCol="0">
            <a:spAutoFit/>
          </a:bodyPr>
          <a:lstStyle/>
          <a:p>
            <a:r>
              <a:rPr lang="ru-RU" sz="3200" dirty="0"/>
              <a:t>Приклей шарик</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esktop\Новая папка (4)\ZAZFAAIjuiQ.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F:\фото кц\фото 2024\IMG_20241203_113918_449.jpg"/>
          <p:cNvPicPr/>
          <p:nvPr/>
        </p:nvPicPr>
        <p:blipFill>
          <a:blip r:embed="rId4" cstate="print"/>
          <a:srcRect/>
          <a:stretch>
            <a:fillRect/>
          </a:stretch>
        </p:blipFill>
        <p:spPr bwMode="auto">
          <a:xfrm>
            <a:off x="857225" y="2071678"/>
            <a:ext cx="3357586" cy="3786214"/>
          </a:xfrm>
          <a:prstGeom prst="rect">
            <a:avLst/>
          </a:prstGeom>
          <a:noFill/>
          <a:ln w="9525">
            <a:noFill/>
            <a:miter lim="800000"/>
            <a:headEnd/>
            <a:tailEnd/>
          </a:ln>
        </p:spPr>
      </p:pic>
      <p:pic>
        <p:nvPicPr>
          <p:cNvPr id="4" name="Рисунок 3" descr="F:\фото кц\фото 2024\IMG_20241203_113910_618.jpg"/>
          <p:cNvPicPr/>
          <p:nvPr/>
        </p:nvPicPr>
        <p:blipFill>
          <a:blip r:embed="rId5" cstate="print"/>
          <a:srcRect/>
          <a:stretch>
            <a:fillRect/>
          </a:stretch>
        </p:blipFill>
        <p:spPr bwMode="auto">
          <a:xfrm>
            <a:off x="4714876" y="2000240"/>
            <a:ext cx="3143271" cy="3929090"/>
          </a:xfrm>
          <a:prstGeom prst="rect">
            <a:avLst/>
          </a:prstGeom>
          <a:noFill/>
          <a:ln w="9525">
            <a:noFill/>
            <a:miter lim="800000"/>
            <a:headEnd/>
            <a:tailEnd/>
          </a:ln>
        </p:spPr>
      </p:pic>
      <p:sp>
        <p:nvSpPr>
          <p:cNvPr id="2" name="TextBox 1"/>
          <p:cNvSpPr txBox="1"/>
          <p:nvPr/>
        </p:nvSpPr>
        <p:spPr>
          <a:xfrm>
            <a:off x="2357423" y="1196752"/>
            <a:ext cx="4017852" cy="584775"/>
          </a:xfrm>
          <a:prstGeom prst="rect">
            <a:avLst/>
          </a:prstGeom>
          <a:noFill/>
        </p:spPr>
        <p:txBody>
          <a:bodyPr wrap="square" rtlCol="0">
            <a:spAutoFit/>
          </a:bodyPr>
          <a:lstStyle/>
          <a:p>
            <a:r>
              <a:rPr lang="ru-RU" sz="3200" dirty="0"/>
              <a:t>Игры с прищепками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38ADE4-0833-7104-6140-A388E9CC62FC}"/>
            </a:ext>
          </a:extLst>
        </p:cNvPr>
        <p:cNvGrpSpPr/>
        <p:nvPr/>
      </p:nvGrpSpPr>
      <p:grpSpPr>
        <a:xfrm>
          <a:off x="0" y="0"/>
          <a:ext cx="0" cy="0"/>
          <a:chOff x="0" y="0"/>
          <a:chExt cx="0" cy="0"/>
        </a:xfrm>
      </p:grpSpPr>
      <p:pic>
        <p:nvPicPr>
          <p:cNvPr id="3074" name="Picture 2" descr="D:\Desktop\Новая папка (4)\ZAZFAAIjuiQ.jpg">
            <a:extLst>
              <a:ext uri="{FF2B5EF4-FFF2-40B4-BE49-F238E27FC236}">
                <a16:creationId xmlns:a16="http://schemas.microsoft.com/office/drawing/2014/main" xmlns="" id="{4799437D-8651-753F-0EF4-C21C6F8A69EA}"/>
              </a:ext>
            </a:extLst>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extBox 1">
            <a:extLst>
              <a:ext uri="{FF2B5EF4-FFF2-40B4-BE49-F238E27FC236}">
                <a16:creationId xmlns:a16="http://schemas.microsoft.com/office/drawing/2014/main" xmlns="" id="{D93B0D88-3363-00B7-5402-B9BF7C5359B0}"/>
              </a:ext>
            </a:extLst>
          </p:cNvPr>
          <p:cNvSpPr txBox="1"/>
          <p:nvPr/>
        </p:nvSpPr>
        <p:spPr>
          <a:xfrm>
            <a:off x="2915816" y="1196752"/>
            <a:ext cx="3744415" cy="584775"/>
          </a:xfrm>
          <a:prstGeom prst="rect">
            <a:avLst/>
          </a:prstGeom>
          <a:noFill/>
        </p:spPr>
        <p:txBody>
          <a:bodyPr wrap="square" rtlCol="0">
            <a:spAutoFit/>
          </a:bodyPr>
          <a:lstStyle/>
          <a:p>
            <a:r>
              <a:rPr lang="ru-RU" sz="3200" dirty="0"/>
              <a:t>Пальчиковый театр</a:t>
            </a:r>
          </a:p>
        </p:txBody>
      </p:sp>
      <p:pic>
        <p:nvPicPr>
          <p:cNvPr id="6" name="Рисунок 5">
            <a:extLst>
              <a:ext uri="{FF2B5EF4-FFF2-40B4-BE49-F238E27FC236}">
                <a16:creationId xmlns:a16="http://schemas.microsoft.com/office/drawing/2014/main" xmlns="" id="{87566F73-B78A-4891-5ACF-A76C4C98E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1781527"/>
            <a:ext cx="5400600" cy="4050450"/>
          </a:xfrm>
          <a:prstGeom prst="rect">
            <a:avLst/>
          </a:prstGeom>
        </p:spPr>
      </p:pic>
    </p:spTree>
    <p:extLst>
      <p:ext uri="{BB962C8B-B14F-4D97-AF65-F5344CB8AC3E}">
        <p14:creationId xmlns:p14="http://schemas.microsoft.com/office/powerpoint/2010/main" val="409415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esktop\Новая папка (4)\ZAZFAAIjuiQ.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F:\фото кц\фото 2024\IMG_20241128_114012_242.jpg"/>
          <p:cNvPicPr/>
          <p:nvPr/>
        </p:nvPicPr>
        <p:blipFill>
          <a:blip r:embed="rId3" cstate="print"/>
          <a:srcRect/>
          <a:stretch>
            <a:fillRect/>
          </a:stretch>
        </p:blipFill>
        <p:spPr bwMode="auto">
          <a:xfrm>
            <a:off x="1142976" y="1928802"/>
            <a:ext cx="3214710" cy="3929090"/>
          </a:xfrm>
          <a:prstGeom prst="rect">
            <a:avLst/>
          </a:prstGeom>
          <a:noFill/>
          <a:ln w="9525">
            <a:noFill/>
            <a:miter lim="800000"/>
            <a:headEnd/>
            <a:tailEnd/>
          </a:ln>
        </p:spPr>
      </p:pic>
      <p:pic>
        <p:nvPicPr>
          <p:cNvPr id="4" name="Рисунок 3" descr="F:\фото кц\фото 2024\IMG_20241128_113601_298.jpg"/>
          <p:cNvPicPr/>
          <p:nvPr/>
        </p:nvPicPr>
        <p:blipFill>
          <a:blip r:embed="rId4" cstate="print"/>
          <a:srcRect/>
          <a:stretch>
            <a:fillRect/>
          </a:stretch>
        </p:blipFill>
        <p:spPr bwMode="auto">
          <a:xfrm>
            <a:off x="4786314" y="1928802"/>
            <a:ext cx="3214709" cy="3786214"/>
          </a:xfrm>
          <a:prstGeom prst="rect">
            <a:avLst/>
          </a:prstGeom>
          <a:noFill/>
          <a:ln w="9525">
            <a:noFill/>
            <a:miter lim="800000"/>
            <a:headEnd/>
            <a:tailEnd/>
          </a:ln>
        </p:spPr>
      </p:pic>
      <p:sp>
        <p:nvSpPr>
          <p:cNvPr id="2" name="TextBox 1"/>
          <p:cNvSpPr txBox="1"/>
          <p:nvPr/>
        </p:nvSpPr>
        <p:spPr>
          <a:xfrm>
            <a:off x="1928794" y="1124744"/>
            <a:ext cx="5786478" cy="584775"/>
          </a:xfrm>
          <a:prstGeom prst="rect">
            <a:avLst/>
          </a:prstGeom>
          <a:noFill/>
        </p:spPr>
        <p:txBody>
          <a:bodyPr wrap="square" rtlCol="0">
            <a:spAutoFit/>
          </a:bodyPr>
          <a:lstStyle/>
          <a:p>
            <a:r>
              <a:rPr lang="ru-RU" sz="3200" dirty="0"/>
              <a:t>Заполни  рисунок пластилином</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67</Words>
  <Application>Microsoft Office PowerPoint</Application>
  <PresentationFormat>Экран (4:3)</PresentationFormat>
  <Paragraphs>15</Paragraphs>
  <Slides>10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Windows User</cp:lastModifiedBy>
  <cp:revision>36</cp:revision>
  <dcterms:created xsi:type="dcterms:W3CDTF">2025-01-22T10:22:50Z</dcterms:created>
  <dcterms:modified xsi:type="dcterms:W3CDTF">2025-07-01T15:34:30Z</dcterms:modified>
</cp:coreProperties>
</file>