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7" r:id="rId7"/>
    <p:sldId id="290" r:id="rId8"/>
    <p:sldId id="266" r:id="rId9"/>
    <p:sldId id="265" r:id="rId10"/>
    <p:sldId id="264" r:id="rId11"/>
    <p:sldId id="258" r:id="rId12"/>
    <p:sldId id="272" r:id="rId13"/>
    <p:sldId id="271" r:id="rId14"/>
    <p:sldId id="270" r:id="rId15"/>
    <p:sldId id="269" r:id="rId16"/>
    <p:sldId id="268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85" r:id="rId29"/>
    <p:sldId id="29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9FF4C1-7789-4E49-B9F0-A18E40DB293B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475390-F615-42F4-A147-91D33D32986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73294-3C45-4638-A34F-849D625B786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60274D-B47A-4B30-B6C9-FA89648DBE5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B0A3AE-0991-4C40-B3C9-558EAADF5FA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DDE6E8-778F-45B3-80C4-7DFD0F67EA7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634F94-8065-4A57-8059-71B8AC420EC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997E55-8C4A-4E21-9DD7-B1953F543DC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144EAF-383A-4326-AA37-FC7D0012EFB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62DF3E-A23E-4D01-A4AC-C5CA0EBBDE2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BBA6EF-BFFC-4505-8695-0127D272BC61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BFBE96-7E71-4A8D-ADBA-4B54AE631AC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986D78-C21B-4376-866F-92DADB88AE30}" type="datetimeFigureOut">
              <a:rPr lang="ru-RU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11BC35-9860-4703-8112-1B6F4289F8E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D40859-5084-44D8-9530-B15B329C738E}" type="datetimeFigureOut">
              <a:rPr lang="ru-RU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301298-C997-498A-8B1E-E43028F16BE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BC934A-D0AA-4234-A366-B20982AF4128}" type="datetimeFigureOut">
              <a:rPr lang="ru-RU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736376-F8D6-48F7-A1EE-473A808D9F6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069189-6A70-4375-B869-B4DEA9BA8631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148AA8-B6F0-4FCC-983D-786D2F3709F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20C248-838E-4D89-B724-6C185054686B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2AF6DE-508C-4C8F-931C-7E8574F1EF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75" y="285750"/>
            <a:ext cx="8215313" cy="63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100"/>
            <a:ext cx="1500188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Фокина Лидия Петровна </a:t>
            </a:r>
            <a:endParaRPr lang="ru-RU" sz="8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6"/>
          <p:cNvSpPr txBox="1">
            <a:spLocks noChangeArrowheads="1"/>
          </p:cNvSpPr>
          <p:nvPr/>
        </p:nvSpPr>
        <p:spPr bwMode="auto">
          <a:xfrm>
            <a:off x="1187450" y="496888"/>
            <a:ext cx="7705725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Муниципальное бюджетное дошкольное  образовательное учреждение </a:t>
            </a:r>
            <a:endParaRPr lang="ru-RU" dirty="0"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</a:rPr>
              <a:t>детский сад  № 1 </a:t>
            </a:r>
            <a:endParaRPr lang="ru-RU" dirty="0"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</a:rPr>
              <a:t>муниципального образования </a:t>
            </a:r>
            <a:r>
              <a:rPr lang="ru-RU" dirty="0" err="1">
                <a:latin typeface="Times New Roman" panose="02020603050405020304" pitchFamily="18" charset="0"/>
              </a:rPr>
              <a:t>Щербиновский</a:t>
            </a:r>
            <a:r>
              <a:rPr lang="ru-RU" dirty="0">
                <a:latin typeface="Times New Roman" panose="02020603050405020304" pitchFamily="18" charset="0"/>
              </a:rPr>
              <a:t> район</a:t>
            </a:r>
            <a:endParaRPr lang="ru-RU" dirty="0"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</a:rPr>
              <a:t>станица Старощербиновская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1258888" y="2492375"/>
            <a:ext cx="756126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из опыта работы: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работы по техническому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творчеству с детьми  дошкольного возраста в рамках сотрудничества с СПК (колхоз) Знамя Ленина».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4324350" y="5157788"/>
            <a:ext cx="442436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работу выполнил воспитатель: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Москалева Олеся Васильевна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1"/>
          <p:cNvGrpSpPr/>
          <p:nvPr/>
        </p:nvGrpSpPr>
        <p:grpSpPr bwMode="auto">
          <a:xfrm>
            <a:off x="714375" y="2214563"/>
            <a:ext cx="8215313" cy="3530600"/>
            <a:chOff x="607288" y="-815361"/>
            <a:chExt cx="7925152" cy="5646817"/>
          </a:xfrm>
        </p:grpSpPr>
        <p:sp>
          <p:nvSpPr>
            <p:cNvPr id="24578" name="Прямоугольник 2"/>
            <p:cNvSpPr>
              <a:spLocks noChangeArrowheads="1"/>
            </p:cNvSpPr>
            <p:nvPr/>
          </p:nvSpPr>
          <p:spPr bwMode="auto">
            <a:xfrm>
              <a:off x="607288" y="-815361"/>
              <a:ext cx="7925152" cy="5865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ru-RU">
                <a:solidFill>
                  <a:srgbClr val="948A5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79" name="Прямоугольник 3"/>
            <p:cNvSpPr>
              <a:spLocks noChangeArrowheads="1"/>
            </p:cNvSpPr>
            <p:nvPr/>
          </p:nvSpPr>
          <p:spPr bwMode="auto">
            <a:xfrm>
              <a:off x="2699222" y="4196697"/>
              <a:ext cx="3629490" cy="6347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i="1">
                  <a:solidFill>
                    <a:srgbClr val="000000"/>
                  </a:solidFill>
                  <a:latin typeface="Monotype Corsiva" pitchFamily="66" charset="0"/>
                </a:rPr>
                <a:t> </a:t>
              </a:r>
              <a:endParaRPr lang="ru-RU" sz="2000" b="1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pic>
        <p:nvPicPr>
          <p:cNvPr id="2" name="Изображение -2147482587" descr="IMG-20240320-WA045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4375" y="260350"/>
            <a:ext cx="3956050" cy="4986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-2147482584" descr="IMG-20240320-WA045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3310" y="1369060"/>
            <a:ext cx="4036695" cy="5209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Группа 1"/>
          <p:cNvGrpSpPr/>
          <p:nvPr/>
        </p:nvGrpSpPr>
        <p:grpSpPr bwMode="auto">
          <a:xfrm>
            <a:off x="714375" y="2214563"/>
            <a:ext cx="8215313" cy="3530600"/>
            <a:chOff x="607288" y="-815361"/>
            <a:chExt cx="7925152" cy="5646817"/>
          </a:xfrm>
        </p:grpSpPr>
        <p:sp>
          <p:nvSpPr>
            <p:cNvPr id="40963" name="Прямоугольник 2"/>
            <p:cNvSpPr>
              <a:spLocks noChangeArrowheads="1"/>
            </p:cNvSpPr>
            <p:nvPr/>
          </p:nvSpPr>
          <p:spPr bwMode="auto">
            <a:xfrm>
              <a:off x="607288" y="-815361"/>
              <a:ext cx="7925152" cy="5865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ru-RU">
                <a:solidFill>
                  <a:srgbClr val="948A5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964" name="Прямоугольник 3"/>
            <p:cNvSpPr>
              <a:spLocks noChangeArrowheads="1"/>
            </p:cNvSpPr>
            <p:nvPr/>
          </p:nvSpPr>
          <p:spPr bwMode="auto">
            <a:xfrm>
              <a:off x="2699222" y="4196697"/>
              <a:ext cx="3629490" cy="6347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i="1">
                  <a:solidFill>
                    <a:srgbClr val="000000"/>
                  </a:solidFill>
                  <a:latin typeface="Monotype Corsiva" pitchFamily="66" charset="0"/>
                </a:rPr>
                <a:t> </a:t>
              </a:r>
              <a:endParaRPr lang="ru-RU" sz="2000" b="1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pic>
        <p:nvPicPr>
          <p:cNvPr id="2" name="Изображение -2147482607" descr="IMG-20240320-WA045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1560" y="188640"/>
            <a:ext cx="4194175" cy="5701030"/>
          </a:xfrm>
          <a:prstGeom prst="rect">
            <a:avLst/>
          </a:prstGeom>
        </p:spPr>
      </p:pic>
      <p:pic>
        <p:nvPicPr>
          <p:cNvPr id="3" name="Изображение -2147482623" descr="IMG202403231053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0470" y="1576705"/>
            <a:ext cx="3915410" cy="5116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Группа 1"/>
          <p:cNvGrpSpPr/>
          <p:nvPr/>
        </p:nvGrpSpPr>
        <p:grpSpPr bwMode="auto">
          <a:xfrm>
            <a:off x="714375" y="2214563"/>
            <a:ext cx="8215313" cy="3530600"/>
            <a:chOff x="607288" y="-815361"/>
            <a:chExt cx="7925152" cy="5646817"/>
          </a:xfrm>
        </p:grpSpPr>
        <p:sp>
          <p:nvSpPr>
            <p:cNvPr id="39939" name="Прямоугольник 2"/>
            <p:cNvSpPr>
              <a:spLocks noChangeArrowheads="1"/>
            </p:cNvSpPr>
            <p:nvPr/>
          </p:nvSpPr>
          <p:spPr bwMode="auto">
            <a:xfrm>
              <a:off x="607288" y="-815361"/>
              <a:ext cx="7925152" cy="5865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ru-RU">
                <a:solidFill>
                  <a:srgbClr val="948A5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940" name="Прямоугольник 3"/>
            <p:cNvSpPr>
              <a:spLocks noChangeArrowheads="1"/>
            </p:cNvSpPr>
            <p:nvPr/>
          </p:nvSpPr>
          <p:spPr bwMode="auto">
            <a:xfrm>
              <a:off x="2699222" y="4196697"/>
              <a:ext cx="3629490" cy="6347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i="1">
                  <a:solidFill>
                    <a:srgbClr val="000000"/>
                  </a:solidFill>
                  <a:latin typeface="Monotype Corsiva" pitchFamily="66" charset="0"/>
                </a:rPr>
                <a:t> </a:t>
              </a:r>
              <a:endParaRPr lang="ru-RU" sz="2000" b="1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pic>
        <p:nvPicPr>
          <p:cNvPr id="2" name="Изображение -2147482597" descr="IMG2024032310590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3260" y="237490"/>
            <a:ext cx="4056380" cy="55048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-2147482573" descr="IMG202403231053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9655" y="1268730"/>
            <a:ext cx="4070350" cy="5427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Группа 1"/>
          <p:cNvGrpSpPr/>
          <p:nvPr/>
        </p:nvGrpSpPr>
        <p:grpSpPr bwMode="auto">
          <a:xfrm>
            <a:off x="714375" y="2214563"/>
            <a:ext cx="8215313" cy="3530600"/>
            <a:chOff x="607288" y="-815361"/>
            <a:chExt cx="7925152" cy="5646817"/>
          </a:xfrm>
        </p:grpSpPr>
        <p:sp>
          <p:nvSpPr>
            <p:cNvPr id="38915" name="Прямоугольник 2"/>
            <p:cNvSpPr>
              <a:spLocks noChangeArrowheads="1"/>
            </p:cNvSpPr>
            <p:nvPr/>
          </p:nvSpPr>
          <p:spPr bwMode="auto">
            <a:xfrm>
              <a:off x="607288" y="-815361"/>
              <a:ext cx="7925152" cy="5865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ru-RU">
                <a:solidFill>
                  <a:srgbClr val="948A5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916" name="Прямоугольник 3"/>
            <p:cNvSpPr>
              <a:spLocks noChangeArrowheads="1"/>
            </p:cNvSpPr>
            <p:nvPr/>
          </p:nvSpPr>
          <p:spPr bwMode="auto">
            <a:xfrm>
              <a:off x="2699222" y="4196697"/>
              <a:ext cx="3629490" cy="6347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i="1">
                  <a:solidFill>
                    <a:srgbClr val="000000"/>
                  </a:solidFill>
                  <a:latin typeface="Monotype Corsiva" pitchFamily="66" charset="0"/>
                </a:rPr>
                <a:t> </a:t>
              </a:r>
              <a:endParaRPr lang="ru-RU" sz="2000" b="1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pic>
        <p:nvPicPr>
          <p:cNvPr id="2" name="Изображение -2147482594" descr="IMG202403231055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3260" y="260350"/>
            <a:ext cx="4091305" cy="5455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-2147482593" descr="IMG202403231056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6175" y="1271270"/>
            <a:ext cx="3971290" cy="54686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Группа 1"/>
          <p:cNvGrpSpPr/>
          <p:nvPr/>
        </p:nvGrpSpPr>
        <p:grpSpPr bwMode="auto">
          <a:xfrm>
            <a:off x="714375" y="2214563"/>
            <a:ext cx="8215313" cy="3530600"/>
            <a:chOff x="607288" y="-815361"/>
            <a:chExt cx="7925152" cy="5646817"/>
          </a:xfrm>
        </p:grpSpPr>
        <p:sp>
          <p:nvSpPr>
            <p:cNvPr id="37891" name="Прямоугольник 2"/>
            <p:cNvSpPr>
              <a:spLocks noChangeArrowheads="1"/>
            </p:cNvSpPr>
            <p:nvPr/>
          </p:nvSpPr>
          <p:spPr bwMode="auto">
            <a:xfrm>
              <a:off x="607288" y="-815361"/>
              <a:ext cx="7925152" cy="5865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ru-RU">
                <a:solidFill>
                  <a:srgbClr val="948A5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892" name="Прямоугольник 3"/>
            <p:cNvSpPr>
              <a:spLocks noChangeArrowheads="1"/>
            </p:cNvSpPr>
            <p:nvPr/>
          </p:nvSpPr>
          <p:spPr bwMode="auto">
            <a:xfrm>
              <a:off x="2699222" y="4196697"/>
              <a:ext cx="3629490" cy="6347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i="1">
                  <a:solidFill>
                    <a:srgbClr val="000000"/>
                  </a:solidFill>
                  <a:latin typeface="Monotype Corsiva" pitchFamily="66" charset="0"/>
                </a:rPr>
                <a:t> </a:t>
              </a:r>
              <a:endParaRPr lang="ru-RU" sz="2000" b="1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pic>
        <p:nvPicPr>
          <p:cNvPr id="2" name="Изображение -2147482612" descr="яблоки цех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7405" y="764540"/>
            <a:ext cx="8102600" cy="5492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Группа 1"/>
          <p:cNvGrpSpPr/>
          <p:nvPr/>
        </p:nvGrpSpPr>
        <p:grpSpPr bwMode="auto">
          <a:xfrm>
            <a:off x="714375" y="2214563"/>
            <a:ext cx="8215313" cy="3530600"/>
            <a:chOff x="607288" y="-815361"/>
            <a:chExt cx="7925152" cy="5646817"/>
          </a:xfrm>
        </p:grpSpPr>
        <p:sp>
          <p:nvSpPr>
            <p:cNvPr id="36867" name="Прямоугольник 2"/>
            <p:cNvSpPr>
              <a:spLocks noChangeArrowheads="1"/>
            </p:cNvSpPr>
            <p:nvPr/>
          </p:nvSpPr>
          <p:spPr bwMode="auto">
            <a:xfrm>
              <a:off x="607288" y="-815361"/>
              <a:ext cx="7925152" cy="5865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ru-RU">
                <a:solidFill>
                  <a:srgbClr val="948A5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868" name="Прямоугольник 3"/>
            <p:cNvSpPr>
              <a:spLocks noChangeArrowheads="1"/>
            </p:cNvSpPr>
            <p:nvPr/>
          </p:nvSpPr>
          <p:spPr bwMode="auto">
            <a:xfrm>
              <a:off x="2699222" y="4196697"/>
              <a:ext cx="3629490" cy="6347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i="1">
                  <a:solidFill>
                    <a:srgbClr val="000000"/>
                  </a:solidFill>
                  <a:latin typeface="Monotype Corsiva" pitchFamily="66" charset="0"/>
                </a:rPr>
                <a:t> </a:t>
              </a:r>
              <a:endParaRPr lang="ru-RU" sz="2000" b="1">
                <a:solidFill>
                  <a:srgbClr val="00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1263015" y="620395"/>
            <a:ext cx="7562215" cy="4566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ВОЗНИКАЮЩИЕ ПО ХОДУ ЭКСКУРСИИ:</a:t>
            </a:r>
            <a:endParaRPr lang="ru-RU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Как яблоки попадают в огромную ванную?</a:t>
            </a:r>
            <a:endParaRPr lang="ru-RU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Для чего яблоки моют?</a:t>
            </a:r>
            <a:endParaRPr lang="ru-RU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Как называется профессия людей, которые складывают яблоки в коробки?</a:t>
            </a:r>
            <a:endParaRPr lang="ru-RU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Для чего нужны эти большие щетки, которые вращаются по кругу? </a:t>
            </a:r>
            <a:endParaRPr lang="ru-RU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-2147482579" descr="IMG202401120930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59555" y="188595"/>
            <a:ext cx="4905375" cy="3410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-2147482580" descr="IMG202401120922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260" y="3212465"/>
            <a:ext cx="4697095" cy="3481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-2147482601" descr="IMG2024011209582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907915" y="332105"/>
            <a:ext cx="3994785" cy="292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-2147482600" descr="IMG202401120956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980" y="2973705"/>
            <a:ext cx="5260975" cy="3862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-2147482622" descr="IMG20231114103154"/>
          <p:cNvPicPr>
            <a:picLocks noChangeAspect="1"/>
          </p:cNvPicPr>
          <p:nvPr/>
        </p:nvPicPr>
        <p:blipFill>
          <a:blip r:embed="rId1" cstate="print"/>
          <a:srcRect l="1530" t="28332" r="-5972" b="-9895"/>
          <a:stretch>
            <a:fillRect/>
          </a:stretch>
        </p:blipFill>
        <p:spPr>
          <a:xfrm>
            <a:off x="683895" y="332740"/>
            <a:ext cx="5653405" cy="3588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-2147482602" descr="IMG2023111415530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635" y="3281045"/>
            <a:ext cx="4537075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-2147482582" descr="IMG-20240507-WA027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70450" y="560705"/>
            <a:ext cx="4010025" cy="5861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-2147482588" descr="IMG-20240507-WA027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305" y="560705"/>
            <a:ext cx="3788410" cy="5857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яблоки цех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87450" y="908050"/>
            <a:ext cx="77771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-2147482596" descr="IMG-20231206-WA036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3260" y="332105"/>
            <a:ext cx="3879215" cy="5172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-2147482595" descr="IMG-20231206-WA039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6455" y="992505"/>
            <a:ext cx="4231005" cy="56584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-2147482590" descr="IMG-20231122-WA006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5650" y="526415"/>
            <a:ext cx="3971290" cy="5926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-2147482589" descr="IMG-20231122-WA005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435" y="476250"/>
            <a:ext cx="3800475" cy="5982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-2147482583" descr="IMG-20240507-WA027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0090" y="299720"/>
            <a:ext cx="6935470" cy="3407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Изображение -2147482583" descr="IMG-20240507-WA027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450" y="368300"/>
            <a:ext cx="7451090" cy="3204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Изображение -2147482585" descr="IMG-20240320-WA04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610" y="3676015"/>
            <a:ext cx="3125470" cy="2995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-2147482604" descr="IMG2024032811443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75740" y="260350"/>
            <a:ext cx="6819900" cy="6575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-2147482577" descr="IMG_20240923_21563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65480" y="260350"/>
            <a:ext cx="4657090" cy="3233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-2147482578" descr="IMG_20240923_2157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6100" y="3301365"/>
            <a:ext cx="4697730" cy="3481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-2147482576" descr="IMG2024062115515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5650" y="680720"/>
            <a:ext cx="4121785" cy="5496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2" descr="1719145395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435" y="692785"/>
            <a:ext cx="4068445" cy="542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-2147482574" descr="IMG202403281124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7945" y="1701165"/>
            <a:ext cx="4396740" cy="340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-21474825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405130"/>
            <a:ext cx="4510405" cy="6169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184275" y="1196340"/>
            <a:ext cx="7570470" cy="5272405"/>
          </a:xfrm>
          <a:prstGeom prst="rect">
            <a:avLst/>
          </a:prstGeom>
        </p:spPr>
        <p:txBody>
          <a:bodyPr>
            <a:noAutofit/>
          </a:bodyPr>
          <a:p>
            <a:pPr algn="just" defTabSz="266700">
              <a:lnSpc>
                <a:spcPct val="114000"/>
              </a:lnSpc>
            </a:pPr>
            <a:r>
              <a:rPr sz="1600">
                <a:latin typeface="Times New Roman" panose="02020603050405020304"/>
                <a:ea typeface="Times New Roman" panose="02020603050405020304"/>
              </a:rPr>
              <a:t>  </a:t>
            </a:r>
            <a:endParaRPr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350010" y="679450"/>
            <a:ext cx="7542530" cy="5898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defTabSz="266700">
              <a:lnSpc>
                <a:spcPct val="114000"/>
              </a:lnSpc>
            </a:pPr>
            <a:r>
              <a:rPr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  В результате проведенной работы:</a:t>
            </a:r>
            <a:endParaRPr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algn="l" defTabSz="266700">
              <a:lnSpc>
                <a:spcPct val="114000"/>
              </a:lnSpc>
            </a:pPr>
            <a:r>
              <a:rPr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- дети узнали последовательность работы линии по сортировке яблок и взаимодействию её частей и механизмов.</a:t>
            </a:r>
            <a:endParaRPr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Times New Roman" panose="02020603050405020304"/>
            </a:endParaRPr>
          </a:p>
          <a:p>
            <a:pPr algn="l" defTabSz="266700">
              <a:lnSpc>
                <a:spcPct val="114000"/>
              </a:lnSpc>
            </a:pPr>
            <a:r>
              <a:rPr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- смогли сделать анализ и выбрать лучший материал для изготовления той или иной части детали сортировочной линии.</a:t>
            </a:r>
            <a:endParaRPr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Times New Roman" panose="02020603050405020304"/>
            </a:endParaRPr>
          </a:p>
          <a:p>
            <a:pPr algn="l" defTabSz="266700">
              <a:lnSpc>
                <a:spcPct val="114000"/>
              </a:lnSpc>
            </a:pPr>
            <a:r>
              <a:rPr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- обогатилась  речь детей (названия деталей, профессии колхозников).</a:t>
            </a:r>
            <a:endParaRPr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Times New Roman" panose="02020603050405020304"/>
            </a:endParaRPr>
          </a:p>
          <a:p>
            <a:pPr algn="l" defTabSz="266700">
              <a:lnSpc>
                <a:spcPct val="114000"/>
              </a:lnSpc>
            </a:pPr>
            <a:r>
              <a:rPr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- в ходе работы совершенствовались навыки взаимодействия.</a:t>
            </a:r>
            <a:endParaRPr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Times New Roman" panose="02020603050405020304"/>
            </a:endParaRPr>
          </a:p>
          <a:p>
            <a:pPr algn="l" defTabSz="266700">
              <a:lnSpc>
                <a:spcPct val="114000"/>
              </a:lnSpc>
            </a:pPr>
            <a:r>
              <a:rPr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Times New Roman" panose="02020603050405020304"/>
                <a:sym typeface="+mn-ea"/>
              </a:rPr>
              <a:t>- ребята получили опыт общения со взрослыми-колхозниками. </a:t>
            </a:r>
            <a:endParaRPr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245235" y="2278380"/>
            <a:ext cx="7577455" cy="1774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ru-RU" altLang="ru-RU" sz="6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sz="6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эмблема техномира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27313" y="333375"/>
            <a:ext cx="4608512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187450" y="4868863"/>
            <a:ext cx="7947025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АНО ДПО «НИИ дошкольного образования «Воспитатели России»</a:t>
            </a:r>
            <a:endParaRPr lang="ru-RU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58888" y="2349500"/>
            <a:ext cx="7634287" cy="2647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anose="02020603050405020304" pitchFamily="18" charset="0"/>
              </a:rPr>
              <a:t>  Цель проекта: </a:t>
            </a:r>
            <a:endParaRPr lang="ru-RU" sz="2400" b="1">
              <a:latin typeface="Times New Roman" panose="02020603050405020304" pitchFamily="18" charset="0"/>
            </a:endParaRPr>
          </a:p>
          <a:p>
            <a:pPr algn="ctr"/>
            <a:endParaRPr lang="ru-RU" sz="2400" b="1">
              <a:latin typeface="Times New Roman" panose="02020603050405020304" pitchFamily="18" charset="0"/>
            </a:endParaRPr>
          </a:p>
          <a:p>
            <a:pPr algn="ctr"/>
            <a:r>
              <a:rPr lang="ru-RU" sz="2400" b="1">
                <a:latin typeface="Times New Roman" panose="02020603050405020304" pitchFamily="18" charset="0"/>
              </a:rPr>
              <a:t>создание условий для реализации творческого потенциала дошкольников, для развития навыков конструктивного, инженерного мышления, самореализации личности посредством включения дошкольников в практическую деятельность.  </a:t>
            </a:r>
            <a:endParaRPr lang="ru-RU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2024032310305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32885" y="2919095"/>
            <a:ext cx="4872990" cy="37484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5"/>
          <p:cNvPicPr/>
          <p:nvPr/>
        </p:nvPicPr>
        <p:blipFill>
          <a:blip r:embed="rId2" cstate="print"/>
          <a:srcRect t="18446"/>
        </p:blipFill>
        <p:spPr>
          <a:xfrm>
            <a:off x="551815" y="208280"/>
            <a:ext cx="4817745" cy="299021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-2147482623" name="Изображение -2147482624" descr="IMG202403231039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243330"/>
            <a:ext cx="4034790" cy="538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Изображение 1" descr="IMG202403231055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290" y="260350"/>
            <a:ext cx="4069715" cy="5426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руктовый сад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550" y="764540"/>
            <a:ext cx="77771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G2024032310401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76825" y="1773238"/>
            <a:ext cx="388461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IMG20240323104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6035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2024032310384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4213" y="260350"/>
            <a:ext cx="41751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IMG20240323103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429000"/>
            <a:ext cx="4537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494429"/>
      </a:hlink>
      <a:folHlink>
        <a:srgbClr val="1D1B1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1383</Words>
  <Application>WPS Presentation</Application>
  <PresentationFormat>Экран (4:3)</PresentationFormat>
  <Paragraphs>47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1" baseType="lpstr">
      <vt:lpstr>Arial</vt:lpstr>
      <vt:lpstr>SimSun</vt:lpstr>
      <vt:lpstr>Wingdings</vt:lpstr>
      <vt:lpstr>Times New Roman</vt:lpstr>
      <vt:lpstr>Calibri</vt:lpstr>
      <vt:lpstr>Monotype Corsiva</vt:lpstr>
      <vt:lpstr>Segoe Print</vt:lpstr>
      <vt:lpstr>Microsoft YaHei</vt:lpstr>
      <vt:lpstr>Arial Unicode MS</vt:lpstr>
      <vt:lpstr>Bahnschrift SemiLight Condensed</vt:lpstr>
      <vt:lpstr>Cascadia Code ExtraLight</vt:lpstr>
      <vt:lpstr>Cascadia Mono</vt:lpstr>
      <vt:lpstr>Cascadia Mono ExtraLight</vt:lpstr>
      <vt:lpstr>Constantia</vt:lpstr>
      <vt:lpstr>Corbel</vt:lpstr>
      <vt:lpstr>Gabriola</vt:lpstr>
      <vt:lpstr>Franklin Gothic Medium</vt:lpstr>
      <vt:lpstr>Segoe UI Semibold</vt:lpstr>
      <vt:lpstr>Arial Black</vt:lpstr>
      <vt:lpstr>Sitka Text</vt:lpstr>
      <vt:lpstr>Times New Roman</vt:lpstr>
      <vt:lpstr>Bahnschrift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moska</cp:lastModifiedBy>
  <cp:revision>10</cp:revision>
  <dcterms:created xsi:type="dcterms:W3CDTF">2014-11-22T17:16:00Z</dcterms:created>
  <dcterms:modified xsi:type="dcterms:W3CDTF">2024-10-08T19:44:33Z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54B12CAC4CF047ABA86B22004E412C8A_12</vt:lpwstr>
  </property>
  <property fmtid="{D5CDD505-2E9C-101B-9397-08002B2CF9AE}" pid="3" name="KSOProductBuildVer">
    <vt:lpwstr>1049-12.2.0.18283</vt:lpwstr>
  </property>
</Properties>
</file>