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  <p:sldId id="266" r:id="rId11"/>
    <p:sldId id="270" r:id="rId12"/>
    <p:sldId id="267" r:id="rId13"/>
    <p:sldId id="271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97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33"/>
                </a:solidFill>
                <a:latin typeface="Segoe Script" pitchFamily="34" charset="0"/>
                <a:cs typeface="Aharoni" panose="02010803020104030203" pitchFamily="2" charset="-79"/>
              </a:rPr>
              <a:t>«Мир глазами детей.</a:t>
            </a:r>
            <a:br>
              <a:rPr lang="ru-RU" sz="2800" b="1" dirty="0" smtClean="0">
                <a:solidFill>
                  <a:srgbClr val="007033"/>
                </a:solidFill>
                <a:latin typeface="Segoe Script" pitchFamily="34" charset="0"/>
                <a:cs typeface="Aharoni" panose="02010803020104030203" pitchFamily="2" charset="-79"/>
              </a:rPr>
            </a:br>
            <a:r>
              <a:rPr lang="ru-RU" sz="2800" b="1" dirty="0" smtClean="0">
                <a:solidFill>
                  <a:srgbClr val="007033"/>
                </a:solidFill>
                <a:latin typeface="Segoe Script" pitchFamily="34" charset="0"/>
                <a:cs typeface="Aharoni" panose="02010803020104030203" pitchFamily="2" charset="-79"/>
              </a:rPr>
              <a:t>Конструктивная деятельность как средство развития речевых функций у детей с ОНР»</a:t>
            </a:r>
            <a:endParaRPr lang="ru-RU" sz="2800" b="1" dirty="0">
              <a:solidFill>
                <a:srgbClr val="007033"/>
              </a:solidFill>
              <a:latin typeface="Segoe Script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Воспитатель:</a:t>
            </a:r>
          </a:p>
          <a:p>
            <a:pPr marL="0" indent="0" algn="r">
              <a:buNone/>
            </a:pPr>
            <a:r>
              <a:rPr lang="ru-RU" sz="2000" dirty="0" smtClean="0"/>
              <a:t>Гореликова Светлана Юрьевна</a:t>
            </a:r>
          </a:p>
        </p:txBody>
      </p:sp>
      <p:pic>
        <p:nvPicPr>
          <p:cNvPr id="5" name="Picture 4" descr="D:\соломинка\Новая папка\IMG_20250319_1617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5" r="3171"/>
          <a:stretch/>
        </p:blipFill>
        <p:spPr bwMode="auto">
          <a:xfrm>
            <a:off x="2643174" y="2714620"/>
            <a:ext cx="3857652" cy="27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6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112" y="64889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знаток\IMG_20250314_1541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8" r="9025"/>
          <a:stretch/>
        </p:blipFill>
        <p:spPr bwMode="auto">
          <a:xfrm>
            <a:off x="428596" y="1428736"/>
            <a:ext cx="3894126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знаток\IMG_20250314_154448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36" r="18781" b="8943"/>
          <a:stretch/>
        </p:blipFill>
        <p:spPr bwMode="auto">
          <a:xfrm>
            <a:off x="4854494" y="1428736"/>
            <a:ext cx="3803054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43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112" y="64889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знаток\IMG_20250319_0758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60"/>
          <a:stretch/>
        </p:blipFill>
        <p:spPr bwMode="auto">
          <a:xfrm>
            <a:off x="357158" y="1500174"/>
            <a:ext cx="4150896" cy="28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знаток\IMG_20250319_080447.jpg"/>
          <p:cNvPicPr>
            <a:picLocks noChangeAspect="1" noChangeArrowheads="1"/>
          </p:cNvPicPr>
          <p:nvPr/>
        </p:nvPicPr>
        <p:blipFill>
          <a:blip r:embed="rId4" cstate="print"/>
          <a:srcRect r="10069"/>
          <a:stretch>
            <a:fillRect/>
          </a:stretch>
        </p:blipFill>
        <p:spPr bwMode="auto">
          <a:xfrm>
            <a:off x="4714876" y="3000372"/>
            <a:ext cx="4071966" cy="3395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97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33"/>
                </a:solidFill>
                <a:latin typeface="Segoe Script" pitchFamily="34" charset="0"/>
              </a:rPr>
              <a:t>Конструктор ТИКО «</a:t>
            </a:r>
            <a:r>
              <a:rPr lang="ru-RU" sz="2800" b="1" dirty="0">
                <a:solidFill>
                  <a:srgbClr val="007033"/>
                </a:solidFill>
                <a:latin typeface="Segoe Script" pitchFamily="34" charset="0"/>
              </a:rPr>
              <a:t>Л</a:t>
            </a:r>
            <a:r>
              <a:rPr lang="ru-RU" sz="2800" b="1" dirty="0" smtClean="0">
                <a:solidFill>
                  <a:srgbClr val="007033"/>
                </a:solidFill>
                <a:latin typeface="Segoe Script" pitchFamily="34" charset="0"/>
              </a:rPr>
              <a:t>огопедический сундучок»</a:t>
            </a:r>
            <a:endParaRPr lang="ru-RU" sz="2800" b="1" dirty="0">
              <a:solidFill>
                <a:srgbClr val="007033"/>
              </a:solidFill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ТИКО\IMG_20250320_090003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9" t="10505" r="10455"/>
          <a:stretch/>
        </p:blipFill>
        <p:spPr bwMode="auto">
          <a:xfrm>
            <a:off x="142844" y="1714488"/>
            <a:ext cx="4373360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ТИКО\IMG_20250320_0900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45" r="9697"/>
          <a:stretch/>
        </p:blipFill>
        <p:spPr bwMode="auto">
          <a:xfrm>
            <a:off x="4643438" y="1714488"/>
            <a:ext cx="4320715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75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97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ТИКО\IMG_20250320_09004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0" t="2424" r="15908" b="5051"/>
          <a:stretch/>
        </p:blipFill>
        <p:spPr bwMode="auto">
          <a:xfrm>
            <a:off x="179512" y="1844823"/>
            <a:ext cx="4248472" cy="36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ТИКО\IMG_20250320_09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501418" y="-10001344"/>
            <a:ext cx="4800000" cy="3600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65"/>
          <a:stretch/>
        </p:blipFill>
        <p:spPr>
          <a:xfrm>
            <a:off x="4578964" y="1831358"/>
            <a:ext cx="4342807" cy="3695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112" y="64889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ТИКО\IMG-20250401-WA0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5" t="4647" r="8788" b="10101"/>
          <a:stretch/>
        </p:blipFill>
        <p:spPr bwMode="auto">
          <a:xfrm>
            <a:off x="3143240" y="928670"/>
            <a:ext cx="2722119" cy="38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ТИКО\IMG-20250401-WA00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 b="5253"/>
          <a:stretch/>
        </p:blipFill>
        <p:spPr bwMode="auto">
          <a:xfrm>
            <a:off x="0" y="500042"/>
            <a:ext cx="3098628" cy="345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ТИКО\IMG-20250401-WA006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99" t="9051" r="18484" b="15886"/>
          <a:stretch/>
        </p:blipFill>
        <p:spPr bwMode="auto">
          <a:xfrm>
            <a:off x="5929322" y="1857364"/>
            <a:ext cx="3014596" cy="46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10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002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33"/>
                </a:solidFill>
                <a:latin typeface="Segoe Script" pitchFamily="34" charset="0"/>
              </a:rPr>
              <a:t>Образовательные области:</a:t>
            </a:r>
            <a:endParaRPr lang="ru-RU" sz="2800" b="1" i="1" dirty="0">
              <a:solidFill>
                <a:srgbClr val="007033"/>
              </a:solidFill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7500" lnSpcReduction="20000"/>
          </a:bodyPr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Расширение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активизация словарного запаса, построение правильного речевого высказывания, формирование умения вести диалог. Общение с использованием специальных терминов. Проведение демонстрации модели. Устное описание последовательности сборки.</a:t>
            </a:r>
          </a:p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личностных качеств, черт характера. Создание дружеских взаимоотношений в процессе совместной деятельности, приобретение навыков решения конфликтов и споров мирным путем. Применение правил безопасности при работе с конструктором. Конструирование в команде, в парах. Придумывание совместных тем и сюжетов для конструирования, их совместное обыгрывание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8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97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114" y="620688"/>
            <a:ext cx="8229600" cy="5433467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в процессе продуктивной деятельности выделять существенные свойства предметов и явлений, устанавливать связи между отдельными предметами и отражать их в образной форме. Развитие умения узнавать и сравнивать, обобщать предметы по форме, используя в качестве эталонов геометрические фигуры; умения классифицировать предметы по различным качествам: форме, цвету, величине; определять место расположения предмета и объекта в пространстве; упорядочивать предметы по величине. Развитие навыков ориентировки на плоскости и в пространстве на основе пространственных направлений: вверху – внизу, слева – справа.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5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46" y="0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714356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умения воспринимать, чувствовать и понимать прекрасное в окружающем мире; замечать хорошее и плохое; творчески самостоятельно действовать. Использование музыкальных композиций, стихотворений русских и зарубежных авторов. Презентация собранных моделей. Раскрашивание тематических раскрасок. Заучивание стихов, поговорок, пословиц.</a:t>
            </a:r>
          </a:p>
          <a:p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развитие.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мелкой моторики через конструирование из мелких деталей, подсоединение аккумуляторов, электронных модулей, транзисторов, проводов с клеммами и т.д. Подвижные игры, игры-соревнования, пальчиковые игры, физкультурные          минутки.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81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9" y="34623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33"/>
                </a:solidFill>
                <a:latin typeface="Segoe Script" pitchFamily="34" charset="0"/>
              </a:rPr>
              <a:t>Конструктор «Соломинки»</a:t>
            </a:r>
            <a:endParaRPr lang="ru-RU" sz="2800" b="1" dirty="0">
              <a:solidFill>
                <a:srgbClr val="007033"/>
              </a:solidFill>
              <a:latin typeface="Segoe Script" pitchFamily="34" charset="0"/>
            </a:endParaRPr>
          </a:p>
        </p:txBody>
      </p:sp>
      <p:pic>
        <p:nvPicPr>
          <p:cNvPr id="6147" name="Picture 3" descr="D:\17435075089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58"/>
          <a:stretch/>
        </p:blipFill>
        <p:spPr bwMode="auto">
          <a:xfrm>
            <a:off x="255513" y="1484784"/>
            <a:ext cx="4345506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17435075090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55"/>
          <a:stretch/>
        </p:blipFill>
        <p:spPr bwMode="auto">
          <a:xfrm>
            <a:off x="4601019" y="2924944"/>
            <a:ext cx="4450269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15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17435075091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9" t="5580" b="12316"/>
          <a:stretch/>
        </p:blipFill>
        <p:spPr bwMode="auto">
          <a:xfrm>
            <a:off x="214282" y="285728"/>
            <a:ext cx="4941560" cy="31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1743507509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536157"/>
            <a:ext cx="4429124" cy="332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6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соломинка\Новая папка\IMG_20250319_160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476" y="246445"/>
            <a:ext cx="4338658" cy="32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соломинка\Новая папка\IMG_20250319_161350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45" t="5503" r="1951"/>
          <a:stretch/>
        </p:blipFill>
        <p:spPr bwMode="auto">
          <a:xfrm>
            <a:off x="5123784" y="255469"/>
            <a:ext cx="4020215" cy="32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соломинка\Новая папка\IMG_20250319_1617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5" r="3171"/>
          <a:stretch/>
        </p:blipFill>
        <p:spPr bwMode="auto">
          <a:xfrm>
            <a:off x="2357570" y="3569709"/>
            <a:ext cx="4571884" cy="32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40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112" y="64889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33"/>
                </a:solidFill>
                <a:latin typeface="Segoe Script" pitchFamily="34" charset="0"/>
              </a:rPr>
              <a:t>Конструктор «Знаток»</a:t>
            </a:r>
            <a:endParaRPr lang="ru-RU" sz="2800" b="1" dirty="0">
              <a:solidFill>
                <a:srgbClr val="007033"/>
              </a:solidFill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D:\знаток\IMG_20250314_1530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6" t="3841" r="14878" b="712"/>
          <a:stretch/>
        </p:blipFill>
        <p:spPr bwMode="auto">
          <a:xfrm>
            <a:off x="16499" y="1615479"/>
            <a:ext cx="4484063" cy="40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знаток\IMG_20250314_1530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5" t="4553" r="3902" b="7350"/>
          <a:stretch/>
        </p:blipFill>
        <p:spPr bwMode="auto">
          <a:xfrm>
            <a:off x="4544887" y="3438169"/>
            <a:ext cx="4559899" cy="34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80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1677397108_bogatyr-club-p-fon-dlya-prezentatsii-klassnii-chas-fon-pi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знаток\IMG_20250314_1538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41"/>
          <a:stretch/>
        </p:blipFill>
        <p:spPr bwMode="auto">
          <a:xfrm>
            <a:off x="1" y="234361"/>
            <a:ext cx="4643438" cy="371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знаток\IMG_20250314_1534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1" r="14147" b="13619"/>
          <a:stretch/>
        </p:blipFill>
        <p:spPr bwMode="auto">
          <a:xfrm>
            <a:off x="4786314" y="3122976"/>
            <a:ext cx="4357685" cy="371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47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36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«Мир глазами детей. Конструктивная деятельность как средство развития речевых функций у детей с ОНР»</vt:lpstr>
      <vt:lpstr>Образовательные области:</vt:lpstr>
      <vt:lpstr>Слайд 3</vt:lpstr>
      <vt:lpstr>Слайд 4</vt:lpstr>
      <vt:lpstr>Конструктор «Соломинки»</vt:lpstr>
      <vt:lpstr>Слайд 6</vt:lpstr>
      <vt:lpstr>Слайд 7</vt:lpstr>
      <vt:lpstr>Конструктор «Знаток»</vt:lpstr>
      <vt:lpstr>Слайд 9</vt:lpstr>
      <vt:lpstr>Слайд 10</vt:lpstr>
      <vt:lpstr>Слайд 11</vt:lpstr>
      <vt:lpstr>Конструктор ТИКО «Логопедический сундучок»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глазами детей. Конструктивная деятельность как средство развития речевых функций у детей с ОНР»</dc:title>
  <dc:creator>Admin</dc:creator>
  <cp:lastModifiedBy>1</cp:lastModifiedBy>
  <cp:revision>22</cp:revision>
  <dcterms:created xsi:type="dcterms:W3CDTF">2025-04-01T10:50:34Z</dcterms:created>
  <dcterms:modified xsi:type="dcterms:W3CDTF">2025-04-02T10:07:56Z</dcterms:modified>
</cp:coreProperties>
</file>