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60" r:id="rId5"/>
    <p:sldId id="262" r:id="rId6"/>
    <p:sldId id="278" r:id="rId7"/>
    <p:sldId id="279" r:id="rId8"/>
    <p:sldId id="265" r:id="rId9"/>
    <p:sldId id="266" r:id="rId10"/>
    <p:sldId id="267" r:id="rId11"/>
    <p:sldId id="274" r:id="rId12"/>
    <p:sldId id="272" r:id="rId13"/>
    <p:sldId id="271" r:id="rId14"/>
    <p:sldId id="277" r:id="rId15"/>
    <p:sldId id="269" r:id="rId16"/>
    <p:sldId id="280" r:id="rId17"/>
    <p:sldId id="273" r:id="rId18"/>
    <p:sldId id="275" r:id="rId19"/>
    <p:sldId id="259" r:id="rId20"/>
    <p:sldId id="270" r:id="rId21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60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10" d="100"/>
          <a:sy n="110" d="100"/>
        </p:scale>
        <p:origin x="586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2913063" y="0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996AA-9CD4-4794-A9C4-650A4513759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2913063" y="8685213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6CF32B-87B2-48DF-8029-D561EF53CB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996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553055" y="1004455"/>
            <a:ext cx="5320145" cy="23226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endParaRPr lang="ru-RU" sz="2800" b="1" dirty="0">
              <a:solidFill>
                <a:srgbClr val="00206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buNone/>
            </a:pPr>
            <a:endParaRPr lang="ru-RU" sz="2800" b="1" dirty="0">
              <a:solidFill>
                <a:srgbClr val="00206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buNone/>
            </a:pPr>
            <a:endParaRPr lang="ru-RU" sz="2800" b="1" dirty="0">
              <a:solidFill>
                <a:srgbClr val="00206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buNone/>
            </a:pPr>
            <a:endParaRPr lang="ru-RU" sz="2800" b="1" dirty="0">
              <a:solidFill>
                <a:srgbClr val="6B4D42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buNone/>
            </a:pPr>
            <a:endParaRPr lang="ru-RU" sz="2800" b="1" dirty="0">
              <a:solidFill>
                <a:srgbClr val="6B4D42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buNone/>
            </a:pPr>
            <a:r>
              <a:rPr lang="en-US" sz="28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ПАТРИОТИЧЕСКОЕ ВОСПИТАНИЕ ДОШКОЛЬНИКОВ В</a:t>
            </a:r>
            <a:r>
              <a:rPr lang="ru-RU" sz="28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ПРОЦЕССЕ РЕАЛИЗАЦИИ</a:t>
            </a:r>
            <a:r>
              <a:rPr lang="en-US" sz="28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ПРОЕКТ</a:t>
            </a:r>
            <a:r>
              <a:rPr lang="ru-RU" sz="28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«РОДНОЙ КРАЙ»</a:t>
            </a:r>
            <a:r>
              <a:rPr lang="en-US" sz="3200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ru-RU" sz="3200" dirty="0">
              <a:solidFill>
                <a:srgbClr val="2A3E5C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Бочарова Ольга Григорьевна,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воспитатель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091" y="1406436"/>
            <a:ext cx="2564799" cy="3416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ED86E7-EC63-A864-6978-B4E08C6A7413}"/>
              </a:ext>
            </a:extLst>
          </p:cNvPr>
          <p:cNvSpPr txBox="1"/>
          <p:nvPr/>
        </p:nvSpPr>
        <p:spPr>
          <a:xfrm>
            <a:off x="401782" y="187988"/>
            <a:ext cx="7183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Муниципальное автономное дошкольное образовательное учреждение Центр развития ребенка – детский сад № 2 муниципальное образование Усть-Лабинский район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367050" y="258700"/>
            <a:ext cx="8334038" cy="87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25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«АЛЕКСАНДРОВСКАЯ КРЕПОСТЬ» </a:t>
            </a:r>
          </a:p>
          <a:p>
            <a:pPr marL="0" indent="0" algn="ctr">
              <a:buNone/>
            </a:pPr>
            <a:r>
              <a:rPr lang="ru-RU" sz="25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- ФОРПОСТ А.СУВОРОВА</a:t>
            </a:r>
            <a:endParaRPr lang="en-US" sz="2500" dirty="0"/>
          </a:p>
        </p:txBody>
      </p:sp>
      <p:sp>
        <p:nvSpPr>
          <p:cNvPr id="6" name="Text 1"/>
          <p:cNvSpPr txBox="1"/>
          <p:nvPr/>
        </p:nvSpPr>
        <p:spPr>
          <a:xfrm>
            <a:off x="8610300" y="4822700"/>
            <a:ext cx="534600" cy="3557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en-US" sz="1400" dirty="0"/>
          </a:p>
        </p:txBody>
      </p:sp>
      <p:sp>
        <p:nvSpPr>
          <p:cNvPr id="7" name="Text 2"/>
          <p:cNvSpPr txBox="1"/>
          <p:nvPr/>
        </p:nvSpPr>
        <p:spPr>
          <a:xfrm>
            <a:off x="4989918" y="1906074"/>
            <a:ext cx="3643200" cy="15903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1500" dirty="0">
                <a:solidFill>
                  <a:srgbClr val="000000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Город Усть-Лабинск имеет важное историческое значение для Краснодарского края. Географически он находится на равнинной территории и окружён живописными природными объектами, что способствует формированию у дошкольников гордости за свою малую Родину.</a:t>
            </a:r>
          </a:p>
        </p:txBody>
      </p:sp>
      <p:pic>
        <p:nvPicPr>
          <p:cNvPr id="1027" name="Picture 3" descr="D:\информация с папки\фото 11=14 годы\Фото туризм\IMG_96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75" y="1278731"/>
            <a:ext cx="4378856" cy="291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464344" y="258700"/>
            <a:ext cx="8229600" cy="87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5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СЕМЕЙНЫЕ ЭКСКУРСИИ: ПАМЯТНЫЕ МЕСТА </a:t>
            </a:r>
            <a:endParaRPr lang="ru-RU" sz="2500" b="1" dirty="0">
              <a:solidFill>
                <a:srgbClr val="6B4D42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buNone/>
            </a:pPr>
            <a:r>
              <a:rPr lang="en-US" sz="25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 ИССЛЕДОВАТЕЛЬСКИЕ ВОПРОСЫ</a:t>
            </a:r>
            <a:endParaRPr lang="en-US" sz="2500" dirty="0"/>
          </a:p>
        </p:txBody>
      </p:sp>
      <p:sp>
        <p:nvSpPr>
          <p:cNvPr id="6" name="Text 1"/>
          <p:cNvSpPr txBox="1"/>
          <p:nvPr/>
        </p:nvSpPr>
        <p:spPr>
          <a:xfrm>
            <a:off x="8610300" y="4822700"/>
            <a:ext cx="534600" cy="3557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en-US" sz="1400" dirty="0"/>
          </a:p>
        </p:txBody>
      </p:sp>
      <p:sp>
        <p:nvSpPr>
          <p:cNvPr id="7" name="Text 2"/>
          <p:cNvSpPr txBox="1"/>
          <p:nvPr/>
        </p:nvSpPr>
        <p:spPr>
          <a:xfrm>
            <a:off x="240018" y="1135900"/>
            <a:ext cx="1821657" cy="12421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Семьи посещают значимые объекты города: Александровскую крепость, храм, железнодорожный вокзал и городской парк. Эти экскурсии способствуют укреплению семейных связей и расширяют представления детей о родном городе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100" dirty="0"/>
          </a:p>
        </p:txBody>
      </p:sp>
      <p:sp>
        <p:nvSpPr>
          <p:cNvPr id="8" name="Text 3"/>
          <p:cNvSpPr txBox="1"/>
          <p:nvPr/>
        </p:nvSpPr>
        <p:spPr>
          <a:xfrm>
            <a:off x="4400762" y="1143131"/>
            <a:ext cx="1995933" cy="1353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Для развития исследовательского интереса детям предлагаются вопросы: </a:t>
            </a:r>
            <a:endParaRPr lang="ru-RU" sz="1500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buNone/>
            </a:pPr>
            <a:r>
              <a:rPr lang="ru-RU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-</a:t>
            </a: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какие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улицы им запомнились, какими </a:t>
            </a: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видами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-</a:t>
            </a: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транспорта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пользуются жители, </a:t>
            </a:r>
            <a:endParaRPr lang="ru-RU" sz="1500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buNone/>
            </a:pPr>
            <a:r>
              <a:rPr lang="ru-RU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-</a:t>
            </a: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какие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достопримечательности встречаются на маршруте. </a:t>
            </a:r>
            <a:endParaRPr lang="ru-RU" sz="1500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buNone/>
            </a:pP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Это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формирует активную позицию при изучении города.</a:t>
            </a:r>
            <a:endParaRPr lang="en-US" sz="1500" dirty="0"/>
          </a:p>
        </p:txBody>
      </p:sp>
      <p:pic>
        <p:nvPicPr>
          <p:cNvPr id="2050" name="Picture 2" descr="D:\информация с папки\фото 11=14 годы\Фото туризм\IMG_97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50268" y="1719350"/>
            <a:ext cx="3002280" cy="200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Оля\Desktop\рмо апрель\C_g-VuQbni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695" y="1528765"/>
            <a:ext cx="2526926" cy="252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467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 txBox="1"/>
          <p:nvPr/>
        </p:nvSpPr>
        <p:spPr>
          <a:xfrm>
            <a:off x="609299" y="105875"/>
            <a:ext cx="7952809" cy="101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2500" b="1" dirty="0">
                <a:solidFill>
                  <a:srgbClr val="6B4D42"/>
                </a:solidFill>
                <a:latin typeface="Arial" pitchFamily="34" charset="0"/>
                <a:cs typeface="Arial" pitchFamily="34" charset="-120"/>
              </a:rPr>
              <a:t>РИСУЕМ РОДНУЮ КУБАНЬ</a:t>
            </a:r>
            <a:endParaRPr lang="en-US" sz="2500" dirty="0"/>
          </a:p>
        </p:txBody>
      </p:sp>
      <p:sp>
        <p:nvSpPr>
          <p:cNvPr id="6" name="Text 3"/>
          <p:cNvSpPr txBox="1"/>
          <p:nvPr/>
        </p:nvSpPr>
        <p:spPr>
          <a:xfrm>
            <a:off x="696250" y="3140422"/>
            <a:ext cx="2488500" cy="990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endParaRPr lang="en-US" sz="1100" dirty="0"/>
          </a:p>
        </p:txBody>
      </p:sp>
      <p:sp>
        <p:nvSpPr>
          <p:cNvPr id="7" name="Text 4"/>
          <p:cNvSpPr txBox="1"/>
          <p:nvPr/>
        </p:nvSpPr>
        <p:spPr>
          <a:xfrm>
            <a:off x="5840675" y="3832825"/>
            <a:ext cx="2488500" cy="990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endParaRPr lang="en-US" sz="1100" dirty="0"/>
          </a:p>
        </p:txBody>
      </p:sp>
      <p:pic>
        <p:nvPicPr>
          <p:cNvPr id="3074" name="Picture 2" descr="C:\Users\Оля\Desktop\рмо апрель\выступление Бочарова\Screensh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500" y="963344"/>
            <a:ext cx="5203825" cy="372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551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 txBox="1"/>
          <p:nvPr/>
        </p:nvSpPr>
        <p:spPr>
          <a:xfrm>
            <a:off x="609300" y="105875"/>
            <a:ext cx="7798500" cy="101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2500" b="1" dirty="0">
                <a:solidFill>
                  <a:srgbClr val="6B4D42"/>
                </a:solidFill>
                <a:latin typeface="Arial" pitchFamily="34" charset="0"/>
                <a:cs typeface="Arial" pitchFamily="34" charset="-120"/>
              </a:rPr>
              <a:t>СОЗДАНИЕ ДИАФИЛЬМА О РОДНОМ КРАЕ</a:t>
            </a:r>
            <a:endParaRPr lang="en-US" sz="2500" dirty="0"/>
          </a:p>
        </p:txBody>
      </p:sp>
      <p:sp>
        <p:nvSpPr>
          <p:cNvPr id="6" name="Text 3"/>
          <p:cNvSpPr txBox="1"/>
          <p:nvPr/>
        </p:nvSpPr>
        <p:spPr>
          <a:xfrm>
            <a:off x="696250" y="3140422"/>
            <a:ext cx="2488500" cy="990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endParaRPr lang="en-US" sz="1100" dirty="0"/>
          </a:p>
        </p:txBody>
      </p:sp>
      <p:sp>
        <p:nvSpPr>
          <p:cNvPr id="7" name="Text 4"/>
          <p:cNvSpPr txBox="1"/>
          <p:nvPr/>
        </p:nvSpPr>
        <p:spPr>
          <a:xfrm>
            <a:off x="5840675" y="3832825"/>
            <a:ext cx="2488500" cy="990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endParaRPr lang="en-US" sz="1100" dirty="0"/>
          </a:p>
        </p:txBody>
      </p:sp>
      <p:sp>
        <p:nvSpPr>
          <p:cNvPr id="8" name="Text 5"/>
          <p:cNvSpPr txBox="1"/>
          <p:nvPr/>
        </p:nvSpPr>
        <p:spPr>
          <a:xfrm>
            <a:off x="-900" y="4822700"/>
            <a:ext cx="534600" cy="308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en-US" sz="1400" dirty="0"/>
          </a:p>
        </p:txBody>
      </p:sp>
      <p:pic>
        <p:nvPicPr>
          <p:cNvPr id="3074" name="Picture 2" descr="C:\Users\Оля\Desktop\рмо апрель\выступление Бочарова\МОЙ ЛУЧШИЙ УРОК Бочарова\IMG-20241024-WA0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23" y="882557"/>
            <a:ext cx="2752772" cy="206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Оля\Desktop\рмо апрель\выступление Бочарова\МОЙ ЛУЧШИЙ УРОК Бочарова\IMG-20241024-WA00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454" y="831168"/>
            <a:ext cx="2841499" cy="213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Оля\Desktop\рмо апрель\выступление Бочарова\МОЙ ЛУЧШИЙ УРОК Бочарова\IMG-20241024-WA00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51" y="2966298"/>
            <a:ext cx="4384797" cy="201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693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 txBox="1"/>
          <p:nvPr/>
        </p:nvSpPr>
        <p:spPr>
          <a:xfrm>
            <a:off x="696250" y="105875"/>
            <a:ext cx="7711550" cy="101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2500" b="1" dirty="0">
                <a:solidFill>
                  <a:srgbClr val="6B4D42"/>
                </a:solidFill>
                <a:latin typeface="Arial" pitchFamily="34" charset="0"/>
                <a:cs typeface="Arial" pitchFamily="34" charset="-120"/>
              </a:rPr>
              <a:t>ДЕТСКИЕ РАССКАЗЫ</a:t>
            </a:r>
            <a:endParaRPr lang="en-US" sz="2500" dirty="0"/>
          </a:p>
        </p:txBody>
      </p:sp>
      <p:sp>
        <p:nvSpPr>
          <p:cNvPr id="6" name="Text 3"/>
          <p:cNvSpPr txBox="1"/>
          <p:nvPr/>
        </p:nvSpPr>
        <p:spPr>
          <a:xfrm>
            <a:off x="696250" y="3140422"/>
            <a:ext cx="2488500" cy="990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endParaRPr lang="en-US" sz="1100" dirty="0"/>
          </a:p>
        </p:txBody>
      </p:sp>
      <p:sp>
        <p:nvSpPr>
          <p:cNvPr id="7" name="Text 4"/>
          <p:cNvSpPr txBox="1"/>
          <p:nvPr/>
        </p:nvSpPr>
        <p:spPr>
          <a:xfrm>
            <a:off x="5840675" y="3832825"/>
            <a:ext cx="2488500" cy="990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endParaRPr lang="en-US" sz="1100" dirty="0"/>
          </a:p>
        </p:txBody>
      </p:sp>
      <p:sp>
        <p:nvSpPr>
          <p:cNvPr id="8" name="Text 5"/>
          <p:cNvSpPr txBox="1"/>
          <p:nvPr/>
        </p:nvSpPr>
        <p:spPr>
          <a:xfrm>
            <a:off x="-900" y="4822700"/>
            <a:ext cx="534600" cy="308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en-US" sz="1400" dirty="0"/>
          </a:p>
        </p:txBody>
      </p:sp>
      <p:pic>
        <p:nvPicPr>
          <p:cNvPr id="4099" name="Picture 3" descr="C:\Users\Оля\Desktop\рмо апрель\выступление Бочарова\МОЙ ЛУЧШИЙ УРОК Бочарова\IMG-20241024-WA0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331" y="1060216"/>
            <a:ext cx="2755143" cy="367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Оля\Desktop\рмо апрель\выступление Бочарова\МОЙ ЛУЧШИЙ УРОК Бочарова\IMG-20241017-WA00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78" y="1876361"/>
            <a:ext cx="4691442" cy="167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611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 txBox="1"/>
          <p:nvPr/>
        </p:nvSpPr>
        <p:spPr>
          <a:xfrm>
            <a:off x="237650" y="1178935"/>
            <a:ext cx="2911950" cy="278563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Каждый этап игрового маршрута включает вопросы, творческие задания и исследовательскую деятельность, способствуя развитию интереса к родному краю и </a:t>
            </a: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командному</a:t>
            </a:r>
            <a:r>
              <a:rPr lang="ru-RU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взаимодействию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000" dirty="0"/>
          </a:p>
        </p:txBody>
      </p:sp>
      <p:sp>
        <p:nvSpPr>
          <p:cNvPr id="4" name="Text 1"/>
          <p:cNvSpPr txBox="1"/>
          <p:nvPr/>
        </p:nvSpPr>
        <p:spPr>
          <a:xfrm>
            <a:off x="1024955" y="247125"/>
            <a:ext cx="7094100" cy="569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2500" b="1" dirty="0">
                <a:solidFill>
                  <a:srgbClr val="6F605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НАСТОЛЬНАЯ ИГРА </a:t>
            </a:r>
          </a:p>
          <a:p>
            <a:pPr marL="0" indent="0" algn="ctr">
              <a:buNone/>
            </a:pPr>
            <a:r>
              <a:rPr lang="ru-RU" sz="2500" b="1" dirty="0">
                <a:solidFill>
                  <a:srgbClr val="6F605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«ПУТЕШЕСТВИЕ ПО РОДНОМУ КРАЮ»</a:t>
            </a:r>
            <a:endParaRPr lang="en-US" sz="2500" dirty="0">
              <a:solidFill>
                <a:srgbClr val="6F605B"/>
              </a:solidFill>
            </a:endParaRPr>
          </a:p>
        </p:txBody>
      </p:sp>
      <p:pic>
        <p:nvPicPr>
          <p:cNvPr id="1026" name="Picture 2" descr="C:\Users\Оля\Desktop\332876c5-83df-457a-b2bf-cbcc00c5549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29375" y="65143"/>
            <a:ext cx="3224689" cy="557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 txBox="1"/>
          <p:nvPr/>
        </p:nvSpPr>
        <p:spPr>
          <a:xfrm>
            <a:off x="148442" y="1199408"/>
            <a:ext cx="3859608" cy="31885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ru-RU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Вопросы для детей:</a:t>
            </a:r>
          </a:p>
          <a:p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-В этом музее под открытым небом можно узнать, как раньше жили казаки.</a:t>
            </a:r>
          </a:p>
          <a:p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-Город, в котором проводились Олимпийские игры 2014 года.</a:t>
            </a:r>
          </a:p>
          <a:p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-Как называют скалу, вершина которой напоминает гребешок.</a:t>
            </a:r>
          </a:p>
          <a:p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-Как называется мост, который соединил Краснодарский край с республикой Крым.</a:t>
            </a:r>
          </a:p>
        </p:txBody>
      </p:sp>
      <p:sp>
        <p:nvSpPr>
          <p:cNvPr id="4" name="Text 1"/>
          <p:cNvSpPr txBox="1"/>
          <p:nvPr/>
        </p:nvSpPr>
        <p:spPr>
          <a:xfrm>
            <a:off x="1024955" y="247125"/>
            <a:ext cx="7094100" cy="569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2500" b="1" dirty="0">
                <a:solidFill>
                  <a:srgbClr val="6F60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ПРАВИЛА ИГРЫ</a:t>
            </a:r>
            <a:endParaRPr lang="en-US" sz="2500" b="1" dirty="0">
              <a:solidFill>
                <a:srgbClr val="6F60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 txBox="1"/>
          <p:nvPr/>
        </p:nvSpPr>
        <p:spPr>
          <a:xfrm>
            <a:off x="0" y="4822700"/>
            <a:ext cx="534600" cy="308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en-US" sz="1400" dirty="0"/>
          </a:p>
        </p:txBody>
      </p:sp>
      <p:pic>
        <p:nvPicPr>
          <p:cNvPr id="2050" name="Picture 2" descr="C:\Users\Оля\Desktop\a52c3ff5-c05c-42bf-956c-491193a902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680" y="1332807"/>
            <a:ext cx="4053840" cy="318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386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 txBox="1"/>
          <p:nvPr/>
        </p:nvSpPr>
        <p:spPr>
          <a:xfrm>
            <a:off x="609300" y="105875"/>
            <a:ext cx="7798500" cy="101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2500" b="1" dirty="0">
                <a:solidFill>
                  <a:srgbClr val="6B4D42"/>
                </a:solidFill>
                <a:latin typeface="Arial" pitchFamily="34" charset="0"/>
                <a:cs typeface="Arial" pitchFamily="34" charset="-120"/>
              </a:rPr>
              <a:t>ИГРОВОЙ МАКЕТ «КУБАНСКАЯ ГОРНИЦА»</a:t>
            </a:r>
            <a:endParaRPr lang="en-US" sz="2500" dirty="0"/>
          </a:p>
        </p:txBody>
      </p:sp>
      <p:sp>
        <p:nvSpPr>
          <p:cNvPr id="6" name="Text 3"/>
          <p:cNvSpPr txBox="1"/>
          <p:nvPr/>
        </p:nvSpPr>
        <p:spPr>
          <a:xfrm>
            <a:off x="696250" y="3140422"/>
            <a:ext cx="2488500" cy="990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endParaRPr lang="en-US" sz="1100" dirty="0"/>
          </a:p>
        </p:txBody>
      </p:sp>
      <p:sp>
        <p:nvSpPr>
          <p:cNvPr id="7" name="Text 4"/>
          <p:cNvSpPr txBox="1"/>
          <p:nvPr/>
        </p:nvSpPr>
        <p:spPr>
          <a:xfrm>
            <a:off x="5840675" y="3832825"/>
            <a:ext cx="2488500" cy="990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endParaRPr lang="en-US" sz="1100" dirty="0"/>
          </a:p>
        </p:txBody>
      </p:sp>
      <p:pic>
        <p:nvPicPr>
          <p:cNvPr id="4098" name="Picture 2" descr="C:\Users\Оля\Desktop\рмо апрель\выступление Бочарова\0d6bb68b-9ab3-4316-b583-8e5804c13da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220" y="1208360"/>
            <a:ext cx="6703073" cy="376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119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 txBox="1"/>
          <p:nvPr/>
        </p:nvSpPr>
        <p:spPr>
          <a:xfrm>
            <a:off x="237650" y="1461250"/>
            <a:ext cx="3770400" cy="248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</p:txBody>
      </p:sp>
      <p:sp>
        <p:nvSpPr>
          <p:cNvPr id="4" name="Text 1"/>
          <p:cNvSpPr txBox="1"/>
          <p:nvPr/>
        </p:nvSpPr>
        <p:spPr>
          <a:xfrm>
            <a:off x="1024955" y="247125"/>
            <a:ext cx="7094100" cy="569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25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АВТОДИДАКТИЧЕСКИЕ КАРТОЧКИ В ЦЕНТРЕ АКТИВНОСТИ</a:t>
            </a:r>
            <a:endParaRPr lang="en-US" sz="2500" dirty="0"/>
          </a:p>
        </p:txBody>
      </p:sp>
      <p:sp>
        <p:nvSpPr>
          <p:cNvPr id="6" name="Text 3"/>
          <p:cNvSpPr txBox="1"/>
          <p:nvPr/>
        </p:nvSpPr>
        <p:spPr>
          <a:xfrm>
            <a:off x="4415625" y="4797275"/>
            <a:ext cx="4562100" cy="18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Проект "Родной край" МБДОУ, 2024</a:t>
            </a:r>
            <a:endParaRPr lang="en-US" sz="1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248" y="3173072"/>
            <a:ext cx="2426709" cy="1716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83739" y="2856224"/>
            <a:ext cx="1862157" cy="2229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72" y="1027216"/>
            <a:ext cx="2379410" cy="3262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37442" y="665677"/>
            <a:ext cx="1678685" cy="230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25608" y="889925"/>
            <a:ext cx="3051799" cy="215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925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595075" y="1158600"/>
            <a:ext cx="4239600" cy="2826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F8ECD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80%
</a:t>
            </a:r>
            <a:r>
              <a:rPr lang="en-US" sz="2000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детей проявили активный интерес к изучению Краснодарского края через проектную деятельность.
</a:t>
            </a:r>
            <a:r>
              <a:rPr lang="en-US" sz="1000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000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Результаты опроса среди воспитанников (202</a:t>
            </a:r>
            <a:r>
              <a:rPr lang="ru-RU" sz="1000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r>
              <a:rPr lang="en-US" sz="1000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)</a:t>
            </a:r>
            <a:endParaRPr lang="en-US" sz="4000" dirty="0"/>
          </a:p>
        </p:txBody>
      </p:sp>
      <p:sp>
        <p:nvSpPr>
          <p:cNvPr id="4" name="Text 1"/>
          <p:cNvSpPr txBox="1"/>
          <p:nvPr/>
        </p:nvSpPr>
        <p:spPr>
          <a:xfrm>
            <a:off x="5095875" y="2364000"/>
            <a:ext cx="3771900" cy="415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Значительное большинство воспитанников вовлечены в исследование родного края, что усиливает эффективность патриотического воспитания.</a:t>
            </a:r>
            <a:endParaRPr lang="en-US" sz="1500" dirty="0"/>
          </a:p>
        </p:txBody>
      </p:sp>
      <p:sp>
        <p:nvSpPr>
          <p:cNvPr id="5" name="Text 2"/>
          <p:cNvSpPr txBox="1"/>
          <p:nvPr/>
        </p:nvSpPr>
        <p:spPr>
          <a:xfrm>
            <a:off x="0" y="4822700"/>
            <a:ext cx="534600" cy="308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en-US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1"/>
          <p:cNvSpPr txBox="1"/>
          <p:nvPr/>
        </p:nvSpPr>
        <p:spPr>
          <a:xfrm>
            <a:off x="245225" y="748000"/>
            <a:ext cx="3793840" cy="2972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5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ПОЧЕМУ ВАЖНО С РАННИХ ЛЕТ ВОСПИТЫВАТЬ ПАТРИОТИЗМ
</a:t>
            </a:r>
            <a:r>
              <a:rPr lang="en-US" sz="2800" b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Патриотическое воспитание — приоритет детского сада. Проект «Родной край» помогает формировать любовь к Родине, уважение к традициям, знакомит детей с природой и культурой Краснодарского края, основываясь на интересах самих воспитанников.</a:t>
            </a:r>
            <a:endParaRPr lang="en-US" sz="1500" dirty="0"/>
          </a:p>
        </p:txBody>
      </p:sp>
      <p:pic>
        <p:nvPicPr>
          <p:cNvPr id="2050" name="Picture 2" descr="C:\Users\Оля\Desktop\рмо апрель\выступление Бочарова\рисунки наш край\537a1eaa-a9e7-4f12-a355-1214385880c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056" y="801439"/>
            <a:ext cx="4848953" cy="363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586450" y="1258750"/>
            <a:ext cx="6589200" cy="3223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5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ЗАВЕРШЕНИЕ ПРОЕКТА: ЦЕННЫЕ РЕЗУЛЬТАТЫ И ВКЛАД КАЖДОГО РЕБЁНКА</a:t>
            </a:r>
            <a:r>
              <a:rPr lang="en-US" sz="32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3200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Проект «Родной край» сформировал у детей чувство гордости за Родину, расширил знания о родном регионе, развил любознательность. Каждый ребёнок внес свой вклад в общее дело, проявив творчество и инициативу.</a:t>
            </a:r>
            <a:endParaRPr lang="en-US" sz="3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19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644700" y="3924564"/>
            <a:ext cx="3523200" cy="71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Погружение в понятие «Природа» формирует у детей чувство ответственности за сохранность окружающего мира. Изучая растения, животных и природные богатства края, дети учатся уважать труд людей и богатство родной земли.</a:t>
            </a:r>
            <a:endParaRPr lang="en-US" sz="1500" dirty="0"/>
          </a:p>
        </p:txBody>
      </p:sp>
      <p:sp>
        <p:nvSpPr>
          <p:cNvPr id="6" name="Text 1"/>
          <p:cNvSpPr txBox="1"/>
          <p:nvPr/>
        </p:nvSpPr>
        <p:spPr>
          <a:xfrm>
            <a:off x="644700" y="2194050"/>
            <a:ext cx="3523200" cy="755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Понятие «Родина» включает не только географическую принадлежность, но и осознание общих исторических корней и культурных традиций. Дошкольникам важно почувствовать себя частью своей малой Родины, узнать о ее особенностях.</a:t>
            </a:r>
            <a:endParaRPr lang="en-US" sz="1500" dirty="0"/>
          </a:p>
        </p:txBody>
      </p:sp>
      <p:sp>
        <p:nvSpPr>
          <p:cNvPr id="7" name="Text 2"/>
          <p:cNvSpPr txBox="1"/>
          <p:nvPr/>
        </p:nvSpPr>
        <p:spPr>
          <a:xfrm>
            <a:off x="534600" y="409273"/>
            <a:ext cx="4094019" cy="101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5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ПОНИМАНИЕ «РОДИНЫ» </a:t>
            </a:r>
            <a:endParaRPr lang="ru-RU" sz="2500" b="1" dirty="0">
              <a:solidFill>
                <a:srgbClr val="6B4D42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>
              <a:buNone/>
            </a:pPr>
            <a:r>
              <a:rPr lang="en-US" sz="25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 «ПРИРОДЫ»: </a:t>
            </a:r>
            <a:endParaRPr lang="ru-RU" sz="2500" b="1" dirty="0">
              <a:solidFill>
                <a:srgbClr val="6B4D42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>
              <a:buNone/>
            </a:pPr>
            <a:r>
              <a:rPr lang="en-US" sz="25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ФУНДАМЕНТ ПАТРИОТИЗМА</a:t>
            </a:r>
            <a:endParaRPr lang="en-US" sz="2500" dirty="0"/>
          </a:p>
        </p:txBody>
      </p:sp>
      <p:sp>
        <p:nvSpPr>
          <p:cNvPr id="8" name="Text 3"/>
          <p:cNvSpPr txBox="1"/>
          <p:nvPr/>
        </p:nvSpPr>
        <p:spPr>
          <a:xfrm>
            <a:off x="0" y="4822700"/>
            <a:ext cx="534600" cy="308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en-US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232" y="1151906"/>
            <a:ext cx="4262194" cy="283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4676607" y="608177"/>
            <a:ext cx="4354578" cy="39271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5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ИСТОКИ ПРОЕКТА «РОДНОЙ КРАЙ»
</a:t>
            </a:r>
            <a:r>
              <a:rPr lang="en-US" sz="15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Интересы детей — стартовая точка
</a:t>
            </a:r>
            <a:r>
              <a:rPr lang="en-US" sz="1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Проект зародился из искреннего интереса детей к родному краю. Самостоятельные беседы, вопросы и рассказы впоследствии определили направление совместной деятельности по изучению Краснодарского края в детском саду.
</a:t>
            </a:r>
            <a:r>
              <a:rPr lang="en-US" sz="15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Летние впечатления и идеи развития
</a:t>
            </a:r>
            <a:r>
              <a:rPr lang="en-US" sz="1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 время обсуждения прошедших летних путешествий по Краснодарскому краю воспитанники делились впечатлениями об уникальных местах, в которых побывали. Это вдохновило на создание целого проекта об исследовании родного уголка России.</a:t>
            </a:r>
            <a:endParaRPr lang="en-US" sz="1500" dirty="0"/>
          </a:p>
        </p:txBody>
      </p:sp>
      <p:sp>
        <p:nvSpPr>
          <p:cNvPr id="6" name="Text 1"/>
          <p:cNvSpPr txBox="1"/>
          <p:nvPr/>
        </p:nvSpPr>
        <p:spPr>
          <a:xfrm>
            <a:off x="8610300" y="4822700"/>
            <a:ext cx="534600" cy="308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en-US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5" y="1003466"/>
            <a:ext cx="4288464" cy="302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698" y="-3111974"/>
            <a:ext cx="5938941" cy="6989267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250500" y="235275"/>
            <a:ext cx="8643000" cy="61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5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АЗБУКА ПРОЕКТА: ОТРАЖЕНИЕ АССОЦИАЦИЙ ДЕТЕЙ</a:t>
            </a:r>
            <a:endParaRPr lang="en-US" sz="2500" dirty="0"/>
          </a:p>
        </p:txBody>
      </p:sp>
      <p:sp>
        <p:nvSpPr>
          <p:cNvPr id="6" name="Text 1"/>
          <p:cNvSpPr txBox="1"/>
          <p:nvPr/>
        </p:nvSpPr>
        <p:spPr>
          <a:xfrm>
            <a:off x="3426032" y="2012868"/>
            <a:ext cx="2719450" cy="25710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Создавая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азбуку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проекта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</a:t>
            </a: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воспитанники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выбирали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слова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каждую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букву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</a:t>
            </a: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связанные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с </a:t>
            </a: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родным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краем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— </a:t>
            </a: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города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</a:t>
            </a: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растения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</a:t>
            </a: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народные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промыслы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</a:t>
            </a: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Этот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подход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позволил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выявить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индивидуальное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восприятие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региона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каждым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ребёнком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500" dirty="0"/>
          </a:p>
        </p:txBody>
      </p:sp>
      <p:sp>
        <p:nvSpPr>
          <p:cNvPr id="7" name="Text 2"/>
          <p:cNvSpPr txBox="1"/>
          <p:nvPr/>
        </p:nvSpPr>
        <p:spPr>
          <a:xfrm>
            <a:off x="3503222" y="653142"/>
            <a:ext cx="2562948" cy="12053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Смысловая азбука — творческий инструмент</a:t>
            </a:r>
            <a:endParaRPr lang="en-US" sz="1500" dirty="0"/>
          </a:p>
        </p:txBody>
      </p:sp>
      <p:sp>
        <p:nvSpPr>
          <p:cNvPr id="8" name="Text 3"/>
          <p:cNvSpPr txBox="1"/>
          <p:nvPr/>
        </p:nvSpPr>
        <p:spPr>
          <a:xfrm>
            <a:off x="6299860" y="853875"/>
            <a:ext cx="2416445" cy="86210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Ассоциации с родным краем глазами детей</a:t>
            </a:r>
            <a:endParaRPr lang="en-US" sz="1500" dirty="0"/>
          </a:p>
        </p:txBody>
      </p:sp>
      <p:sp>
        <p:nvSpPr>
          <p:cNvPr id="9" name="Text 4"/>
          <p:cNvSpPr txBox="1"/>
          <p:nvPr/>
        </p:nvSpPr>
        <p:spPr>
          <a:xfrm>
            <a:off x="6430488" y="2012868"/>
            <a:ext cx="2339439" cy="25769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Результатом стало яркое собрание ассоциаций: «А»</a:t>
            </a:r>
            <a:r>
              <a:rPr lang="ru-RU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-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А</a:t>
            </a:r>
            <a:r>
              <a:rPr lang="ru-RU" sz="15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тамань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«</a:t>
            </a:r>
            <a:r>
              <a:rPr lang="ru-RU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Х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» </a:t>
            </a:r>
            <a:r>
              <a:rPr lang="ru-RU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-хлеб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«М» </a:t>
            </a:r>
            <a:r>
              <a:rPr lang="ru-RU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- </a:t>
            </a: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море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что углубило чувство сопричастности к родной земле и объединило детей через общий творческий процесс.</a:t>
            </a:r>
            <a:endParaRPr lang="en-US" sz="1500" dirty="0"/>
          </a:p>
        </p:txBody>
      </p:sp>
      <p:sp>
        <p:nvSpPr>
          <p:cNvPr id="10" name="Text 5"/>
          <p:cNvSpPr txBox="1"/>
          <p:nvPr/>
        </p:nvSpPr>
        <p:spPr>
          <a:xfrm>
            <a:off x="0" y="4822700"/>
            <a:ext cx="534600" cy="304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en-US" sz="1400" dirty="0"/>
          </a:p>
        </p:txBody>
      </p:sp>
      <p:pic>
        <p:nvPicPr>
          <p:cNvPr id="2050" name="Picture 2" descr="C:\Users\Оля\Desktop\выступление Бочарова\ec858d9c-dbcb-470a-8221-7f4fcc45d4f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00" y="674850"/>
            <a:ext cx="2398408" cy="440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0" y="4822700"/>
            <a:ext cx="534600" cy="308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en-US" sz="1400" dirty="0"/>
          </a:p>
        </p:txBody>
      </p:sp>
      <p:sp>
        <p:nvSpPr>
          <p:cNvPr id="6" name="Text 1"/>
          <p:cNvSpPr txBox="1"/>
          <p:nvPr/>
        </p:nvSpPr>
        <p:spPr>
          <a:xfrm>
            <a:off x="534600" y="184068"/>
            <a:ext cx="8134387" cy="7540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СОЗДАНИЕ КАРТЫ КРАСНОДАРСКОГО КРАЯ</a:t>
            </a:r>
            <a:endParaRPr lang="en-US" sz="25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170" name="Picture 2" descr="C:\Users\Оля\Desktop\рмо апрель\выступление Бочарова\МОЙ ЛУЧШИЙ УРОК Бочарова\IMG_20241010_1125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582" y="1299440"/>
            <a:ext cx="4679330" cy="352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34" y="1340000"/>
            <a:ext cx="2967264" cy="2030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5745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 txBox="1"/>
          <p:nvPr/>
        </p:nvSpPr>
        <p:spPr>
          <a:xfrm>
            <a:off x="609300" y="129082"/>
            <a:ext cx="7798500" cy="101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5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«НАВИГАТОР ИДЕЙ»</a:t>
            </a:r>
            <a:r>
              <a:rPr lang="ru-RU" sz="25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РУКАМИ ДЕТЕЙ</a:t>
            </a:r>
            <a:endParaRPr lang="en-US" sz="2500" dirty="0"/>
          </a:p>
        </p:txBody>
      </p:sp>
      <p:sp>
        <p:nvSpPr>
          <p:cNvPr id="4" name="Text 1"/>
          <p:cNvSpPr txBox="1"/>
          <p:nvPr/>
        </p:nvSpPr>
        <p:spPr>
          <a:xfrm>
            <a:off x="609300" y="1213582"/>
            <a:ext cx="2488500" cy="101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endParaRPr lang="en-US" sz="1100" dirty="0"/>
          </a:p>
        </p:txBody>
      </p:sp>
      <p:sp>
        <p:nvSpPr>
          <p:cNvPr id="8" name="Text 5"/>
          <p:cNvSpPr txBox="1"/>
          <p:nvPr/>
        </p:nvSpPr>
        <p:spPr>
          <a:xfrm>
            <a:off x="-900" y="4822700"/>
            <a:ext cx="534600" cy="308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en-US" sz="1400" dirty="0"/>
          </a:p>
        </p:txBody>
      </p:sp>
      <p:pic>
        <p:nvPicPr>
          <p:cNvPr id="1026" name="Picture 2" descr="C:\Users\Оля\Desktop\caf0dca7-581f-4221-ada6-ea8b811e7f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92963" y="436603"/>
            <a:ext cx="3877388" cy="543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995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609300" y="105875"/>
            <a:ext cx="7798500" cy="101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5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«НАВИГАТОР ИДЕЙ»: СОВРЕМЕННЫЕ СПОСОБЫ ПОЗНАНИЯ КРАЯ</a:t>
            </a:r>
            <a:endParaRPr lang="en-US" sz="2500" dirty="0"/>
          </a:p>
        </p:txBody>
      </p:sp>
      <p:sp>
        <p:nvSpPr>
          <p:cNvPr id="4" name="Text 1"/>
          <p:cNvSpPr txBox="1"/>
          <p:nvPr/>
        </p:nvSpPr>
        <p:spPr>
          <a:xfrm>
            <a:off x="696250" y="1290772"/>
            <a:ext cx="2488500" cy="101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Использование книг и энциклопедий помогает детям обогатить знания о природе и истории родного края, расширяет словарный запас и развивает умение делать выводы</a:t>
            </a:r>
            <a:r>
              <a:rPr lang="en-US" sz="1100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100" dirty="0"/>
          </a:p>
        </p:txBody>
      </p:sp>
      <p:sp>
        <p:nvSpPr>
          <p:cNvPr id="5" name="Text 2"/>
          <p:cNvSpPr txBox="1"/>
          <p:nvPr/>
        </p:nvSpPr>
        <p:spPr>
          <a:xfrm>
            <a:off x="5840675" y="1883925"/>
            <a:ext cx="2488500" cy="990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Задавать вопросы взрослым — эффективный способ получения новых сведений о традициях, быте и достопримечательностях, учит коммуникации и поиску информации.</a:t>
            </a:r>
            <a:endParaRPr lang="en-US" sz="1200" dirty="0"/>
          </a:p>
        </p:txBody>
      </p:sp>
      <p:sp>
        <p:nvSpPr>
          <p:cNvPr id="6" name="Text 3"/>
          <p:cNvSpPr txBox="1"/>
          <p:nvPr/>
        </p:nvSpPr>
        <p:spPr>
          <a:xfrm>
            <a:off x="696250" y="3140422"/>
            <a:ext cx="2488500" cy="990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Творческие задания, такие как рисование или создание поделок, позволяют лучше запомнить особенности региона и выражать индивидуальное отношение к родине.</a:t>
            </a:r>
            <a:endParaRPr lang="en-US" sz="1200" dirty="0"/>
          </a:p>
        </p:txBody>
      </p:sp>
      <p:sp>
        <p:nvSpPr>
          <p:cNvPr id="7" name="Text 4"/>
          <p:cNvSpPr txBox="1"/>
          <p:nvPr/>
        </p:nvSpPr>
        <p:spPr>
          <a:xfrm>
            <a:off x="5840675" y="3832825"/>
            <a:ext cx="2488500" cy="990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Организация семейных экскурсий мотивирует к самостоятельным открытиям, углубляет привязанность к малой Родине и способствует формированию общих семейных традиций.</a:t>
            </a:r>
            <a:endParaRPr lang="en-US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Оля\Documents\нещеретова методические материалы\публикации\убликации 2017-18 год\статья в вестник кубани 2017г\форма работы по здоровьесбережению в педвестник\Первый поход по территории детского сада (800x519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0" t="22923" r="12381"/>
          <a:stretch/>
        </p:blipFill>
        <p:spPr bwMode="auto">
          <a:xfrm>
            <a:off x="0" y="505645"/>
            <a:ext cx="4393407" cy="433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662" y="0"/>
            <a:ext cx="9244661" cy="5229225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4986708" y="1905435"/>
            <a:ext cx="3361104" cy="153109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 время экскурсии дети знакомятся с историей названия города. Усть-Лабинск расположен на месте слияния рек Кубань и Лаба. Само название связано с географическим положением у устья реки Лаба, что отражает уникальность местности.</a:t>
            </a:r>
            <a:endParaRPr lang="en-US" sz="1500" dirty="0"/>
          </a:p>
        </p:txBody>
      </p:sp>
      <p:sp>
        <p:nvSpPr>
          <p:cNvPr id="6" name="Text 1"/>
          <p:cNvSpPr txBox="1"/>
          <p:nvPr/>
        </p:nvSpPr>
        <p:spPr>
          <a:xfrm>
            <a:off x="4864894" y="524989"/>
            <a:ext cx="3983205" cy="107159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5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ЭКСКУРСИЯ ПО ГОРОДУ УСТЬ-ЛАБИНСК: ИСТОРИЯ И ГЕОГРАФИЯ</a:t>
            </a:r>
            <a:endParaRPr lang="en-US" sz="2500" dirty="0"/>
          </a:p>
        </p:txBody>
      </p:sp>
      <p:sp>
        <p:nvSpPr>
          <p:cNvPr id="7" name="Text 2"/>
          <p:cNvSpPr txBox="1"/>
          <p:nvPr/>
        </p:nvSpPr>
        <p:spPr>
          <a:xfrm>
            <a:off x="5342572" y="3072797"/>
            <a:ext cx="3361103" cy="116790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endParaRPr lang="en-US" sz="13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832</Words>
  <Application>Microsoft Office PowerPoint</Application>
  <PresentationFormat>Экран (16:9)</PresentationFormat>
  <Paragraphs>80</Paragraphs>
  <Slides>20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Анна Солнцева</cp:lastModifiedBy>
  <cp:revision>24</cp:revision>
  <dcterms:created xsi:type="dcterms:W3CDTF">2025-04-15T12:48:45Z</dcterms:created>
  <dcterms:modified xsi:type="dcterms:W3CDTF">2025-05-11T19:30:44Z</dcterms:modified>
</cp:coreProperties>
</file>