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sldIdLst>
    <p:sldId id="259" r:id="rId2"/>
    <p:sldId id="258" r:id="rId3"/>
    <p:sldId id="261" r:id="rId4"/>
    <p:sldId id="262" r:id="rId5"/>
    <p:sldId id="263" r:id="rId6"/>
    <p:sldId id="260" r:id="rId7"/>
    <p:sldId id="266" r:id="rId8"/>
    <p:sldId id="257" r:id="rId9"/>
    <p:sldId id="264" r:id="rId10"/>
    <p:sldId id="265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0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6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89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25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40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9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5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4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0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6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3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85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72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73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25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2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38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1DF41D0-2F56-429A-8DF5-FFB85F5F9FCD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1A91376-EDAB-46D6-B9F5-972760897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55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A5D6-4A4C-8AF3-5BA6-7F7770DEB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FB0B27-C652-0C0E-EFB2-4826F80E6926}"/>
              </a:ext>
            </a:extLst>
          </p:cNvPr>
          <p:cNvSpPr txBox="1"/>
          <p:nvPr/>
        </p:nvSpPr>
        <p:spPr>
          <a:xfrm>
            <a:off x="803565" y="401783"/>
            <a:ext cx="10834254" cy="599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buNone/>
            </a:pPr>
            <a:endParaRPr lang="ru-RU" sz="2800" b="1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buNone/>
            </a:pPr>
            <a:endParaRPr lang="ru-RU" sz="2800" b="1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buNone/>
            </a:pPr>
            <a:r>
              <a:rPr lang="ru-RU" sz="2800" b="1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«Динамические оттенки, </a:t>
            </a:r>
          </a:p>
          <a:p>
            <a:pPr indent="449580" algn="ctr">
              <a:lnSpc>
                <a:spcPct val="150000"/>
              </a:lnSpc>
              <a:buNone/>
            </a:pPr>
            <a:r>
              <a:rPr lang="ru-RU" sz="2800" b="1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метод освоения музыкальных терминов </a:t>
            </a:r>
          </a:p>
          <a:p>
            <a:pPr indent="449580" algn="ctr">
              <a:lnSpc>
                <a:spcPct val="150000"/>
              </a:lnSpc>
              <a:buNone/>
            </a:pPr>
            <a:r>
              <a:rPr lang="ru-RU" sz="2800" b="1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понятий с дошкольниками»</a:t>
            </a:r>
            <a:endParaRPr lang="ru-RU" sz="2800" kern="1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buNone/>
            </a:pPr>
            <a:endParaRPr lang="ru-RU" sz="2800" kern="1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r">
              <a:lnSpc>
                <a:spcPct val="150000"/>
              </a:lnSpc>
              <a:buNone/>
            </a:pPr>
            <a:r>
              <a:rPr lang="ru-RU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indent="449580" algn="r">
              <a:lnSpc>
                <a:spcPct val="150000"/>
              </a:lnSpc>
              <a:buNone/>
            </a:pPr>
            <a:r>
              <a:rPr lang="ru-RU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 д/с №8 комбинированного вида</a:t>
            </a:r>
          </a:p>
          <a:p>
            <a:pPr indent="449580" algn="r">
              <a:lnSpc>
                <a:spcPct val="150000"/>
              </a:lnSpc>
              <a:buNone/>
            </a:pPr>
            <a:r>
              <a:rPr lang="ru-RU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ст. Старощербиновская </a:t>
            </a:r>
          </a:p>
          <a:p>
            <a:pPr indent="449580" algn="r">
              <a:lnSpc>
                <a:spcPct val="150000"/>
              </a:lnSpc>
              <a:buNone/>
            </a:pPr>
            <a:r>
              <a:rPr lang="ru-RU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pPr indent="449580" algn="r">
              <a:lnSpc>
                <a:spcPct val="150000"/>
              </a:lnSpc>
            </a:pPr>
            <a:r>
              <a:rPr lang="ru-RU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Надымова Мария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848475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3BC2B7-84B7-A9B6-118B-77079A698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828" y="159958"/>
            <a:ext cx="9170020" cy="629543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D726999-9A5D-FCBE-9C08-626E460F1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4245764"/>
            <a:ext cx="10364452" cy="15863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AutoShape 2" descr="Звонкий мяч">
            <a:extLst>
              <a:ext uri="{FF2B5EF4-FFF2-40B4-BE49-F238E27FC236}">
                <a16:creationId xmlns:a16="http://schemas.microsoft.com/office/drawing/2014/main" id="{D86310BB-4F4C-489F-7EC0-8A62072A0E8C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0E86A-D2A9-F4ED-35B3-624D1BA603A9}"/>
              </a:ext>
            </a:extLst>
          </p:cNvPr>
          <p:cNvSpPr txBox="1"/>
          <p:nvPr/>
        </p:nvSpPr>
        <p:spPr>
          <a:xfrm>
            <a:off x="-460612" y="2014374"/>
            <a:ext cx="46398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AC339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AC339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AC339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зайчик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20885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CDA166-8570-14B2-04D5-59EB4E7FD1C2}"/>
              </a:ext>
            </a:extLst>
          </p:cNvPr>
          <p:cNvSpPr txBox="1"/>
          <p:nvPr/>
        </p:nvSpPr>
        <p:spPr>
          <a:xfrm>
            <a:off x="968991" y="191070"/>
            <a:ext cx="10604311" cy="5922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  <a:tabLst>
                <a:tab pos="450215" algn="l"/>
              </a:tabLst>
            </a:pPr>
            <a:r>
              <a:rPr lang="ru-RU" sz="3200" b="1" kern="15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600" b="1" kern="15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ru-RU" sz="32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музыкальных занятиях дети научились выражать свое эмоциональное отношение к содержанию музыкальных произведений. Движения детей стали более разнообразными, характерными, артистичными, более осмысленными. Дети научились лучше владеть своим телом, координировать свои движения, а также ориентироваться в пространстве.</a:t>
            </a:r>
            <a:endParaRPr lang="ru-RU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51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78C898-5548-B12A-5E8E-B380F0BA1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975"/>
            <a:ext cx="12192000" cy="69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388B3-EC11-D667-BDB3-B8032F92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98B662-0252-5224-C6E3-151371F782F4}"/>
              </a:ext>
            </a:extLst>
          </p:cNvPr>
          <p:cNvSpPr txBox="1"/>
          <p:nvPr/>
        </p:nvSpPr>
        <p:spPr>
          <a:xfrm>
            <a:off x="1136072" y="152400"/>
            <a:ext cx="10487891" cy="635314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  <a:buNone/>
              <a:tabLst>
                <a:tab pos="450215" algn="l"/>
              </a:tabLst>
            </a:pPr>
            <a:r>
              <a:rPr lang="ru-RU" sz="2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 – методическое обоснование особо эффективных, на мой взгляд, форм работ на музыкальных занятиях при освоении темы «Динамика».</a:t>
            </a:r>
            <a:endParaRPr lang="ru-RU" sz="2000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1000"/>
              </a:spcAft>
              <a:buNone/>
              <a:tabLst>
                <a:tab pos="450215" algn="l"/>
              </a:tabLst>
            </a:pPr>
            <a:r>
              <a:rPr lang="ru-RU" sz="28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Среди </a:t>
            </a:r>
            <a:r>
              <a:rPr lang="ru-RU" sz="2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основных задач</a:t>
            </a:r>
            <a:r>
              <a:rPr lang="ru-RU" sz="28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выделены следующие:</a:t>
            </a:r>
            <a:endParaRPr lang="ru-RU" sz="2000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buNone/>
              <a:tabLst>
                <a:tab pos="450215" algn="l"/>
              </a:tabLst>
            </a:pPr>
            <a:r>
              <a:rPr lang="ru-RU" sz="28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освоение простейшей музыкальной терминологии;</a:t>
            </a:r>
            <a:endParaRPr lang="ru-RU" sz="2000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buNone/>
              <a:tabLst>
                <a:tab pos="450215" algn="l"/>
              </a:tabLst>
            </a:pPr>
            <a:r>
              <a:rPr lang="ru-RU" sz="28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распознавание динамических оттенков в музыкальном произведении;</a:t>
            </a:r>
            <a:endParaRPr lang="ru-RU" sz="2000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ru-RU" sz="28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ощущения динамического рисунка музыкального произведения при передаче характера музыки.</a:t>
            </a:r>
            <a:endParaRPr lang="ru-RU" sz="2000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4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9AF138-A022-8BD1-0523-602CBDC70616}"/>
              </a:ext>
            </a:extLst>
          </p:cNvPr>
          <p:cNvSpPr txBox="1"/>
          <p:nvPr/>
        </p:nvSpPr>
        <p:spPr>
          <a:xfrm>
            <a:off x="886691" y="360219"/>
            <a:ext cx="106957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600" i="1" kern="1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i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«Ощущение – это простейший познавательный психический процесс, в ходе которого происходит отражение отдельных свойств, качеств, сторон действительности, ее предметов и явлений, связей между ними, а также внутренних состояний организма, непосредственно воздействующих на органы чувств человека» </a:t>
            </a:r>
          </a:p>
          <a:p>
            <a:pPr algn="ctr"/>
            <a:endParaRPr lang="ru-RU" sz="3600" kern="1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kern="150" dirty="0">
                <a:latin typeface="Times New Roman" panose="02020603050405020304" pitchFamily="18" charset="0"/>
              </a:rPr>
              <a:t>С. </a:t>
            </a:r>
            <a:r>
              <a:rPr lang="ru-RU" sz="36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Рубинштейн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3235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91007E-A4B4-DFC2-FC86-338D52522AF1}"/>
              </a:ext>
            </a:extLst>
          </p:cNvPr>
          <p:cNvSpPr txBox="1"/>
          <p:nvPr/>
        </p:nvSpPr>
        <p:spPr>
          <a:xfrm>
            <a:off x="1343891" y="138546"/>
            <a:ext cx="9725890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1000"/>
              </a:spcAft>
              <a:buNone/>
              <a:tabLst>
                <a:tab pos="450215" algn="l"/>
              </a:tabLst>
            </a:pPr>
            <a:r>
              <a:rPr lang="ru-RU" sz="2400" b="1" u="sng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крупные и существенные группы ощущений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  <a:buNone/>
              <a:tabLst>
                <a:tab pos="450215" algn="l"/>
              </a:tabLst>
            </a:pPr>
            <a:r>
              <a:rPr lang="ru-RU" sz="20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ru-RU" sz="2000" kern="1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интероцептивные</a:t>
            </a:r>
            <a:r>
              <a:rPr lang="ru-RU" sz="20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объединяют сигналы, доходящие до нас из внутренней среды организма;</a:t>
            </a:r>
            <a:endParaRPr lang="ru-RU" sz="1600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1000"/>
              </a:spcAft>
              <a:buNone/>
              <a:tabLst>
                <a:tab pos="450215" algn="l"/>
              </a:tabLst>
            </a:pPr>
            <a:r>
              <a:rPr lang="ru-RU" sz="20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проприоцептивные обеспечивают информацию о положении тела в пространстве и о положении опорно-двигательного аппарата, обеспечивают регуляцию наших движений. Эти ощущения «обеспечивают управление движениями, оценку направления и скорости движения, величину расстояния. Они формируются автоматически, поступают в мозг и регулируют движения на подсознательном уровне». Такие ощущения называются также кинестетическими. Существенной стороной автоматизации движений является переход контроля над их выполнением с </a:t>
            </a:r>
            <a:r>
              <a:rPr lang="ru-RU" sz="2000" kern="1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экстеро</a:t>
            </a:r>
            <a:r>
              <a:rPr lang="ru-RU" sz="20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проприоцепторам;</a:t>
            </a:r>
            <a:endParaRPr lang="ru-RU" sz="1600" kern="15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20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3) </a:t>
            </a:r>
            <a:r>
              <a:rPr lang="ru-RU" sz="2000" kern="15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экстероцептивные</a:t>
            </a:r>
            <a:r>
              <a:rPr lang="ru-RU" sz="20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ощущения обеспечивают получение сигналов из внешнего мира и создают основу для нашего сознательного поведения.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46409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9FF21F-2B1C-C9E8-3C40-93BD72C224F5}"/>
              </a:ext>
            </a:extLst>
          </p:cNvPr>
          <p:cNvSpPr txBox="1"/>
          <p:nvPr/>
        </p:nvSpPr>
        <p:spPr>
          <a:xfrm>
            <a:off x="997527" y="152401"/>
            <a:ext cx="10626437" cy="5844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ru-RU" sz="2800" b="1" u="sng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ru-RU" sz="3200" b="1" u="sng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 для работы над динамикой</a:t>
            </a:r>
            <a:endParaRPr lang="ru-RU" sz="2400" b="1" u="sng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0215" algn="l"/>
              </a:tabLst>
            </a:pPr>
            <a:endParaRPr lang="ru-RU" sz="2000" b="1" u="sng" kern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отражать в движении определенную силу звучания музыки (например, громко топать (f) или тихо на цыпочках (р);</a:t>
            </a:r>
            <a:endParaRPr lang="ru-RU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заменить силу движений в соответствии с внезапным изменением динамических оттенков;</a:t>
            </a:r>
            <a:endParaRPr lang="ru-RU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0215" algn="l"/>
              </a:tabLst>
            </a:pPr>
            <a:r>
              <a:rPr lang="ru-RU" sz="2400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отражать в движении постепенное усиление или ослабление силы звучания (крещендо, диминуэндо).</a:t>
            </a:r>
            <a:endParaRPr lang="ru-RU" kern="1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2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C0380-1D8C-9727-39E1-3F8B549AC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EA0758-9C79-4F4D-A495-135526EB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6" t="17426" r="21783"/>
          <a:stretch/>
        </p:blipFill>
        <p:spPr>
          <a:xfrm>
            <a:off x="6371115" y="1767089"/>
            <a:ext cx="5585358" cy="4599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43FB2C-03E9-0855-3007-326BFE4380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76" t="16540" r="7652"/>
          <a:stretch/>
        </p:blipFill>
        <p:spPr>
          <a:xfrm>
            <a:off x="0" y="2050473"/>
            <a:ext cx="6160921" cy="431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A0BAF5-EDD8-807F-E524-2334AB9CD205}"/>
              </a:ext>
            </a:extLst>
          </p:cNvPr>
          <p:cNvSpPr txBox="1"/>
          <p:nvPr/>
        </p:nvSpPr>
        <p:spPr>
          <a:xfrm>
            <a:off x="1713659" y="411303"/>
            <a:ext cx="8108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сказки: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«Динамика»</a:t>
            </a:r>
          </a:p>
        </p:txBody>
      </p:sp>
    </p:spTree>
    <p:extLst>
      <p:ext uri="{BB962C8B-B14F-4D97-AF65-F5344CB8AC3E}">
        <p14:creationId xmlns:p14="http://schemas.microsoft.com/office/powerpoint/2010/main" val="393453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36B4DE5-14B3-1AB2-8F85-6EC129DBE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C346C8-5985-F8A7-EAB9-87B181B1D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177" y="1113620"/>
            <a:ext cx="9935608" cy="5588779"/>
          </a:xfrm>
          <a:prstGeom prst="rect">
            <a:avLst/>
          </a:prstGeom>
        </p:spPr>
      </p:pic>
      <p:sp>
        <p:nvSpPr>
          <p:cNvPr id="4" name="AutoShape 2" descr="Звонкий мяч">
            <a:extLst>
              <a:ext uri="{FF2B5EF4-FFF2-40B4-BE49-F238E27FC236}">
                <a16:creationId xmlns:a16="http://schemas.microsoft.com/office/drawing/2014/main" id="{9E695398-FE32-2A40-6C71-6E694FD8981D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232012" y="79593"/>
            <a:ext cx="7402791" cy="18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b="1" cap="none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Говорим громко и тихо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«Наша Таня громко плачет»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30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3993C7-4F2B-B030-2981-D06BDCE53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60" y="541964"/>
            <a:ext cx="7250928" cy="5469271"/>
          </a:xfrm>
          <a:prstGeom prst="rect">
            <a:avLst/>
          </a:prstGeom>
        </p:spPr>
      </p:pic>
      <p:sp>
        <p:nvSpPr>
          <p:cNvPr id="3" name="AutoShape 2" descr="Бабочки на полянке">
            <a:extLst>
              <a:ext uri="{FF2B5EF4-FFF2-40B4-BE49-F238E27FC236}">
                <a16:creationId xmlns:a16="http://schemas.microsoft.com/office/drawing/2014/main" id="{E66404E4-E92B-801E-DBDD-1EA16FD679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Бабочки на полянке">
            <a:extLst>
              <a:ext uri="{FF2B5EF4-FFF2-40B4-BE49-F238E27FC236}">
                <a16:creationId xmlns:a16="http://schemas.microsoft.com/office/drawing/2014/main" id="{59DBC498-997E-53FD-1C64-A2F058690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8EBF5-E76E-AA99-B2DF-A950AC6520D5}"/>
              </a:ext>
            </a:extLst>
          </p:cNvPr>
          <p:cNvSpPr txBox="1"/>
          <p:nvPr/>
        </p:nvSpPr>
        <p:spPr>
          <a:xfrm>
            <a:off x="519163" y="1180730"/>
            <a:ext cx="30880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«Жуки летают»</a:t>
            </a:r>
          </a:p>
        </p:txBody>
      </p:sp>
    </p:spTree>
    <p:extLst>
      <p:ext uri="{BB962C8B-B14F-4D97-AF65-F5344CB8AC3E}">
        <p14:creationId xmlns:p14="http://schemas.microsoft.com/office/powerpoint/2010/main" val="356060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63D2A4-2C5D-C7F0-4583-BD01BCEC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710" y="313900"/>
            <a:ext cx="9359414" cy="60050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7F375-AD3E-09E2-8584-A3F5BBE1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4273" y="1427089"/>
            <a:ext cx="3922075" cy="2696823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«Сказки-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шумелки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AC339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B90824-5D16-56D8-49B6-B5B5C9D0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700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154</TotalTime>
  <Words>382</Words>
  <Application>Microsoft Office PowerPoint</Application>
  <PresentationFormat>Широкоэкранный</PresentationFormat>
  <Paragraphs>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Говорим громко и тихо:  «Наша Таня громко плачет» </vt:lpstr>
      <vt:lpstr>Презентация PowerPoint</vt:lpstr>
      <vt:lpstr> «Сказки- шумелки»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мария надымова</dc:creator>
  <cp:lastModifiedBy>мария надымова</cp:lastModifiedBy>
  <cp:revision>2</cp:revision>
  <dcterms:created xsi:type="dcterms:W3CDTF">2025-03-17T09:26:15Z</dcterms:created>
  <dcterms:modified xsi:type="dcterms:W3CDTF">2025-03-31T06:13:34Z</dcterms:modified>
</cp:coreProperties>
</file>