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</p:sldIdLst>
  <p:sldSz cx="14630400" cy="8229600"/>
  <p:notesSz cx="8229600" cy="14630400"/>
  <p:embeddedFontLst>
    <p:embeddedFont>
      <p:font typeface="MingLiU-ExtB" pitchFamily="18" charset="-120"/>
      <p:regular r:id="rId14"/>
    </p:embeddedFont>
    <p:embeddedFont>
      <p:font typeface="SimSun-ExtB" pitchFamily="49" charset="-122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Source Sans 3" charset="0"/>
      <p:regular r:id="rId20"/>
    </p:embeddedFont>
    <p:embeddedFont>
      <p:font typeface="MuseoModerno Medium" charset="0"/>
      <p:regular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5E4"/>
    <a:srgbClr val="E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60" d="100"/>
          <a:sy n="60" d="100"/>
        </p:scale>
        <p:origin x="-1061" y="-427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A9046-7215-4000-8477-5647782F0159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256AB-4655-434F-B98A-FAFDFB167A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7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676900" y="2349500"/>
            <a:ext cx="7594600" cy="293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b="1" dirty="0" smtClean="0"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Использование блоков </a:t>
            </a:r>
            <a:r>
              <a:rPr lang="ru-RU" sz="4450" b="1" dirty="0" err="1" smtClean="0"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Дьенеша</a:t>
            </a:r>
            <a:r>
              <a:rPr lang="ru-RU" sz="4450" b="1" dirty="0" smtClean="0"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в интеллектуальном развитии </a:t>
            </a:r>
            <a:r>
              <a:rPr lang="ru-RU" sz="4450" b="1" dirty="0" smtClean="0">
                <a:solidFill>
                  <a:srgbClr val="002060"/>
                </a:solidFill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дошкольников</a:t>
            </a:r>
            <a:endParaRPr lang="en-US" sz="4450" b="1" dirty="0">
              <a:solidFill>
                <a:srgbClr val="002060"/>
              </a:solidFill>
              <a:latin typeface="SimSun-ExtB" pitchFamily="49" charset="-122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5" name="Text 0"/>
          <p:cNvSpPr/>
          <p:nvPr/>
        </p:nvSpPr>
        <p:spPr>
          <a:xfrm>
            <a:off x="469900" y="165973"/>
            <a:ext cx="13449300" cy="20057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Центр развития ребенка – детский сад № 2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муниципальное образование Усть-Лабинский район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767" y="2956335"/>
            <a:ext cx="5398133" cy="364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 0"/>
          <p:cNvSpPr/>
          <p:nvPr/>
        </p:nvSpPr>
        <p:spPr>
          <a:xfrm>
            <a:off x="6415084" y="6267066"/>
            <a:ext cx="7947302" cy="18880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555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Шишова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Владимировна, воспитатель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81100" y="766643"/>
            <a:ext cx="12886968" cy="17987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900"/>
              </a:lnSpc>
              <a:buNone/>
            </a:pPr>
            <a:r>
              <a:rPr lang="en-US" sz="5400" dirty="0">
                <a:solidFill>
                  <a:srgbClr val="C0000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Блоки Дьенеша — это не </a:t>
            </a:r>
            <a:r>
              <a:rPr lang="en-US" sz="5400" dirty="0" err="1">
                <a:solidFill>
                  <a:srgbClr val="C0000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игрушка</a:t>
            </a:r>
            <a:r>
              <a:rPr lang="en-US" sz="5400" dirty="0" smtClean="0">
                <a:solidFill>
                  <a:srgbClr val="C0000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,</a:t>
            </a:r>
            <a:endParaRPr lang="ru-RU" sz="5400" dirty="0" smtClean="0">
              <a:solidFill>
                <a:srgbClr val="C00000"/>
              </a:solidFill>
              <a:latin typeface="MuseoModerno Medium" pitchFamily="34" charset="0"/>
              <a:ea typeface="MuseoModerno Medium" pitchFamily="34" charset="-122"/>
              <a:cs typeface="MuseoModerno Medium" pitchFamily="34" charset="-120"/>
            </a:endParaRPr>
          </a:p>
          <a:p>
            <a:pPr marL="0" indent="0" algn="l">
              <a:lnSpc>
                <a:spcPts val="7900"/>
              </a:lnSpc>
              <a:buNone/>
            </a:pPr>
            <a:r>
              <a:rPr lang="ru-RU" sz="5400" dirty="0" smtClean="0">
                <a:solidFill>
                  <a:srgbClr val="C0000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   </a:t>
            </a:r>
            <a:r>
              <a:rPr lang="en-US" sz="5400" dirty="0" smtClean="0">
                <a:solidFill>
                  <a:srgbClr val="C0000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5400" dirty="0">
                <a:solidFill>
                  <a:srgbClr val="C0000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а инструмент для развития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6250721" y="3322320"/>
            <a:ext cx="200834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80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Для педагогов</a:t>
            </a:r>
            <a:endParaRPr lang="en-US" sz="2800" b="1" dirty="0"/>
          </a:p>
        </p:txBody>
      </p:sp>
      <p:sp>
        <p:nvSpPr>
          <p:cNvPr id="6" name="Text 3"/>
          <p:cNvSpPr/>
          <p:nvPr/>
        </p:nvSpPr>
        <p:spPr>
          <a:xfrm>
            <a:off x="6250721" y="4134972"/>
            <a:ext cx="2412325" cy="77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i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Готовый инструмент для реализации развивающего обучения</a:t>
            </a:r>
            <a:endParaRPr lang="en-US" sz="2400" b="1" i="1" dirty="0"/>
          </a:p>
        </p:txBody>
      </p:sp>
      <p:sp>
        <p:nvSpPr>
          <p:cNvPr id="7" name="Text 4"/>
          <p:cNvSpPr/>
          <p:nvPr/>
        </p:nvSpPr>
        <p:spPr>
          <a:xfrm>
            <a:off x="8860631" y="3318510"/>
            <a:ext cx="200834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Для родителей</a:t>
            </a:r>
            <a:endParaRPr lang="en-US" sz="2400" b="1" dirty="0"/>
          </a:p>
        </p:txBody>
      </p:sp>
      <p:sp>
        <p:nvSpPr>
          <p:cNvPr id="8" name="Text 5"/>
          <p:cNvSpPr/>
          <p:nvPr/>
        </p:nvSpPr>
        <p:spPr>
          <a:xfrm>
            <a:off x="8860631" y="4134972"/>
            <a:ext cx="2411492" cy="513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Способ сделать обучение весёлым и доступным дома</a:t>
            </a:r>
            <a:endParaRPr lang="en-US" sz="2400" b="1" dirty="0"/>
          </a:p>
        </p:txBody>
      </p:sp>
      <p:sp>
        <p:nvSpPr>
          <p:cNvPr id="9" name="Text 6"/>
          <p:cNvSpPr/>
          <p:nvPr/>
        </p:nvSpPr>
        <p:spPr>
          <a:xfrm>
            <a:off x="11490057" y="3320415"/>
            <a:ext cx="200834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Для детей</a:t>
            </a:r>
            <a:endParaRPr lang="en-US" sz="2400" b="1" dirty="0"/>
          </a:p>
        </p:txBody>
      </p:sp>
      <p:sp>
        <p:nvSpPr>
          <p:cNvPr id="10" name="Text 7"/>
          <p:cNvSpPr/>
          <p:nvPr/>
        </p:nvSpPr>
        <p:spPr>
          <a:xfrm>
            <a:off x="11515854" y="4391908"/>
            <a:ext cx="2411492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Мир игры, </a:t>
            </a:r>
            <a:r>
              <a:rPr lang="en-US" sz="2400" b="1" dirty="0" err="1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логики</a:t>
            </a:r>
            <a:endParaRPr lang="ru-RU" sz="2400" b="1" dirty="0" smtClean="0">
              <a:solidFill>
                <a:srgbClr val="2B415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0" indent="0" algn="l">
              <a:lnSpc>
                <a:spcPts val="2000"/>
              </a:lnSpc>
              <a:buNone/>
            </a:pPr>
            <a:r>
              <a:rPr lang="en-US" sz="2400" b="1" dirty="0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2400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 открытий</a:t>
            </a:r>
            <a:endParaRPr lang="en-US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blob:https://web.whatsapp.com/f8d1a30b-c084-4f3d-87d0-6ec86d7710e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928983"/>
            <a:ext cx="5354122" cy="401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99000" y="766643"/>
            <a:ext cx="6299200" cy="9351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900"/>
              </a:lnSpc>
              <a:buNone/>
            </a:pPr>
            <a:r>
              <a:rPr lang="ru-RU" sz="5400" b="1" dirty="0" smtClean="0"/>
              <a:t>Рада сотрудничеству</a:t>
            </a:r>
            <a:endParaRPr lang="en-US" sz="5400" b="1" dirty="0"/>
          </a:p>
        </p:txBody>
      </p:sp>
      <p:sp>
        <p:nvSpPr>
          <p:cNvPr id="4" name="Text 1"/>
          <p:cNvSpPr/>
          <p:nvPr/>
        </p:nvSpPr>
        <p:spPr>
          <a:xfrm>
            <a:off x="5660707" y="4067503"/>
            <a:ext cx="8019336" cy="17385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048732" y="6136005"/>
            <a:ext cx="200834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048732" y="6547604"/>
            <a:ext cx="2412325" cy="770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8860631" y="6136005"/>
            <a:ext cx="200834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8860631" y="6547604"/>
            <a:ext cx="2411492" cy="513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1671697" y="6136005"/>
            <a:ext cx="2008346" cy="250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1671697" y="6547604"/>
            <a:ext cx="2411492" cy="256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638" y="2187972"/>
            <a:ext cx="5926137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9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19111" y="837009"/>
            <a:ext cx="7678579" cy="1046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endParaRPr lang="en-US" sz="3250" dirty="0"/>
          </a:p>
        </p:txBody>
      </p:sp>
      <p:sp>
        <p:nvSpPr>
          <p:cNvPr id="4" name="Text 1"/>
          <p:cNvSpPr/>
          <p:nvPr/>
        </p:nvSpPr>
        <p:spPr>
          <a:xfrm>
            <a:off x="5832984" y="1046203"/>
            <a:ext cx="8064706" cy="1544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Интеллектуальное развитие — это формирование и совершенствование умственных </a:t>
            </a:r>
            <a:r>
              <a:rPr lang="en-US" sz="2800" dirty="0" err="1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способностей</a:t>
            </a:r>
            <a:r>
              <a:rPr lang="en-US" sz="28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2800" dirty="0" err="1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детей</a:t>
            </a:r>
            <a:r>
              <a:rPr lang="en-US" sz="2800" dirty="0" smtClean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2800" dirty="0"/>
          </a:p>
        </p:txBody>
      </p:sp>
      <p:sp>
        <p:nvSpPr>
          <p:cNvPr id="5" name="Shape 2"/>
          <p:cNvSpPr/>
          <p:nvPr/>
        </p:nvSpPr>
        <p:spPr>
          <a:xfrm>
            <a:off x="6219111" y="3174266"/>
            <a:ext cx="3734633" cy="1868448"/>
          </a:xfrm>
          <a:prstGeom prst="roundRect">
            <a:avLst>
              <a:gd name="adj" fmla="val 1681"/>
            </a:avLst>
          </a:prstGeom>
          <a:solidFill>
            <a:srgbClr val="F3EEE3"/>
          </a:solidFill>
          <a:ln/>
        </p:spPr>
      </p:sp>
      <p:sp>
        <p:nvSpPr>
          <p:cNvPr id="6" name="Text 3"/>
          <p:cNvSpPr/>
          <p:nvPr/>
        </p:nvSpPr>
        <p:spPr>
          <a:xfrm>
            <a:off x="6428423" y="3454361"/>
            <a:ext cx="3316010" cy="654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Познавательная активность</a:t>
            </a:r>
            <a:endParaRPr lang="en-US" sz="2050" dirty="0"/>
          </a:p>
        </p:txBody>
      </p:sp>
      <p:sp>
        <p:nvSpPr>
          <p:cNvPr id="7" name="Text 4"/>
          <p:cNvSpPr/>
          <p:nvPr/>
        </p:nvSpPr>
        <p:spPr>
          <a:xfrm>
            <a:off x="6428423" y="4100393"/>
            <a:ext cx="3316010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Интерес к окружающему миру и желание узнавать новое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3056" y="3174266"/>
            <a:ext cx="3734633" cy="1868448"/>
          </a:xfrm>
          <a:prstGeom prst="roundRect">
            <a:avLst>
              <a:gd name="adj" fmla="val 1681"/>
            </a:avLst>
          </a:prstGeom>
          <a:solidFill>
            <a:srgbClr val="F3EEE3"/>
          </a:solidFill>
          <a:ln/>
        </p:spPr>
      </p:sp>
      <p:sp>
        <p:nvSpPr>
          <p:cNvPr id="9" name="Text 6"/>
          <p:cNvSpPr/>
          <p:nvPr/>
        </p:nvSpPr>
        <p:spPr>
          <a:xfrm>
            <a:off x="10372368" y="3290828"/>
            <a:ext cx="2960846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Логическое мышление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10163056" y="3773448"/>
            <a:ext cx="3316010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Причинно-следственные связи и обобщение информации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219110" y="6848237"/>
            <a:ext cx="7678579" cy="997029"/>
          </a:xfrm>
          <a:prstGeom prst="roundRect">
            <a:avLst>
              <a:gd name="adj" fmla="val 2603"/>
            </a:avLst>
          </a:prstGeom>
          <a:solidFill>
            <a:srgbClr val="F3EEE3"/>
          </a:solidFill>
          <a:ln/>
        </p:spPr>
      </p:sp>
      <p:sp>
        <p:nvSpPr>
          <p:cNvPr id="12" name="Text 9"/>
          <p:cNvSpPr/>
          <p:nvPr/>
        </p:nvSpPr>
        <p:spPr>
          <a:xfrm>
            <a:off x="6428423" y="6848237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Творчество</a:t>
            </a:r>
            <a:endParaRPr lang="en-US" sz="2050" dirty="0"/>
          </a:p>
        </p:txBody>
      </p:sp>
      <p:sp>
        <p:nvSpPr>
          <p:cNvPr id="13" name="Text 10"/>
          <p:cNvSpPr/>
          <p:nvPr/>
        </p:nvSpPr>
        <p:spPr>
          <a:xfrm>
            <a:off x="6428423" y="7308978"/>
            <a:ext cx="7259955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Креативность в решении задач и создании идей</a:t>
            </a:r>
            <a:endParaRPr lang="en-US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Shape 2"/>
          <p:cNvSpPr/>
          <p:nvPr/>
        </p:nvSpPr>
        <p:spPr>
          <a:xfrm>
            <a:off x="6219111" y="5458571"/>
            <a:ext cx="3734633" cy="942321"/>
          </a:xfrm>
          <a:prstGeom prst="roundRect">
            <a:avLst>
              <a:gd name="adj" fmla="val 1681"/>
            </a:avLst>
          </a:prstGeom>
          <a:solidFill>
            <a:srgbClr val="F3EEE3"/>
          </a:solidFill>
          <a:ln/>
        </p:spPr>
      </p:sp>
      <p:sp>
        <p:nvSpPr>
          <p:cNvPr id="16" name="Shape 2"/>
          <p:cNvSpPr/>
          <p:nvPr/>
        </p:nvSpPr>
        <p:spPr>
          <a:xfrm>
            <a:off x="10163056" y="5458571"/>
            <a:ext cx="3734633" cy="942321"/>
          </a:xfrm>
          <a:prstGeom prst="roundRect">
            <a:avLst>
              <a:gd name="adj" fmla="val 1681"/>
            </a:avLst>
          </a:prstGeom>
          <a:solidFill>
            <a:srgbClr val="F3EEE3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17" name="Text 9"/>
          <p:cNvSpPr/>
          <p:nvPr/>
        </p:nvSpPr>
        <p:spPr>
          <a:xfrm>
            <a:off x="6428423" y="5458571"/>
            <a:ext cx="2617232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050" dirty="0" smtClean="0">
                <a:solidFill>
                  <a:srgbClr val="2B4150"/>
                </a:solidFill>
              </a:rPr>
              <a:t>Внимание и память </a:t>
            </a:r>
            <a:endParaRPr lang="en-US" sz="2050" dirty="0"/>
          </a:p>
        </p:txBody>
      </p:sp>
      <p:sp>
        <p:nvSpPr>
          <p:cNvPr id="18" name="Text 9"/>
          <p:cNvSpPr/>
          <p:nvPr/>
        </p:nvSpPr>
        <p:spPr>
          <a:xfrm>
            <a:off x="10372367" y="5458571"/>
            <a:ext cx="3525321" cy="705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ru-RU" sz="2050" dirty="0" smtClean="0">
                <a:solidFill>
                  <a:srgbClr val="2B4150"/>
                </a:solidFill>
                <a:latin typeface="Times New Roman" pitchFamily="18" charset="0"/>
                <a:cs typeface="Times New Roman" pitchFamily="18" charset="0"/>
              </a:rPr>
              <a:t>Социальные и эмоциональные</a:t>
            </a:r>
          </a:p>
          <a:p>
            <a:pPr marL="0" indent="0" algn="l">
              <a:lnSpc>
                <a:spcPts val="2550"/>
              </a:lnSpc>
              <a:buNone/>
            </a:pPr>
            <a:r>
              <a:rPr lang="ru-RU" sz="2050" dirty="0" smtClean="0">
                <a:solidFill>
                  <a:srgbClr val="2B4150"/>
                </a:solidFill>
                <a:latin typeface="Times New Roman" pitchFamily="18" charset="0"/>
                <a:cs typeface="Times New Roman" pitchFamily="18" charset="0"/>
              </a:rPr>
              <a:t>аспекты </a:t>
            </a:r>
          </a:p>
          <a:p>
            <a:pPr marL="0" indent="0" algn="l">
              <a:lnSpc>
                <a:spcPts val="2550"/>
              </a:lnSpc>
              <a:buNone/>
            </a:pPr>
            <a:endParaRPr lang="en-US" sz="2050" dirty="0"/>
          </a:p>
        </p:txBody>
      </p:sp>
      <p:sp>
        <p:nvSpPr>
          <p:cNvPr id="1638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g_e3a40a6bb036db5bb83bcfb231438170_2_1400x1100-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837009"/>
            <a:ext cx="5372608" cy="69745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4954" y="459581"/>
            <a:ext cx="5687735" cy="4176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918200" y="1130300"/>
            <a:ext cx="8127246" cy="9034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4800" b="1" dirty="0" err="1" smtClean="0">
                <a:latin typeface="Times New Roman" pitchFamily="18" charset="0"/>
                <a:ea typeface="Source Sans 3" pitchFamily="34" charset="-122"/>
                <a:cs typeface="Times New Roman" pitchFamily="18" charset="0"/>
              </a:rPr>
              <a:t>Золтан</a:t>
            </a:r>
            <a:r>
              <a:rPr lang="en-US" sz="4800" b="1" dirty="0" smtClean="0">
                <a:latin typeface="Times New Roman" pitchFamily="18" charset="0"/>
                <a:ea typeface="Source Sans 3" pitchFamily="34" charset="-122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Source Sans 3" pitchFamily="34" charset="-122"/>
                <a:cs typeface="Times New Roman" pitchFamily="18" charset="0"/>
              </a:rPr>
              <a:t>Дьенеш</a:t>
            </a:r>
            <a:r>
              <a:rPr lang="ru-RU" sz="4800" b="1" dirty="0" smtClean="0">
                <a:latin typeface="Times New Roman" pitchFamily="18" charset="0"/>
                <a:ea typeface="Source Sans 3" pitchFamily="34" charset="-122"/>
                <a:cs typeface="Times New Roman" pitchFamily="18" charset="0"/>
              </a:rPr>
              <a:t>- автор  игры </a:t>
            </a:r>
          </a:p>
          <a:p>
            <a:pPr marL="0" indent="0" algn="l">
              <a:lnSpc>
                <a:spcPts val="2100"/>
              </a:lnSpc>
              <a:buNone/>
            </a:pPr>
            <a:endParaRPr lang="ru-RU" dirty="0" smtClean="0">
              <a:latin typeface="Source Sans 3" pitchFamily="34" charset="0"/>
            </a:endParaRPr>
          </a:p>
          <a:p>
            <a:pPr marL="0" indent="0" algn="l">
              <a:lnSpc>
                <a:spcPts val="2100"/>
              </a:lnSpc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914400" y="1404314"/>
            <a:ext cx="4281214" cy="629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Характеристики блоков</a:t>
            </a:r>
          </a:p>
        </p:txBody>
      </p:sp>
      <p:sp>
        <p:nvSpPr>
          <p:cNvPr id="5" name="Text 3"/>
          <p:cNvSpPr/>
          <p:nvPr/>
        </p:nvSpPr>
        <p:spPr>
          <a:xfrm>
            <a:off x="584954" y="2529483"/>
            <a:ext cx="6526411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84954" y="2855357"/>
            <a:ext cx="6526411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4954" y="3181231"/>
            <a:ext cx="6526411" cy="267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00"/>
              </a:lnSpc>
              <a:buSzPct val="100000"/>
              <a:buChar char="•"/>
            </a:pPr>
            <a:endParaRPr lang="ru-RU" sz="2400" b="1" dirty="0" smtClean="0">
              <a:solidFill>
                <a:srgbClr val="2B4150"/>
              </a:solidFill>
              <a:latin typeface="Times New Roman" pitchFamily="18" charset="0"/>
              <a:ea typeface="Source Sans 3" pitchFamily="34" charset="-122"/>
              <a:cs typeface="Times New Roman" pitchFamily="18" charset="0"/>
            </a:endParaRPr>
          </a:p>
          <a:p>
            <a:pPr marL="342900" indent="-342900" algn="l">
              <a:lnSpc>
                <a:spcPts val="2100"/>
              </a:lnSpc>
              <a:buSzPct val="100000"/>
              <a:buChar char="•"/>
            </a:pPr>
            <a:endParaRPr lang="ru-RU" sz="2400" dirty="0" smtClean="0">
              <a:solidFill>
                <a:srgbClr val="2B41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ts val="2100"/>
              </a:lnSpc>
              <a:buSzPct val="100000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9705" y="1812528"/>
            <a:ext cx="5385741" cy="544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 2"/>
          <p:cNvSpPr/>
          <p:nvPr/>
        </p:nvSpPr>
        <p:spPr>
          <a:xfrm>
            <a:off x="190501" y="2247901"/>
            <a:ext cx="3441700" cy="5013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Цвет: красный, синий</a:t>
            </a: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,</a:t>
            </a:r>
          </a:p>
          <a:p>
            <a:pPr marL="0" indent="0" algn="l">
              <a:lnSpc>
                <a:spcPts val="2050"/>
              </a:lnSpc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желтый.</a:t>
            </a:r>
          </a:p>
          <a:p>
            <a:pPr marL="0" indent="0" algn="l">
              <a:lnSpc>
                <a:spcPts val="2050"/>
              </a:lnSpc>
            </a:pP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  <a:buFont typeface="Wingdings" pitchFamily="2" charset="2"/>
              <a:buChar char="§"/>
            </a:pP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Форма: квадрат, круг, </a:t>
            </a: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прямоугольник</a:t>
            </a: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, </a:t>
            </a:r>
          </a:p>
          <a:p>
            <a:pPr marL="0" indent="0" algn="l">
              <a:lnSpc>
                <a:spcPts val="2050"/>
              </a:lnSpc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треугольник.</a:t>
            </a:r>
          </a:p>
          <a:p>
            <a:pPr marL="0" indent="0" algn="l">
              <a:lnSpc>
                <a:spcPts val="2050"/>
              </a:lnSpc>
            </a:pP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</a:pP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Размер: большой и </a:t>
            </a: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маленький.</a:t>
            </a:r>
          </a:p>
          <a:p>
            <a:pPr marL="0" indent="0" algn="l">
              <a:lnSpc>
                <a:spcPts val="2050"/>
              </a:lnSpc>
            </a:pP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  <a:buFont typeface="Arial" pitchFamily="34" charset="0"/>
              <a:buChar char="•"/>
            </a:pPr>
            <a:endParaRPr lang="ru-RU" sz="2800" dirty="0" smtClean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  <a:p>
            <a:pPr marL="0" indent="0" algn="l">
              <a:lnSpc>
                <a:spcPts val="205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Толщина: толстый </a:t>
            </a: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и</a:t>
            </a:r>
          </a:p>
          <a:p>
            <a:pPr marL="0" indent="0" algn="l">
              <a:lnSpc>
                <a:spcPts val="2050"/>
              </a:lnSpc>
            </a:pP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тонкий.</a:t>
            </a:r>
            <a:endParaRPr lang="en-US" sz="2800" dirty="0"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522" y="2604120"/>
            <a:ext cx="3758530" cy="38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962983"/>
            <a:ext cx="511052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Игра «Классификация»</a:t>
            </a:r>
            <a:endParaRPr lang="en-US" sz="3550" b="1" dirty="0"/>
          </a:p>
        </p:txBody>
      </p:sp>
      <p:sp>
        <p:nvSpPr>
          <p:cNvPr id="4" name="Text 1"/>
          <p:cNvSpPr/>
          <p:nvPr/>
        </p:nvSpPr>
        <p:spPr>
          <a:xfrm>
            <a:off x="793790" y="2870121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Первая и самая важная игра для развития аналитического мышления. Предложите ребёнку разделить фигуры по определённым признакам: все красные отдельно, все квадраты вместе, только большие и тонкие фигуры. Это развивает способность систематизировать информацию и выявлять существенные признаки объектов.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939784"/>
            <a:ext cx="7556421" cy="1326713"/>
          </a:xfrm>
          <a:prstGeom prst="roundRect">
            <a:avLst>
              <a:gd name="adj" fmla="val 2565"/>
            </a:avLst>
          </a:prstGeom>
          <a:solidFill>
            <a:srgbClr val="C9DDE9"/>
          </a:solidFill>
          <a:ln/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604" y="5268635"/>
            <a:ext cx="283488" cy="2268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30906" y="5223272"/>
            <a:ext cx="659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Совет:</a:t>
            </a:r>
            <a:r>
              <a:rPr lang="en-US" sz="1750" dirty="0">
                <a:solidFill>
                  <a:srgbClr val="00000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Начните с одного признака (цвет), затем усложняйте, комбинируя два-три признака.</a:t>
            </a:r>
            <a:endParaRPr lang="en-US" sz="17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BRkyOX4O2N7BRZC56TgE-Ocd5ru4-bmgnK7lH3PIhbAbSGv1TttZHA3N6MQAxoezAsFY5TlZGR3wchGBrI1pcdH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5" r="25039" b="5208"/>
          <a:stretch>
            <a:fillRect/>
          </a:stretch>
        </p:blipFill>
        <p:spPr>
          <a:xfrm>
            <a:off x="11264900" y="203552"/>
            <a:ext cx="3129017" cy="4258089"/>
          </a:xfrm>
          <a:prstGeom prst="rect">
            <a:avLst/>
          </a:prstGeom>
        </p:spPr>
      </p:pic>
      <p:pic>
        <p:nvPicPr>
          <p:cNvPr id="10" name="Рисунок 9" descr="OkvRjHOrVKwULA7ttGakSgcHRhmDkLQHu3WxC_lfYK2-RHAT7ToZnJvh0EaZRFTQtHa8CWoivNjUQI3bciFoKF_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9" r="25528" b="5208"/>
          <a:stretch>
            <a:fillRect/>
          </a:stretch>
        </p:blipFill>
        <p:spPr>
          <a:xfrm>
            <a:off x="8633989" y="4461641"/>
            <a:ext cx="2834745" cy="3549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65846" y="331076"/>
            <a:ext cx="892433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Игры с последовательностью и логикой</a:t>
            </a:r>
            <a:endParaRPr lang="en-US" sz="3550" b="1" dirty="0"/>
          </a:p>
        </p:txBody>
      </p:sp>
      <p:sp>
        <p:nvSpPr>
          <p:cNvPr id="3" name="Shape 1"/>
          <p:cNvSpPr/>
          <p:nvPr/>
        </p:nvSpPr>
        <p:spPr>
          <a:xfrm>
            <a:off x="963930" y="164919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4" name="Text 2"/>
          <p:cNvSpPr/>
          <p:nvPr/>
        </p:nvSpPr>
        <p:spPr>
          <a:xfrm>
            <a:off x="963930" y="17342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17342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Логический ряд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2159498"/>
            <a:ext cx="3421499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Расположите фигуры в определённом порядке (красный-круглый-толстый, синий-прямоугольный-тонкий) и попросите ребёнка продолжить, соблюдая закономерность. Развивает аналитическое мышление.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35893" y="157823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8" name="Text 6"/>
          <p:cNvSpPr/>
          <p:nvPr/>
        </p:nvSpPr>
        <p:spPr>
          <a:xfrm>
            <a:off x="5406033" y="164919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746195" y="16491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Что пропало?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406033" y="2159498"/>
            <a:ext cx="342149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Покажите несколько фигур, закройте одну рукой и спросите, какая исчезла. Упражнение улучшает наблюдательность, концентрацию внимания и память.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9507914" y="156418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2" name="Text 10"/>
          <p:cNvSpPr/>
          <p:nvPr/>
        </p:nvSpPr>
        <p:spPr>
          <a:xfrm>
            <a:off x="9592984" y="157823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018216" y="15782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Третий лишний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592984" y="2159498"/>
            <a:ext cx="342149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Выложите три фигуры, две из которых схожи по признакам, а одна отличается. Ребёнок должен найти «лишнюю» и объяснить почему. Развивает критическое мышление.</a:t>
            </a:r>
            <a:endParaRPr lang="en-US" sz="175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" name="Picture 4" descr="https://sun9-69.userapi.com/s/v1/ig2/j3v5ZtMsaUdz7lqZyDxxBay1BG1BpmbZz7JL0wAa7_j0gqfGFq4brDY3mblUAFVvoF7UqEZUoD70bQY9YfNHyl5j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91" r="20343" b="12074"/>
          <a:stretch>
            <a:fillRect/>
          </a:stretch>
        </p:blipFill>
        <p:spPr bwMode="auto">
          <a:xfrm>
            <a:off x="1304092" y="5239773"/>
            <a:ext cx="2677904" cy="2571768"/>
          </a:xfrm>
          <a:prstGeom prst="rect">
            <a:avLst/>
          </a:prstGeom>
          <a:noFill/>
        </p:spPr>
      </p:pic>
      <p:pic>
        <p:nvPicPr>
          <p:cNvPr id="17" name="Picture 2" descr="https://sun9-79.userapi.com/s/v1/ig2/IQ8ew7DoMTtdyHIZH6kTg4Bp9_3wWk4gyQaCai25V5cMWbTQKsq_ZRrqcGEKYwoBjQoKm7TiN3Lfdjzc2zKRyHAZ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405" y="4636041"/>
            <a:ext cx="3214861" cy="2411146"/>
          </a:xfrm>
          <a:prstGeom prst="rect">
            <a:avLst/>
          </a:prstGeom>
          <a:noFill/>
        </p:spPr>
      </p:pic>
      <p:pic>
        <p:nvPicPr>
          <p:cNvPr id="18" name="Picture 2" descr="https://sun9-49.userapi.com/s/v1/ig2/ofiJ5eij2jmWE28SvWQmiOjRa9MbiJ52sjmdmZc1AIcD15wEwWEPhH-TXod_ZUJJzLvOK1_8ybHMBirS8NwXoNgu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2984" y="4636041"/>
            <a:ext cx="3557372" cy="2668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89200" y="824031"/>
            <a:ext cx="8478957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Творческие и пространственные упражнения</a:t>
            </a:r>
            <a:endParaRPr lang="en-US" sz="355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88" t="11051" b="7170"/>
          <a:stretch>
            <a:fillRect/>
          </a:stretch>
        </p:blipFill>
        <p:spPr bwMode="auto">
          <a:xfrm>
            <a:off x="984289" y="2476500"/>
            <a:ext cx="5868041" cy="4154344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60" b="11372"/>
          <a:stretch>
            <a:fillRect/>
          </a:stretch>
        </p:blipFill>
        <p:spPr bwMode="auto">
          <a:xfrm>
            <a:off x="8554796" y="2146300"/>
            <a:ext cx="4226074" cy="458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3310" y="677917"/>
            <a:ext cx="728626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Блоки Дьенеша в развитии речи</a:t>
            </a:r>
            <a:endParaRPr lang="en-US" sz="3550" b="1" dirty="0">
              <a:solidFill>
                <a:srgbClr val="00206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63310" y="143466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Логические блоки успешно применяются не только в математике, но и на речевых занятиях. Специалисты разработали эффективные методики для коррекции и развития речи дошкольников.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289294" y="2367617"/>
            <a:ext cx="4196358" cy="3182422"/>
          </a:xfrm>
          <a:prstGeom prst="roundRect">
            <a:avLst>
              <a:gd name="adj" fmla="val 4597"/>
            </a:avLst>
          </a:prstGeom>
          <a:solidFill>
            <a:srgbClr val="FFFCF5"/>
          </a:solidFill>
          <a:ln w="30480">
            <a:solidFill>
              <a:srgbClr val="D9D4C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89294" y="2367617"/>
            <a:ext cx="121920" cy="3182422"/>
          </a:xfrm>
          <a:prstGeom prst="roundRect">
            <a:avLst>
              <a:gd name="adj" fmla="val 27907"/>
            </a:avLst>
          </a:prstGeom>
          <a:solidFill>
            <a:srgbClr val="325F7B"/>
          </a:solidFill>
          <a:ln/>
        </p:spPr>
      </p:sp>
      <p:sp>
        <p:nvSpPr>
          <p:cNvPr id="6" name="Text 4"/>
          <p:cNvSpPr/>
          <p:nvPr/>
        </p:nvSpPr>
        <p:spPr>
          <a:xfrm>
            <a:off x="885230" y="26486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«Найди звук»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63310" y="3183374"/>
            <a:ext cx="35903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Синие и красные блоки выкладывают схему слова. Красный блок обозначает заданный звук и перемещается по схеме, показывая его позицию: начало, середина или конец слова.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9609773" y="2825772"/>
            <a:ext cx="4196358" cy="3182422"/>
          </a:xfrm>
          <a:prstGeom prst="roundRect">
            <a:avLst>
              <a:gd name="adj" fmla="val 4597"/>
            </a:avLst>
          </a:prstGeom>
          <a:solidFill>
            <a:srgbClr val="FFFCF5"/>
          </a:solidFill>
          <a:ln w="30480">
            <a:solidFill>
              <a:srgbClr val="D9D4C9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9678603" y="2825772"/>
            <a:ext cx="121920" cy="3182422"/>
          </a:xfrm>
          <a:prstGeom prst="roundRect">
            <a:avLst>
              <a:gd name="adj" fmla="val 27907"/>
            </a:avLst>
          </a:prstGeom>
          <a:solidFill>
            <a:srgbClr val="325F7B"/>
          </a:solidFill>
          <a:ln/>
        </p:spPr>
      </p:sp>
      <p:sp>
        <p:nvSpPr>
          <p:cNvPr id="10" name="Text 8"/>
          <p:cNvSpPr/>
          <p:nvPr/>
        </p:nvSpPr>
        <p:spPr>
          <a:xfrm>
            <a:off x="10248055" y="3604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«Посчитай слова»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246281" y="4135993"/>
            <a:ext cx="35903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Воспитатель произносит предложение, дети считают количество слов и выкладывают соответствующее число блоков. Упражнение развивает слухоречевое внимание.</a:t>
            </a:r>
            <a:endParaRPr lang="en-US" sz="1750" dirty="0"/>
          </a:p>
        </p:txBody>
      </p:sp>
      <p:pic>
        <p:nvPicPr>
          <p:cNvPr id="16" name="Рисунок 15" descr="4cwSwjUgWAsLFljStr9R-AvVTDo4HB0cQUGocIuPJnjTTriujQB6_GBkO4_-RqpAq44CJYSMqCLbdLoCYsH7sEi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40" y="2237928"/>
            <a:ext cx="3388468" cy="2541351"/>
          </a:xfrm>
          <a:prstGeom prst="rect">
            <a:avLst/>
          </a:prstGeom>
        </p:spPr>
      </p:pic>
      <p:pic>
        <p:nvPicPr>
          <p:cNvPr id="17" name="Picture 2" descr="https://sun9-8.userapi.com/s/v1/ig2/zkCV0NIhBOI_qcwmPz0PDWJ5ZkwTFLdem_twoBbWAvHsipdFIVMj9q64xHStchtOaXAsucBr_kKkb6ChZvIQkBA8.jpg?quality=95&amp;as=32x24,48x36,72x54,108x81,160x120,240x180,360x270,480x360,540x405,640x480,720x540,1080x810,1280x960,1440x1080,2560x1920&amp;from=bu&amp;cs=1280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110" y="5360788"/>
            <a:ext cx="4000528" cy="273924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1531"/>
            <a:ext cx="997184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206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Три этапа освоения блоков (возраст 5–6 лет)</a:t>
            </a:r>
            <a:endParaRPr lang="en-US" sz="3550" b="1" dirty="0">
              <a:solidFill>
                <a:srgbClr val="00206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472577"/>
            <a:ext cx="4196358" cy="226814"/>
          </a:xfrm>
          <a:prstGeom prst="roundRect">
            <a:avLst>
              <a:gd name="adj" fmla="val 15001"/>
            </a:avLst>
          </a:prstGeom>
          <a:solidFill>
            <a:srgbClr val="F3EEE3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926205"/>
            <a:ext cx="33594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Подготовительный этап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4416623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Дети описывают свойства фигур (цвет, форму, размер, толщину). Формируются представления о символическом изображении и развивается мышление.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132296"/>
            <a:ext cx="4196358" cy="226814"/>
          </a:xfrm>
          <a:prstGeom prst="roundRect">
            <a:avLst>
              <a:gd name="adj" fmla="val 15001"/>
            </a:avLst>
          </a:prstGeom>
          <a:solidFill>
            <a:srgbClr val="F3EEE3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5859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Основной этап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4076343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Знакомство с алгоритмами и правилами игры. Развитие логических операций: «не», «И», «ИЛИ». Овладение кодированием и декодированием.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792135"/>
            <a:ext cx="4196358" cy="226814"/>
          </a:xfrm>
          <a:prstGeom prst="roundRect">
            <a:avLst>
              <a:gd name="adj" fmla="val 15001"/>
            </a:avLst>
          </a:prstGeom>
          <a:solidFill>
            <a:srgbClr val="F3EEE3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245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Итоговый этап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3736181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Самостоятельная творческая игра с материалом. Использование дидактических карточек для закрепления математических понятий. Ребёнок становится инициатором игры.</a:t>
            </a:r>
            <a:endParaRPr lang="en-US" sz="17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772510"/>
            <a:ext cx="997184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3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отрицанием свойств </a:t>
            </a:r>
            <a:r>
              <a:rPr lang="ru-RU" sz="35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блоков</a:t>
            </a:r>
            <a:endParaRPr lang="en-US" sz="35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66406" y="7811541"/>
            <a:ext cx="2263994" cy="41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 0"/>
          <p:cNvSpPr/>
          <p:nvPr/>
        </p:nvSpPr>
        <p:spPr>
          <a:xfrm>
            <a:off x="399651" y="1576551"/>
            <a:ext cx="11156473" cy="2301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игры похоже на игры с логическими карточками. </a:t>
            </a:r>
          </a:p>
          <a:p>
            <a:pPr marL="0" indent="0" algn="l">
              <a:lnSpc>
                <a:spcPts val="445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необходимо расселить фигуры в домике, </a:t>
            </a:r>
          </a:p>
          <a:p>
            <a:pPr marL="0" indent="0" algn="l">
              <a:lnSpc>
                <a:spcPts val="445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те условия, которые даны для каждой клетки.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hape 1"/>
          <p:cNvSpPr/>
          <p:nvPr/>
        </p:nvSpPr>
        <p:spPr>
          <a:xfrm>
            <a:off x="399651" y="1576551"/>
            <a:ext cx="5717370" cy="226814"/>
          </a:xfrm>
          <a:prstGeom prst="roundRect">
            <a:avLst>
              <a:gd name="adj" fmla="val 15001"/>
            </a:avLst>
          </a:prstGeom>
          <a:solidFill>
            <a:srgbClr val="F3EEE3"/>
          </a:solidFill>
          <a:ln/>
        </p:spPr>
      </p:sp>
      <p:pic>
        <p:nvPicPr>
          <p:cNvPr id="33794" name="Picture 2" descr="https://sun9-65.userapi.com/s/v1/ig2/8Zvr12oya076dGUbOfhTvgdlz7jHfeZp2OQPhWHsARMS8MUoEPmii-pfVDxqTTfSoqKGFZOu0BuzCfjSlG-eGB1X.jpg?quality=95&amp;as=32x25,48x38,72x57,108x86,160x127,240x190,360x285,480x380,540x428,640x507,720x570,1080x855,1280x1013,1440x1140,2560x2027&amp;from=bu&amp;cs=1280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3056" y="3673366"/>
            <a:ext cx="4928397" cy="3896515"/>
          </a:xfrm>
          <a:prstGeom prst="rect">
            <a:avLst/>
          </a:prstGeom>
          <a:noFill/>
        </p:spPr>
      </p:pic>
      <p:pic>
        <p:nvPicPr>
          <p:cNvPr id="33796" name="Picture 4" descr="https://sun9-1.userapi.com/s/v1/ig2/pAEWUoj3vVqFKHUTHUX0W3Dg33wcLb18frDQJ5Pcy7yTjGKsNx1wfZn15Z_AmkoAdMuak29KZd8dBXzOjWI4lGQJ.jpg?quality=95&amp;as=32x44,48x66,72x99,108x148,160x219,240x329,360x494,480x658,540x740,640x878,720x987,1080x1481,1280x1755,1440x1974,1867x2560&amp;from=bu&amp;cs=1280x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366" y="3759755"/>
            <a:ext cx="2956833" cy="4051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515</Words>
  <Application>Microsoft Office PowerPoint</Application>
  <PresentationFormat>Произвольный</PresentationFormat>
  <Paragraphs>85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MingLiU-ExtB</vt:lpstr>
      <vt:lpstr>SimSun-ExtB</vt:lpstr>
      <vt:lpstr>Calibri</vt:lpstr>
      <vt:lpstr>Source Sans 3</vt:lpstr>
      <vt:lpstr>MuseoModerno Medium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Оля</cp:lastModifiedBy>
  <cp:revision>18</cp:revision>
  <dcterms:created xsi:type="dcterms:W3CDTF">2025-11-11T12:05:08Z</dcterms:created>
  <dcterms:modified xsi:type="dcterms:W3CDTF">2025-11-14T11:43:07Z</dcterms:modified>
</cp:coreProperties>
</file>